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1"/>
    <p:sldMasterId id="2147484154" r:id="rId2"/>
    <p:sldMasterId id="2147484208" r:id="rId3"/>
    <p:sldMasterId id="2147484220" r:id="rId4"/>
    <p:sldMasterId id="2147484232" r:id="rId5"/>
    <p:sldMasterId id="2147484244" r:id="rId6"/>
    <p:sldMasterId id="2147484256" r:id="rId7"/>
    <p:sldMasterId id="2147484268" r:id="rId8"/>
    <p:sldMasterId id="2147484280" r:id="rId9"/>
    <p:sldMasterId id="2147484292" r:id="rId10"/>
    <p:sldMasterId id="2147484304" r:id="rId11"/>
    <p:sldMasterId id="2147485030" r:id="rId12"/>
    <p:sldMasterId id="2147485042" r:id="rId13"/>
    <p:sldMasterId id="2147485056" r:id="rId14"/>
    <p:sldMasterId id="2147485068" r:id="rId15"/>
    <p:sldMasterId id="2147485081" r:id="rId16"/>
  </p:sldMasterIdLst>
  <p:notesMasterIdLst>
    <p:notesMasterId r:id="rId87"/>
  </p:notesMasterIdLst>
  <p:handoutMasterIdLst>
    <p:handoutMasterId r:id="rId88"/>
  </p:handoutMasterIdLst>
  <p:sldIdLst>
    <p:sldId id="397" r:id="rId17"/>
    <p:sldId id="430" r:id="rId18"/>
    <p:sldId id="431" r:id="rId19"/>
    <p:sldId id="335" r:id="rId20"/>
    <p:sldId id="432" r:id="rId21"/>
    <p:sldId id="370" r:id="rId22"/>
    <p:sldId id="340" r:id="rId23"/>
    <p:sldId id="398" r:id="rId24"/>
    <p:sldId id="414" r:id="rId25"/>
    <p:sldId id="341" r:id="rId26"/>
    <p:sldId id="344" r:id="rId27"/>
    <p:sldId id="353" r:id="rId28"/>
    <p:sldId id="395" r:id="rId29"/>
    <p:sldId id="416" r:id="rId30"/>
    <p:sldId id="342" r:id="rId31"/>
    <p:sldId id="390" r:id="rId32"/>
    <p:sldId id="345" r:id="rId33"/>
    <p:sldId id="350" r:id="rId34"/>
    <p:sldId id="391" r:id="rId35"/>
    <p:sldId id="392" r:id="rId36"/>
    <p:sldId id="352" r:id="rId37"/>
    <p:sldId id="434" r:id="rId38"/>
    <p:sldId id="399" r:id="rId39"/>
    <p:sldId id="400" r:id="rId40"/>
    <p:sldId id="401" r:id="rId41"/>
    <p:sldId id="402" r:id="rId42"/>
    <p:sldId id="435" r:id="rId43"/>
    <p:sldId id="436" r:id="rId44"/>
    <p:sldId id="355" r:id="rId45"/>
    <p:sldId id="403" r:id="rId46"/>
    <p:sldId id="437" r:id="rId47"/>
    <p:sldId id="438" r:id="rId48"/>
    <p:sldId id="439" r:id="rId49"/>
    <p:sldId id="440" r:id="rId50"/>
    <p:sldId id="441" r:id="rId51"/>
    <p:sldId id="442" r:id="rId52"/>
    <p:sldId id="443" r:id="rId53"/>
    <p:sldId id="444" r:id="rId54"/>
    <p:sldId id="445" r:id="rId55"/>
    <p:sldId id="446" r:id="rId56"/>
    <p:sldId id="447" r:id="rId57"/>
    <p:sldId id="448" r:id="rId58"/>
    <p:sldId id="449" r:id="rId59"/>
    <p:sldId id="450" r:id="rId60"/>
    <p:sldId id="451" r:id="rId61"/>
    <p:sldId id="452" r:id="rId62"/>
    <p:sldId id="453" r:id="rId63"/>
    <p:sldId id="454" r:id="rId64"/>
    <p:sldId id="455" r:id="rId65"/>
    <p:sldId id="456" r:id="rId66"/>
    <p:sldId id="457" r:id="rId67"/>
    <p:sldId id="458" r:id="rId68"/>
    <p:sldId id="404" r:id="rId69"/>
    <p:sldId id="459" r:id="rId70"/>
    <p:sldId id="359" r:id="rId71"/>
    <p:sldId id="460" r:id="rId72"/>
    <p:sldId id="461" r:id="rId73"/>
    <p:sldId id="405" r:id="rId74"/>
    <p:sldId id="406" r:id="rId75"/>
    <p:sldId id="362" r:id="rId76"/>
    <p:sldId id="462" r:id="rId77"/>
    <p:sldId id="363" r:id="rId78"/>
    <p:sldId id="424" r:id="rId79"/>
    <p:sldId id="393" r:id="rId80"/>
    <p:sldId id="463" r:id="rId81"/>
    <p:sldId id="388" r:id="rId82"/>
    <p:sldId id="427" r:id="rId83"/>
    <p:sldId id="428" r:id="rId84"/>
    <p:sldId id="429" r:id="rId85"/>
    <p:sldId id="258" r:id="rId8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4" clrIdx="0"/>
  <p:cmAuthor id="1" name="Helen" initials="H" lastIdx="4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4" autoAdjust="0"/>
    <p:restoredTop sz="82642" autoAdjust="0"/>
  </p:normalViewPr>
  <p:slideViewPr>
    <p:cSldViewPr>
      <p:cViewPr varScale="1">
        <p:scale>
          <a:sx n="73" d="100"/>
          <a:sy n="73" d="100"/>
        </p:scale>
        <p:origin x="18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2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84" Type="http://schemas.openxmlformats.org/officeDocument/2006/relationships/slide" Target="slides/slide68.xml"/><Relationship Id="rId89"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slide" Target="slides/slide63.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slide" Target="slides/slide66.xml"/><Relationship Id="rId90" Type="http://schemas.openxmlformats.org/officeDocument/2006/relationships/presProps" Target="presProps.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t>1-</a:t>
            </a:r>
            <a:fld id="{4FC70F1E-A9CF-4725-BA99-5BD9E946C6F2}" type="slidenum">
              <a:rPr lang="en-US"/>
              <a:pPr>
                <a:defRPr/>
              </a:pPr>
              <a:t>‹#›</a:t>
            </a:fld>
            <a:endParaRPr lang="en-US" dirty="0"/>
          </a:p>
        </p:txBody>
      </p:sp>
    </p:spTree>
    <p:extLst>
      <p:ext uri="{BB962C8B-B14F-4D97-AF65-F5344CB8AC3E}">
        <p14:creationId xmlns:p14="http://schemas.microsoft.com/office/powerpoint/2010/main" val="13162221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smtClean="0">
                <a:latin typeface="Calibri" pitchFamily="-107" charset="0"/>
              </a:rPr>
              <a:t>1 - </a:t>
            </a:r>
            <a:fld id="{E8754586-748E-423B-B46D-321A01942A47}" type="slidenum">
              <a:rPr lang="en-US" sz="1200" smtClean="0">
                <a:latin typeface="Calibri" pitchFamily="-107" charset="0"/>
              </a:rPr>
              <a:pPr algn="r" eaLnBrk="1" hangingPunct="1">
                <a:defRPr/>
              </a:pPr>
              <a:t>‹#›</a:t>
            </a:fld>
            <a:endParaRPr lang="en-US" sz="1200" dirty="0" smtClean="0">
              <a:latin typeface="Calibri" pitchFamily="-107" charset="0"/>
            </a:endParaRPr>
          </a:p>
        </p:txBody>
      </p:sp>
    </p:spTree>
    <p:extLst>
      <p:ext uri="{BB962C8B-B14F-4D97-AF65-F5344CB8AC3E}">
        <p14:creationId xmlns:p14="http://schemas.microsoft.com/office/powerpoint/2010/main" val="83702605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198462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408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408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408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408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408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408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4089"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altLang="en-US" dirty="0" smtClean="0"/>
              <a:t>The goal of accounting is to provide useful information for decisions. For information to be useful, it must be trusted. This demands ethics in accounting. Ethics</a:t>
            </a:r>
            <a:r>
              <a:rPr lang="en-US" altLang="en-US" b="1" dirty="0" smtClean="0"/>
              <a:t> </a:t>
            </a:r>
            <a:r>
              <a:rPr lang="en-US" altLang="en-US" dirty="0" smtClean="0"/>
              <a:t>are beliefs that distinguish right from wrong. They are accepted standards of good and bad behavior.</a:t>
            </a:r>
          </a:p>
          <a:p>
            <a:endParaRPr lang="en-US" altLang="en-US" dirty="0" smtClean="0"/>
          </a:p>
          <a:p>
            <a:r>
              <a:rPr lang="en-US" altLang="en-US" dirty="0" smtClean="0"/>
              <a:t>When faced with an ethical concern, the first step is to recognize it as such. Next, we should analyze all of our options (both good and bad). Finally, we must choose the best option after weighing all the consequences.</a:t>
            </a:r>
          </a:p>
        </p:txBody>
      </p:sp>
    </p:spTree>
    <p:extLst>
      <p:ext uri="{BB962C8B-B14F-4D97-AF65-F5344CB8AC3E}">
        <p14:creationId xmlns:p14="http://schemas.microsoft.com/office/powerpoint/2010/main" val="1778252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510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510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510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511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511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51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5113" name="Rectangle 11"/>
          <p:cNvSpPr>
            <a:spLocks noGrp="1" noChangeArrowheads="1"/>
          </p:cNvSpPr>
          <p:nvPr>
            <p:ph type="body" idx="1"/>
          </p:nvPr>
        </p:nvSpPr>
        <p:spPr bwMode="auto">
          <a:xfrm>
            <a:off x="314537" y="4447461"/>
            <a:ext cx="6448002" cy="4915614"/>
          </a:xfrm>
          <a:noFill/>
        </p:spPr>
        <p:txBody>
          <a:bodyPr lIns="92953" tIns="45661" rIns="92953" bIns="45661"/>
          <a:lstStyle/>
          <a:p>
            <a:r>
              <a:rPr lang="en-US" sz="1200" kern="1200" dirty="0" smtClean="0">
                <a:solidFill>
                  <a:schemeClr val="tx1"/>
                </a:solidFill>
                <a:effectLst/>
                <a:latin typeface="+mn-lt"/>
                <a:ea typeface="MS PGothic" pitchFamily="34" charset="-128"/>
                <a:cs typeface="ＭＳ Ｐゴシック" pitchFamily="-107" charset="-128"/>
              </a:rPr>
              <a:t>The fraud triangle is a model created by a criminologist that asserts the following </a:t>
            </a:r>
            <a:r>
              <a:rPr lang="en-US" sz="1200" i="1" kern="1200" dirty="0" smtClean="0">
                <a:solidFill>
                  <a:schemeClr val="tx1"/>
                </a:solidFill>
                <a:effectLst/>
                <a:latin typeface="+mn-lt"/>
                <a:ea typeface="MS PGothic" pitchFamily="34" charset="-128"/>
                <a:cs typeface="ＭＳ Ｐゴシック" pitchFamily="-107" charset="-128"/>
              </a:rPr>
              <a:t>three </a:t>
            </a:r>
            <a:r>
              <a:rPr lang="en-US" sz="1200" kern="1200" dirty="0" smtClean="0">
                <a:solidFill>
                  <a:schemeClr val="tx1"/>
                </a:solidFill>
                <a:effectLst/>
                <a:latin typeface="+mn-lt"/>
                <a:ea typeface="MS PGothic" pitchFamily="34" charset="-128"/>
                <a:cs typeface="ＭＳ Ｐゴシック" pitchFamily="-107" charset="-128"/>
              </a:rPr>
              <a:t>factors must exist for a person to commit fraud: opportunity, pressure, and rationalization.</a:t>
            </a:r>
          </a:p>
          <a:p>
            <a:endParaRPr lang="en-US" sz="1200" kern="1200" dirty="0" smtClean="0">
              <a:solidFill>
                <a:schemeClr val="tx1"/>
              </a:solidFill>
              <a:effectLst/>
              <a:latin typeface="+mn-lt"/>
              <a:ea typeface="MS PGothic" pitchFamily="34" charset="-128"/>
              <a:cs typeface="ＭＳ Ｐゴシック" pitchFamily="-107" charset="-128"/>
            </a:endParaRPr>
          </a:p>
          <a:p>
            <a:r>
              <a:rPr lang="en-US" sz="1200" i="1" kern="1200" dirty="0" smtClean="0">
                <a:solidFill>
                  <a:schemeClr val="tx1"/>
                </a:solidFill>
                <a:effectLst/>
                <a:latin typeface="+mn-lt"/>
                <a:ea typeface="MS PGothic" pitchFamily="34" charset="-128"/>
                <a:cs typeface="ＭＳ Ｐゴシック" pitchFamily="-107" charset="-128"/>
              </a:rPr>
              <a:t>Opportunity</a:t>
            </a:r>
            <a:r>
              <a:rPr lang="en-US" sz="1200" kern="1200" dirty="0" smtClean="0">
                <a:solidFill>
                  <a:schemeClr val="tx1"/>
                </a:solidFill>
                <a:effectLst/>
                <a:latin typeface="+mn-lt"/>
                <a:ea typeface="MS PGothic" pitchFamily="34" charset="-128"/>
                <a:cs typeface="ＭＳ Ｐゴシック" pitchFamily="-107" charset="-128"/>
              </a:rPr>
              <a:t>. A person must envision a way to commit fraud with a low perceived risk of getting caught. Employers can directly reduce this risk. An example of some control on opportunity is a pre-employment background check.</a:t>
            </a:r>
          </a:p>
          <a:p>
            <a:endParaRPr lang="en-US" sz="1200" kern="1200" dirty="0" smtClean="0">
              <a:solidFill>
                <a:schemeClr val="tx1"/>
              </a:solidFill>
              <a:effectLst/>
              <a:latin typeface="+mn-lt"/>
              <a:ea typeface="MS PGothic" pitchFamily="34" charset="-128"/>
              <a:cs typeface="ＭＳ Ｐゴシック" pitchFamily="-107" charset="-128"/>
            </a:endParaRPr>
          </a:p>
          <a:p>
            <a:r>
              <a:rPr lang="en-US" sz="1200" i="1" kern="1200" dirty="0" smtClean="0">
                <a:solidFill>
                  <a:schemeClr val="tx1"/>
                </a:solidFill>
                <a:effectLst/>
                <a:latin typeface="+mn-lt"/>
                <a:ea typeface="MS PGothic" pitchFamily="34" charset="-128"/>
                <a:cs typeface="ＭＳ Ｐゴシック" pitchFamily="-107" charset="-128"/>
              </a:rPr>
              <a:t>Pressure, </a:t>
            </a:r>
            <a:r>
              <a:rPr lang="en-US" sz="1200" kern="1200" dirty="0" smtClean="0">
                <a:solidFill>
                  <a:schemeClr val="tx1"/>
                </a:solidFill>
                <a:effectLst/>
                <a:latin typeface="+mn-lt"/>
                <a:ea typeface="MS PGothic" pitchFamily="34" charset="-128"/>
                <a:cs typeface="ＭＳ Ｐゴシック" pitchFamily="-107" charset="-128"/>
              </a:rPr>
              <a:t>or incentive. A person must have some pressure to commit fraud. Examples are unpaid bills and addictions.</a:t>
            </a:r>
          </a:p>
          <a:p>
            <a:endParaRPr lang="en-US" sz="1200" kern="1200" dirty="0" smtClean="0">
              <a:solidFill>
                <a:schemeClr val="tx1"/>
              </a:solidFill>
              <a:effectLst/>
              <a:latin typeface="+mn-lt"/>
              <a:ea typeface="MS PGothic" pitchFamily="34" charset="-128"/>
              <a:cs typeface="ＭＳ Ｐゴシック" pitchFamily="-107" charset="-128"/>
            </a:endParaRPr>
          </a:p>
          <a:p>
            <a:r>
              <a:rPr lang="en-US" sz="1200" i="1" kern="1200" dirty="0" smtClean="0">
                <a:solidFill>
                  <a:schemeClr val="tx1"/>
                </a:solidFill>
                <a:effectLst/>
                <a:latin typeface="+mn-lt"/>
                <a:ea typeface="MS PGothic" pitchFamily="34" charset="-128"/>
                <a:cs typeface="ＭＳ Ｐゴシック" pitchFamily="-107" charset="-128"/>
              </a:rPr>
              <a:t>Rationalization, </a:t>
            </a:r>
            <a:r>
              <a:rPr lang="en-US" sz="1200" kern="1200" dirty="0" smtClean="0">
                <a:solidFill>
                  <a:schemeClr val="tx1"/>
                </a:solidFill>
                <a:effectLst/>
                <a:latin typeface="+mn-lt"/>
                <a:ea typeface="MS PGothic" pitchFamily="34" charset="-128"/>
                <a:cs typeface="ＭＳ Ｐゴシック" pitchFamily="-107" charset="-128"/>
              </a:rPr>
              <a:t>or attitude. A person who rationalizes fails to see the criminal nature of the fraud or justifies the action.</a:t>
            </a:r>
          </a:p>
          <a:p>
            <a:endParaRPr lang="en-US" sz="1200" kern="1200" dirty="0" smtClean="0">
              <a:solidFill>
                <a:schemeClr val="tx1"/>
              </a:solidFill>
              <a:effectLst/>
              <a:latin typeface="+mn-lt"/>
              <a:ea typeface="MS PGothic" pitchFamily="34" charset="-128"/>
              <a:cs typeface="ＭＳ Ｐゴシック" pitchFamily="-107" charset="-128"/>
            </a:endParaRPr>
          </a:p>
          <a:p>
            <a:r>
              <a:rPr lang="en-US" sz="1200" kern="1200" dirty="0" smtClean="0">
                <a:solidFill>
                  <a:schemeClr val="tx1"/>
                </a:solidFill>
                <a:effectLst/>
                <a:latin typeface="+mn-lt"/>
                <a:ea typeface="MS PGothic" pitchFamily="34" charset="-128"/>
                <a:cs typeface="ＭＳ Ｐゴシック" pitchFamily="-107" charset="-128"/>
              </a:rPr>
              <a:t>It is important to recognize that all three factors of the fraud triangle must usually exist for fraud to occur. The absence of one or more factors suggests fraud is unlikely. The key to dealing with fraud is to focus on prevention. It is less expensive and more effective to prevent fraud from happening than it is to try to detect the crime. By the time the fraud is discovered, the money is gone and chances are slim that it will be recovered. Additionally, it is costly and time-consuming to investigate a fraud.</a:t>
            </a:r>
          </a:p>
          <a:p>
            <a:endParaRPr lang="en-US" altLang="en-US" dirty="0" smtClean="0"/>
          </a:p>
        </p:txBody>
      </p:sp>
    </p:spTree>
    <p:extLst>
      <p:ext uri="{BB962C8B-B14F-4D97-AF65-F5344CB8AC3E}">
        <p14:creationId xmlns:p14="http://schemas.microsoft.com/office/powerpoint/2010/main" val="337930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739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739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739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739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739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740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87401" name="Rectangle 11"/>
          <p:cNvSpPr>
            <a:spLocks noGrp="1" noChangeArrowheads="1"/>
          </p:cNvSpPr>
          <p:nvPr>
            <p:ph type="body" idx="1"/>
          </p:nvPr>
        </p:nvSpPr>
        <p:spPr bwMode="auto">
          <a:xfrm>
            <a:off x="235902" y="4447461"/>
            <a:ext cx="6526636" cy="4915614"/>
          </a:xfrm>
          <a:noFill/>
        </p:spPr>
        <p:txBody>
          <a:bodyPr lIns="92953" tIns="45661" rIns="92953" bIns="45661"/>
          <a:lstStyle/>
          <a:p>
            <a:r>
              <a:rPr lang="en-US" altLang="en-US" dirty="0" smtClean="0"/>
              <a:t>Congress passed the Sarbanes–Oxley Act</a:t>
            </a:r>
            <a:r>
              <a:rPr lang="en-US" altLang="en-US" i="1" dirty="0" smtClean="0"/>
              <a:t> </a:t>
            </a:r>
            <a:r>
              <a:rPr lang="en-US" altLang="en-US" dirty="0" smtClean="0"/>
              <a:t>to help curb financial abuses at companies that issue their stock to the public. SOX requires that these public companies apply both accounting oversight and stringent internal controls. The desired results include more transparency, accountability, and truthfulness in reporting transactions.</a:t>
            </a:r>
          </a:p>
        </p:txBody>
      </p:sp>
    </p:spTree>
    <p:extLst>
      <p:ext uri="{BB962C8B-B14F-4D97-AF65-F5344CB8AC3E}">
        <p14:creationId xmlns:p14="http://schemas.microsoft.com/office/powerpoint/2010/main" val="1243206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a:lstStyle/>
          <a:p>
            <a:r>
              <a:rPr lang="en-US" altLang="en-US" dirty="0" smtClean="0"/>
              <a:t>The Dodd-Frank Wall Street Reform and Consumer Protection Act was passed by Congress and designed to:</a:t>
            </a:r>
          </a:p>
          <a:p>
            <a:pPr>
              <a:buFont typeface="Calibri" pitchFamily="-107" charset="0"/>
              <a:buAutoNum type="arabicPeriod"/>
            </a:pPr>
            <a:r>
              <a:rPr lang="en-US" altLang="en-US" dirty="0" smtClean="0"/>
              <a:t> promote accountability and transparency in the financial system,</a:t>
            </a:r>
          </a:p>
          <a:p>
            <a:pPr>
              <a:buFont typeface="Calibri" pitchFamily="-107" charset="0"/>
              <a:buAutoNum type="arabicPeriod"/>
            </a:pPr>
            <a:r>
              <a:rPr lang="en-US" altLang="en-US" dirty="0" smtClean="0"/>
              <a:t> put an end to the notion of “too big to fail,” and</a:t>
            </a:r>
          </a:p>
          <a:p>
            <a:pPr>
              <a:buFont typeface="Calibri" pitchFamily="-107" charset="0"/>
              <a:buAutoNum type="arabicPeriod"/>
            </a:pPr>
            <a:r>
              <a:rPr lang="en-US" altLang="en-US" dirty="0" smtClean="0"/>
              <a:t> protect consumers from abusive financial services.</a:t>
            </a:r>
          </a:p>
          <a:p>
            <a:pPr>
              <a:buFont typeface="Calibri" pitchFamily="-107" charset="0"/>
              <a:buAutoNum type="arabicPeriod"/>
            </a:pPr>
            <a:endParaRPr lang="en-US" altLang="en-US" dirty="0" smtClean="0"/>
          </a:p>
          <a:p>
            <a:pPr marL="0" marR="0" indent="0" algn="l" defTabSz="914400" rtl="0" eaLnBrk="0" fontAlgn="base" latinLnBrk="0" hangingPunct="0">
              <a:lnSpc>
                <a:spcPct val="100000"/>
              </a:lnSpc>
              <a:spcBef>
                <a:spcPct val="30000"/>
              </a:spcBef>
              <a:spcAft>
                <a:spcPct val="0"/>
              </a:spcAft>
              <a:buClrTx/>
              <a:buSzTx/>
              <a:buFont typeface="Calibri" pitchFamily="-107" charset="0"/>
              <a:buNone/>
              <a:tabLst/>
              <a:defRPr/>
            </a:pPr>
            <a:r>
              <a:rPr lang="en-US" b="1" dirty="0" smtClean="0">
                <a:ea typeface="ＭＳ Ｐゴシック" pitchFamily="-84" charset="-128"/>
              </a:rPr>
              <a:t>Review what you have learned in the following NEED-TO-KNOW slides.</a:t>
            </a:r>
          </a:p>
          <a:p>
            <a:pPr>
              <a:buFont typeface="Calibri" pitchFamily="-107" charset="0"/>
              <a:buNone/>
            </a:pPr>
            <a:endParaRPr lang="en-US" altLang="en-US" dirty="0" smtClean="0"/>
          </a:p>
        </p:txBody>
      </p:sp>
    </p:spTree>
    <p:extLst>
      <p:ext uri="{BB962C8B-B14F-4D97-AF65-F5344CB8AC3E}">
        <p14:creationId xmlns:p14="http://schemas.microsoft.com/office/powerpoint/2010/main" val="404485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53964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613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613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613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613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613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613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613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altLang="en-US" dirty="0" smtClean="0"/>
              <a:t>Financial accounting is governed by concepts and rules known as </a:t>
            </a:r>
            <a:r>
              <a:rPr lang="en-US" altLang="en-US" b="1" dirty="0" smtClean="0"/>
              <a:t>generally accepted accounting principles (GAAP). </a:t>
            </a:r>
            <a:r>
              <a:rPr lang="en-US" altLang="en-US" dirty="0" smtClean="0"/>
              <a:t>GAAP aims to make information </a:t>
            </a:r>
            <a:r>
              <a:rPr lang="en-US" altLang="en-US" i="1" dirty="0" smtClean="0"/>
              <a:t>relevant, reliable, </a:t>
            </a:r>
            <a:r>
              <a:rPr lang="en-US" altLang="en-US" dirty="0" smtClean="0"/>
              <a:t>and </a:t>
            </a:r>
            <a:r>
              <a:rPr lang="en-US" altLang="en-US" i="1" dirty="0" smtClean="0"/>
              <a:t>comparable</a:t>
            </a:r>
            <a:r>
              <a:rPr lang="en-US" altLang="en-US" dirty="0" smtClean="0"/>
              <a:t>. Relevant information affects decisions of users. Reliable information is trusted by users. Comparable information is helpful in contrasting organizations.</a:t>
            </a:r>
          </a:p>
          <a:p>
            <a:endParaRPr lang="en-US" altLang="en-US" dirty="0" smtClean="0"/>
          </a:p>
        </p:txBody>
      </p:sp>
    </p:spTree>
    <p:extLst>
      <p:ext uri="{BB962C8B-B14F-4D97-AF65-F5344CB8AC3E}">
        <p14:creationId xmlns:p14="http://schemas.microsoft.com/office/powerpoint/2010/main" val="270282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715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715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715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715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715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716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7161" name="Rectangle 11"/>
          <p:cNvSpPr>
            <a:spLocks noGrp="1" noChangeArrowheads="1"/>
          </p:cNvSpPr>
          <p:nvPr>
            <p:ph type="body" idx="1"/>
          </p:nvPr>
        </p:nvSpPr>
        <p:spPr bwMode="auto">
          <a:xfrm>
            <a:off x="314537" y="4447461"/>
            <a:ext cx="6448002" cy="4915614"/>
          </a:xfrm>
          <a:noFill/>
        </p:spPr>
        <p:txBody>
          <a:bodyPr lIns="92953" tIns="45661" rIns="92953" bIns="45661"/>
          <a:lstStyle/>
          <a:p>
            <a:r>
              <a:rPr lang="en-US" altLang="en-US" dirty="0" smtClean="0"/>
              <a:t>In today’s global economy, there is increased demand by external users for comparability in accounting reports. This demand often arises when companies wish to raise money from lenders and investors in different countries. To that end, the International Accounting Standards Board (IASB), an independent group (consisting of individuals from many countries), issues International Financial Reporting Standards (IFRS) that identify preferred accounting practices.</a:t>
            </a:r>
          </a:p>
          <a:p>
            <a:endParaRPr lang="en-US" altLang="en-US" dirty="0" smtClean="0"/>
          </a:p>
          <a:p>
            <a:r>
              <a:rPr lang="en-US" altLang="en-US" dirty="0" smtClean="0"/>
              <a:t>Differences between U.S. GAAP and IFRS are decreasing as the FASB and IASB pursue a </a:t>
            </a:r>
            <a:r>
              <a:rPr lang="en-US" altLang="en-US" i="1" dirty="0" smtClean="0"/>
              <a:t>convergence </a:t>
            </a:r>
            <a:r>
              <a:rPr lang="en-US" altLang="en-US" dirty="0" smtClean="0"/>
              <a:t>process aimed to achieve a single set of accounting standards for global use.</a:t>
            </a:r>
          </a:p>
        </p:txBody>
      </p:sp>
    </p:spTree>
    <p:extLst>
      <p:ext uri="{BB962C8B-B14F-4D97-AF65-F5344CB8AC3E}">
        <p14:creationId xmlns:p14="http://schemas.microsoft.com/office/powerpoint/2010/main" val="790740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817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818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818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818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818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81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818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sz="1200" kern="1200" dirty="0" smtClean="0">
                <a:solidFill>
                  <a:schemeClr val="tx1"/>
                </a:solidFill>
                <a:effectLst/>
                <a:latin typeface="+mn-lt"/>
                <a:ea typeface="MS PGothic" pitchFamily="34" charset="-128"/>
                <a:cs typeface="ＭＳ Ｐゴシック" pitchFamily="-107" charset="-128"/>
              </a:rPr>
              <a:t>The FASB and IASB are attempting to converge and enhance the </a:t>
            </a:r>
            <a:r>
              <a:rPr lang="en-US" sz="1200" b="1" kern="1200" dirty="0" smtClean="0">
                <a:solidFill>
                  <a:schemeClr val="tx1"/>
                </a:solidFill>
                <a:effectLst/>
                <a:latin typeface="+mn-lt"/>
                <a:ea typeface="MS PGothic" pitchFamily="34" charset="-128"/>
                <a:cs typeface="ＭＳ Ｐゴシック" pitchFamily="-107" charset="-128"/>
              </a:rPr>
              <a:t>conceptual framework </a:t>
            </a:r>
            <a:r>
              <a:rPr lang="en-US" sz="1200" kern="1200" dirty="0" smtClean="0">
                <a:solidFill>
                  <a:schemeClr val="tx1"/>
                </a:solidFill>
                <a:effectLst/>
                <a:latin typeface="+mn-lt"/>
                <a:ea typeface="MS PGothic" pitchFamily="34" charset="-128"/>
                <a:cs typeface="ＭＳ Ｐゴシック" pitchFamily="-107" charset="-128"/>
              </a:rPr>
              <a:t>that guides standard setting. The FASB framework consists broadly of the following:</a:t>
            </a:r>
          </a:p>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ＭＳ Ｐゴシック" pitchFamily="-107" charset="-128"/>
              </a:rPr>
              <a:t>Objectives</a:t>
            </a:r>
            <a:r>
              <a:rPr lang="en-US" sz="1200" kern="1200" dirty="0" smtClean="0">
                <a:solidFill>
                  <a:schemeClr val="tx1"/>
                </a:solidFill>
                <a:effectLst/>
                <a:latin typeface="+mn-lt"/>
                <a:ea typeface="MS PGothic" pitchFamily="34" charset="-128"/>
                <a:cs typeface="ＭＳ Ｐゴシック" pitchFamily="-107" charset="-128"/>
              </a:rPr>
              <a:t>—to provide information useful to investors, creditors, and others.</a:t>
            </a:r>
            <a:r>
              <a:rPr lang="en-US" dirty="0" smtClean="0">
                <a:effectLst/>
              </a:rPr>
              <a:t> </a:t>
            </a:r>
          </a:p>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ＭＳ Ｐゴシック" pitchFamily="-107" charset="-128"/>
              </a:rPr>
              <a:t>Qualitative Characteristics</a:t>
            </a:r>
            <a:r>
              <a:rPr lang="en-US" sz="1200" kern="1200" dirty="0" smtClean="0">
                <a:solidFill>
                  <a:schemeClr val="tx1"/>
                </a:solidFill>
                <a:effectLst/>
                <a:latin typeface="+mn-lt"/>
                <a:ea typeface="MS PGothic" pitchFamily="34" charset="-128"/>
                <a:cs typeface="ＭＳ Ｐゴシック" pitchFamily="-107" charset="-128"/>
              </a:rPr>
              <a:t>—to require information that is </a:t>
            </a:r>
            <a:r>
              <a:rPr lang="en-US" sz="1200" i="1" kern="1200" dirty="0" smtClean="0">
                <a:solidFill>
                  <a:schemeClr val="tx1"/>
                </a:solidFill>
                <a:effectLst/>
                <a:latin typeface="+mn-lt"/>
                <a:ea typeface="MS PGothic" pitchFamily="34" charset="-128"/>
                <a:cs typeface="ＭＳ Ｐゴシック" pitchFamily="-107" charset="-128"/>
              </a:rPr>
              <a:t>relevant, reliable, </a:t>
            </a:r>
            <a:r>
              <a:rPr lang="en-US" sz="1200" kern="1200" dirty="0" smtClean="0">
                <a:solidFill>
                  <a:schemeClr val="tx1"/>
                </a:solidFill>
                <a:effectLst/>
                <a:latin typeface="+mn-lt"/>
                <a:ea typeface="MS PGothic" pitchFamily="34" charset="-128"/>
                <a:cs typeface="ＭＳ Ｐゴシック" pitchFamily="-107" charset="-128"/>
              </a:rPr>
              <a:t>and </a:t>
            </a:r>
            <a:r>
              <a:rPr lang="en-US" sz="1200" i="1" kern="1200" dirty="0" smtClean="0">
                <a:solidFill>
                  <a:schemeClr val="tx1"/>
                </a:solidFill>
                <a:effectLst/>
                <a:latin typeface="+mn-lt"/>
                <a:ea typeface="MS PGothic" pitchFamily="34" charset="-128"/>
                <a:cs typeface="ＭＳ Ｐゴシック" pitchFamily="-107" charset="-128"/>
              </a:rPr>
              <a:t>comparable.</a:t>
            </a:r>
            <a:endParaRPr lang="en-US" sz="1200" kern="1200" dirty="0" smtClean="0">
              <a:solidFill>
                <a:schemeClr val="tx1"/>
              </a:solidFill>
              <a:effectLst/>
              <a:latin typeface="+mn-lt"/>
              <a:ea typeface="MS PGothic" pitchFamily="34" charset="-128"/>
              <a:cs typeface="ＭＳ Ｐゴシック" pitchFamily="-107" charset="-128"/>
            </a:endParaRPr>
          </a:p>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ＭＳ Ｐゴシック" pitchFamily="-107" charset="-128"/>
              </a:rPr>
              <a:t>Elements</a:t>
            </a:r>
            <a:r>
              <a:rPr lang="en-US" sz="1200" kern="1200" dirty="0" smtClean="0">
                <a:solidFill>
                  <a:schemeClr val="tx1"/>
                </a:solidFill>
                <a:effectLst/>
                <a:latin typeface="+mn-lt"/>
                <a:ea typeface="MS PGothic" pitchFamily="34" charset="-128"/>
                <a:cs typeface="ＭＳ Ｐゴシック" pitchFamily="-107" charset="-128"/>
              </a:rPr>
              <a:t>—to define items that financial statements can contain.</a:t>
            </a:r>
          </a:p>
          <a:p>
            <a:pPr marL="171450" indent="-171450">
              <a:buFont typeface="Arial" panose="020B0604020202020204" pitchFamily="34" charset="0"/>
              <a:buChar char="•"/>
            </a:pPr>
            <a:r>
              <a:rPr lang="en-US" sz="1200" b="1" kern="1200" dirty="0" smtClean="0">
                <a:solidFill>
                  <a:schemeClr val="tx1"/>
                </a:solidFill>
                <a:effectLst/>
                <a:latin typeface="+mn-lt"/>
                <a:ea typeface="MS PGothic" pitchFamily="34" charset="-128"/>
                <a:cs typeface="ＭＳ Ｐゴシック" pitchFamily="-107" charset="-128"/>
              </a:rPr>
              <a:t>Recognition and Measurement</a:t>
            </a:r>
            <a:r>
              <a:rPr lang="en-US" sz="1200" kern="1200" dirty="0" smtClean="0">
                <a:solidFill>
                  <a:schemeClr val="tx1"/>
                </a:solidFill>
                <a:effectLst/>
                <a:latin typeface="+mn-lt"/>
                <a:ea typeface="MS PGothic" pitchFamily="34" charset="-128"/>
                <a:cs typeface="ＭＳ Ｐゴシック" pitchFamily="-107" charset="-128"/>
              </a:rPr>
              <a:t>—to set criteria that an item must meet for it to be recognized as an element; and how to measure that element.</a:t>
            </a:r>
          </a:p>
          <a:p>
            <a:endParaRPr lang="en-US" altLang="en-US" dirty="0" smtClean="0"/>
          </a:p>
          <a:p>
            <a:endParaRPr lang="en-US" altLang="en-US" dirty="0" smtClean="0"/>
          </a:p>
        </p:txBody>
      </p:sp>
    </p:spTree>
    <p:extLst>
      <p:ext uri="{BB962C8B-B14F-4D97-AF65-F5344CB8AC3E}">
        <p14:creationId xmlns:p14="http://schemas.microsoft.com/office/powerpoint/2010/main" val="257999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9203"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9204"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9205"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9206"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9207"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920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9209" name="Rectangle 11"/>
          <p:cNvSpPr>
            <a:spLocks noGrp="1" noChangeArrowheads="1"/>
          </p:cNvSpPr>
          <p:nvPr>
            <p:ph type="body" idx="1"/>
          </p:nvPr>
        </p:nvSpPr>
        <p:spPr bwMode="auto">
          <a:xfrm>
            <a:off x="943610" y="4447461"/>
            <a:ext cx="5189855" cy="4213384"/>
          </a:xfrm>
          <a:noFill/>
        </p:spPr>
        <p:txBody>
          <a:bodyPr lIns="92953" tIns="45661" rIns="92953" bIns="45661"/>
          <a:lstStyle/>
          <a:p>
            <a:pPr marL="0" marR="0" indent="0" algn="l" defTabSz="914400" rtl="0" eaLnBrk="0" fontAlgn="base" latinLnBrk="0" hangingPunct="0">
              <a:lnSpc>
                <a:spcPct val="80000"/>
              </a:lnSpc>
              <a:spcBef>
                <a:spcPct val="30000"/>
              </a:spcBef>
              <a:spcAft>
                <a:spcPct val="0"/>
              </a:spcAft>
              <a:buClrTx/>
              <a:buSzTx/>
              <a:buFontTx/>
              <a:buNone/>
              <a:tabLst/>
              <a:defRPr/>
            </a:pPr>
            <a:r>
              <a:rPr lang="en-US" sz="1200" kern="1200" dirty="0" smtClean="0">
                <a:solidFill>
                  <a:schemeClr val="tx1"/>
                </a:solidFill>
                <a:latin typeface="+mn-lt"/>
                <a:ea typeface="MS PGothic" pitchFamily="34" charset="-128"/>
                <a:cs typeface="ＭＳ Ｐゴシック" pitchFamily="-107" charset="-128"/>
              </a:rPr>
              <a:t>Accounting principles (and assumptions) are of two types. </a:t>
            </a:r>
            <a:r>
              <a:rPr lang="en-US" sz="1200" i="1" kern="1200" dirty="0" smtClean="0">
                <a:solidFill>
                  <a:schemeClr val="tx1"/>
                </a:solidFill>
                <a:latin typeface="+mn-lt"/>
                <a:ea typeface="MS PGothic" pitchFamily="34" charset="-128"/>
                <a:cs typeface="ＭＳ Ｐゴシック" pitchFamily="-107" charset="-128"/>
              </a:rPr>
              <a:t>General principles </a:t>
            </a:r>
            <a:r>
              <a:rPr lang="en-US" sz="1200" kern="1200" dirty="0" smtClean="0">
                <a:solidFill>
                  <a:schemeClr val="tx1"/>
                </a:solidFill>
                <a:latin typeface="+mn-lt"/>
                <a:ea typeface="MS PGothic" pitchFamily="34" charset="-128"/>
                <a:cs typeface="ＭＳ Ｐゴシック" pitchFamily="-107" charset="-128"/>
              </a:rPr>
              <a:t>are the basic assumptions, concepts, and guidelines for preparing financial statements. </a:t>
            </a:r>
            <a:r>
              <a:rPr lang="en-US" sz="1200" i="1" kern="1200" dirty="0" smtClean="0">
                <a:solidFill>
                  <a:schemeClr val="tx1"/>
                </a:solidFill>
                <a:latin typeface="+mn-lt"/>
                <a:ea typeface="MS PGothic" pitchFamily="34" charset="-128"/>
                <a:cs typeface="ＭＳ Ｐゴシック" pitchFamily="-107" charset="-128"/>
              </a:rPr>
              <a:t>Specific principles </a:t>
            </a:r>
            <a:r>
              <a:rPr lang="en-US" sz="1200" kern="1200" dirty="0" smtClean="0">
                <a:solidFill>
                  <a:schemeClr val="tx1"/>
                </a:solidFill>
                <a:latin typeface="+mn-lt"/>
                <a:ea typeface="MS PGothic" pitchFamily="34" charset="-128"/>
                <a:cs typeface="ＭＳ Ｐゴシック" pitchFamily="-107" charset="-128"/>
              </a:rPr>
              <a:t>are detailed rules used in reporting business transactions and events. General principles stem from long-used accounting practices. Specific principles arise more often from the rulings of authoritative groups.</a:t>
            </a:r>
          </a:p>
          <a:p>
            <a:pPr>
              <a:lnSpc>
                <a:spcPct val="80000"/>
              </a:lnSpc>
            </a:pPr>
            <a:endParaRPr lang="en-US" altLang="en-US" sz="1200" dirty="0" smtClean="0"/>
          </a:p>
        </p:txBody>
      </p:sp>
    </p:spTree>
    <p:extLst>
      <p:ext uri="{BB962C8B-B14F-4D97-AF65-F5344CB8AC3E}">
        <p14:creationId xmlns:p14="http://schemas.microsoft.com/office/powerpoint/2010/main" val="3170637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022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022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022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023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023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023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80233" name="Rectangle 11"/>
          <p:cNvSpPr>
            <a:spLocks noGrp="1" noChangeArrowheads="1"/>
          </p:cNvSpPr>
          <p:nvPr>
            <p:ph type="body" idx="1"/>
          </p:nvPr>
        </p:nvSpPr>
        <p:spPr bwMode="auto">
          <a:xfrm>
            <a:off x="943610" y="4447461"/>
            <a:ext cx="5189855" cy="4213384"/>
          </a:xfrm>
          <a:noFill/>
        </p:spPr>
        <p:txBody>
          <a:bodyPr lIns="92953" tIns="45661" rIns="92953" bIns="45661">
            <a:normAutofit/>
          </a:bodyPr>
          <a:lstStyle/>
          <a:p>
            <a:pPr>
              <a:lnSpc>
                <a:spcPct val="80000"/>
              </a:lnSpc>
            </a:pPr>
            <a:r>
              <a:rPr lang="en-US" altLang="en-US" sz="1200" dirty="0" smtClean="0"/>
              <a:t>The </a:t>
            </a:r>
            <a:r>
              <a:rPr lang="en-US" altLang="en-US" sz="1200" b="1" dirty="0" smtClean="0"/>
              <a:t>measurement principle</a:t>
            </a:r>
            <a:r>
              <a:rPr lang="en-US" altLang="en-US" sz="1200" b="0" dirty="0" smtClean="0"/>
              <a:t>,</a:t>
            </a:r>
            <a:r>
              <a:rPr lang="en-US" altLang="en-US" sz="1200" b="1" dirty="0" smtClean="0"/>
              <a:t> </a:t>
            </a:r>
            <a:r>
              <a:rPr lang="en-US" altLang="en-US" sz="1200" dirty="0" smtClean="0"/>
              <a:t>also called the </a:t>
            </a:r>
            <a:r>
              <a:rPr lang="en-US" altLang="en-US" sz="1200" b="1" dirty="0" smtClean="0"/>
              <a:t>cost principle</a:t>
            </a:r>
            <a:r>
              <a:rPr lang="en-US" altLang="en-US" sz="1200" b="0" dirty="0" smtClean="0"/>
              <a:t>,</a:t>
            </a:r>
            <a:r>
              <a:rPr lang="en-US" altLang="en-US" sz="1200" b="1" dirty="0" smtClean="0"/>
              <a:t> </a:t>
            </a:r>
            <a:r>
              <a:rPr lang="en-US" altLang="en-US" sz="1200" dirty="0" smtClean="0"/>
              <a:t>usually means that accounting information is based on actual cost (with possible</a:t>
            </a:r>
            <a:r>
              <a:rPr lang="en-US" altLang="en-US" sz="1200" baseline="0" dirty="0" smtClean="0"/>
              <a:t> later </a:t>
            </a:r>
            <a:r>
              <a:rPr lang="en-US" altLang="en-US" sz="1200" dirty="0" smtClean="0"/>
              <a:t>adjustments to market). Cost is measured on a cash or equal-to-cash basis. This means if cash is given for a service, its cost is measured as the amount of cash paid.</a:t>
            </a:r>
          </a:p>
          <a:p>
            <a:pPr>
              <a:lnSpc>
                <a:spcPct val="80000"/>
              </a:lnSpc>
            </a:pPr>
            <a:endParaRPr lang="en-US" altLang="en-US" sz="1200" dirty="0" smtClean="0"/>
          </a:p>
          <a:p>
            <a:pPr>
              <a:lnSpc>
                <a:spcPct val="80000"/>
              </a:lnSpc>
            </a:pPr>
            <a:r>
              <a:rPr lang="en-US" altLang="en-US" sz="1200" b="0" dirty="0" smtClean="0"/>
              <a:t>The</a:t>
            </a:r>
            <a:r>
              <a:rPr lang="en-US" altLang="en-US" sz="1200" b="1" dirty="0" smtClean="0"/>
              <a:t> revenue recognition principle </a:t>
            </a:r>
            <a:r>
              <a:rPr lang="en-US" altLang="en-US" sz="1200" b="0" dirty="0" smtClean="0"/>
              <a:t>prescribes that revenue</a:t>
            </a:r>
            <a:r>
              <a:rPr lang="en-US" altLang="en-US" sz="1200" b="0" baseline="0" dirty="0" smtClean="0"/>
              <a:t> is recognized:</a:t>
            </a:r>
            <a:r>
              <a:rPr lang="en-US" altLang="en-US" sz="1200" dirty="0" smtClean="0"/>
              <a:t> </a:t>
            </a:r>
          </a:p>
          <a:p>
            <a:pPr>
              <a:lnSpc>
                <a:spcPct val="80000"/>
              </a:lnSpc>
              <a:buFontTx/>
              <a:buAutoNum type="arabicParenBoth"/>
            </a:pPr>
            <a:r>
              <a:rPr lang="en-US" altLang="en-US" sz="1200" dirty="0" smtClean="0"/>
              <a:t>when the goods or services are provided to customers and  </a:t>
            </a:r>
          </a:p>
          <a:p>
            <a:pPr>
              <a:lnSpc>
                <a:spcPct val="80000"/>
              </a:lnSpc>
              <a:buFontTx/>
              <a:buAutoNum type="arabicParenBoth"/>
            </a:pPr>
            <a:r>
              <a:rPr lang="en-US" altLang="en-US" sz="1200" dirty="0" smtClean="0"/>
              <a:t> </a:t>
            </a:r>
            <a:r>
              <a:rPr lang="en-US" dirty="0" smtClean="0"/>
              <a:t>at the amount expected to be received from the customer. </a:t>
            </a:r>
          </a:p>
          <a:p>
            <a:pPr>
              <a:lnSpc>
                <a:spcPct val="80000"/>
              </a:lnSpc>
              <a:buFontTx/>
              <a:buAutoNum type="arabicParenBoth"/>
            </a:pPr>
            <a:endParaRPr lang="en-US" altLang="en-US" sz="1200" dirty="0" smtClean="0"/>
          </a:p>
          <a:p>
            <a:pPr>
              <a:lnSpc>
                <a:spcPct val="80000"/>
              </a:lnSpc>
            </a:pPr>
            <a:r>
              <a:rPr lang="en-US" altLang="en-US" sz="1200" dirty="0" smtClean="0"/>
              <a:t>The </a:t>
            </a:r>
            <a:r>
              <a:rPr lang="en-US" altLang="en-US" sz="1200" b="1" dirty="0" smtClean="0"/>
              <a:t>expense recognition principle</a:t>
            </a:r>
            <a:r>
              <a:rPr lang="en-US" altLang="en-US" sz="1200" dirty="0" smtClean="0"/>
              <a:t>, also called the </a:t>
            </a:r>
            <a:r>
              <a:rPr lang="en-US" altLang="en-US" sz="1200" b="1" dirty="0" smtClean="0"/>
              <a:t>matching principle</a:t>
            </a:r>
            <a:r>
              <a:rPr lang="en-US" altLang="en-US" sz="1200" dirty="0" smtClean="0"/>
              <a:t>, prescribes that a company record the expenses it incurred to generate the revenue reported. The principles of matching and revenue recognition are key to modern accounting.</a:t>
            </a:r>
          </a:p>
          <a:p>
            <a:pPr>
              <a:lnSpc>
                <a:spcPct val="80000"/>
              </a:lnSpc>
            </a:pPr>
            <a:endParaRPr lang="en-US" altLang="en-US" sz="1200" dirty="0" smtClean="0"/>
          </a:p>
          <a:p>
            <a:pPr>
              <a:lnSpc>
                <a:spcPct val="80000"/>
              </a:lnSpc>
            </a:pPr>
            <a:r>
              <a:rPr lang="en-US" altLang="en-US" sz="1200" dirty="0" smtClean="0">
                <a:latin typeface="Times New Roman" pitchFamily="-107" charset="0"/>
              </a:rPr>
              <a:t>The </a:t>
            </a:r>
            <a:r>
              <a:rPr lang="en-US" altLang="en-US" sz="1200" b="1" dirty="0" smtClean="0">
                <a:latin typeface="Times New Roman" pitchFamily="-107" charset="0"/>
              </a:rPr>
              <a:t>full disclosure principle </a:t>
            </a:r>
            <a:r>
              <a:rPr lang="en-US" altLang="en-US" sz="1200" dirty="0" smtClean="0">
                <a:latin typeface="Times New Roman" pitchFamily="-107" charset="0"/>
              </a:rPr>
              <a:t>states that a company is required to report the details behind the financial statements if the details so disclosed would impact the users’ decision-making process. Most of the details are reported in the notes to the financial statements. </a:t>
            </a:r>
            <a:endParaRPr lang="en-US" altLang="en-US" sz="1200" b="1" dirty="0" smtClean="0">
              <a:latin typeface="Times New Roman" pitchFamily="-107" charset="0"/>
            </a:endParaRPr>
          </a:p>
          <a:p>
            <a:pPr>
              <a:lnSpc>
                <a:spcPct val="80000"/>
              </a:lnSpc>
            </a:pPr>
            <a:endParaRPr lang="en-US" altLang="en-US" sz="1200" dirty="0" smtClean="0"/>
          </a:p>
        </p:txBody>
      </p:sp>
    </p:spTree>
    <p:extLst>
      <p:ext uri="{BB962C8B-B14F-4D97-AF65-F5344CB8AC3E}">
        <p14:creationId xmlns:p14="http://schemas.microsoft.com/office/powerpoint/2010/main" val="334014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741065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a:lstStyle/>
          <a:p>
            <a:r>
              <a:rPr lang="en-US" altLang="en-US" dirty="0" smtClean="0"/>
              <a:t>Now we will look at four fundamental assumptions of accounting. The going-concern assumption states that, in the absence of information to the contrary, the business entity is assumed to continue operations into the foreseeable future. The monetary unit assumption tells us that we will only record accounting information that can be expressed in monetary units, usually dollars in the United States. The business entity assumption tells us that we must separate out the transaction of individual owners of a business from those of the business. Finally, the time period assumption presumes that the life of a company can be divided into time periods such as months and years, and that useful reports can be prepared for those periods.</a:t>
            </a:r>
          </a:p>
        </p:txBody>
      </p:sp>
    </p:spTree>
    <p:extLst>
      <p:ext uri="{BB962C8B-B14F-4D97-AF65-F5344CB8AC3E}">
        <p14:creationId xmlns:p14="http://schemas.microsoft.com/office/powerpoint/2010/main" val="1953875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637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637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637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637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637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8637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86377"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sz="1200" kern="1200" dirty="0" smtClean="0">
                <a:solidFill>
                  <a:schemeClr val="tx1"/>
                </a:solidFill>
                <a:effectLst/>
                <a:latin typeface="+mn-lt"/>
                <a:ea typeface="MS PGothic" pitchFamily="34" charset="-128"/>
                <a:cs typeface="ＭＳ Ｐゴシック" pitchFamily="-107" charset="-128"/>
              </a:rPr>
              <a:t>A </a:t>
            </a:r>
            <a:r>
              <a:rPr lang="en-US" sz="1200" b="1" kern="1200" dirty="0" smtClean="0">
                <a:solidFill>
                  <a:schemeClr val="tx1"/>
                </a:solidFill>
                <a:effectLst/>
                <a:latin typeface="+mn-lt"/>
                <a:ea typeface="MS PGothic" pitchFamily="34" charset="-128"/>
                <a:cs typeface="ＭＳ Ｐゴシック" pitchFamily="-107" charset="-128"/>
              </a:rPr>
              <a:t>sole proprietorship, </a:t>
            </a:r>
            <a:r>
              <a:rPr lang="en-US" sz="1200" kern="1200" dirty="0" smtClean="0">
                <a:solidFill>
                  <a:schemeClr val="tx1"/>
                </a:solidFill>
                <a:effectLst/>
                <a:latin typeface="+mn-lt"/>
                <a:ea typeface="MS PGothic" pitchFamily="34" charset="-128"/>
                <a:cs typeface="ＭＳ Ｐゴシック" pitchFamily="-107" charset="-128"/>
              </a:rPr>
              <a:t>or simply </a:t>
            </a:r>
            <a:r>
              <a:rPr lang="en-US" sz="1200" b="1" kern="1200" dirty="0" smtClean="0">
                <a:solidFill>
                  <a:schemeClr val="tx1"/>
                </a:solidFill>
                <a:effectLst/>
                <a:latin typeface="+mn-lt"/>
                <a:ea typeface="MS PGothic" pitchFamily="34" charset="-128"/>
                <a:cs typeface="ＭＳ Ｐゴシック" pitchFamily="-107" charset="-128"/>
              </a:rPr>
              <a:t>proprietorship, </a:t>
            </a:r>
            <a:r>
              <a:rPr lang="en-US" sz="1200" kern="1200" dirty="0" smtClean="0">
                <a:solidFill>
                  <a:schemeClr val="tx1"/>
                </a:solidFill>
                <a:effectLst/>
                <a:latin typeface="+mn-lt"/>
                <a:ea typeface="MS PGothic" pitchFamily="34" charset="-128"/>
                <a:cs typeface="ＭＳ Ｐゴシック" pitchFamily="-107" charset="-128"/>
              </a:rPr>
              <a:t>is a business owned by one person. The business is a separate entity for accounting purposes. However, the business is </a:t>
            </a:r>
            <a:r>
              <a:rPr lang="en-US" sz="1200" i="1" kern="1200" dirty="0" smtClean="0">
                <a:solidFill>
                  <a:schemeClr val="tx1"/>
                </a:solidFill>
                <a:effectLst/>
                <a:latin typeface="+mn-lt"/>
                <a:ea typeface="MS PGothic" pitchFamily="34" charset="-128"/>
                <a:cs typeface="ＭＳ Ｐゴシック" pitchFamily="-107" charset="-128"/>
              </a:rPr>
              <a:t>not </a:t>
            </a:r>
            <a:r>
              <a:rPr lang="en-US" sz="1200" kern="1200" dirty="0" smtClean="0">
                <a:solidFill>
                  <a:schemeClr val="tx1"/>
                </a:solidFill>
                <a:effectLst/>
                <a:latin typeface="+mn-lt"/>
                <a:ea typeface="MS PGothic" pitchFamily="34" charset="-128"/>
                <a:cs typeface="ＭＳ Ｐゴシック" pitchFamily="-107" charset="-128"/>
              </a:rPr>
              <a:t>a separate legal entity from its owner. </a:t>
            </a:r>
          </a:p>
          <a:p>
            <a:endParaRPr lang="en-US" sz="1200"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A </a:t>
            </a:r>
            <a:r>
              <a:rPr lang="en-US" sz="1200" b="1" kern="1200" dirty="0" smtClean="0">
                <a:solidFill>
                  <a:schemeClr val="tx1"/>
                </a:solidFill>
                <a:effectLst/>
                <a:latin typeface="+mn-lt"/>
                <a:ea typeface="MS PGothic" pitchFamily="34" charset="-128"/>
                <a:cs typeface="+mn-cs"/>
              </a:rPr>
              <a:t>partnership </a:t>
            </a:r>
            <a:r>
              <a:rPr lang="en-US" sz="1200" kern="1200" dirty="0" smtClean="0">
                <a:solidFill>
                  <a:schemeClr val="tx1"/>
                </a:solidFill>
                <a:effectLst/>
                <a:latin typeface="+mn-lt"/>
                <a:ea typeface="MS PGothic" pitchFamily="34" charset="-128"/>
                <a:cs typeface="+mn-cs"/>
              </a:rPr>
              <a:t>is a business owned by two or more people, called </a:t>
            </a:r>
            <a:r>
              <a:rPr lang="en-US" sz="1200" i="1" kern="1200" dirty="0" smtClean="0">
                <a:solidFill>
                  <a:schemeClr val="tx1"/>
                </a:solidFill>
                <a:effectLst/>
                <a:latin typeface="+mn-lt"/>
                <a:ea typeface="MS PGothic" pitchFamily="34" charset="-128"/>
                <a:cs typeface="+mn-cs"/>
              </a:rPr>
              <a:t>partners, </a:t>
            </a:r>
            <a:r>
              <a:rPr lang="en-US" sz="1200" kern="1200" dirty="0" smtClean="0">
                <a:solidFill>
                  <a:schemeClr val="tx1"/>
                </a:solidFill>
                <a:effectLst/>
                <a:latin typeface="+mn-lt"/>
                <a:ea typeface="MS PGothic" pitchFamily="34" charset="-128"/>
                <a:cs typeface="+mn-cs"/>
              </a:rPr>
              <a:t>which are jointly liable for tax and other obligations. Like a proprietorship, no special legal requirements must be met in starting a partnership. The only requirement is an agreement between partners to run a business together. The agreement can be either oral or written and </a:t>
            </a:r>
            <a:r>
              <a:rPr lang="en-US" sz="1200" kern="1200" dirty="0" smtClean="0">
                <a:solidFill>
                  <a:schemeClr val="tx1"/>
                </a:solidFill>
                <a:effectLst/>
                <a:latin typeface="+mn-lt"/>
                <a:ea typeface="MS PGothic" pitchFamily="34" charset="-128"/>
                <a:cs typeface="ＭＳ Ｐゴシック" pitchFamily="-107" charset="-128"/>
              </a:rPr>
              <a:t>usually indicates how income and losses are to be shared. A partnership, like a proprietorship, is </a:t>
            </a:r>
            <a:r>
              <a:rPr lang="en-US" sz="1200" i="1" kern="1200" dirty="0" smtClean="0">
                <a:solidFill>
                  <a:schemeClr val="tx1"/>
                </a:solidFill>
                <a:effectLst/>
                <a:latin typeface="+mn-lt"/>
                <a:ea typeface="MS PGothic" pitchFamily="34" charset="-128"/>
                <a:cs typeface="ＭＳ Ｐゴシック" pitchFamily="-107" charset="-128"/>
              </a:rPr>
              <a:t>not </a:t>
            </a:r>
            <a:r>
              <a:rPr lang="en-US" sz="1200" kern="1200" dirty="0" smtClean="0">
                <a:solidFill>
                  <a:schemeClr val="tx1"/>
                </a:solidFill>
                <a:effectLst/>
                <a:latin typeface="+mn-lt"/>
                <a:ea typeface="MS PGothic" pitchFamily="34" charset="-128"/>
                <a:cs typeface="ＭＳ Ｐゴシック" pitchFamily="-107" charset="-128"/>
              </a:rPr>
              <a:t>legally separate from its owners. </a:t>
            </a:r>
          </a:p>
          <a:p>
            <a:endParaRPr lang="en-US" sz="1200"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ＭＳ Ｐゴシック" pitchFamily="-107" charset="-128"/>
              </a:rPr>
              <a:t>A </a:t>
            </a:r>
            <a:r>
              <a:rPr lang="en-US" sz="1200" b="1" kern="1200" dirty="0" smtClean="0">
                <a:solidFill>
                  <a:schemeClr val="tx1"/>
                </a:solidFill>
                <a:effectLst/>
                <a:latin typeface="+mn-lt"/>
                <a:ea typeface="MS PGothic" pitchFamily="34" charset="-128"/>
                <a:cs typeface="ＭＳ Ｐゴシック" pitchFamily="-107" charset="-128"/>
              </a:rPr>
              <a:t>corporation, </a:t>
            </a:r>
            <a:r>
              <a:rPr lang="en-US" sz="1200" kern="1200" dirty="0" smtClean="0">
                <a:solidFill>
                  <a:schemeClr val="tx1"/>
                </a:solidFill>
                <a:effectLst/>
                <a:latin typeface="+mn-lt"/>
                <a:ea typeface="MS PGothic" pitchFamily="34" charset="-128"/>
                <a:cs typeface="ＭＳ Ｐゴシック" pitchFamily="-107" charset="-128"/>
              </a:rPr>
              <a:t>also called a </a:t>
            </a:r>
            <a:r>
              <a:rPr lang="en-US" sz="1200" i="1" kern="1200" dirty="0" smtClean="0">
                <a:solidFill>
                  <a:schemeClr val="tx1"/>
                </a:solidFill>
                <a:effectLst/>
                <a:latin typeface="+mn-lt"/>
                <a:ea typeface="MS PGothic" pitchFamily="34" charset="-128"/>
                <a:cs typeface="ＭＳ Ｐゴシック" pitchFamily="-107" charset="-128"/>
              </a:rPr>
              <a:t>C corporation, </a:t>
            </a:r>
            <a:r>
              <a:rPr lang="en-US" sz="1200" kern="1200" dirty="0" smtClean="0">
                <a:solidFill>
                  <a:schemeClr val="tx1"/>
                </a:solidFill>
                <a:effectLst/>
                <a:latin typeface="+mn-lt"/>
                <a:ea typeface="MS PGothic" pitchFamily="34" charset="-128"/>
                <a:cs typeface="ＭＳ Ｐゴシック" pitchFamily="-107" charset="-128"/>
              </a:rPr>
              <a:t>is a business legally separate from its owner or owners, meaning it is responsible for its own acts and its own debts. Separate legal status means that a corporation can conduct business with the rights, duties, and responsibilities of a person. A corporation acts through its managers, who are its legal agents. Separate legal status also means that its owners, who are called </a:t>
            </a:r>
            <a:r>
              <a:rPr lang="en-US" sz="1200" b="1" kern="1200" dirty="0" smtClean="0">
                <a:solidFill>
                  <a:schemeClr val="tx1"/>
                </a:solidFill>
                <a:effectLst/>
                <a:latin typeface="+mn-lt"/>
                <a:ea typeface="MS PGothic" pitchFamily="34" charset="-128"/>
                <a:cs typeface="ＭＳ Ｐゴシック" pitchFamily="-107" charset="-128"/>
              </a:rPr>
              <a:t>shareholders </a:t>
            </a:r>
            <a:r>
              <a:rPr lang="en-US" sz="1200" kern="1200" dirty="0" smtClean="0">
                <a:solidFill>
                  <a:schemeClr val="tx1"/>
                </a:solidFill>
                <a:effectLst/>
                <a:latin typeface="+mn-lt"/>
                <a:ea typeface="MS PGothic" pitchFamily="34" charset="-128"/>
                <a:cs typeface="ＭＳ Ｐゴシック" pitchFamily="-107" charset="-128"/>
              </a:rPr>
              <a:t>(or </a:t>
            </a:r>
            <a:r>
              <a:rPr lang="en-US" sz="1200" b="1" kern="1200" dirty="0" smtClean="0">
                <a:solidFill>
                  <a:schemeClr val="tx1"/>
                </a:solidFill>
                <a:effectLst/>
                <a:latin typeface="+mn-lt"/>
                <a:ea typeface="MS PGothic" pitchFamily="34" charset="-128"/>
                <a:cs typeface="ＭＳ Ｐゴシック" pitchFamily="-107" charset="-128"/>
              </a:rPr>
              <a:t>stockholders</a:t>
            </a:r>
            <a:r>
              <a:rPr lang="en-US" sz="1200" kern="1200" dirty="0" smtClean="0">
                <a:solidFill>
                  <a:schemeClr val="tx1"/>
                </a:solidFill>
                <a:effectLst/>
                <a:latin typeface="+mn-lt"/>
                <a:ea typeface="MS PGothic" pitchFamily="34" charset="-128"/>
                <a:cs typeface="ＭＳ Ｐゴシック" pitchFamily="-107" charset="-128"/>
              </a:rPr>
              <a:t>), are not personally liable for corporate acts and debts. </a:t>
            </a:r>
            <a:endParaRPr lang="en-US" sz="1200" kern="1200" dirty="0" smtClean="0">
              <a:solidFill>
                <a:schemeClr val="tx1"/>
              </a:solidFill>
              <a:effectLst/>
              <a:latin typeface="+mn-lt"/>
              <a:ea typeface="MS PGothic" pitchFamily="34" charset="-128"/>
              <a:cs typeface="+mn-cs"/>
            </a:endParaRPr>
          </a:p>
          <a:p>
            <a:r>
              <a:rPr lang="en-US" sz="1100" kern="1200" dirty="0" smtClean="0">
                <a:solidFill>
                  <a:schemeClr val="tx1"/>
                </a:solidFill>
                <a:effectLst/>
                <a:latin typeface="+mn-lt"/>
                <a:ea typeface="MS PGothic" pitchFamily="34" charset="-128"/>
                <a:cs typeface="ＭＳ Ｐゴシック" pitchFamily="-107" charset="-128"/>
              </a:rPr>
              <a:t/>
            </a:r>
            <a:br>
              <a:rPr lang="en-US" sz="1100" kern="1200" dirty="0" smtClean="0">
                <a:solidFill>
                  <a:schemeClr val="tx1"/>
                </a:solidFill>
                <a:effectLst/>
                <a:latin typeface="+mn-lt"/>
                <a:ea typeface="MS PGothic" pitchFamily="34" charset="-128"/>
                <a:cs typeface="ＭＳ Ｐゴシック" pitchFamily="-107" charset="-128"/>
              </a:rPr>
            </a:br>
            <a:endParaRPr lang="en-US" altLang="en-US" dirty="0" smtClean="0"/>
          </a:p>
        </p:txBody>
      </p:sp>
    </p:spTree>
    <p:extLst>
      <p:ext uri="{BB962C8B-B14F-4D97-AF65-F5344CB8AC3E}">
        <p14:creationId xmlns:p14="http://schemas.microsoft.com/office/powerpoint/2010/main" val="2600096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There are two basic constraints</a:t>
            </a:r>
            <a:r>
              <a:rPr lang="en-US" altLang="en-US" baseline="0" dirty="0" smtClean="0"/>
              <a:t> on financial reporting including the </a:t>
            </a:r>
            <a:r>
              <a:rPr lang="en-US" altLang="en-US" b="1" baseline="0" dirty="0" smtClean="0"/>
              <a:t>Materiality constraint </a:t>
            </a:r>
            <a:r>
              <a:rPr lang="en-US" altLang="en-US" baseline="0" dirty="0" smtClean="0"/>
              <a:t>that prescribes that information that would influence the decisions of a reasonable person need to be disclosed.  Both importance and relative size are reviewed.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The </a:t>
            </a:r>
            <a:r>
              <a:rPr lang="en-US" altLang="en-US" b="1" baseline="0" dirty="0" smtClean="0"/>
              <a:t>Cost-benefit constraint </a:t>
            </a:r>
            <a:r>
              <a:rPr lang="en-US" altLang="en-US" baseline="0" dirty="0" smtClean="0"/>
              <a:t>prescribes that only information with benefits which are greater than their costs need to be disclosed.</a:t>
            </a:r>
            <a:endParaRPr lang="en-US" altLang="en-US" dirty="0" smtClean="0"/>
          </a:p>
        </p:txBody>
      </p:sp>
    </p:spTree>
    <p:extLst>
      <p:ext uri="{BB962C8B-B14F-4D97-AF65-F5344CB8AC3E}">
        <p14:creationId xmlns:p14="http://schemas.microsoft.com/office/powerpoint/2010/main" val="3788937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Identify the following terms/phrases as an accounting principle, assumption, or constraint. </a:t>
            </a:r>
          </a:p>
          <a:p>
            <a:pPr>
              <a:defRPr/>
            </a:pPr>
            <a:endParaRPr lang="en-US" dirty="0">
              <a:ea typeface="ＭＳ Ｐゴシック" pitchFamily="-107" charset="-128"/>
            </a:endParaRPr>
          </a:p>
        </p:txBody>
      </p:sp>
    </p:spTree>
    <p:extLst>
      <p:ext uri="{BB962C8B-B14F-4D97-AF65-F5344CB8AC3E}">
        <p14:creationId xmlns:p14="http://schemas.microsoft.com/office/powerpoint/2010/main" val="4171871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Principles govern the amount and/or timing of information to be reported in the financial statements. There are four principles.</a:t>
            </a:r>
          </a:p>
          <a:p>
            <a:pPr>
              <a:defRPr/>
            </a:pPr>
            <a:r>
              <a:rPr lang="en-US" dirty="0" smtClean="0">
                <a:ea typeface="+mn-ea"/>
                <a:cs typeface="+mn-cs"/>
              </a:rPr>
              <a:t> </a:t>
            </a:r>
          </a:p>
          <a:p>
            <a:pPr>
              <a:defRPr/>
            </a:pPr>
            <a:r>
              <a:rPr lang="en-US" dirty="0" smtClean="0">
                <a:ea typeface="+mn-ea"/>
                <a:cs typeface="+mn-cs"/>
              </a:rPr>
              <a:t>The measurement principle, which is also called the cost principle, states that cost is measured on a cash or equal-to-cash basis. The measurement principle governs the valuation of assets and liabilities on the balance sheet. </a:t>
            </a:r>
          </a:p>
          <a:p>
            <a:pPr>
              <a:defRPr/>
            </a:pPr>
            <a:r>
              <a:rPr lang="en-US" dirty="0" smtClean="0">
                <a:ea typeface="+mn-ea"/>
                <a:cs typeface="+mn-cs"/>
              </a:rPr>
              <a:t>The revenue recognition principle which governs the timing of revenues recognized on the income statement. Revenue is recognized when it's earned, at the time the work is performed. </a:t>
            </a:r>
          </a:p>
          <a:p>
            <a:pPr>
              <a:defRPr/>
            </a:pPr>
            <a:r>
              <a:rPr lang="en-US" dirty="0" smtClean="0">
                <a:ea typeface="+mn-ea"/>
                <a:cs typeface="+mn-cs"/>
              </a:rPr>
              <a:t>The expense recognition principle is also called the matching principle. It governs the timing of expenses reported on the income statement. Expenses are recognized in the same time period as the revenues they help generate. </a:t>
            </a:r>
          </a:p>
          <a:p>
            <a:pPr>
              <a:defRPr/>
            </a:pPr>
            <a:r>
              <a:rPr lang="en-US" dirty="0" smtClean="0">
                <a:ea typeface="+mn-ea"/>
                <a:cs typeface="+mn-cs"/>
              </a:rPr>
              <a:t>And the full disclosure principle requires that a company must report the details behind financial statements that would impact users' decisions. Disclosures are often in the footnotes to the financial statements.</a:t>
            </a:r>
          </a:p>
          <a:p>
            <a:pPr>
              <a:defRPr/>
            </a:pPr>
            <a:endParaRPr lang="en-US" dirty="0" smtClean="0">
              <a:ea typeface="ＭＳ Ｐゴシック" pitchFamily="-107" charset="-128"/>
            </a:endParaRPr>
          </a:p>
        </p:txBody>
      </p:sp>
    </p:spTree>
    <p:extLst>
      <p:ext uri="{BB962C8B-B14F-4D97-AF65-F5344CB8AC3E}">
        <p14:creationId xmlns:p14="http://schemas.microsoft.com/office/powerpoint/2010/main" val="4088789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There are four accounting assumptions. And a trick to identifying the assumptions is that we can generally find the information in the financial statement headings. </a:t>
            </a:r>
          </a:p>
          <a:p>
            <a:pPr>
              <a:defRPr/>
            </a:pPr>
            <a:r>
              <a:rPr lang="en-US" dirty="0" smtClean="0">
                <a:ea typeface="+mn-ea"/>
                <a:cs typeface="+mn-cs"/>
              </a:rPr>
              <a:t> </a:t>
            </a:r>
          </a:p>
          <a:p>
            <a:pPr>
              <a:defRPr/>
            </a:pPr>
            <a:r>
              <a:rPr lang="en-US" dirty="0" smtClean="0">
                <a:ea typeface="+mn-ea"/>
                <a:cs typeface="+mn-cs"/>
              </a:rPr>
              <a:t>The first assumption is the going concern assumption. There has been no decision that the business, whose name is reported on the financial statement heading, is going to be closed or sold. </a:t>
            </a:r>
          </a:p>
          <a:p>
            <a:pPr>
              <a:defRPr/>
            </a:pPr>
            <a:r>
              <a:rPr lang="en-US" dirty="0" smtClean="0">
                <a:ea typeface="+mn-ea"/>
                <a:cs typeface="+mn-cs"/>
              </a:rPr>
              <a:t>The monetary unit assumption states that we can express transactions and events in monetary units. </a:t>
            </a:r>
          </a:p>
          <a:p>
            <a:pPr>
              <a:defRPr/>
            </a:pPr>
            <a:r>
              <a:rPr lang="en-US" dirty="0" smtClean="0">
                <a:ea typeface="+mn-ea"/>
                <a:cs typeface="+mn-cs"/>
              </a:rPr>
              <a:t>The time period assumption presumes that the life of a company can be divided into time periods, and that useful reports can be prepared for those periods. </a:t>
            </a:r>
          </a:p>
          <a:p>
            <a:pPr>
              <a:defRPr/>
            </a:pPr>
            <a:r>
              <a:rPr lang="en-US" dirty="0" smtClean="0">
                <a:ea typeface="+mn-ea"/>
                <a:cs typeface="+mn-cs"/>
              </a:rPr>
              <a:t>The business entity assumption states that a business is accounted for separately from other business entities, including its owner.</a:t>
            </a:r>
          </a:p>
          <a:p>
            <a:pPr>
              <a:defRPr/>
            </a:pPr>
            <a:r>
              <a:rPr lang="en-US" dirty="0" smtClean="0">
                <a:ea typeface="+mn-ea"/>
                <a:cs typeface="+mn-cs"/>
              </a:rPr>
              <a:t> </a:t>
            </a:r>
          </a:p>
          <a:p>
            <a:pPr eaLnBrk="1" fontAlgn="auto" hangingPunct="1">
              <a:spcBef>
                <a:spcPts val="0"/>
              </a:spcBef>
              <a:spcAft>
                <a:spcPts val="0"/>
              </a:spcAft>
              <a:defRPr/>
            </a:pPr>
            <a:r>
              <a:rPr lang="en-US" dirty="0" smtClean="0">
                <a:ea typeface="+mn-ea"/>
                <a:cs typeface="+mn-cs"/>
              </a:rPr>
              <a:t>And there are two constraints. Constraints relate to the reasonableness of the information to be reported. The first constraint is materiality.  Materiality states that only information that would influence the decisions of a reasonable person needs to be disclosed. Materiality is a function of the nature of the item and/or the dollar amount. And the benefits must exceed the cost. The benefits of the information disclosed must be greater than the cost of providing the information.</a:t>
            </a:r>
          </a:p>
          <a:p>
            <a:pPr>
              <a:defRPr/>
            </a:pPr>
            <a:endParaRPr lang="en-US" dirty="0" smtClean="0">
              <a:ea typeface="+mn-ea"/>
              <a:cs typeface="+mn-cs"/>
            </a:endParaRPr>
          </a:p>
          <a:p>
            <a:pPr>
              <a:defRPr/>
            </a:pPr>
            <a:endParaRPr lang="en-US" dirty="0" smtClean="0">
              <a:ea typeface="ＭＳ Ｐゴシック" pitchFamily="-107" charset="-128"/>
            </a:endParaRPr>
          </a:p>
        </p:txBody>
      </p:sp>
    </p:spTree>
    <p:extLst>
      <p:ext uri="{BB962C8B-B14F-4D97-AF65-F5344CB8AC3E}">
        <p14:creationId xmlns:p14="http://schemas.microsoft.com/office/powerpoint/2010/main" val="573649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So, to review:  Materiality is a constraint. If an item is so small either in terms of absolute dollar amounts or its nature, the item does not need to be disclosed in the financial statements. Measurement is a principle, Assets and liabilities reported on the balance sheet are valued at cash or the cash equivalent. Business entity is an assumption. Remember, assumptions generally relate to information found in the headings to the financial statements. </a:t>
            </a:r>
          </a:p>
          <a:p>
            <a:pPr>
              <a:defRPr/>
            </a:pPr>
            <a:r>
              <a:rPr lang="en-US" dirty="0" smtClean="0">
                <a:ea typeface="+mn-ea"/>
                <a:cs typeface="+mn-cs"/>
              </a:rPr>
              <a:t> </a:t>
            </a:r>
          </a:p>
          <a:p>
            <a:pPr>
              <a:defRPr/>
            </a:pPr>
            <a:r>
              <a:rPr lang="en-US" dirty="0" smtClean="0">
                <a:ea typeface="+mn-ea"/>
                <a:cs typeface="+mn-cs"/>
              </a:rPr>
              <a:t>The business entity, in this case, is Accounting Today. The financial statements for Accounting Today are separate from other entities, and from the financial statements of the owner. Going concern is also an assumption. There has been no decision that Accounting Today will be closed in the near future. Expense recognition is a principle. Principles govern the dollar amounts and timing of information to be reported on the financial statements. The expense recognition principle, the matching principle, states that expenses are reported in the same time period as the revenues they help generate. Time period is an assumption. The time period is reported in the headings to the financial statements. In this case, the income statement is being reported for the month ended December 31, 2014.  Full disclosure is also a principle. Disclosures are reported in the footnotes to the financial statements. And revenue recognition is also a principle. Revenue recognition governs the timing of revenues. The amount of revenue to be reported on the income statement represents the amount of work actually done during the month of December, 2014.</a:t>
            </a:r>
          </a:p>
          <a:p>
            <a:pPr>
              <a:defRPr/>
            </a:pPr>
            <a:endParaRPr lang="en-US" dirty="0" smtClean="0">
              <a:ea typeface="ＭＳ Ｐゴシック" pitchFamily="-107" charset="-128"/>
            </a:endParaRPr>
          </a:p>
        </p:txBody>
      </p:sp>
    </p:spTree>
    <p:extLst>
      <p:ext uri="{BB962C8B-B14F-4D97-AF65-F5344CB8AC3E}">
        <p14:creationId xmlns:p14="http://schemas.microsoft.com/office/powerpoint/2010/main" val="3100965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806708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a:normAutofit fontScale="92500"/>
          </a:bodyPr>
          <a:lstStyle/>
          <a:p>
            <a:r>
              <a:rPr lang="en-US" altLang="en-US" sz="1100" dirty="0" smtClean="0"/>
              <a:t>The accounting system reflects two basic aspects of a company: what it owns and what it owes. </a:t>
            </a:r>
            <a:r>
              <a:rPr lang="en-US" altLang="en-US" sz="1100" i="1" dirty="0" smtClean="0"/>
              <a:t>Assets </a:t>
            </a:r>
            <a:r>
              <a:rPr lang="en-US" altLang="en-US" sz="1100" dirty="0" smtClean="0"/>
              <a:t>are resources a company owns or controls. Examples are cash, supplies, equipment, and land. The claims on a company’s assets—what it owes—are separated into owner and non-owner claims. </a:t>
            </a:r>
            <a:r>
              <a:rPr lang="en-US" altLang="en-US" sz="1100" i="1" dirty="0" smtClean="0"/>
              <a:t>Liabilities </a:t>
            </a:r>
            <a:r>
              <a:rPr lang="en-US" altLang="en-US" sz="1100" dirty="0" smtClean="0"/>
              <a:t>are what a company owes its non-owners (creditors) in future payments, products, or services. </a:t>
            </a:r>
            <a:r>
              <a:rPr lang="en-US" altLang="en-US" sz="1100" i="1" dirty="0" smtClean="0"/>
              <a:t>Equity </a:t>
            </a:r>
            <a:r>
              <a:rPr lang="en-US" altLang="en-US" sz="1100" dirty="0" smtClean="0"/>
              <a:t>(also called owner’s equity or capital) refers to the claims of its owner(s). Together, liabilities and equity are the source of funds to acquire assets.</a:t>
            </a:r>
            <a:endParaRPr lang="en-US" altLang="en-US" sz="1100" b="1" dirty="0" smtClean="0"/>
          </a:p>
          <a:p>
            <a:endParaRPr lang="en-US" altLang="en-US" sz="1100" b="1" dirty="0" smtClean="0"/>
          </a:p>
          <a:p>
            <a:r>
              <a:rPr lang="en-US" altLang="en-US" sz="1200" b="1" dirty="0" smtClean="0"/>
              <a:t>Assets </a:t>
            </a:r>
            <a:r>
              <a:rPr lang="en-US" altLang="en-US" sz="1200" dirty="0" smtClean="0"/>
              <a:t>are resources a company owns or controls. These resources are expected to yield future benefits. Examples are cash, supplies, equipment, and land. The term </a:t>
            </a:r>
            <a:r>
              <a:rPr lang="en-US" altLang="en-US" sz="1200" i="1" dirty="0" smtClean="0"/>
              <a:t>receivable </a:t>
            </a:r>
            <a:r>
              <a:rPr lang="en-US" altLang="en-US" sz="1200" dirty="0" smtClean="0"/>
              <a:t>is used to refer to an asset that promises a future inflow of resources. A company that provides a service or product on credit is said to have an account receivable from that customer. </a:t>
            </a:r>
          </a:p>
          <a:p>
            <a:endParaRPr lang="en-US" altLang="en-US" sz="1200" dirty="0" smtClean="0"/>
          </a:p>
          <a:p>
            <a:r>
              <a:rPr lang="en-US" altLang="en-US" sz="1200" b="1" dirty="0" smtClean="0"/>
              <a:t>Liabilities </a:t>
            </a:r>
            <a:r>
              <a:rPr lang="en-US" altLang="en-US" sz="1200" dirty="0" smtClean="0"/>
              <a:t>are creditors’ claims on assets. These claims reflect company obligations to provide assets, products, or services to others. The term </a:t>
            </a:r>
            <a:r>
              <a:rPr lang="en-US" altLang="en-US" sz="1200" i="1" dirty="0" smtClean="0"/>
              <a:t>payable </a:t>
            </a:r>
            <a:r>
              <a:rPr lang="en-US" altLang="en-US" sz="1200" dirty="0" smtClean="0"/>
              <a:t>refers to a liability that promises a future outflow of resources. Examples are wages payable to workers, accounts payable to suppliers, notes payable to banks, and taxes payable to the government.</a:t>
            </a:r>
          </a:p>
          <a:p>
            <a:endParaRPr lang="en-US" altLang="en-US" sz="1200" b="1" dirty="0" smtClean="0"/>
          </a:p>
          <a:p>
            <a:r>
              <a:rPr lang="en-US" altLang="en-US" sz="1200" b="1" dirty="0" smtClean="0"/>
              <a:t>Equity </a:t>
            </a:r>
            <a:r>
              <a:rPr lang="en-US" altLang="en-US" sz="1200" dirty="0" smtClean="0"/>
              <a:t>is the owner’s claim on assets, and is equal to assets minus liabilities. This is the reason equity is also called </a:t>
            </a:r>
            <a:r>
              <a:rPr lang="en-US" altLang="en-US" sz="1200" i="1" dirty="0" smtClean="0"/>
              <a:t>net assets </a:t>
            </a:r>
            <a:r>
              <a:rPr lang="en-US" altLang="en-US" sz="1200" dirty="0" smtClean="0"/>
              <a:t>or </a:t>
            </a:r>
            <a:r>
              <a:rPr lang="en-US" altLang="en-US" sz="1200" i="1" dirty="0" smtClean="0"/>
              <a:t>residual equity</a:t>
            </a:r>
            <a:r>
              <a:rPr lang="en-US" altLang="en-US" sz="1200" dirty="0" smtClean="0"/>
              <a:t>.  Equity is increased by owner contributions and revenues and decreased by owner withdrawals and expenses.</a:t>
            </a:r>
          </a:p>
          <a:p>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a typeface="ＭＳ Ｐゴシック" pitchFamily="-84" charset="-128"/>
              </a:rPr>
              <a:t>Review what you have learned in the following NEED-TO-KNOW Slides.</a:t>
            </a:r>
          </a:p>
          <a:p>
            <a:endParaRPr lang="en-US" altLang="en-US" sz="1200" dirty="0" smtClean="0"/>
          </a:p>
        </p:txBody>
      </p:sp>
    </p:spTree>
    <p:extLst>
      <p:ext uri="{BB962C8B-B14F-4D97-AF65-F5344CB8AC3E}">
        <p14:creationId xmlns:p14="http://schemas.microsoft.com/office/powerpoint/2010/main" val="13017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Use the accounting equation to compute the missing financial statement amounts. We know that the accounting equations states that total assets must equal the sum of total liabilities plus equity. For Bose Co., $150 of assets equals liabilities of $30 plus equity of $120. For Vogue Co., $100 of liabilities plus $300 of equity equals total assets of $400.</a:t>
            </a:r>
          </a:p>
          <a:p>
            <a:pPr>
              <a:defRPr/>
            </a:pPr>
            <a:r>
              <a:rPr lang="en-US" dirty="0" smtClean="0">
                <a:ea typeface="+mn-ea"/>
                <a:cs typeface="+mn-cs"/>
              </a:rPr>
              <a:t> </a:t>
            </a:r>
          </a:p>
          <a:p>
            <a:pPr>
              <a:defRPr/>
            </a:pPr>
            <a:r>
              <a:rPr lang="en-US" dirty="0" smtClean="0">
                <a:ea typeface="+mn-ea"/>
                <a:cs typeface="+mn-cs"/>
              </a:rPr>
              <a:t>Use the expanded accounting equation to compute the missing financial statement amounts. For Nikon Company, $200 of assets and $80 of liabilities equals equity of $120.</a:t>
            </a:r>
          </a:p>
          <a:p>
            <a:pPr>
              <a:defRPr/>
            </a:pPr>
            <a:r>
              <a:rPr lang="en-US" dirty="0" smtClean="0">
                <a:ea typeface="+mn-ea"/>
                <a:cs typeface="+mn-cs"/>
              </a:rPr>
              <a:t> </a:t>
            </a:r>
          </a:p>
          <a:p>
            <a:pPr>
              <a:defRPr/>
            </a:pPr>
            <a:r>
              <a:rPr lang="en-US" dirty="0" smtClean="0">
                <a:ea typeface="+mn-ea"/>
                <a:cs typeface="+mn-cs"/>
              </a:rPr>
              <a:t>There are four subsets of equity. Equity increases for the amount of owner investments and any revenues generated, and equity decreases for any owner withdrawals and expenses incurred. Nikon Company has $100 of owner investments, no withdrawals, but incurred $40 of expenses. Total equity for these three components is a total of $60. Since total equity is $120, revenues represent the remaining $60. YouTube has total equity of $240, $400 of assets minus $160 of liabilities. YouTube has $220 of owner investments, generated $120 of revenues, and incurred $90 of expenses. $220 plus $120 is $340, minus $90 is $250. Since total equity is only $240, we know that YouTube must have owner withdrawals of $10.</a:t>
            </a:r>
          </a:p>
          <a:p>
            <a:pPr>
              <a:defRPr/>
            </a:pPr>
            <a:endParaRPr lang="en-US" dirty="0" smtClean="0">
              <a:ea typeface="ＭＳ Ｐゴシック" pitchFamily="-107" charset="-128"/>
            </a:endParaRPr>
          </a:p>
        </p:txBody>
      </p:sp>
    </p:spTree>
    <p:extLst>
      <p:ext uri="{BB962C8B-B14F-4D97-AF65-F5344CB8AC3E}">
        <p14:creationId xmlns:p14="http://schemas.microsoft.com/office/powerpoint/2010/main" val="221829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1690105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568024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970338" y="8926513"/>
            <a:ext cx="3038475" cy="469900"/>
          </a:xfrm>
          <a:prstGeom prst="rect">
            <a:avLst/>
          </a:prstGeom>
          <a:ln/>
        </p:spPr>
        <p:txBody>
          <a:bodyPr/>
          <a:lstStyle/>
          <a:p>
            <a:fld id="{CB681F95-C8D0-4EEC-9090-553421F6D9D0}" type="slidenum">
              <a:rPr lang="en-US">
                <a:solidFill>
                  <a:prstClr val="black"/>
                </a:solidFill>
              </a:rPr>
              <a:pPr/>
              <a:t>32</a:t>
            </a:fld>
            <a:endParaRPr lang="en-US">
              <a:solidFill>
                <a:prstClr val="black"/>
              </a:solidFill>
            </a:endParaRPr>
          </a:p>
        </p:txBody>
      </p:sp>
      <p:sp>
        <p:nvSpPr>
          <p:cNvPr id="35842" name="Rectangle 2"/>
          <p:cNvSpPr>
            <a:spLocks noChangeArrowheads="1"/>
          </p:cNvSpPr>
          <p:nvPr/>
        </p:nvSpPr>
        <p:spPr bwMode="auto">
          <a:xfrm>
            <a:off x="3971925"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5843" name="Rectangle 3"/>
          <p:cNvSpPr>
            <a:spLocks noChangeArrowheads="1"/>
          </p:cNvSpPr>
          <p:nvPr/>
        </p:nvSpPr>
        <p:spPr bwMode="auto">
          <a:xfrm>
            <a:off x="3971925"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32" tIns="0" rIns="19532"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a:solidFill>
                  <a:prstClr val="black"/>
                </a:solidFill>
                <a:latin typeface="Times New Roman" panose="02020603050405020304" pitchFamily="18" charset="0"/>
              </a:rPr>
              <a:t>21</a:t>
            </a:r>
          </a:p>
        </p:txBody>
      </p:sp>
      <p:sp>
        <p:nvSpPr>
          <p:cNvPr id="35844" name="Rectangle 4"/>
          <p:cNvSpPr>
            <a:spLocks noChangeArrowheads="1"/>
          </p:cNvSpPr>
          <p:nvPr/>
        </p:nvSpPr>
        <p:spPr bwMode="auto">
          <a:xfrm>
            <a:off x="0"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5845" name="Rectangle 5"/>
          <p:cNvSpPr>
            <a:spLocks noChangeArrowheads="1"/>
          </p:cNvSpPr>
          <p:nvPr/>
        </p:nvSpPr>
        <p:spPr bwMode="auto">
          <a:xfrm>
            <a:off x="0"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5846"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35847" name="Rectangle 7"/>
          <p:cNvSpPr>
            <a:spLocks noGrp="1" noChangeArrowheads="1"/>
          </p:cNvSpPr>
          <p:nvPr>
            <p:ph type="body" idx="1"/>
          </p:nvPr>
        </p:nvSpPr>
        <p:spPr>
          <a:xfrm>
            <a:off x="935038" y="4464050"/>
            <a:ext cx="5140325"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77" tIns="45575" rIns="92777" bIns="45575"/>
          <a:lstStyle/>
          <a:p>
            <a:r>
              <a:rPr lang="en-US" dirty="0">
                <a:latin typeface="Times New Roman" panose="02020603050405020304" pitchFamily="18" charset="0"/>
              </a:rPr>
              <a:t>Let’s look at the identification and recording of business transactions. We can begin by analyzing a transaction where </a:t>
            </a:r>
            <a:r>
              <a:rPr lang="en-US" dirty="0" smtClean="0">
                <a:latin typeface="Times New Roman" panose="02020603050405020304" pitchFamily="18" charset="0"/>
              </a:rPr>
              <a:t>Chas Taylor contributes thirty </a:t>
            </a:r>
            <a:r>
              <a:rPr lang="en-US" dirty="0">
                <a:latin typeface="Times New Roman" panose="02020603050405020304" pitchFamily="18" charset="0"/>
              </a:rPr>
              <a:t>thousand dollars cash to get the business started. First, we have to identify the assets, liability or equity accounts involved in this transaction. We can see that the cash account will increase by </a:t>
            </a:r>
            <a:r>
              <a:rPr lang="en-US" dirty="0" smtClean="0">
                <a:latin typeface="Times New Roman" panose="02020603050405020304" pitchFamily="18" charset="0"/>
              </a:rPr>
              <a:t>thirty </a:t>
            </a:r>
            <a:r>
              <a:rPr lang="en-US" dirty="0">
                <a:latin typeface="Times New Roman" panose="02020603050405020304" pitchFamily="18" charset="0"/>
              </a:rPr>
              <a:t>thousand dollars and the </a:t>
            </a:r>
            <a:r>
              <a:rPr lang="en-US" dirty="0" smtClean="0">
                <a:latin typeface="Times New Roman" panose="02020603050405020304" pitchFamily="18" charset="0"/>
              </a:rPr>
              <a:t>C. Taylor, Capital account </a:t>
            </a:r>
            <a:r>
              <a:rPr lang="en-US" dirty="0">
                <a:latin typeface="Times New Roman" panose="02020603050405020304" pitchFamily="18" charset="0"/>
              </a:rPr>
              <a:t>will increase by </a:t>
            </a:r>
            <a:r>
              <a:rPr lang="en-US" dirty="0" smtClean="0">
                <a:latin typeface="Times New Roman" panose="02020603050405020304" pitchFamily="18" charset="0"/>
              </a:rPr>
              <a:t>thirty </a:t>
            </a:r>
            <a:r>
              <a:rPr lang="en-US" dirty="0">
                <a:latin typeface="Times New Roman" panose="02020603050405020304" pitchFamily="18" charset="0"/>
              </a:rPr>
              <a:t>thousand dollars. Let’s see how the books of the company will appear after we record this transaction.</a:t>
            </a:r>
          </a:p>
        </p:txBody>
      </p:sp>
    </p:spTree>
    <p:extLst>
      <p:ext uri="{BB962C8B-B14F-4D97-AF65-F5344CB8AC3E}">
        <p14:creationId xmlns:p14="http://schemas.microsoft.com/office/powerpoint/2010/main" val="67489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970338" y="8926513"/>
            <a:ext cx="3038475" cy="469900"/>
          </a:xfrm>
          <a:prstGeom prst="rect">
            <a:avLst/>
          </a:prstGeom>
          <a:ln/>
        </p:spPr>
        <p:txBody>
          <a:bodyPr/>
          <a:lstStyle/>
          <a:p>
            <a:fld id="{4AF86AA3-4531-412E-95D2-4D1D12B83400}" type="slidenum">
              <a:rPr lang="en-US">
                <a:solidFill>
                  <a:prstClr val="black"/>
                </a:solidFill>
              </a:rPr>
              <a:pPr/>
              <a:t>33</a:t>
            </a:fld>
            <a:endParaRPr lang="en-US">
              <a:solidFill>
                <a:prstClr val="black"/>
              </a:solidFill>
            </a:endParaRPr>
          </a:p>
        </p:txBody>
      </p:sp>
      <p:sp>
        <p:nvSpPr>
          <p:cNvPr id="37890" name="Rectangle 2"/>
          <p:cNvSpPr>
            <a:spLocks noChangeArrowheads="1"/>
          </p:cNvSpPr>
          <p:nvPr/>
        </p:nvSpPr>
        <p:spPr bwMode="auto">
          <a:xfrm>
            <a:off x="3971925"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7891" name="Rectangle 3"/>
          <p:cNvSpPr>
            <a:spLocks noChangeArrowheads="1"/>
          </p:cNvSpPr>
          <p:nvPr/>
        </p:nvSpPr>
        <p:spPr bwMode="auto">
          <a:xfrm>
            <a:off x="3971925"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32" tIns="0" rIns="19532"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a:solidFill>
                  <a:prstClr val="black"/>
                </a:solidFill>
                <a:latin typeface="Times New Roman" panose="02020603050405020304" pitchFamily="18" charset="0"/>
              </a:rPr>
              <a:t>21</a:t>
            </a:r>
          </a:p>
        </p:txBody>
      </p:sp>
      <p:sp>
        <p:nvSpPr>
          <p:cNvPr id="37892" name="Rectangle 4"/>
          <p:cNvSpPr>
            <a:spLocks noChangeArrowheads="1"/>
          </p:cNvSpPr>
          <p:nvPr/>
        </p:nvSpPr>
        <p:spPr bwMode="auto">
          <a:xfrm>
            <a:off x="0"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7893" name="Rectangle 5"/>
          <p:cNvSpPr>
            <a:spLocks noChangeArrowheads="1"/>
          </p:cNvSpPr>
          <p:nvPr/>
        </p:nvSpPr>
        <p:spPr bwMode="auto">
          <a:xfrm>
            <a:off x="0"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7894"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37895" name="Rectangle 7"/>
          <p:cNvSpPr>
            <a:spLocks noGrp="1" noChangeArrowheads="1"/>
          </p:cNvSpPr>
          <p:nvPr>
            <p:ph type="body" idx="1"/>
          </p:nvPr>
        </p:nvSpPr>
        <p:spPr>
          <a:xfrm>
            <a:off x="935038" y="4464050"/>
            <a:ext cx="5140325"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77" tIns="45575" rIns="92777" bIns="45575"/>
          <a:lstStyle/>
          <a:p>
            <a:r>
              <a:rPr lang="en-US" dirty="0">
                <a:latin typeface="Times New Roman" panose="02020603050405020304" pitchFamily="18" charset="0"/>
              </a:rPr>
              <a:t>Here we show the increase in the asset account, cash, and the increase in the equity account, common stock, by </a:t>
            </a:r>
            <a:r>
              <a:rPr lang="en-US" dirty="0" smtClean="0">
                <a:latin typeface="Times New Roman" panose="02020603050405020304" pitchFamily="18" charset="0"/>
              </a:rPr>
              <a:t>thirty </a:t>
            </a:r>
            <a:r>
              <a:rPr lang="en-US" dirty="0">
                <a:latin typeface="Times New Roman" panose="02020603050405020304" pitchFamily="18" charset="0"/>
              </a:rPr>
              <a:t>thousand dollars. Our basic accounting equation is in balance. Assets have a total balance of </a:t>
            </a:r>
            <a:r>
              <a:rPr lang="en-US" dirty="0" smtClean="0">
                <a:latin typeface="Times New Roman" panose="02020603050405020304" pitchFamily="18" charset="0"/>
              </a:rPr>
              <a:t>thirty </a:t>
            </a:r>
            <a:r>
              <a:rPr lang="en-US" dirty="0">
                <a:latin typeface="Times New Roman" panose="02020603050405020304" pitchFamily="18" charset="0"/>
              </a:rPr>
              <a:t>thousand dollars and liabilities plus equity have a total balance of </a:t>
            </a:r>
            <a:r>
              <a:rPr lang="en-US" dirty="0" smtClean="0">
                <a:latin typeface="Times New Roman" panose="02020603050405020304" pitchFamily="18" charset="0"/>
              </a:rPr>
              <a:t>thirty </a:t>
            </a:r>
            <a:r>
              <a:rPr lang="en-US" dirty="0">
                <a:latin typeface="Times New Roman" panose="02020603050405020304" pitchFamily="18" charset="0"/>
              </a:rPr>
              <a:t>thousand dollars. Let’ move on to another transaction.</a:t>
            </a:r>
          </a:p>
        </p:txBody>
      </p:sp>
    </p:spTree>
    <p:extLst>
      <p:ext uri="{BB962C8B-B14F-4D97-AF65-F5344CB8AC3E}">
        <p14:creationId xmlns:p14="http://schemas.microsoft.com/office/powerpoint/2010/main" val="722599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970338" y="8926513"/>
            <a:ext cx="3038475" cy="469900"/>
          </a:xfrm>
          <a:prstGeom prst="rect">
            <a:avLst/>
          </a:prstGeom>
          <a:ln/>
        </p:spPr>
        <p:txBody>
          <a:bodyPr/>
          <a:lstStyle/>
          <a:p>
            <a:fld id="{84A6F9AF-166E-4E10-A15E-F1DDB9958392}" type="slidenum">
              <a:rPr lang="en-US">
                <a:solidFill>
                  <a:prstClr val="black"/>
                </a:solidFill>
              </a:rPr>
              <a:pPr/>
              <a:t>34</a:t>
            </a:fld>
            <a:endParaRPr lang="en-US">
              <a:solidFill>
                <a:prstClr val="black"/>
              </a:solidFill>
            </a:endParaRPr>
          </a:p>
        </p:txBody>
      </p:sp>
      <p:sp>
        <p:nvSpPr>
          <p:cNvPr id="39938" name="Rectangle 2"/>
          <p:cNvSpPr>
            <a:spLocks noChangeArrowheads="1"/>
          </p:cNvSpPr>
          <p:nvPr/>
        </p:nvSpPr>
        <p:spPr bwMode="auto">
          <a:xfrm>
            <a:off x="3971925"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9939" name="Rectangle 3"/>
          <p:cNvSpPr>
            <a:spLocks noChangeArrowheads="1"/>
          </p:cNvSpPr>
          <p:nvPr/>
        </p:nvSpPr>
        <p:spPr bwMode="auto">
          <a:xfrm>
            <a:off x="3971925"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32" tIns="0" rIns="19532"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a:solidFill>
                  <a:prstClr val="black"/>
                </a:solidFill>
                <a:latin typeface="Times New Roman" panose="02020603050405020304" pitchFamily="18" charset="0"/>
              </a:rPr>
              <a:t>25</a:t>
            </a:r>
          </a:p>
        </p:txBody>
      </p:sp>
      <p:sp>
        <p:nvSpPr>
          <p:cNvPr id="39940" name="Rectangle 4"/>
          <p:cNvSpPr>
            <a:spLocks noChangeArrowheads="1"/>
          </p:cNvSpPr>
          <p:nvPr/>
        </p:nvSpPr>
        <p:spPr bwMode="auto">
          <a:xfrm>
            <a:off x="0"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9941" name="Rectangle 5"/>
          <p:cNvSpPr>
            <a:spLocks noChangeArrowheads="1"/>
          </p:cNvSpPr>
          <p:nvPr/>
        </p:nvSpPr>
        <p:spPr bwMode="auto">
          <a:xfrm>
            <a:off x="0"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9942"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39943" name="Rectangle 7"/>
          <p:cNvSpPr>
            <a:spLocks noGrp="1" noChangeArrowheads="1"/>
          </p:cNvSpPr>
          <p:nvPr>
            <p:ph type="body" idx="1"/>
          </p:nvPr>
        </p:nvSpPr>
        <p:spPr>
          <a:xfrm>
            <a:off x="935038" y="4464050"/>
            <a:ext cx="5140325"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77" tIns="45575" rIns="92777" bIns="45575"/>
          <a:lstStyle/>
          <a:p>
            <a:r>
              <a:rPr lang="en-US" dirty="0">
                <a:latin typeface="Times New Roman" panose="02020603050405020304" pitchFamily="18" charset="0"/>
              </a:rPr>
              <a:t>In this transaction, the company purchases general office supplies by paying </a:t>
            </a:r>
            <a:r>
              <a:rPr lang="en-US" dirty="0" smtClean="0">
                <a:latin typeface="Times New Roman" panose="02020603050405020304" pitchFamily="18" charset="0"/>
              </a:rPr>
              <a:t>two thousand,</a:t>
            </a:r>
            <a:r>
              <a:rPr lang="en-US" baseline="0" dirty="0" smtClean="0">
                <a:latin typeface="Times New Roman" panose="02020603050405020304" pitchFamily="18" charset="0"/>
              </a:rPr>
              <a:t> five hundred </a:t>
            </a:r>
            <a:r>
              <a:rPr lang="en-US" dirty="0" smtClean="0">
                <a:latin typeface="Times New Roman" panose="02020603050405020304" pitchFamily="18" charset="0"/>
              </a:rPr>
              <a:t>dollars </a:t>
            </a:r>
            <a:r>
              <a:rPr lang="en-US" dirty="0">
                <a:latin typeface="Times New Roman" panose="02020603050405020304" pitchFamily="18" charset="0"/>
              </a:rPr>
              <a:t>cash. The asset account, cash, will decrease by the </a:t>
            </a:r>
            <a:r>
              <a:rPr lang="en-US" dirty="0" smtClean="0">
                <a:latin typeface="Times New Roman" panose="02020603050405020304" pitchFamily="18" charset="0"/>
              </a:rPr>
              <a:t>two thousand,</a:t>
            </a:r>
            <a:r>
              <a:rPr lang="en-US" baseline="0" dirty="0" smtClean="0">
                <a:latin typeface="Times New Roman" panose="02020603050405020304" pitchFamily="18" charset="0"/>
              </a:rPr>
              <a:t> five hundred </a:t>
            </a:r>
            <a:r>
              <a:rPr lang="en-US" dirty="0" smtClean="0">
                <a:latin typeface="Times New Roman" panose="02020603050405020304" pitchFamily="18" charset="0"/>
              </a:rPr>
              <a:t>dollars </a:t>
            </a:r>
            <a:r>
              <a:rPr lang="en-US" dirty="0">
                <a:latin typeface="Times New Roman" panose="02020603050405020304" pitchFamily="18" charset="0"/>
              </a:rPr>
              <a:t>cash paid. The asset account, supplies, will increase by </a:t>
            </a:r>
            <a:r>
              <a:rPr lang="en-US" dirty="0" smtClean="0">
                <a:latin typeface="Times New Roman" panose="02020603050405020304" pitchFamily="18" charset="0"/>
              </a:rPr>
              <a:t>two thousand,</a:t>
            </a:r>
            <a:r>
              <a:rPr lang="en-US" baseline="0" dirty="0" smtClean="0">
                <a:latin typeface="Times New Roman" panose="02020603050405020304" pitchFamily="18" charset="0"/>
              </a:rPr>
              <a:t> five hundred </a:t>
            </a:r>
            <a:r>
              <a:rPr lang="en-US" dirty="0" smtClean="0">
                <a:latin typeface="Times New Roman" panose="02020603050405020304" pitchFamily="18" charset="0"/>
              </a:rPr>
              <a:t>dollars</a:t>
            </a:r>
            <a:r>
              <a:rPr lang="en-US" dirty="0">
                <a:latin typeface="Times New Roman" panose="02020603050405020304" pitchFamily="18" charset="0"/>
              </a:rPr>
              <a:t>, the cost of the supplies. In this transaction we are giving up one asset, cash, and receiving another asset, supplies. Let’s look at our books after this transaction is recorded.</a:t>
            </a:r>
          </a:p>
        </p:txBody>
      </p:sp>
    </p:spTree>
    <p:extLst>
      <p:ext uri="{BB962C8B-B14F-4D97-AF65-F5344CB8AC3E}">
        <p14:creationId xmlns:p14="http://schemas.microsoft.com/office/powerpoint/2010/main" val="3172710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970338" y="8926513"/>
            <a:ext cx="3038475" cy="469900"/>
          </a:xfrm>
          <a:prstGeom prst="rect">
            <a:avLst/>
          </a:prstGeom>
          <a:ln/>
        </p:spPr>
        <p:txBody>
          <a:bodyPr/>
          <a:lstStyle/>
          <a:p>
            <a:fld id="{DBCC338C-6FC9-4736-8B96-55D7E3220BF9}" type="slidenum">
              <a:rPr lang="en-US">
                <a:solidFill>
                  <a:prstClr val="black"/>
                </a:solidFill>
              </a:rPr>
              <a:pPr/>
              <a:t>35</a:t>
            </a:fld>
            <a:endParaRPr lang="en-US">
              <a:solidFill>
                <a:prstClr val="black"/>
              </a:solidFill>
            </a:endParaRPr>
          </a:p>
        </p:txBody>
      </p:sp>
      <p:sp>
        <p:nvSpPr>
          <p:cNvPr id="41986" name="Rectangle 2"/>
          <p:cNvSpPr>
            <a:spLocks noChangeArrowheads="1"/>
          </p:cNvSpPr>
          <p:nvPr/>
        </p:nvSpPr>
        <p:spPr bwMode="auto">
          <a:xfrm>
            <a:off x="3971925"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1987" name="Rectangle 3"/>
          <p:cNvSpPr>
            <a:spLocks noChangeArrowheads="1"/>
          </p:cNvSpPr>
          <p:nvPr/>
        </p:nvSpPr>
        <p:spPr bwMode="auto">
          <a:xfrm>
            <a:off x="3971925"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32" tIns="0" rIns="19532"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a:solidFill>
                  <a:prstClr val="black"/>
                </a:solidFill>
                <a:latin typeface="Times New Roman" panose="02020603050405020304" pitchFamily="18" charset="0"/>
              </a:rPr>
              <a:t>25</a:t>
            </a:r>
          </a:p>
        </p:txBody>
      </p:sp>
      <p:sp>
        <p:nvSpPr>
          <p:cNvPr id="41988" name="Rectangle 4"/>
          <p:cNvSpPr>
            <a:spLocks noChangeArrowheads="1"/>
          </p:cNvSpPr>
          <p:nvPr/>
        </p:nvSpPr>
        <p:spPr bwMode="auto">
          <a:xfrm>
            <a:off x="0"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1989" name="Rectangle 5"/>
          <p:cNvSpPr>
            <a:spLocks noChangeArrowheads="1"/>
          </p:cNvSpPr>
          <p:nvPr/>
        </p:nvSpPr>
        <p:spPr bwMode="auto">
          <a:xfrm>
            <a:off x="0"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1990"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41991" name="Rectangle 7"/>
          <p:cNvSpPr>
            <a:spLocks noGrp="1" noChangeArrowheads="1"/>
          </p:cNvSpPr>
          <p:nvPr>
            <p:ph type="body" idx="1"/>
          </p:nvPr>
        </p:nvSpPr>
        <p:spPr>
          <a:xfrm>
            <a:off x="935038" y="4464050"/>
            <a:ext cx="5140325"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77" tIns="45575" rIns="92777" bIns="45575"/>
          <a:lstStyle/>
          <a:p>
            <a:r>
              <a:rPr lang="en-US" dirty="0">
                <a:latin typeface="Times New Roman" panose="02020603050405020304" pitchFamily="18" charset="0"/>
              </a:rPr>
              <a:t>We can see the decrease in cash and the increase in supplies. The total assets are still equal to </a:t>
            </a:r>
            <a:r>
              <a:rPr lang="en-US" dirty="0" smtClean="0">
                <a:latin typeface="Times New Roman" panose="02020603050405020304" pitchFamily="18" charset="0"/>
              </a:rPr>
              <a:t>thirty </a:t>
            </a:r>
            <a:r>
              <a:rPr lang="en-US" dirty="0">
                <a:latin typeface="Times New Roman" panose="02020603050405020304" pitchFamily="18" charset="0"/>
              </a:rPr>
              <a:t>thousand dollars but are divided between cash and supplies. There is no change on the liabilities plus equity section of our books.</a:t>
            </a:r>
          </a:p>
        </p:txBody>
      </p:sp>
    </p:spTree>
    <p:extLst>
      <p:ext uri="{BB962C8B-B14F-4D97-AF65-F5344CB8AC3E}">
        <p14:creationId xmlns:p14="http://schemas.microsoft.com/office/powerpoint/2010/main" val="4009325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970338" y="8926513"/>
            <a:ext cx="3038475" cy="469900"/>
          </a:xfrm>
          <a:prstGeom prst="rect">
            <a:avLst/>
          </a:prstGeom>
          <a:ln/>
        </p:spPr>
        <p:txBody>
          <a:bodyPr/>
          <a:lstStyle/>
          <a:p>
            <a:fld id="{2EC2C032-4AFC-4804-A934-A227D9335BAD}" type="slidenum">
              <a:rPr lang="en-US">
                <a:solidFill>
                  <a:prstClr val="black"/>
                </a:solidFill>
              </a:rPr>
              <a:pPr/>
              <a:t>36</a:t>
            </a:fld>
            <a:endParaRPr lang="en-US">
              <a:solidFill>
                <a:prstClr val="black"/>
              </a:solidFill>
            </a:endParaRPr>
          </a:p>
        </p:txBody>
      </p:sp>
      <p:sp>
        <p:nvSpPr>
          <p:cNvPr id="44034" name="Rectangle 2"/>
          <p:cNvSpPr>
            <a:spLocks noChangeArrowheads="1"/>
          </p:cNvSpPr>
          <p:nvPr/>
        </p:nvSpPr>
        <p:spPr bwMode="auto">
          <a:xfrm>
            <a:off x="3971925"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4035" name="Rectangle 3"/>
          <p:cNvSpPr>
            <a:spLocks noChangeArrowheads="1"/>
          </p:cNvSpPr>
          <p:nvPr/>
        </p:nvSpPr>
        <p:spPr bwMode="auto">
          <a:xfrm>
            <a:off x="3971925"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32" tIns="0" rIns="19532"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a:solidFill>
                  <a:prstClr val="black"/>
                </a:solidFill>
                <a:latin typeface="Times New Roman" panose="02020603050405020304" pitchFamily="18" charset="0"/>
              </a:rPr>
              <a:t>29</a:t>
            </a:r>
          </a:p>
        </p:txBody>
      </p:sp>
      <p:sp>
        <p:nvSpPr>
          <p:cNvPr id="44036" name="Rectangle 4"/>
          <p:cNvSpPr>
            <a:spLocks noChangeArrowheads="1"/>
          </p:cNvSpPr>
          <p:nvPr/>
        </p:nvSpPr>
        <p:spPr bwMode="auto">
          <a:xfrm>
            <a:off x="0"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4037" name="Rectangle 5"/>
          <p:cNvSpPr>
            <a:spLocks noChangeArrowheads="1"/>
          </p:cNvSpPr>
          <p:nvPr/>
        </p:nvSpPr>
        <p:spPr bwMode="auto">
          <a:xfrm>
            <a:off x="0"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4038"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44039" name="Rectangle 7"/>
          <p:cNvSpPr>
            <a:spLocks noGrp="1" noChangeArrowheads="1"/>
          </p:cNvSpPr>
          <p:nvPr>
            <p:ph type="body" idx="1"/>
          </p:nvPr>
        </p:nvSpPr>
        <p:spPr>
          <a:xfrm>
            <a:off x="935038" y="4464050"/>
            <a:ext cx="5140325"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77" tIns="45575" rIns="92777" bIns="45575"/>
          <a:lstStyle/>
          <a:p>
            <a:r>
              <a:rPr lang="en-US" dirty="0">
                <a:latin typeface="Times New Roman" panose="02020603050405020304" pitchFamily="18" charset="0"/>
              </a:rPr>
              <a:t>This transaction is similar to the last one we recorded. Here we purchase equipment by paying </a:t>
            </a:r>
            <a:r>
              <a:rPr lang="en-US" dirty="0" smtClean="0">
                <a:latin typeface="Times New Roman" panose="02020603050405020304" pitchFamily="18" charset="0"/>
              </a:rPr>
              <a:t>twenty six thousand </a:t>
            </a:r>
            <a:r>
              <a:rPr lang="en-US" dirty="0">
                <a:latin typeface="Times New Roman" panose="02020603050405020304" pitchFamily="18" charset="0"/>
              </a:rPr>
              <a:t>dollars cash. The asset account, cash, will decrease by </a:t>
            </a:r>
            <a:r>
              <a:rPr lang="en-US" dirty="0" smtClean="0">
                <a:latin typeface="Times New Roman" panose="02020603050405020304" pitchFamily="18" charset="0"/>
              </a:rPr>
              <a:t>twenty six </a:t>
            </a:r>
            <a:r>
              <a:rPr lang="en-US" dirty="0">
                <a:latin typeface="Times New Roman" panose="02020603050405020304" pitchFamily="18" charset="0"/>
              </a:rPr>
              <a:t>thousand dollars. The asset account, equipment, will increase by </a:t>
            </a:r>
            <a:r>
              <a:rPr lang="en-US" dirty="0" smtClean="0">
                <a:latin typeface="Times New Roman" panose="02020603050405020304" pitchFamily="18" charset="0"/>
              </a:rPr>
              <a:t>twenty six thousand </a:t>
            </a:r>
            <a:r>
              <a:rPr lang="en-US" dirty="0">
                <a:latin typeface="Times New Roman" panose="02020603050405020304" pitchFamily="18" charset="0"/>
              </a:rPr>
              <a:t>dollars. Once again, we are exchanging one asset for another. Can you predict what our books will look like after recording this transaction?</a:t>
            </a:r>
          </a:p>
        </p:txBody>
      </p:sp>
    </p:spTree>
    <p:extLst>
      <p:ext uri="{BB962C8B-B14F-4D97-AF65-F5344CB8AC3E}">
        <p14:creationId xmlns:p14="http://schemas.microsoft.com/office/powerpoint/2010/main" val="3564401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970338" y="8926513"/>
            <a:ext cx="3038475" cy="469900"/>
          </a:xfrm>
          <a:prstGeom prst="rect">
            <a:avLst/>
          </a:prstGeom>
          <a:ln/>
        </p:spPr>
        <p:txBody>
          <a:bodyPr/>
          <a:lstStyle/>
          <a:p>
            <a:fld id="{347A7524-8965-452C-B663-3C8E58E1A964}" type="slidenum">
              <a:rPr lang="en-US">
                <a:solidFill>
                  <a:prstClr val="black"/>
                </a:solidFill>
              </a:rPr>
              <a:pPr/>
              <a:t>37</a:t>
            </a:fld>
            <a:endParaRPr lang="en-US">
              <a:solidFill>
                <a:prstClr val="black"/>
              </a:solidFill>
            </a:endParaRPr>
          </a:p>
        </p:txBody>
      </p:sp>
      <p:sp>
        <p:nvSpPr>
          <p:cNvPr id="46082" name="Rectangle 2"/>
          <p:cNvSpPr>
            <a:spLocks noChangeArrowheads="1"/>
          </p:cNvSpPr>
          <p:nvPr/>
        </p:nvSpPr>
        <p:spPr bwMode="auto">
          <a:xfrm>
            <a:off x="3971925"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6083" name="Rectangle 3"/>
          <p:cNvSpPr>
            <a:spLocks noChangeArrowheads="1"/>
          </p:cNvSpPr>
          <p:nvPr/>
        </p:nvSpPr>
        <p:spPr bwMode="auto">
          <a:xfrm>
            <a:off x="3971925"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32" tIns="0" rIns="19532"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a:solidFill>
                  <a:prstClr val="black"/>
                </a:solidFill>
                <a:latin typeface="Times New Roman" panose="02020603050405020304" pitchFamily="18" charset="0"/>
              </a:rPr>
              <a:t>29</a:t>
            </a:r>
          </a:p>
        </p:txBody>
      </p:sp>
      <p:sp>
        <p:nvSpPr>
          <p:cNvPr id="46084" name="Rectangle 4"/>
          <p:cNvSpPr>
            <a:spLocks noChangeArrowheads="1"/>
          </p:cNvSpPr>
          <p:nvPr/>
        </p:nvSpPr>
        <p:spPr bwMode="auto">
          <a:xfrm>
            <a:off x="0"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6085" name="Rectangle 5"/>
          <p:cNvSpPr>
            <a:spLocks noChangeArrowheads="1"/>
          </p:cNvSpPr>
          <p:nvPr/>
        </p:nvSpPr>
        <p:spPr bwMode="auto">
          <a:xfrm>
            <a:off x="0"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6086"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46087" name="Rectangle 7"/>
          <p:cNvSpPr>
            <a:spLocks noGrp="1" noChangeArrowheads="1"/>
          </p:cNvSpPr>
          <p:nvPr>
            <p:ph type="body" idx="1"/>
          </p:nvPr>
        </p:nvSpPr>
        <p:spPr>
          <a:xfrm>
            <a:off x="935038" y="4464050"/>
            <a:ext cx="5140325"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77" tIns="45575" rIns="92777" bIns="45575"/>
          <a:lstStyle/>
          <a:p>
            <a:r>
              <a:rPr lang="en-US" dirty="0">
                <a:latin typeface="Times New Roman" panose="02020603050405020304" pitchFamily="18" charset="0"/>
              </a:rPr>
              <a:t>Cash is reduced by </a:t>
            </a:r>
            <a:r>
              <a:rPr lang="en-US" dirty="0" smtClean="0">
                <a:latin typeface="Times New Roman" panose="02020603050405020304" pitchFamily="18" charset="0"/>
              </a:rPr>
              <a:t>twenty six </a:t>
            </a:r>
            <a:r>
              <a:rPr lang="en-US" dirty="0">
                <a:latin typeface="Times New Roman" panose="02020603050405020304" pitchFamily="18" charset="0"/>
              </a:rPr>
              <a:t>thousand dollars and equipment is increased by </a:t>
            </a:r>
            <a:r>
              <a:rPr lang="en-US" dirty="0" smtClean="0">
                <a:latin typeface="Times New Roman" panose="02020603050405020304" pitchFamily="18" charset="0"/>
              </a:rPr>
              <a:t>twenty six </a:t>
            </a:r>
            <a:r>
              <a:rPr lang="en-US" dirty="0">
                <a:latin typeface="Times New Roman" panose="02020603050405020304" pitchFamily="18" charset="0"/>
              </a:rPr>
              <a:t>thousand dollars. The balance in our cash account is now </a:t>
            </a:r>
            <a:r>
              <a:rPr lang="en-US" dirty="0" smtClean="0">
                <a:latin typeface="Times New Roman" panose="02020603050405020304" pitchFamily="18" charset="0"/>
              </a:rPr>
              <a:t>one </a:t>
            </a:r>
            <a:r>
              <a:rPr lang="en-US" dirty="0">
                <a:latin typeface="Times New Roman" panose="02020603050405020304" pitchFamily="18" charset="0"/>
              </a:rPr>
              <a:t>thousand </a:t>
            </a:r>
            <a:r>
              <a:rPr lang="en-US" dirty="0" smtClean="0">
                <a:latin typeface="Times New Roman" panose="02020603050405020304" pitchFamily="18" charset="0"/>
              </a:rPr>
              <a:t>five hundred dollars</a:t>
            </a:r>
            <a:r>
              <a:rPr lang="en-US" dirty="0">
                <a:latin typeface="Times New Roman" panose="02020603050405020304" pitchFamily="18" charset="0"/>
              </a:rPr>
              <a:t>. We have a current balance in supplies of </a:t>
            </a:r>
            <a:r>
              <a:rPr lang="en-US" dirty="0" smtClean="0">
                <a:latin typeface="Times New Roman" panose="02020603050405020304" pitchFamily="18" charset="0"/>
              </a:rPr>
              <a:t>two </a:t>
            </a:r>
            <a:r>
              <a:rPr lang="en-US" dirty="0">
                <a:latin typeface="Times New Roman" panose="02020603050405020304" pitchFamily="18" charset="0"/>
              </a:rPr>
              <a:t>thousand </a:t>
            </a:r>
            <a:r>
              <a:rPr lang="en-US" dirty="0" smtClean="0">
                <a:latin typeface="Times New Roman" panose="02020603050405020304" pitchFamily="18" charset="0"/>
              </a:rPr>
              <a:t>five hundred</a:t>
            </a:r>
            <a:r>
              <a:rPr lang="en-US" baseline="0" dirty="0" smtClean="0">
                <a:latin typeface="Times New Roman" panose="02020603050405020304" pitchFamily="18" charset="0"/>
              </a:rPr>
              <a:t> </a:t>
            </a:r>
            <a:r>
              <a:rPr lang="en-US" dirty="0" smtClean="0">
                <a:latin typeface="Times New Roman" panose="02020603050405020304" pitchFamily="18" charset="0"/>
              </a:rPr>
              <a:t>dollars</a:t>
            </a:r>
            <a:r>
              <a:rPr lang="en-US" dirty="0">
                <a:latin typeface="Times New Roman" panose="02020603050405020304" pitchFamily="18" charset="0"/>
              </a:rPr>
              <a:t>, and equipment of </a:t>
            </a:r>
            <a:r>
              <a:rPr lang="en-US" dirty="0" smtClean="0">
                <a:latin typeface="Times New Roman" panose="02020603050405020304" pitchFamily="18" charset="0"/>
              </a:rPr>
              <a:t>twenty six thousand </a:t>
            </a:r>
            <a:r>
              <a:rPr lang="en-US" dirty="0">
                <a:latin typeface="Times New Roman" panose="02020603050405020304" pitchFamily="18" charset="0"/>
              </a:rPr>
              <a:t>dollars. The three asset accounts total </a:t>
            </a:r>
            <a:r>
              <a:rPr lang="en-US" dirty="0" smtClean="0">
                <a:latin typeface="Times New Roman" panose="02020603050405020304" pitchFamily="18" charset="0"/>
              </a:rPr>
              <a:t>thirty </a:t>
            </a:r>
            <a:r>
              <a:rPr lang="en-US" dirty="0">
                <a:latin typeface="Times New Roman" panose="02020603050405020304" pitchFamily="18" charset="0"/>
              </a:rPr>
              <a:t>thousand dollars. Once again, there has been no change in the liabilities plus equity side of the equation.</a:t>
            </a:r>
          </a:p>
        </p:txBody>
      </p:sp>
    </p:spTree>
    <p:extLst>
      <p:ext uri="{BB962C8B-B14F-4D97-AF65-F5344CB8AC3E}">
        <p14:creationId xmlns:p14="http://schemas.microsoft.com/office/powerpoint/2010/main" val="1438642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970338" y="8926513"/>
            <a:ext cx="3038475" cy="469900"/>
          </a:xfrm>
          <a:prstGeom prst="rect">
            <a:avLst/>
          </a:prstGeom>
          <a:ln/>
        </p:spPr>
        <p:txBody>
          <a:bodyPr/>
          <a:lstStyle/>
          <a:p>
            <a:fld id="{AC2B4F37-C574-4FEE-8631-E4B248CB365A}" type="slidenum">
              <a:rPr lang="en-US">
                <a:solidFill>
                  <a:prstClr val="black"/>
                </a:solidFill>
              </a:rPr>
              <a:pPr/>
              <a:t>38</a:t>
            </a:fld>
            <a:endParaRPr lang="en-US">
              <a:solidFill>
                <a:prstClr val="black"/>
              </a:solidFill>
            </a:endParaRPr>
          </a:p>
        </p:txBody>
      </p:sp>
      <p:sp>
        <p:nvSpPr>
          <p:cNvPr id="48130" name="Rectangle 2"/>
          <p:cNvSpPr>
            <a:spLocks noChangeArrowheads="1"/>
          </p:cNvSpPr>
          <p:nvPr/>
        </p:nvSpPr>
        <p:spPr bwMode="auto">
          <a:xfrm>
            <a:off x="3971925"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8131" name="Rectangle 3"/>
          <p:cNvSpPr>
            <a:spLocks noChangeArrowheads="1"/>
          </p:cNvSpPr>
          <p:nvPr/>
        </p:nvSpPr>
        <p:spPr bwMode="auto">
          <a:xfrm>
            <a:off x="3971925"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32" tIns="0" rIns="19532"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a:solidFill>
                  <a:prstClr val="black"/>
                </a:solidFill>
                <a:latin typeface="Times New Roman" panose="02020603050405020304" pitchFamily="18" charset="0"/>
              </a:rPr>
              <a:t>30</a:t>
            </a:r>
          </a:p>
        </p:txBody>
      </p:sp>
      <p:sp>
        <p:nvSpPr>
          <p:cNvPr id="48132" name="Rectangle 4"/>
          <p:cNvSpPr>
            <a:spLocks noChangeArrowheads="1"/>
          </p:cNvSpPr>
          <p:nvPr/>
        </p:nvSpPr>
        <p:spPr bwMode="auto">
          <a:xfrm>
            <a:off x="0"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8133" name="Rectangle 5"/>
          <p:cNvSpPr>
            <a:spLocks noChangeArrowheads="1"/>
          </p:cNvSpPr>
          <p:nvPr/>
        </p:nvSpPr>
        <p:spPr bwMode="auto">
          <a:xfrm>
            <a:off x="0"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8134"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48135" name="Rectangle 7"/>
          <p:cNvSpPr>
            <a:spLocks noGrp="1" noChangeArrowheads="1"/>
          </p:cNvSpPr>
          <p:nvPr>
            <p:ph type="body" idx="1"/>
          </p:nvPr>
        </p:nvSpPr>
        <p:spPr>
          <a:xfrm>
            <a:off x="935038" y="4464050"/>
            <a:ext cx="5140325"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77" tIns="45575" rIns="92777" bIns="45575"/>
          <a:lstStyle/>
          <a:p>
            <a:r>
              <a:rPr lang="en-US" dirty="0">
                <a:latin typeface="Times New Roman" panose="02020603050405020304" pitchFamily="18" charset="0"/>
              </a:rPr>
              <a:t>In this transaction, the company purchases supplies </a:t>
            </a:r>
            <a:r>
              <a:rPr lang="en-US" dirty="0" smtClean="0">
                <a:latin typeface="Times New Roman" panose="02020603050405020304" pitchFamily="18" charset="0"/>
              </a:rPr>
              <a:t>seventy one hundred </a:t>
            </a:r>
            <a:r>
              <a:rPr lang="en-US" dirty="0">
                <a:latin typeface="Times New Roman" panose="02020603050405020304" pitchFamily="18" charset="0"/>
              </a:rPr>
              <a:t>dollars </a:t>
            </a:r>
            <a:r>
              <a:rPr lang="en-US" dirty="0" smtClean="0">
                <a:latin typeface="Times New Roman" panose="02020603050405020304" pitchFamily="18" charset="0"/>
              </a:rPr>
              <a:t>on credit. </a:t>
            </a:r>
            <a:r>
              <a:rPr lang="en-US" dirty="0">
                <a:latin typeface="Times New Roman" panose="02020603050405020304" pitchFamily="18" charset="0"/>
              </a:rPr>
              <a:t>We do not pay cash, but agree to pay off the account at some point in the future. The asset account, supplies increases by </a:t>
            </a:r>
            <a:r>
              <a:rPr lang="en-US" dirty="0" smtClean="0">
                <a:latin typeface="Times New Roman" panose="02020603050405020304" pitchFamily="18" charset="0"/>
              </a:rPr>
              <a:t>seventy one </a:t>
            </a:r>
            <a:r>
              <a:rPr lang="en-US" dirty="0">
                <a:latin typeface="Times New Roman" panose="02020603050405020304" pitchFamily="18" charset="0"/>
              </a:rPr>
              <a:t>hundred </a:t>
            </a:r>
            <a:r>
              <a:rPr lang="en-US" dirty="0" smtClean="0">
                <a:latin typeface="Times New Roman" panose="02020603050405020304" pitchFamily="18" charset="0"/>
              </a:rPr>
              <a:t>dollars</a:t>
            </a:r>
            <a:r>
              <a:rPr lang="en-US" baseline="0" dirty="0" smtClean="0">
                <a:latin typeface="Times New Roman" panose="02020603050405020304" pitchFamily="18" charset="0"/>
              </a:rPr>
              <a:t> and </a:t>
            </a:r>
            <a:r>
              <a:rPr lang="en-US" dirty="0" smtClean="0">
                <a:latin typeface="Times New Roman" panose="02020603050405020304" pitchFamily="18" charset="0"/>
              </a:rPr>
              <a:t>the </a:t>
            </a:r>
            <a:r>
              <a:rPr lang="en-US" dirty="0">
                <a:latin typeface="Times New Roman" panose="02020603050405020304" pitchFamily="18" charset="0"/>
              </a:rPr>
              <a:t>liability account, accounts payable, increases by </a:t>
            </a:r>
            <a:r>
              <a:rPr lang="en-US" dirty="0" smtClean="0">
                <a:latin typeface="Times New Roman" panose="02020603050405020304" pitchFamily="18" charset="0"/>
              </a:rPr>
              <a:t>seventy one hundred dollars as</a:t>
            </a:r>
            <a:r>
              <a:rPr lang="en-US" baseline="0" dirty="0" smtClean="0">
                <a:latin typeface="Times New Roman" panose="02020603050405020304" pitchFamily="18" charset="0"/>
              </a:rPr>
              <a:t> well</a:t>
            </a:r>
            <a:r>
              <a:rPr lang="en-US" dirty="0" smtClean="0">
                <a:latin typeface="Times New Roman" panose="02020603050405020304" pitchFamily="18" charset="0"/>
              </a:rPr>
              <a:t>. </a:t>
            </a:r>
            <a:r>
              <a:rPr lang="en-US" dirty="0">
                <a:latin typeface="Times New Roman" panose="02020603050405020304" pitchFamily="18" charset="0"/>
              </a:rPr>
              <a:t>Let’s see what our books look like now.</a:t>
            </a:r>
          </a:p>
        </p:txBody>
      </p:sp>
    </p:spTree>
    <p:extLst>
      <p:ext uri="{BB962C8B-B14F-4D97-AF65-F5344CB8AC3E}">
        <p14:creationId xmlns:p14="http://schemas.microsoft.com/office/powerpoint/2010/main" val="2199730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970338" y="8926513"/>
            <a:ext cx="3038475" cy="469900"/>
          </a:xfrm>
          <a:prstGeom prst="rect">
            <a:avLst/>
          </a:prstGeom>
          <a:ln/>
        </p:spPr>
        <p:txBody>
          <a:bodyPr/>
          <a:lstStyle/>
          <a:p>
            <a:fld id="{AFCCF0AF-1267-4501-BE63-272FB6969487}" type="slidenum">
              <a:rPr lang="en-US">
                <a:solidFill>
                  <a:prstClr val="black"/>
                </a:solidFill>
              </a:rPr>
              <a:pPr/>
              <a:t>39</a:t>
            </a:fld>
            <a:endParaRPr lang="en-US">
              <a:solidFill>
                <a:prstClr val="black"/>
              </a:solidFill>
            </a:endParaRPr>
          </a:p>
        </p:txBody>
      </p:sp>
      <p:sp>
        <p:nvSpPr>
          <p:cNvPr id="50178" name="Rectangle 2"/>
          <p:cNvSpPr>
            <a:spLocks noChangeArrowheads="1"/>
          </p:cNvSpPr>
          <p:nvPr/>
        </p:nvSpPr>
        <p:spPr bwMode="auto">
          <a:xfrm>
            <a:off x="3971925"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0179" name="Rectangle 3"/>
          <p:cNvSpPr>
            <a:spLocks noChangeArrowheads="1"/>
          </p:cNvSpPr>
          <p:nvPr/>
        </p:nvSpPr>
        <p:spPr bwMode="auto">
          <a:xfrm>
            <a:off x="3971925"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32" tIns="0" rIns="19532"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a:solidFill>
                  <a:prstClr val="black"/>
                </a:solidFill>
                <a:latin typeface="Times New Roman" panose="02020603050405020304" pitchFamily="18" charset="0"/>
              </a:rPr>
              <a:t>30</a:t>
            </a:r>
          </a:p>
        </p:txBody>
      </p:sp>
      <p:sp>
        <p:nvSpPr>
          <p:cNvPr id="50180" name="Rectangle 4"/>
          <p:cNvSpPr>
            <a:spLocks noChangeArrowheads="1"/>
          </p:cNvSpPr>
          <p:nvPr/>
        </p:nvSpPr>
        <p:spPr bwMode="auto">
          <a:xfrm>
            <a:off x="0"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0181" name="Rectangle 5"/>
          <p:cNvSpPr>
            <a:spLocks noChangeArrowheads="1"/>
          </p:cNvSpPr>
          <p:nvPr/>
        </p:nvSpPr>
        <p:spPr bwMode="auto">
          <a:xfrm>
            <a:off x="0"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0182"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50183" name="Rectangle 7"/>
          <p:cNvSpPr>
            <a:spLocks noGrp="1" noChangeArrowheads="1"/>
          </p:cNvSpPr>
          <p:nvPr>
            <p:ph type="body" idx="1"/>
          </p:nvPr>
        </p:nvSpPr>
        <p:spPr>
          <a:xfrm>
            <a:off x="935038" y="4464050"/>
            <a:ext cx="5140325"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77" tIns="45575" rIns="92777" bIns="45575"/>
          <a:lstStyle/>
          <a:p>
            <a:r>
              <a:rPr lang="en-US" dirty="0">
                <a:latin typeface="Times New Roman" panose="02020603050405020304" pitchFamily="18" charset="0"/>
              </a:rPr>
              <a:t>You can see the balance in the cash, supplies and equipment accounts. The total on the asset side of the equation is </a:t>
            </a:r>
            <a:r>
              <a:rPr lang="en-US" dirty="0" smtClean="0">
                <a:latin typeface="Times New Roman" panose="02020603050405020304" pitchFamily="18" charset="0"/>
              </a:rPr>
              <a:t>thirty seven thousand</a:t>
            </a:r>
            <a:r>
              <a:rPr lang="en-US" dirty="0">
                <a:latin typeface="Times New Roman" panose="02020603050405020304" pitchFamily="18" charset="0"/>
              </a:rPr>
              <a:t>, </a:t>
            </a:r>
            <a:r>
              <a:rPr lang="en-US" dirty="0" smtClean="0">
                <a:latin typeface="Times New Roman" panose="02020603050405020304" pitchFamily="18" charset="0"/>
              </a:rPr>
              <a:t>one </a:t>
            </a:r>
            <a:r>
              <a:rPr lang="en-US" dirty="0">
                <a:latin typeface="Times New Roman" panose="02020603050405020304" pitchFamily="18" charset="0"/>
              </a:rPr>
              <a:t>hundred dollars. We acquired the assets without paying cash. If you use a credit card to purchase gas for your car, you receive an asset, gas, and incur an account payable to the credit card company. The balance in the liabilities accounts is now </a:t>
            </a:r>
            <a:r>
              <a:rPr lang="en-US" dirty="0" smtClean="0">
                <a:latin typeface="Times New Roman" panose="02020603050405020304" pitchFamily="18" charset="0"/>
              </a:rPr>
              <a:t>seventy one </a:t>
            </a:r>
            <a:r>
              <a:rPr lang="en-US" dirty="0">
                <a:latin typeface="Times New Roman" panose="02020603050405020304" pitchFamily="18" charset="0"/>
              </a:rPr>
              <a:t>hundred dollars, and the </a:t>
            </a:r>
            <a:r>
              <a:rPr lang="en-US" dirty="0" smtClean="0">
                <a:latin typeface="Times New Roman" panose="02020603050405020304" pitchFamily="18" charset="0"/>
              </a:rPr>
              <a:t>common stock account </a:t>
            </a:r>
            <a:r>
              <a:rPr lang="en-US" dirty="0">
                <a:latin typeface="Times New Roman" panose="02020603050405020304" pitchFamily="18" charset="0"/>
              </a:rPr>
              <a:t>balance is still </a:t>
            </a:r>
            <a:r>
              <a:rPr lang="en-US" dirty="0" smtClean="0">
                <a:latin typeface="Times New Roman" panose="02020603050405020304" pitchFamily="18" charset="0"/>
              </a:rPr>
              <a:t>thirty </a:t>
            </a:r>
            <a:r>
              <a:rPr lang="en-US" dirty="0">
                <a:latin typeface="Times New Roman" panose="02020603050405020304" pitchFamily="18" charset="0"/>
              </a:rPr>
              <a:t>thousand dollars.</a:t>
            </a:r>
          </a:p>
        </p:txBody>
      </p:sp>
    </p:spTree>
    <p:extLst>
      <p:ext uri="{BB962C8B-B14F-4D97-AF65-F5344CB8AC3E}">
        <p14:creationId xmlns:p14="http://schemas.microsoft.com/office/powerpoint/2010/main" val="3625411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8" y="8926513"/>
            <a:ext cx="3038475" cy="469900"/>
          </a:xfrm>
          <a:prstGeom prst="rect">
            <a:avLst/>
          </a:prstGeom>
          <a:ln/>
        </p:spPr>
        <p:txBody>
          <a:bodyPr/>
          <a:lstStyle/>
          <a:p>
            <a:fld id="{542CDF1B-302F-4914-BDC8-840EFFF8FD08}" type="slidenum">
              <a:rPr lang="en-US">
                <a:solidFill>
                  <a:prstClr val="black"/>
                </a:solidFill>
              </a:rPr>
              <a:pPr/>
              <a:t>40</a:t>
            </a:fld>
            <a:endParaRPr lang="en-US">
              <a:solidFill>
                <a:prstClr val="black"/>
              </a:solidFill>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dirty="0">
                <a:latin typeface="Times New Roman" panose="02020603050405020304" pitchFamily="18" charset="0"/>
              </a:rPr>
              <a:t>To this point, we have </a:t>
            </a:r>
            <a:r>
              <a:rPr lang="en-US" b="1" dirty="0">
                <a:latin typeface="Times New Roman" panose="02020603050405020304" pitchFamily="18" charset="0"/>
              </a:rPr>
              <a:t>not</a:t>
            </a:r>
            <a:r>
              <a:rPr lang="en-US" dirty="0">
                <a:latin typeface="Times New Roman" panose="02020603050405020304" pitchFamily="18" charset="0"/>
              </a:rPr>
              <a:t> looked at transactions involving revenues, expenses, and </a:t>
            </a:r>
            <a:r>
              <a:rPr lang="en-US" dirty="0" smtClean="0">
                <a:latin typeface="Times New Roman" panose="02020603050405020304" pitchFamily="18" charset="0"/>
              </a:rPr>
              <a:t>owner, withdrawals. </a:t>
            </a:r>
            <a:r>
              <a:rPr lang="en-US" dirty="0">
                <a:latin typeface="Times New Roman" panose="02020603050405020304" pitchFamily="18" charset="0"/>
              </a:rPr>
              <a:t>In the next few slides </a:t>
            </a:r>
            <a:r>
              <a:rPr lang="en-US" dirty="0" smtClean="0">
                <a:latin typeface="Times New Roman" panose="02020603050405020304" pitchFamily="18" charset="0"/>
              </a:rPr>
              <a:t>we</a:t>
            </a:r>
            <a:r>
              <a:rPr lang="en-US" baseline="0" dirty="0" smtClean="0">
                <a:latin typeface="Times New Roman" panose="02020603050405020304" pitchFamily="18" charset="0"/>
              </a:rPr>
              <a:t> will</a:t>
            </a:r>
            <a:r>
              <a:rPr lang="en-US" dirty="0" smtClean="0">
                <a:latin typeface="Times New Roman" panose="02020603050405020304" pitchFamily="18" charset="0"/>
              </a:rPr>
              <a:t> </a:t>
            </a:r>
            <a:r>
              <a:rPr lang="en-US" dirty="0">
                <a:latin typeface="Times New Roman" panose="02020603050405020304" pitchFamily="18" charset="0"/>
              </a:rPr>
              <a:t>address these accounts.</a:t>
            </a:r>
          </a:p>
          <a:p>
            <a:endParaRPr lang="en-US" dirty="0"/>
          </a:p>
        </p:txBody>
      </p:sp>
    </p:spTree>
    <p:extLst>
      <p:ext uri="{BB962C8B-B14F-4D97-AF65-F5344CB8AC3E}">
        <p14:creationId xmlns:p14="http://schemas.microsoft.com/office/powerpoint/2010/main" val="193951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69987"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69988"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69989"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69990"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69991"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altLang="en-US" dirty="0" smtClean="0"/>
              <a:t>Accounting</a:t>
            </a:r>
            <a:r>
              <a:rPr lang="en-US" altLang="en-US" b="1" dirty="0" smtClean="0"/>
              <a:t> </a:t>
            </a:r>
            <a:r>
              <a:rPr lang="en-US" altLang="en-US" dirty="0" smtClean="0"/>
              <a:t>is an information and measurement system that identifies, records, and communicates information about an organization’s business activities. </a:t>
            </a:r>
          </a:p>
          <a:p>
            <a:endParaRPr lang="en-US" altLang="en-US" i="1" dirty="0" smtClean="0"/>
          </a:p>
          <a:p>
            <a:r>
              <a:rPr lang="en-US" altLang="en-US" i="1" dirty="0" smtClean="0"/>
              <a:t>Identifying  </a:t>
            </a:r>
            <a:r>
              <a:rPr lang="en-US" altLang="en-US" dirty="0" smtClean="0"/>
              <a:t>business activities requires that we select relevant transactions and events.</a:t>
            </a:r>
          </a:p>
          <a:p>
            <a:endParaRPr lang="en-US" altLang="en-US" dirty="0" smtClean="0"/>
          </a:p>
          <a:p>
            <a:r>
              <a:rPr lang="en-US" altLang="en-US" i="1" dirty="0" smtClean="0"/>
              <a:t>Recording  </a:t>
            </a:r>
            <a:r>
              <a:rPr lang="en-US" altLang="en-US" dirty="0" smtClean="0"/>
              <a:t>business activities requires that we keep a chronological log of transactions and events measured in dollars.</a:t>
            </a:r>
          </a:p>
          <a:p>
            <a:endParaRPr lang="en-US" altLang="en-US" dirty="0" smtClean="0"/>
          </a:p>
          <a:p>
            <a:r>
              <a:rPr lang="en-US" altLang="en-US" i="1" dirty="0" smtClean="0"/>
              <a:t>Communicating  </a:t>
            </a:r>
            <a:r>
              <a:rPr lang="en-US" altLang="en-US" dirty="0" smtClean="0"/>
              <a:t>business activities includes preparing accounting reports such as financial statements, which we analyze and interpret.</a:t>
            </a:r>
          </a:p>
        </p:txBody>
      </p:sp>
    </p:spTree>
    <p:extLst>
      <p:ext uri="{BB962C8B-B14F-4D97-AF65-F5344CB8AC3E}">
        <p14:creationId xmlns:p14="http://schemas.microsoft.com/office/powerpoint/2010/main" val="583570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970338" y="8926513"/>
            <a:ext cx="3038475" cy="469900"/>
          </a:xfrm>
          <a:prstGeom prst="rect">
            <a:avLst/>
          </a:prstGeom>
          <a:ln/>
        </p:spPr>
        <p:txBody>
          <a:bodyPr/>
          <a:lstStyle/>
          <a:p>
            <a:fld id="{0EE8AE1B-67E7-4C7C-BEBE-72B00207484B}" type="slidenum">
              <a:rPr lang="en-US">
                <a:solidFill>
                  <a:prstClr val="black"/>
                </a:solidFill>
              </a:rPr>
              <a:pPr/>
              <a:t>41</a:t>
            </a:fld>
            <a:endParaRPr lang="en-US">
              <a:solidFill>
                <a:prstClr val="black"/>
              </a:solidFill>
            </a:endParaRPr>
          </a:p>
        </p:txBody>
      </p:sp>
      <p:sp>
        <p:nvSpPr>
          <p:cNvPr id="56322" name="Rectangle 2"/>
          <p:cNvSpPr>
            <a:spLocks noChangeArrowheads="1"/>
          </p:cNvSpPr>
          <p:nvPr/>
        </p:nvSpPr>
        <p:spPr bwMode="auto">
          <a:xfrm>
            <a:off x="3971925"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6323" name="Rectangle 3"/>
          <p:cNvSpPr>
            <a:spLocks noChangeArrowheads="1"/>
          </p:cNvSpPr>
          <p:nvPr/>
        </p:nvSpPr>
        <p:spPr bwMode="auto">
          <a:xfrm>
            <a:off x="3971925"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32" tIns="0" rIns="19532"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a:solidFill>
                  <a:prstClr val="black"/>
                </a:solidFill>
                <a:latin typeface="Times New Roman" panose="02020603050405020304" pitchFamily="18" charset="0"/>
              </a:rPr>
              <a:t>32</a:t>
            </a:r>
          </a:p>
        </p:txBody>
      </p:sp>
      <p:sp>
        <p:nvSpPr>
          <p:cNvPr id="56324" name="Rectangle 4"/>
          <p:cNvSpPr>
            <a:spLocks noChangeArrowheads="1"/>
          </p:cNvSpPr>
          <p:nvPr/>
        </p:nvSpPr>
        <p:spPr bwMode="auto">
          <a:xfrm>
            <a:off x="0"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6325" name="Rectangle 5"/>
          <p:cNvSpPr>
            <a:spLocks noChangeArrowheads="1"/>
          </p:cNvSpPr>
          <p:nvPr/>
        </p:nvSpPr>
        <p:spPr bwMode="auto">
          <a:xfrm>
            <a:off x="0"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6326"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56327" name="Rectangle 7"/>
          <p:cNvSpPr>
            <a:spLocks noGrp="1" noChangeArrowheads="1"/>
          </p:cNvSpPr>
          <p:nvPr>
            <p:ph type="body" idx="1"/>
          </p:nvPr>
        </p:nvSpPr>
        <p:spPr>
          <a:xfrm>
            <a:off x="935038" y="4464050"/>
            <a:ext cx="5140325"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77" tIns="45575" rIns="92777" bIns="45575"/>
          <a:lstStyle/>
          <a:p>
            <a:r>
              <a:rPr lang="en-US" dirty="0">
                <a:latin typeface="Times New Roman" panose="02020603050405020304" pitchFamily="18" charset="0"/>
              </a:rPr>
              <a:t>The company rendered consulting services to a customer receiving </a:t>
            </a:r>
            <a:r>
              <a:rPr lang="en-US" dirty="0" smtClean="0">
                <a:latin typeface="Times New Roman" panose="02020603050405020304" pitchFamily="18" charset="0"/>
              </a:rPr>
              <a:t>forty two hundred dollars </a:t>
            </a:r>
            <a:r>
              <a:rPr lang="en-US" dirty="0">
                <a:latin typeface="Times New Roman" panose="02020603050405020304" pitchFamily="18" charset="0"/>
              </a:rPr>
              <a:t>cash in full payment. The asset account, cash, will increase by </a:t>
            </a:r>
            <a:r>
              <a:rPr lang="en-US" dirty="0" smtClean="0">
                <a:latin typeface="Times New Roman" panose="02020603050405020304" pitchFamily="18" charset="0"/>
              </a:rPr>
              <a:t>forty two hundred dollars</a:t>
            </a:r>
            <a:r>
              <a:rPr lang="en-US" dirty="0">
                <a:latin typeface="Times New Roman" panose="02020603050405020304" pitchFamily="18" charset="0"/>
              </a:rPr>
              <a:t>. The equity account, revenues, will also increase by the same amount. Let’s look at our expanded book balances.</a:t>
            </a:r>
          </a:p>
        </p:txBody>
      </p:sp>
    </p:spTree>
    <p:extLst>
      <p:ext uri="{BB962C8B-B14F-4D97-AF65-F5344CB8AC3E}">
        <p14:creationId xmlns:p14="http://schemas.microsoft.com/office/powerpoint/2010/main" val="2166830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970338" y="8926513"/>
            <a:ext cx="3038475" cy="469900"/>
          </a:xfrm>
          <a:prstGeom prst="rect">
            <a:avLst/>
          </a:prstGeom>
          <a:ln/>
        </p:spPr>
        <p:txBody>
          <a:bodyPr/>
          <a:lstStyle/>
          <a:p>
            <a:fld id="{DEBE4679-75A6-4450-8488-9B541106F82C}" type="slidenum">
              <a:rPr lang="en-US">
                <a:solidFill>
                  <a:prstClr val="black"/>
                </a:solidFill>
              </a:rPr>
              <a:pPr/>
              <a:t>42</a:t>
            </a:fld>
            <a:endParaRPr lang="en-US">
              <a:solidFill>
                <a:prstClr val="black"/>
              </a:solidFill>
            </a:endParaRPr>
          </a:p>
        </p:txBody>
      </p:sp>
      <p:sp>
        <p:nvSpPr>
          <p:cNvPr id="58370" name="Rectangle 2"/>
          <p:cNvSpPr>
            <a:spLocks noChangeArrowheads="1"/>
          </p:cNvSpPr>
          <p:nvPr/>
        </p:nvSpPr>
        <p:spPr bwMode="auto">
          <a:xfrm>
            <a:off x="3971925"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8371" name="Rectangle 3"/>
          <p:cNvSpPr>
            <a:spLocks noChangeArrowheads="1"/>
          </p:cNvSpPr>
          <p:nvPr/>
        </p:nvSpPr>
        <p:spPr bwMode="auto">
          <a:xfrm>
            <a:off x="3971925"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32" tIns="0" rIns="19532"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a:solidFill>
                  <a:prstClr val="black"/>
                </a:solidFill>
                <a:latin typeface="Times New Roman" panose="02020603050405020304" pitchFamily="18" charset="0"/>
              </a:rPr>
              <a:t>32</a:t>
            </a:r>
          </a:p>
        </p:txBody>
      </p:sp>
      <p:sp>
        <p:nvSpPr>
          <p:cNvPr id="58372" name="Rectangle 4"/>
          <p:cNvSpPr>
            <a:spLocks noChangeArrowheads="1"/>
          </p:cNvSpPr>
          <p:nvPr/>
        </p:nvSpPr>
        <p:spPr bwMode="auto">
          <a:xfrm>
            <a:off x="0"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8373" name="Rectangle 5"/>
          <p:cNvSpPr>
            <a:spLocks noChangeArrowheads="1"/>
          </p:cNvSpPr>
          <p:nvPr/>
        </p:nvSpPr>
        <p:spPr bwMode="auto">
          <a:xfrm>
            <a:off x="0"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8374"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58375" name="Rectangle 7"/>
          <p:cNvSpPr>
            <a:spLocks noGrp="1" noChangeArrowheads="1"/>
          </p:cNvSpPr>
          <p:nvPr>
            <p:ph type="body" idx="1"/>
          </p:nvPr>
        </p:nvSpPr>
        <p:spPr>
          <a:xfrm>
            <a:off x="935038" y="4464050"/>
            <a:ext cx="5140325"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77" tIns="45575" rIns="92777" bIns="45575"/>
          <a:lstStyle/>
          <a:p>
            <a:r>
              <a:rPr lang="en-US" dirty="0">
                <a:latin typeface="Times New Roman" panose="02020603050405020304" pitchFamily="18" charset="0"/>
              </a:rPr>
              <a:t>You see that our cash account increases by </a:t>
            </a:r>
            <a:r>
              <a:rPr lang="en-US" dirty="0" smtClean="0">
                <a:latin typeface="Times New Roman" panose="02020603050405020304" pitchFamily="18" charset="0"/>
              </a:rPr>
              <a:t>forty two hundred dollars</a:t>
            </a:r>
            <a:r>
              <a:rPr lang="en-US" dirty="0">
                <a:latin typeface="Times New Roman" panose="02020603050405020304" pitchFamily="18" charset="0"/>
              </a:rPr>
              <a:t>, to a current balance of </a:t>
            </a:r>
            <a:r>
              <a:rPr lang="en-US" dirty="0" smtClean="0">
                <a:latin typeface="Times New Roman" panose="02020603050405020304" pitchFamily="18" charset="0"/>
              </a:rPr>
              <a:t>five </a:t>
            </a:r>
            <a:r>
              <a:rPr lang="en-US" dirty="0">
                <a:latin typeface="Times New Roman" panose="02020603050405020304" pitchFamily="18" charset="0"/>
              </a:rPr>
              <a:t>thousand </a:t>
            </a:r>
            <a:r>
              <a:rPr lang="en-US" dirty="0" smtClean="0">
                <a:latin typeface="Times New Roman" panose="02020603050405020304" pitchFamily="18" charset="0"/>
              </a:rPr>
              <a:t>seven hundred dollars</a:t>
            </a:r>
            <a:r>
              <a:rPr lang="en-US" dirty="0">
                <a:latin typeface="Times New Roman" panose="02020603050405020304" pitchFamily="18" charset="0"/>
              </a:rPr>
              <a:t>. Total assets amount to </a:t>
            </a:r>
            <a:r>
              <a:rPr lang="en-US" dirty="0" smtClean="0">
                <a:latin typeface="Times New Roman" panose="02020603050405020304" pitchFamily="18" charset="0"/>
              </a:rPr>
              <a:t>forty one thousand</a:t>
            </a:r>
            <a:r>
              <a:rPr lang="en-US" dirty="0">
                <a:latin typeface="Times New Roman" panose="02020603050405020304" pitchFamily="18" charset="0"/>
              </a:rPr>
              <a:t>, </a:t>
            </a:r>
            <a:r>
              <a:rPr lang="en-US" dirty="0" smtClean="0">
                <a:latin typeface="Times New Roman" panose="02020603050405020304" pitchFamily="18" charset="0"/>
              </a:rPr>
              <a:t>three </a:t>
            </a:r>
            <a:r>
              <a:rPr lang="en-US" dirty="0">
                <a:latin typeface="Times New Roman" panose="02020603050405020304" pitchFamily="18" charset="0"/>
              </a:rPr>
              <a:t>hundred dollars. The revenue account also increased by </a:t>
            </a:r>
            <a:r>
              <a:rPr lang="en-US" dirty="0" smtClean="0">
                <a:latin typeface="Times New Roman" panose="02020603050405020304" pitchFamily="18" charset="0"/>
              </a:rPr>
              <a:t>forty</a:t>
            </a:r>
            <a:r>
              <a:rPr lang="en-US" baseline="0" dirty="0" smtClean="0">
                <a:latin typeface="Times New Roman" panose="02020603050405020304" pitchFamily="18" charset="0"/>
              </a:rPr>
              <a:t> two hundred </a:t>
            </a:r>
            <a:r>
              <a:rPr lang="en-US" dirty="0" smtClean="0">
                <a:latin typeface="Times New Roman" panose="02020603050405020304" pitchFamily="18" charset="0"/>
              </a:rPr>
              <a:t>dollars</a:t>
            </a:r>
            <a:r>
              <a:rPr lang="en-US" dirty="0">
                <a:latin typeface="Times New Roman" panose="02020603050405020304" pitchFamily="18" charset="0"/>
              </a:rPr>
              <a:t>. Recall that from our expanded accounting equation that revenues increase equity and expenses decrease equity. The total of our liabilities plus equity is now </a:t>
            </a:r>
            <a:r>
              <a:rPr lang="en-US" dirty="0" smtClean="0">
                <a:latin typeface="Times New Roman" panose="02020603050405020304" pitchFamily="18" charset="0"/>
              </a:rPr>
              <a:t>forty one thousand, three hundred dollars.</a:t>
            </a:r>
            <a:endParaRPr lang="en-US" dirty="0">
              <a:latin typeface="Times New Roman" panose="02020603050405020304" pitchFamily="18" charset="0"/>
            </a:endParaRPr>
          </a:p>
        </p:txBody>
      </p:sp>
    </p:spTree>
    <p:extLst>
      <p:ext uri="{BB962C8B-B14F-4D97-AF65-F5344CB8AC3E}">
        <p14:creationId xmlns:p14="http://schemas.microsoft.com/office/powerpoint/2010/main" val="38860843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8" y="8926513"/>
            <a:ext cx="3038475" cy="469900"/>
          </a:xfrm>
          <a:prstGeom prst="rect">
            <a:avLst/>
          </a:prstGeom>
          <a:ln/>
        </p:spPr>
        <p:txBody>
          <a:bodyPr/>
          <a:lstStyle/>
          <a:p>
            <a:fld id="{DBF7B6AA-1142-4EC3-BE71-8540D1721B1B}" type="slidenum">
              <a:rPr lang="en-US">
                <a:solidFill>
                  <a:prstClr val="black"/>
                </a:solidFill>
              </a:rPr>
              <a:pPr/>
              <a:t>43</a:t>
            </a:fld>
            <a:endParaRPr lang="en-US">
              <a:solidFill>
                <a:prstClr val="black"/>
              </a:solidFill>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dirty="0">
                <a:latin typeface="Times New Roman" panose="02020603050405020304" pitchFamily="18" charset="0"/>
              </a:rPr>
              <a:t>The company </a:t>
            </a:r>
            <a:r>
              <a:rPr lang="en-US" dirty="0" smtClean="0">
                <a:latin typeface="Times New Roman" panose="02020603050405020304" pitchFamily="18" charset="0"/>
              </a:rPr>
              <a:t>paid cash rent</a:t>
            </a:r>
            <a:r>
              <a:rPr lang="en-US" baseline="0" dirty="0" smtClean="0">
                <a:latin typeface="Times New Roman" panose="02020603050405020304" pitchFamily="18" charset="0"/>
              </a:rPr>
              <a:t> of $1,000 and cash </a:t>
            </a:r>
            <a:r>
              <a:rPr lang="en-US" dirty="0" smtClean="0">
                <a:latin typeface="Times New Roman" panose="02020603050405020304" pitchFamily="18" charset="0"/>
              </a:rPr>
              <a:t>salaries of $700 </a:t>
            </a:r>
            <a:r>
              <a:rPr lang="en-US" dirty="0">
                <a:latin typeface="Times New Roman" panose="02020603050405020304" pitchFamily="18" charset="0"/>
              </a:rPr>
              <a:t>to </a:t>
            </a:r>
            <a:r>
              <a:rPr lang="en-US" dirty="0" smtClean="0">
                <a:latin typeface="Times New Roman" panose="02020603050405020304" pitchFamily="18" charset="0"/>
              </a:rPr>
              <a:t>employees. </a:t>
            </a:r>
            <a:r>
              <a:rPr lang="en-US" dirty="0">
                <a:latin typeface="Times New Roman" panose="02020603050405020304" pitchFamily="18" charset="0"/>
              </a:rPr>
              <a:t>The asset account, cash, decreases by </a:t>
            </a:r>
            <a:r>
              <a:rPr lang="en-US" dirty="0" smtClean="0">
                <a:latin typeface="Times New Roman" panose="02020603050405020304" pitchFamily="18" charset="0"/>
              </a:rPr>
              <a:t>one thousand seven hundred dollars</a:t>
            </a:r>
            <a:r>
              <a:rPr lang="en-US" dirty="0">
                <a:latin typeface="Times New Roman" panose="02020603050405020304" pitchFamily="18" charset="0"/>
              </a:rPr>
              <a:t>. The equity </a:t>
            </a:r>
            <a:r>
              <a:rPr lang="en-US" dirty="0" smtClean="0">
                <a:latin typeface="Times New Roman" panose="02020603050405020304" pitchFamily="18" charset="0"/>
              </a:rPr>
              <a:t>account, rent expense increases by $1,000 and salaries expense increases by $700. Remember, an </a:t>
            </a:r>
            <a:r>
              <a:rPr lang="en-US" dirty="0">
                <a:latin typeface="Times New Roman" panose="02020603050405020304" pitchFamily="18" charset="0"/>
              </a:rPr>
              <a:t>increase in an expense account will </a:t>
            </a:r>
            <a:r>
              <a:rPr lang="en-US" u="sng" dirty="0">
                <a:latin typeface="Times New Roman" panose="02020603050405020304" pitchFamily="18" charset="0"/>
              </a:rPr>
              <a:t>decrease</a:t>
            </a:r>
            <a:r>
              <a:rPr lang="en-US" dirty="0">
                <a:latin typeface="Times New Roman" panose="02020603050405020304" pitchFamily="18" charset="0"/>
              </a:rPr>
              <a:t> total equity. Do you think you can get this transaction recorded properly in our books?</a:t>
            </a:r>
          </a:p>
        </p:txBody>
      </p:sp>
    </p:spTree>
    <p:extLst>
      <p:ext uri="{BB962C8B-B14F-4D97-AF65-F5344CB8AC3E}">
        <p14:creationId xmlns:p14="http://schemas.microsoft.com/office/powerpoint/2010/main" val="34878806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8" y="8926513"/>
            <a:ext cx="3038475" cy="469900"/>
          </a:xfrm>
          <a:prstGeom prst="rect">
            <a:avLst/>
          </a:prstGeom>
          <a:ln/>
        </p:spPr>
        <p:txBody>
          <a:bodyPr/>
          <a:lstStyle/>
          <a:p>
            <a:fld id="{630935A1-E054-4F86-85A4-5F295583C696}" type="slidenum">
              <a:rPr lang="en-US">
                <a:solidFill>
                  <a:prstClr val="black"/>
                </a:solidFill>
              </a:rPr>
              <a:pPr/>
              <a:t>44</a:t>
            </a:fld>
            <a:endParaRPr lang="en-US">
              <a:solidFill>
                <a:prstClr val="black"/>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latin typeface="Times New Roman" panose="02020603050405020304" pitchFamily="18" charset="0"/>
              </a:rPr>
              <a:t>How did you do? You got the decrease in the cash account, but did you remember to show the increase in expenses as a decrease in total equity. Our expanded equation is getting to look more and more complicated. Don’t worry, practice will help you fully understand the recording of these and similar transactions. Our books are still in balance.</a:t>
            </a:r>
          </a:p>
        </p:txBody>
      </p:sp>
    </p:spTree>
    <p:extLst>
      <p:ext uri="{BB962C8B-B14F-4D97-AF65-F5344CB8AC3E}">
        <p14:creationId xmlns:p14="http://schemas.microsoft.com/office/powerpoint/2010/main" val="2875032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970338" y="8926513"/>
            <a:ext cx="3038475" cy="469900"/>
          </a:xfrm>
          <a:prstGeom prst="rect">
            <a:avLst/>
          </a:prstGeom>
          <a:ln/>
        </p:spPr>
        <p:txBody>
          <a:bodyPr/>
          <a:lstStyle/>
          <a:p>
            <a:fld id="{0EE8AE1B-67E7-4C7C-BEBE-72B00207484B}" type="slidenum">
              <a:rPr lang="en-US">
                <a:solidFill>
                  <a:prstClr val="black"/>
                </a:solidFill>
              </a:rPr>
              <a:pPr/>
              <a:t>45</a:t>
            </a:fld>
            <a:endParaRPr lang="en-US">
              <a:solidFill>
                <a:prstClr val="black"/>
              </a:solidFill>
            </a:endParaRPr>
          </a:p>
        </p:txBody>
      </p:sp>
      <p:sp>
        <p:nvSpPr>
          <p:cNvPr id="56322" name="Rectangle 2"/>
          <p:cNvSpPr>
            <a:spLocks noChangeArrowheads="1"/>
          </p:cNvSpPr>
          <p:nvPr/>
        </p:nvSpPr>
        <p:spPr bwMode="auto">
          <a:xfrm>
            <a:off x="3971925"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6323" name="Rectangle 3"/>
          <p:cNvSpPr>
            <a:spLocks noChangeArrowheads="1"/>
          </p:cNvSpPr>
          <p:nvPr/>
        </p:nvSpPr>
        <p:spPr bwMode="auto">
          <a:xfrm>
            <a:off x="3971925"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32" tIns="0" rIns="19532"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a:solidFill>
                  <a:prstClr val="black"/>
                </a:solidFill>
                <a:latin typeface="Times New Roman" panose="02020603050405020304" pitchFamily="18" charset="0"/>
              </a:rPr>
              <a:t>32</a:t>
            </a:r>
          </a:p>
        </p:txBody>
      </p:sp>
      <p:sp>
        <p:nvSpPr>
          <p:cNvPr id="56324" name="Rectangle 4"/>
          <p:cNvSpPr>
            <a:spLocks noChangeArrowheads="1"/>
          </p:cNvSpPr>
          <p:nvPr/>
        </p:nvSpPr>
        <p:spPr bwMode="auto">
          <a:xfrm>
            <a:off x="0"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6325" name="Rectangle 5"/>
          <p:cNvSpPr>
            <a:spLocks noChangeArrowheads="1"/>
          </p:cNvSpPr>
          <p:nvPr/>
        </p:nvSpPr>
        <p:spPr bwMode="auto">
          <a:xfrm>
            <a:off x="0"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6326"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56327" name="Rectangle 7"/>
          <p:cNvSpPr>
            <a:spLocks noGrp="1" noChangeArrowheads="1"/>
          </p:cNvSpPr>
          <p:nvPr>
            <p:ph type="body" idx="1"/>
          </p:nvPr>
        </p:nvSpPr>
        <p:spPr>
          <a:xfrm>
            <a:off x="935038" y="4464050"/>
            <a:ext cx="5140325"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77" tIns="45575" rIns="92777" bIns="45575"/>
          <a:lstStyle/>
          <a:p>
            <a:r>
              <a:rPr lang="en-US" dirty="0">
                <a:latin typeface="Times New Roman" panose="02020603050405020304" pitchFamily="18" charset="0"/>
              </a:rPr>
              <a:t>The company </a:t>
            </a:r>
            <a:r>
              <a:rPr lang="en-US" dirty="0" smtClean="0">
                <a:latin typeface="Times New Roman" panose="02020603050405020304" pitchFamily="18" charset="0"/>
              </a:rPr>
              <a:t>provided consulting </a:t>
            </a:r>
            <a:r>
              <a:rPr lang="en-US" dirty="0">
                <a:latin typeface="Times New Roman" panose="02020603050405020304" pitchFamily="18" charset="0"/>
              </a:rPr>
              <a:t>services </a:t>
            </a:r>
            <a:r>
              <a:rPr lang="en-US" dirty="0" smtClean="0">
                <a:latin typeface="Times New Roman" panose="02020603050405020304" pitchFamily="18" charset="0"/>
              </a:rPr>
              <a:t>of $1,600 and rented its</a:t>
            </a:r>
            <a:r>
              <a:rPr lang="en-US" baseline="0" dirty="0" smtClean="0">
                <a:latin typeface="Times New Roman" panose="02020603050405020304" pitchFamily="18" charset="0"/>
              </a:rPr>
              <a:t> test facilities for $300 </a:t>
            </a:r>
            <a:r>
              <a:rPr lang="en-US" dirty="0" smtClean="0">
                <a:latin typeface="Times New Roman" panose="02020603050405020304" pitchFamily="18" charset="0"/>
              </a:rPr>
              <a:t>to </a:t>
            </a:r>
            <a:r>
              <a:rPr lang="en-US" dirty="0">
                <a:latin typeface="Times New Roman" panose="02020603050405020304" pitchFamily="18" charset="0"/>
              </a:rPr>
              <a:t>a </a:t>
            </a:r>
            <a:r>
              <a:rPr lang="en-US" dirty="0" smtClean="0">
                <a:latin typeface="Times New Roman" panose="02020603050405020304" pitchFamily="18" charset="0"/>
              </a:rPr>
              <a:t>customer. </a:t>
            </a:r>
            <a:r>
              <a:rPr lang="en-US" dirty="0">
                <a:latin typeface="Times New Roman" panose="02020603050405020304" pitchFamily="18" charset="0"/>
              </a:rPr>
              <a:t>The asset account, </a:t>
            </a:r>
            <a:r>
              <a:rPr lang="en-US" dirty="0" smtClean="0">
                <a:latin typeface="Times New Roman" panose="02020603050405020304" pitchFamily="18" charset="0"/>
              </a:rPr>
              <a:t>Accounts receivable, </a:t>
            </a:r>
            <a:r>
              <a:rPr lang="en-US" dirty="0">
                <a:latin typeface="Times New Roman" panose="02020603050405020304" pitchFamily="18" charset="0"/>
              </a:rPr>
              <a:t>will increase by </a:t>
            </a:r>
            <a:r>
              <a:rPr lang="en-US" dirty="0" smtClean="0">
                <a:latin typeface="Times New Roman" panose="02020603050405020304" pitchFamily="18" charset="0"/>
              </a:rPr>
              <a:t>$1,900. </a:t>
            </a:r>
            <a:r>
              <a:rPr lang="en-US" dirty="0">
                <a:latin typeface="Times New Roman" panose="02020603050405020304" pitchFamily="18" charset="0"/>
              </a:rPr>
              <a:t>The equity account, </a:t>
            </a:r>
            <a:r>
              <a:rPr lang="en-US" dirty="0" smtClean="0">
                <a:latin typeface="Times New Roman" panose="02020603050405020304" pitchFamily="18" charset="0"/>
              </a:rPr>
              <a:t>Consulting revenue will increase by $1,600</a:t>
            </a:r>
            <a:r>
              <a:rPr lang="en-US" baseline="0" dirty="0" smtClean="0">
                <a:latin typeface="Times New Roman" panose="02020603050405020304" pitchFamily="18" charset="0"/>
              </a:rPr>
              <a:t> and the equity account Rental Revenue</a:t>
            </a:r>
            <a:r>
              <a:rPr lang="en-US" dirty="0" smtClean="0">
                <a:latin typeface="Times New Roman" panose="02020603050405020304" pitchFamily="18" charset="0"/>
              </a:rPr>
              <a:t>, </a:t>
            </a:r>
            <a:r>
              <a:rPr lang="en-US" dirty="0">
                <a:latin typeface="Times New Roman" panose="02020603050405020304" pitchFamily="18" charset="0"/>
              </a:rPr>
              <a:t>will also increase by the </a:t>
            </a:r>
            <a:r>
              <a:rPr lang="en-US" dirty="0" smtClean="0">
                <a:latin typeface="Times New Roman" panose="02020603050405020304" pitchFamily="18" charset="0"/>
              </a:rPr>
              <a:t>$300. </a:t>
            </a:r>
            <a:r>
              <a:rPr lang="en-US" dirty="0">
                <a:latin typeface="Times New Roman" panose="02020603050405020304" pitchFamily="18" charset="0"/>
              </a:rPr>
              <a:t>Let’s look at our expanded book balances.</a:t>
            </a:r>
          </a:p>
        </p:txBody>
      </p:sp>
    </p:spTree>
    <p:extLst>
      <p:ext uri="{BB962C8B-B14F-4D97-AF65-F5344CB8AC3E}">
        <p14:creationId xmlns:p14="http://schemas.microsoft.com/office/powerpoint/2010/main" val="4014291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8" y="8926513"/>
            <a:ext cx="3038475" cy="469900"/>
          </a:xfrm>
          <a:prstGeom prst="rect">
            <a:avLst/>
          </a:prstGeom>
          <a:ln/>
        </p:spPr>
        <p:txBody>
          <a:bodyPr/>
          <a:lstStyle/>
          <a:p>
            <a:fld id="{630935A1-E054-4F86-85A4-5F295583C696}" type="slidenum">
              <a:rPr lang="en-US">
                <a:solidFill>
                  <a:prstClr val="black"/>
                </a:solidFill>
              </a:rPr>
              <a:pPr/>
              <a:t>46</a:t>
            </a:fld>
            <a:endParaRPr lang="en-US">
              <a:solidFill>
                <a:prstClr val="black"/>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smtClean="0">
                <a:latin typeface="Times New Roman" panose="02020603050405020304" pitchFamily="18" charset="0"/>
              </a:rPr>
              <a:t>Our </a:t>
            </a:r>
            <a:r>
              <a:rPr lang="en-US" dirty="0">
                <a:latin typeface="Times New Roman" panose="02020603050405020304" pitchFamily="18" charset="0"/>
              </a:rPr>
              <a:t>expanded equation is getting to look more and more complicated. Don’t worry, practice will help you fully understand the recording of these and similar transactions. Our books are still in balance.</a:t>
            </a:r>
          </a:p>
        </p:txBody>
      </p:sp>
    </p:spTree>
    <p:extLst>
      <p:ext uri="{BB962C8B-B14F-4D97-AF65-F5344CB8AC3E}">
        <p14:creationId xmlns:p14="http://schemas.microsoft.com/office/powerpoint/2010/main" val="2491085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970338" y="8926513"/>
            <a:ext cx="3038475" cy="469900"/>
          </a:xfrm>
          <a:prstGeom prst="rect">
            <a:avLst/>
          </a:prstGeom>
          <a:ln/>
        </p:spPr>
        <p:txBody>
          <a:bodyPr/>
          <a:lstStyle/>
          <a:p>
            <a:fld id="{0EE8AE1B-67E7-4C7C-BEBE-72B00207484B}" type="slidenum">
              <a:rPr lang="en-US">
                <a:solidFill>
                  <a:prstClr val="black"/>
                </a:solidFill>
              </a:rPr>
              <a:pPr/>
              <a:t>47</a:t>
            </a:fld>
            <a:endParaRPr lang="en-US">
              <a:solidFill>
                <a:prstClr val="black"/>
              </a:solidFill>
            </a:endParaRPr>
          </a:p>
        </p:txBody>
      </p:sp>
      <p:sp>
        <p:nvSpPr>
          <p:cNvPr id="56322" name="Rectangle 2"/>
          <p:cNvSpPr>
            <a:spLocks noChangeArrowheads="1"/>
          </p:cNvSpPr>
          <p:nvPr/>
        </p:nvSpPr>
        <p:spPr bwMode="auto">
          <a:xfrm>
            <a:off x="3971925"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6323" name="Rectangle 3"/>
          <p:cNvSpPr>
            <a:spLocks noChangeArrowheads="1"/>
          </p:cNvSpPr>
          <p:nvPr/>
        </p:nvSpPr>
        <p:spPr bwMode="auto">
          <a:xfrm>
            <a:off x="3971925"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32" tIns="0" rIns="19532"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a:solidFill>
                  <a:prstClr val="black"/>
                </a:solidFill>
                <a:latin typeface="Times New Roman" panose="02020603050405020304" pitchFamily="18" charset="0"/>
              </a:rPr>
              <a:t>32</a:t>
            </a:r>
          </a:p>
        </p:txBody>
      </p:sp>
      <p:sp>
        <p:nvSpPr>
          <p:cNvPr id="56324" name="Rectangle 4"/>
          <p:cNvSpPr>
            <a:spLocks noChangeArrowheads="1"/>
          </p:cNvSpPr>
          <p:nvPr/>
        </p:nvSpPr>
        <p:spPr bwMode="auto">
          <a:xfrm>
            <a:off x="0"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6325" name="Rectangle 5"/>
          <p:cNvSpPr>
            <a:spLocks noChangeArrowheads="1"/>
          </p:cNvSpPr>
          <p:nvPr/>
        </p:nvSpPr>
        <p:spPr bwMode="auto">
          <a:xfrm>
            <a:off x="0"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6326"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56327" name="Rectangle 7"/>
          <p:cNvSpPr>
            <a:spLocks noGrp="1" noChangeArrowheads="1"/>
          </p:cNvSpPr>
          <p:nvPr>
            <p:ph type="body" idx="1"/>
          </p:nvPr>
        </p:nvSpPr>
        <p:spPr>
          <a:xfrm>
            <a:off x="935038" y="4464050"/>
            <a:ext cx="5140325"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77" tIns="45575" rIns="92777" bIns="45575"/>
          <a:lstStyle/>
          <a:p>
            <a:r>
              <a:rPr lang="en-US" dirty="0" smtClean="0">
                <a:latin typeface="Times New Roman" panose="02020603050405020304" pitchFamily="18" charset="0"/>
              </a:rPr>
              <a:t>The client in transaction 8 pays $1,900 10 days after it is billed for consulting services. </a:t>
            </a:r>
            <a:endParaRPr lang="en-US" dirty="0">
              <a:latin typeface="Times New Roman" panose="02020603050405020304" pitchFamily="18" charset="0"/>
            </a:endParaRPr>
          </a:p>
        </p:txBody>
      </p:sp>
    </p:spTree>
    <p:extLst>
      <p:ext uri="{BB962C8B-B14F-4D97-AF65-F5344CB8AC3E}">
        <p14:creationId xmlns:p14="http://schemas.microsoft.com/office/powerpoint/2010/main" val="36325095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8" y="8926513"/>
            <a:ext cx="3038475" cy="469900"/>
          </a:xfrm>
          <a:prstGeom prst="rect">
            <a:avLst/>
          </a:prstGeom>
          <a:ln/>
        </p:spPr>
        <p:txBody>
          <a:bodyPr/>
          <a:lstStyle/>
          <a:p>
            <a:fld id="{630935A1-E054-4F86-85A4-5F295583C696}" type="slidenum">
              <a:rPr lang="en-US">
                <a:solidFill>
                  <a:prstClr val="black"/>
                </a:solidFill>
              </a:rPr>
              <a:pPr/>
              <a:t>48</a:t>
            </a:fld>
            <a:endParaRPr lang="en-US">
              <a:solidFill>
                <a:prstClr val="black"/>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smtClean="0">
                <a:latin typeface="Times New Roman" panose="02020603050405020304" pitchFamily="18" charset="0"/>
              </a:rPr>
              <a:t>The client in transaction 8 pays $1,900 10 days after it is billed for consulting services.  The total amount of assets remains</a:t>
            </a:r>
            <a:r>
              <a:rPr lang="en-US" baseline="0" dirty="0" smtClean="0">
                <a:latin typeface="Times New Roman" panose="02020603050405020304" pitchFamily="18" charset="0"/>
              </a:rPr>
              <a:t> the same, and liabilities and equity remain the same as well.</a:t>
            </a:r>
            <a:endParaRPr lang="en-US" dirty="0">
              <a:latin typeface="Times New Roman" panose="02020603050405020304" pitchFamily="18" charset="0"/>
            </a:endParaRPr>
          </a:p>
        </p:txBody>
      </p:sp>
    </p:spTree>
    <p:extLst>
      <p:ext uri="{BB962C8B-B14F-4D97-AF65-F5344CB8AC3E}">
        <p14:creationId xmlns:p14="http://schemas.microsoft.com/office/powerpoint/2010/main" val="34649834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970338" y="8926513"/>
            <a:ext cx="3038475" cy="469900"/>
          </a:xfrm>
          <a:prstGeom prst="rect">
            <a:avLst/>
          </a:prstGeom>
          <a:ln/>
        </p:spPr>
        <p:txBody>
          <a:bodyPr/>
          <a:lstStyle/>
          <a:p>
            <a:fld id="{0EE8AE1B-67E7-4C7C-BEBE-72B00207484B}" type="slidenum">
              <a:rPr lang="en-US">
                <a:solidFill>
                  <a:prstClr val="black"/>
                </a:solidFill>
              </a:rPr>
              <a:pPr/>
              <a:t>49</a:t>
            </a:fld>
            <a:endParaRPr lang="en-US">
              <a:solidFill>
                <a:prstClr val="black"/>
              </a:solidFill>
            </a:endParaRPr>
          </a:p>
        </p:txBody>
      </p:sp>
      <p:sp>
        <p:nvSpPr>
          <p:cNvPr id="56322" name="Rectangle 2"/>
          <p:cNvSpPr>
            <a:spLocks noChangeArrowheads="1"/>
          </p:cNvSpPr>
          <p:nvPr/>
        </p:nvSpPr>
        <p:spPr bwMode="auto">
          <a:xfrm>
            <a:off x="3971925"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6323" name="Rectangle 3"/>
          <p:cNvSpPr>
            <a:spLocks noChangeArrowheads="1"/>
          </p:cNvSpPr>
          <p:nvPr/>
        </p:nvSpPr>
        <p:spPr bwMode="auto">
          <a:xfrm>
            <a:off x="3971925"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32" tIns="0" rIns="19532"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a:solidFill>
                  <a:prstClr val="black"/>
                </a:solidFill>
                <a:latin typeface="Times New Roman" panose="02020603050405020304" pitchFamily="18" charset="0"/>
              </a:rPr>
              <a:t>32</a:t>
            </a:r>
          </a:p>
        </p:txBody>
      </p:sp>
      <p:sp>
        <p:nvSpPr>
          <p:cNvPr id="56324" name="Rectangle 4"/>
          <p:cNvSpPr>
            <a:spLocks noChangeArrowheads="1"/>
          </p:cNvSpPr>
          <p:nvPr/>
        </p:nvSpPr>
        <p:spPr bwMode="auto">
          <a:xfrm>
            <a:off x="0" y="892810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6325" name="Rectangle 5"/>
          <p:cNvSpPr>
            <a:spLocks noChangeArrowheads="1"/>
          </p:cNvSpPr>
          <p:nvPr/>
        </p:nvSpPr>
        <p:spPr bwMode="auto">
          <a:xfrm>
            <a:off x="0" y="0"/>
            <a:ext cx="30384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6326" name="Rectangle 6"/>
          <p:cNvSpPr>
            <a:spLocks noGrp="1" noRot="1" noChangeAspect="1" noChangeArrowheads="1" noTextEdit="1"/>
          </p:cNvSpPr>
          <p:nvPr>
            <p:ph type="sldImg"/>
          </p:nvPr>
        </p:nvSpPr>
        <p:spPr>
          <a:xfrm>
            <a:off x="1163638" y="711200"/>
            <a:ext cx="4683125" cy="3511550"/>
          </a:xfrm>
          <a:ln w="12700" cap="flat">
            <a:solidFill>
              <a:schemeClr val="tx1"/>
            </a:solidFill>
          </a:ln>
          <a:extLst>
            <a:ext uri="{909E8E84-426E-40DD-AFC4-6F175D3DCCD1}">
              <a14:hiddenFill xmlns:a14="http://schemas.microsoft.com/office/drawing/2010/main">
                <a:noFill/>
              </a14:hiddenFill>
            </a:ext>
          </a:extLst>
        </p:spPr>
      </p:sp>
      <p:sp>
        <p:nvSpPr>
          <p:cNvPr id="56327" name="Rectangle 7"/>
          <p:cNvSpPr>
            <a:spLocks noGrp="1" noChangeArrowheads="1"/>
          </p:cNvSpPr>
          <p:nvPr>
            <p:ph type="body" idx="1"/>
          </p:nvPr>
        </p:nvSpPr>
        <p:spPr>
          <a:xfrm>
            <a:off x="935038" y="4464050"/>
            <a:ext cx="5140325" cy="4229100"/>
          </a:xfrm>
          <a:noFill/>
          <a:ln/>
          <a:extLst>
            <a:ext uri="{91240B29-F687-4F45-9708-019B960494DF}">
              <a14:hiddenLine xmlns:a14="http://schemas.microsoft.com/office/drawing/2010/main" w="12700">
                <a:solidFill>
                  <a:schemeClr val="tx1"/>
                </a:solidFill>
                <a:miter lim="800000"/>
                <a:headEnd/>
                <a:tailEnd/>
              </a14:hiddenLine>
            </a:ext>
          </a:extLst>
        </p:spPr>
        <p:txBody>
          <a:bodyPr lIns="92777" tIns="45575" rIns="92777" bIns="45575"/>
          <a:lstStyle/>
          <a:p>
            <a:pPr algn="l"/>
            <a:r>
              <a:rPr lang="en-US" sz="1200" b="0" dirty="0" err="1" smtClean="0">
                <a:latin typeface="Arial" panose="020B0604020202020204" pitchFamily="34" charset="0"/>
              </a:rPr>
              <a:t>FastForward</a:t>
            </a:r>
            <a:r>
              <a:rPr lang="en-US" sz="1200" b="0" dirty="0" smtClean="0">
                <a:latin typeface="Arial" panose="020B0604020202020204" pitchFamily="34" charset="0"/>
              </a:rPr>
              <a:t> pays $900 as</a:t>
            </a:r>
            <a:r>
              <a:rPr lang="en-US" sz="1200" b="0" baseline="0" dirty="0" smtClean="0">
                <a:latin typeface="Arial" panose="020B0604020202020204" pitchFamily="34" charset="0"/>
              </a:rPr>
              <a:t> </a:t>
            </a:r>
            <a:r>
              <a:rPr lang="en-US" sz="1200" b="0" dirty="0" smtClean="0">
                <a:latin typeface="Arial" panose="020B0604020202020204" pitchFamily="34" charset="0"/>
              </a:rPr>
              <a:t>partial payment for its earlier purchase of supplies purchased in transaction 4 leaving $6,200 balance unpaid.</a:t>
            </a:r>
            <a:endParaRPr lang="en-US" sz="1200" b="0" dirty="0">
              <a:latin typeface="Arial" panose="020B0604020202020204" pitchFamily="34" charset="0"/>
            </a:endParaRPr>
          </a:p>
        </p:txBody>
      </p:sp>
    </p:spTree>
    <p:extLst>
      <p:ext uri="{BB962C8B-B14F-4D97-AF65-F5344CB8AC3E}">
        <p14:creationId xmlns:p14="http://schemas.microsoft.com/office/powerpoint/2010/main" val="38734228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8" y="8926513"/>
            <a:ext cx="3038475" cy="469900"/>
          </a:xfrm>
          <a:prstGeom prst="rect">
            <a:avLst/>
          </a:prstGeom>
          <a:ln/>
        </p:spPr>
        <p:txBody>
          <a:bodyPr/>
          <a:lstStyle/>
          <a:p>
            <a:fld id="{630935A1-E054-4F86-85A4-5F295583C696}" type="slidenum">
              <a:rPr lang="en-US">
                <a:solidFill>
                  <a:prstClr val="black"/>
                </a:solidFill>
              </a:rPr>
              <a:pPr/>
              <a:t>50</a:t>
            </a:fld>
            <a:endParaRPr lang="en-US">
              <a:solidFill>
                <a:prstClr val="black"/>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pPr algn="l"/>
            <a:r>
              <a:rPr lang="en-US" sz="1200" b="0" dirty="0" err="1" smtClean="0">
                <a:latin typeface="Arial" panose="020B0604020202020204" pitchFamily="34" charset="0"/>
              </a:rPr>
              <a:t>FastForward</a:t>
            </a:r>
            <a:r>
              <a:rPr lang="en-US" sz="1200" b="0" dirty="0" smtClean="0">
                <a:latin typeface="Arial" panose="020B0604020202020204" pitchFamily="34" charset="0"/>
              </a:rPr>
              <a:t> pays $900 as</a:t>
            </a:r>
            <a:r>
              <a:rPr lang="en-US" sz="1200" b="0" baseline="0" dirty="0" smtClean="0">
                <a:latin typeface="Arial" panose="020B0604020202020204" pitchFamily="34" charset="0"/>
              </a:rPr>
              <a:t> </a:t>
            </a:r>
            <a:r>
              <a:rPr lang="en-US" sz="1200" b="0" dirty="0" smtClean="0">
                <a:latin typeface="Arial" panose="020B0604020202020204" pitchFamily="34" charset="0"/>
              </a:rPr>
              <a:t>partial payment for its earlier purchase of supplies purchased in transaction 4 leaving $6,200 balance unpaid</a:t>
            </a:r>
            <a:r>
              <a:rPr lang="en-US" sz="1200" b="0" baseline="0" dirty="0" smtClean="0">
                <a:latin typeface="Arial" panose="020B0604020202020204" pitchFamily="34" charset="0"/>
              </a:rPr>
              <a:t> in its Accounts payable account.</a:t>
            </a:r>
            <a:endParaRPr lang="en-US" sz="1200" b="0" dirty="0">
              <a:latin typeface="Arial" panose="020B0604020202020204" pitchFamily="34" charset="0"/>
            </a:endParaRPr>
          </a:p>
        </p:txBody>
      </p:sp>
    </p:spTree>
    <p:extLst>
      <p:ext uri="{BB962C8B-B14F-4D97-AF65-F5344CB8AC3E}">
        <p14:creationId xmlns:p14="http://schemas.microsoft.com/office/powerpoint/2010/main" val="361298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r>
              <a:rPr lang="en-US" dirty="0" smtClean="0"/>
              <a:t/>
            </a:r>
            <a:br>
              <a:rPr lang="en-US" dirty="0" smtClean="0"/>
            </a:br>
            <a:endParaRPr lang="en-US" dirty="0" smtClean="0"/>
          </a:p>
        </p:txBody>
      </p:sp>
    </p:spTree>
    <p:extLst>
      <p:ext uri="{BB962C8B-B14F-4D97-AF65-F5344CB8AC3E}">
        <p14:creationId xmlns:p14="http://schemas.microsoft.com/office/powerpoint/2010/main" val="11506683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8" y="8926513"/>
            <a:ext cx="3038475" cy="469900"/>
          </a:xfrm>
          <a:prstGeom prst="rect">
            <a:avLst/>
          </a:prstGeom>
          <a:ln/>
        </p:spPr>
        <p:txBody>
          <a:bodyPr/>
          <a:lstStyle/>
          <a:p>
            <a:fld id="{F6A1F5AB-8272-437C-BDF9-09F79DBCF5EF}" type="slidenum">
              <a:rPr lang="en-US">
                <a:solidFill>
                  <a:prstClr val="black"/>
                </a:solidFill>
              </a:rPr>
              <a:pPr/>
              <a:t>51</a:t>
            </a:fld>
            <a:endParaRPr lang="en-US">
              <a:solidFill>
                <a:prstClr val="black"/>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dirty="0">
                <a:latin typeface="Times New Roman" panose="02020603050405020304" pitchFamily="18" charset="0"/>
              </a:rPr>
              <a:t>The </a:t>
            </a:r>
            <a:r>
              <a:rPr lang="en-US" dirty="0" smtClean="0">
                <a:latin typeface="Times New Roman" panose="02020603050405020304" pitchFamily="18" charset="0"/>
              </a:rPr>
              <a:t>owner of the company withdraws $200 for personal use. </a:t>
            </a:r>
            <a:r>
              <a:rPr lang="en-US" dirty="0">
                <a:latin typeface="Times New Roman" panose="02020603050405020304" pitchFamily="18" charset="0"/>
              </a:rPr>
              <a:t>The company’s cash account decreased by </a:t>
            </a:r>
            <a:r>
              <a:rPr lang="en-US" dirty="0" smtClean="0">
                <a:latin typeface="Times New Roman" panose="02020603050405020304" pitchFamily="18" charset="0"/>
              </a:rPr>
              <a:t>$200. </a:t>
            </a:r>
            <a:r>
              <a:rPr lang="en-US" dirty="0">
                <a:latin typeface="Times New Roman" panose="02020603050405020304" pitchFamily="18" charset="0"/>
              </a:rPr>
              <a:t>The equity account, </a:t>
            </a:r>
            <a:r>
              <a:rPr lang="en-US" dirty="0" smtClean="0">
                <a:latin typeface="Times New Roman" panose="02020603050405020304" pitchFamily="18" charset="0"/>
              </a:rPr>
              <a:t>Withdrawals, </a:t>
            </a:r>
            <a:r>
              <a:rPr lang="en-US" dirty="0">
                <a:latin typeface="Times New Roman" panose="02020603050405020304" pitchFamily="18" charset="0"/>
              </a:rPr>
              <a:t>increased by </a:t>
            </a:r>
            <a:r>
              <a:rPr lang="en-US" dirty="0" smtClean="0">
                <a:latin typeface="Times New Roman" panose="02020603050405020304" pitchFamily="18" charset="0"/>
              </a:rPr>
              <a:t>$200. </a:t>
            </a:r>
            <a:r>
              <a:rPr lang="en-US" dirty="0">
                <a:latin typeface="Times New Roman" panose="02020603050405020304" pitchFamily="18" charset="0"/>
              </a:rPr>
              <a:t>Once again, refer back to the expanded accounting equation and you will see that </a:t>
            </a:r>
            <a:r>
              <a:rPr lang="en-US" dirty="0" smtClean="0">
                <a:latin typeface="Times New Roman" panose="02020603050405020304" pitchFamily="18" charset="0"/>
              </a:rPr>
              <a:t>withdrawals decrease </a:t>
            </a:r>
            <a:r>
              <a:rPr lang="en-US" dirty="0">
                <a:latin typeface="Times New Roman" panose="02020603050405020304" pitchFamily="18" charset="0"/>
              </a:rPr>
              <a:t>total equity.</a:t>
            </a:r>
          </a:p>
        </p:txBody>
      </p:sp>
    </p:spTree>
    <p:extLst>
      <p:ext uri="{BB962C8B-B14F-4D97-AF65-F5344CB8AC3E}">
        <p14:creationId xmlns:p14="http://schemas.microsoft.com/office/powerpoint/2010/main" val="18336368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338" y="8926513"/>
            <a:ext cx="3038475" cy="469900"/>
          </a:xfrm>
          <a:prstGeom prst="rect">
            <a:avLst/>
          </a:prstGeom>
          <a:ln/>
        </p:spPr>
        <p:txBody>
          <a:bodyPr/>
          <a:lstStyle/>
          <a:p>
            <a:fld id="{630935A1-E054-4F86-85A4-5F295583C696}" type="slidenum">
              <a:rPr lang="en-US">
                <a:solidFill>
                  <a:prstClr val="black"/>
                </a:solidFill>
              </a:rPr>
              <a:pPr/>
              <a:t>52</a:t>
            </a:fld>
            <a:endParaRPr lang="en-US">
              <a:solidFill>
                <a:prstClr val="black"/>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smtClean="0">
                <a:latin typeface="Times New Roman" panose="02020603050405020304" pitchFamily="18" charset="0"/>
              </a:rPr>
              <a:t>The company’s cash account decreased by $200. The equity account, Withdrawals, increased by $200. </a:t>
            </a:r>
            <a:endParaRPr lang="en-US" dirty="0">
              <a:latin typeface="Times New Roman" panose="02020603050405020304" pitchFamily="18" charset="0"/>
            </a:endParaRPr>
          </a:p>
        </p:txBody>
      </p:sp>
    </p:spTree>
    <p:extLst>
      <p:ext uri="{BB962C8B-B14F-4D97-AF65-F5344CB8AC3E}">
        <p14:creationId xmlns:p14="http://schemas.microsoft.com/office/powerpoint/2010/main" val="10894337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sz="1100" dirty="0" smtClean="0">
                <a:ea typeface="+mn-ea"/>
                <a:cs typeface="+mn-cs"/>
              </a:rPr>
              <a:t>Assume Tata began operations on January 1 and completed the following transactions during its first month of operations. Arrange the following asset, liability, and equity titles in a table: Cash; Accounts Receivable; Equipment; Accounts Payable; J. Tata, Capital; J. Tata, Withdrawals; Revenues; and Expenses. The assets include Cash, Accounts receivable, and Equipment. Accounts Payable is a liability. Equity includes four subsets.</a:t>
            </a:r>
          </a:p>
          <a:p>
            <a:pPr>
              <a:defRPr/>
            </a:pPr>
            <a:r>
              <a:rPr lang="en-US" sz="1100" dirty="0" smtClean="0">
                <a:ea typeface="+mn-ea"/>
                <a:cs typeface="+mn-cs"/>
              </a:rPr>
              <a:t> </a:t>
            </a:r>
          </a:p>
          <a:p>
            <a:pPr>
              <a:defRPr/>
            </a:pPr>
            <a:r>
              <a:rPr lang="en-US" sz="1100" dirty="0" smtClean="0">
                <a:ea typeface="+mn-ea"/>
                <a:cs typeface="+mn-cs"/>
              </a:rPr>
              <a:t>Equity increases as a result of owner investments and any revenues generated. Equity decreases as a result of owner withdrawals and expenses incurred. On Jan. 1, Jamsetji invested $4,000 cash in the Tata Company. This transaction increases both assets and equity. We increase the asset, Cash, by $4,000, and we increase equity by increasing the balance in the Capital account. On Jan. 5, the company purchased $2,000 of equipment on credit. Whenever we see the term "on credit,” we know that it's not a cash transaction; instead, it was charged. This transaction increases both assets and liabilities. We increase the asset, Equipment, by $2,000, and increase the liability, Accounts Payable, by the same amount. This transaction has no impact on equity. On Jan. 14, the company provided $540 of services for a client on credit. Again we see the term "on credit,” so this was not a cash customer, it's a credit customer. The transaction increases both assets and equity. We record the growth in assets by increasing the balance in Accounts Receivable by $540, and we increase equity by recording $540 of revenues. On Jan. 21, the company paid $250 cash for an employee’s salary. This transaction decreases both assets and equity. We decrease the asset, Cash, by $250, and decrease equity by recording a $250 expense. Expenses always reduce equity. At the end of January, the company has $3,750 of Cash, $540 of Accounts Receivable, and $2,000 of Equipment; total assets, $6,290. Total liabilities include Accounts Payable of $2,000. We can calculate total equity by subtracting the $2,000 of liabilities from the $6,290 of assets. Total equity is $4,290. This is equal to the balance in the Capital account, $4,000, plus the balance in the Revenues, $540, minus the Withdrawals of $0, minus the Expenses of $250. Total equity is $4,290.</a:t>
            </a:r>
            <a:endParaRPr lang="en-US" sz="1100" dirty="0" smtClean="0">
              <a:ea typeface="ＭＳ Ｐゴシック" pitchFamily="-107" charset="-128"/>
            </a:endParaRPr>
          </a:p>
        </p:txBody>
      </p:sp>
    </p:spTree>
    <p:extLst>
      <p:ext uri="{BB962C8B-B14F-4D97-AF65-F5344CB8AC3E}">
        <p14:creationId xmlns:p14="http://schemas.microsoft.com/office/powerpoint/2010/main" val="18867445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6874786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92515"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92516"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92517"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92518"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92519"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92520"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92521" name="Rectangle 11"/>
          <p:cNvSpPr>
            <a:spLocks noGrp="1" noChangeArrowheads="1"/>
          </p:cNvSpPr>
          <p:nvPr>
            <p:ph type="body" idx="1"/>
          </p:nvPr>
        </p:nvSpPr>
        <p:spPr bwMode="auto">
          <a:xfrm>
            <a:off x="314536" y="4447460"/>
            <a:ext cx="6369368" cy="4681538"/>
          </a:xfrm>
          <a:noFill/>
        </p:spPr>
        <p:txBody>
          <a:bodyPr lIns="92953" tIns="45661" rIns="92953" bIns="45661"/>
          <a:lstStyle/>
          <a:p>
            <a:r>
              <a:rPr lang="en-US" altLang="en-US" dirty="0" smtClean="0"/>
              <a:t>This section introduces us to how financial statements are prepared from the analysis of business transactions. The four financial statements and their purposes are:</a:t>
            </a:r>
          </a:p>
          <a:p>
            <a:pPr>
              <a:buFont typeface="Calibri" pitchFamily="-107" charset="0"/>
              <a:buAutoNum type="arabicPeriod"/>
            </a:pPr>
            <a:r>
              <a:rPr lang="en-US" altLang="en-US" b="1" dirty="0" smtClean="0"/>
              <a:t> Income statement </a:t>
            </a:r>
            <a:r>
              <a:rPr lang="en-US" altLang="en-US" dirty="0" smtClean="0"/>
              <a:t>— describes a company’s revenues and expenses along with the resulting net income or loss over a period of time due to earnings activities.</a:t>
            </a:r>
          </a:p>
          <a:p>
            <a:pPr>
              <a:buFont typeface="Calibri" pitchFamily="-107" charset="0"/>
              <a:buAutoNum type="arabicPeriod"/>
            </a:pPr>
            <a:r>
              <a:rPr lang="en-US" altLang="en-US" b="1" dirty="0" smtClean="0"/>
              <a:t> Statement of owner’s equity</a:t>
            </a:r>
            <a:r>
              <a:rPr lang="en-US" altLang="en-US" dirty="0" smtClean="0"/>
              <a:t>— explains changes in equity from net income (or loss) and from any owner investments and withdrawals over a period of time.</a:t>
            </a:r>
          </a:p>
          <a:p>
            <a:pPr>
              <a:buFont typeface="Calibri" pitchFamily="-107" charset="0"/>
              <a:buAutoNum type="arabicPeriod"/>
            </a:pPr>
            <a:r>
              <a:rPr lang="en-US" altLang="en-US" b="1" dirty="0" smtClean="0"/>
              <a:t> Balance sheet </a:t>
            </a:r>
            <a:r>
              <a:rPr lang="en-US" altLang="en-US" dirty="0" smtClean="0"/>
              <a:t>— describes a company’s financial position (types and amounts of assets, liabilities, and equity) at a point in time.</a:t>
            </a:r>
          </a:p>
          <a:p>
            <a:pPr>
              <a:buFont typeface="Calibri" pitchFamily="-107" charset="0"/>
              <a:buAutoNum type="arabicPeriod"/>
            </a:pPr>
            <a:r>
              <a:rPr lang="en-US" altLang="en-US" b="1" dirty="0" smtClean="0"/>
              <a:t> Statement of cash flows </a:t>
            </a:r>
            <a:r>
              <a:rPr lang="en-US" altLang="en-US" dirty="0" smtClean="0"/>
              <a:t>— identifies cash inflows (receipts) and cash outflows (payments) over a period of time. </a:t>
            </a:r>
          </a:p>
          <a:p>
            <a:pPr>
              <a:buFont typeface="Calibri" pitchFamily="-107" charset="0"/>
              <a:buAutoNum type="arabicPeriod"/>
            </a:pPr>
            <a:endParaRPr lang="en-US" altLang="en-US" dirty="0" smtClean="0"/>
          </a:p>
          <a:p>
            <a:pPr marL="0" marR="0" indent="0" algn="l" defTabSz="914400" rtl="0" eaLnBrk="0" fontAlgn="base" latinLnBrk="0" hangingPunct="0">
              <a:lnSpc>
                <a:spcPct val="100000"/>
              </a:lnSpc>
              <a:spcBef>
                <a:spcPct val="30000"/>
              </a:spcBef>
              <a:spcAft>
                <a:spcPct val="0"/>
              </a:spcAft>
              <a:buClrTx/>
              <a:buSzTx/>
              <a:buFont typeface="Calibri" pitchFamily="-107" charset="0"/>
              <a:buNone/>
              <a:tabLst/>
              <a:defRPr/>
            </a:pPr>
            <a:r>
              <a:rPr lang="en-US" b="1" dirty="0" smtClean="0">
                <a:ea typeface="ＭＳ Ｐゴシック" pitchFamily="-84" charset="-128"/>
              </a:rPr>
              <a:t>Review what you have learned in the following NEED-TO-KNOW Slides.</a:t>
            </a:r>
          </a:p>
          <a:p>
            <a:pPr>
              <a:buFont typeface="Calibri" pitchFamily="-107" charset="0"/>
              <a:buNone/>
            </a:pPr>
            <a:endParaRPr lang="en-US" altLang="en-US" dirty="0" smtClean="0"/>
          </a:p>
        </p:txBody>
      </p:sp>
    </p:spTree>
    <p:extLst>
      <p:ext uri="{BB962C8B-B14F-4D97-AF65-F5344CB8AC3E}">
        <p14:creationId xmlns:p14="http://schemas.microsoft.com/office/powerpoint/2010/main" val="5693715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Statements and Their</a:t>
            </a:r>
            <a:r>
              <a:rPr lang="en-US" baseline="0" dirty="0" smtClean="0"/>
              <a:t> Links.</a:t>
            </a:r>
          </a:p>
          <a:p>
            <a:endParaRPr lang="en-US" baseline="0" dirty="0" smtClean="0"/>
          </a:p>
          <a:p>
            <a:r>
              <a:rPr lang="en-US" baseline="0" dirty="0" smtClean="0"/>
              <a:t>Income Statement for </a:t>
            </a:r>
            <a:r>
              <a:rPr lang="en-US" baseline="0" dirty="0" err="1" smtClean="0"/>
              <a:t>FastForward</a:t>
            </a:r>
            <a:r>
              <a:rPr lang="en-US" baseline="0" dirty="0" smtClean="0"/>
              <a:t> includes revenues of $6,100 and expenses which total $1,700 for a Net Income of $4,400.</a:t>
            </a:r>
          </a:p>
          <a:p>
            <a:endParaRPr lang="en-US" baseline="0" dirty="0" smtClean="0"/>
          </a:p>
          <a:p>
            <a:r>
              <a:rPr lang="en-US" baseline="0" dirty="0" smtClean="0"/>
              <a:t>The Statement of Owner’s Equity has a beginning balance Capital balance of 0, adds the investment by owner of $30,000 and the net income of $4,400 from the Income Statement, and subtracts owner withdrawals of $200 for an ending Capital balance of $34,200. </a:t>
            </a:r>
          </a:p>
          <a:p>
            <a:endParaRPr lang="en-US" baseline="0" dirty="0" smtClean="0"/>
          </a:p>
          <a:p>
            <a:r>
              <a:rPr lang="en-US" baseline="0" dirty="0" smtClean="0"/>
              <a:t>The Balance Sheet shows total assets of $40,400 and total liabilities and equity of $40,400.  Notice that the ending capital balance from the Statement of Owner’s Equity of $34,200 is brought forward into the Equity section of the Balance sheet.</a:t>
            </a:r>
            <a:endParaRPr lang="en-US" dirty="0"/>
          </a:p>
        </p:txBody>
      </p:sp>
    </p:spTree>
    <p:extLst>
      <p:ext uri="{BB962C8B-B14F-4D97-AF65-F5344CB8AC3E}">
        <p14:creationId xmlns:p14="http://schemas.microsoft.com/office/powerpoint/2010/main" val="39323226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effectLst/>
                <a:latin typeface="+mn-lt"/>
                <a:ea typeface="MS PGothic" pitchFamily="34" charset="-128"/>
                <a:cs typeface="ＭＳ Ｐゴシック" pitchFamily="-107" charset="-128"/>
              </a:rPr>
              <a:t>FastForward’s</a:t>
            </a:r>
            <a:r>
              <a:rPr lang="en-US" sz="1200" kern="1200" dirty="0" smtClean="0">
                <a:solidFill>
                  <a:schemeClr val="tx1"/>
                </a:solidFill>
                <a:effectLst/>
                <a:latin typeface="+mn-lt"/>
                <a:ea typeface="MS PGothic" pitchFamily="34" charset="-128"/>
                <a:cs typeface="ＭＳ Ｐゴシック" pitchFamily="-107" charset="-128"/>
              </a:rPr>
              <a:t> statement of cash flows is the final report in Exhibit 1.10. The first section reports cash flows from operating activities. It shows the $6,100 cash received from clients </a:t>
            </a:r>
          </a:p>
          <a:p>
            <a:r>
              <a:rPr lang="en-US" sz="1200" kern="1200" dirty="0" smtClean="0">
                <a:solidFill>
                  <a:schemeClr val="tx1"/>
                </a:solidFill>
                <a:effectLst/>
                <a:latin typeface="+mn-lt"/>
                <a:ea typeface="MS PGothic" pitchFamily="34" charset="-128"/>
                <a:cs typeface="ＭＳ Ｐゴシック" pitchFamily="-107" charset="-128"/>
              </a:rPr>
              <a:t>and the $5,100 cash paid for supplies, rent, and employee salaries. Outflows are in parentheses to denote subtraction. Net cash provided by operating activities for December is $1,000.  </a:t>
            </a:r>
          </a:p>
          <a:p>
            <a:endParaRPr lang="en-US" sz="1200" kern="1200" dirty="0" smtClean="0">
              <a:solidFill>
                <a:schemeClr val="tx1"/>
              </a:solidFill>
              <a:effectLst/>
              <a:latin typeface="+mn-lt"/>
              <a:ea typeface="MS PGothic" pitchFamily="34" charset="-128"/>
              <a:cs typeface="ＭＳ Ｐゴシック" pitchFamily="-107" charset="-128"/>
            </a:endParaRPr>
          </a:p>
          <a:p>
            <a:r>
              <a:rPr lang="en-US" sz="1200" kern="1200" dirty="0" smtClean="0">
                <a:solidFill>
                  <a:schemeClr val="tx1"/>
                </a:solidFill>
                <a:effectLst/>
                <a:latin typeface="+mn-lt"/>
                <a:ea typeface="MS PGothic" pitchFamily="34" charset="-128"/>
                <a:cs typeface="ＭＳ Ｐゴシック" pitchFamily="-107" charset="-128"/>
              </a:rPr>
              <a:t>The second section reports investing activities, which involve buying and selling assets such as land and equipment that are held for long-term use (typically more than one year). The only investing activity is the $26,000 purchase of equipment. </a:t>
            </a:r>
          </a:p>
          <a:p>
            <a:endParaRPr lang="en-US" sz="1200" kern="1200" dirty="0" smtClean="0">
              <a:solidFill>
                <a:schemeClr val="tx1"/>
              </a:solidFill>
              <a:effectLst/>
              <a:latin typeface="+mn-lt"/>
              <a:ea typeface="MS PGothic" pitchFamily="34" charset="-128"/>
              <a:cs typeface="ＭＳ Ｐゴシック" pitchFamily="-107" charset="-128"/>
            </a:endParaRPr>
          </a:p>
          <a:p>
            <a:r>
              <a:rPr lang="en-US" sz="1200" kern="1200" dirty="0" smtClean="0">
                <a:solidFill>
                  <a:schemeClr val="tx1"/>
                </a:solidFill>
                <a:effectLst/>
                <a:latin typeface="+mn-lt"/>
                <a:ea typeface="MS PGothic" pitchFamily="34" charset="-128"/>
                <a:cs typeface="ＭＳ Ｐゴシック" pitchFamily="-107" charset="-128"/>
              </a:rPr>
              <a:t>The third section shows cash flows from financing activities, which include long-term borrowing and repaying of cash from lenders and the cash investments from, and withdrawals by, the owner. </a:t>
            </a:r>
            <a:r>
              <a:rPr lang="en-US" sz="1200" kern="1200" dirty="0" err="1" smtClean="0">
                <a:solidFill>
                  <a:schemeClr val="tx1"/>
                </a:solidFill>
                <a:effectLst/>
                <a:latin typeface="+mn-lt"/>
                <a:ea typeface="MS PGothic" pitchFamily="34" charset="-128"/>
                <a:cs typeface="ＭＳ Ｐゴシック" pitchFamily="-107" charset="-128"/>
              </a:rPr>
              <a:t>FastForward</a:t>
            </a:r>
            <a:r>
              <a:rPr lang="en-US" sz="1200" kern="1200" dirty="0" smtClean="0">
                <a:solidFill>
                  <a:schemeClr val="tx1"/>
                </a:solidFill>
                <a:effectLst/>
                <a:latin typeface="+mn-lt"/>
                <a:ea typeface="MS PGothic" pitchFamily="34" charset="-128"/>
                <a:cs typeface="ＭＳ Ｐゴシック" pitchFamily="-107" charset="-128"/>
              </a:rPr>
              <a:t> reports $30,000 from the owner’s initial investment and a $200 cash withdrawal. The net cash effect of all financing transactions is a $29,800 cash inflow. The final part of the statement shows an increased cash balance of $4,800. The ending balance is also $4,800 as it started with no cash—see line 3.</a:t>
            </a:r>
          </a:p>
          <a:p>
            <a:endParaRPr lang="en-US" dirty="0"/>
          </a:p>
        </p:txBody>
      </p:sp>
    </p:spTree>
    <p:extLst>
      <p:ext uri="{BB962C8B-B14F-4D97-AF65-F5344CB8AC3E}">
        <p14:creationId xmlns:p14="http://schemas.microsoft.com/office/powerpoint/2010/main" val="32927464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solidFill>
                  <a:prstClr val="black"/>
                </a:solidFill>
                <a:ea typeface="+mn-ea"/>
                <a:cs typeface="+mn-cs"/>
              </a:rPr>
              <a:t>Prepare the (a) income statement, (b) statement of owner's equity, and c) balance sheet, for Apple using the following condensed data from its fiscal year ended September 26, 2015. Every account is an asset, a liability, or a subset of equity. There are four subsets of equity. Owner investments and revenues increase equity, and owner withdrawals and expenses decrease equity. Each asset account, along with its balance, appears directly on the balance sheet. Each liability account, along with its balance, will also appear on the balance sheet. The amount of owner investments in the current period do not appear on the balance sheet. Instead, any investments by the owner are added to beginning capital on the statement of owner's equity. Owner withdrawals during the period are subtracted on the statement of owner's equity. Each revenue account, along with its balance, appears on the income statement. And each expense account, along with its balance, appears on the income statement as a reduction in net income. The final amount reported on the income statement is net income or net loss; total revenues minus total expenses. The amount of net income or loss is transferred to the statement of owner's equity. Net income is added to the owner's capital balance and net losses are subtracted from capital. The final amount reported on the statement of owner's equity is the owner's ending capital balance. This balance is reported on the balance sheet. </a:t>
            </a:r>
          </a:p>
          <a:p>
            <a:pPr>
              <a:defRPr/>
            </a:pPr>
            <a:endParaRPr lang="en-US" dirty="0" smtClean="0">
              <a:ea typeface="ＭＳ Ｐゴシック" pitchFamily="-107" charset="-128"/>
            </a:endParaRPr>
          </a:p>
        </p:txBody>
      </p:sp>
    </p:spTree>
    <p:extLst>
      <p:ext uri="{BB962C8B-B14F-4D97-AF65-F5344CB8AC3E}">
        <p14:creationId xmlns:p14="http://schemas.microsoft.com/office/powerpoint/2010/main" val="2466238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smtClean="0">
                <a:ea typeface="+mn-ea"/>
                <a:cs typeface="+mn-cs"/>
              </a:rPr>
              <a:t>So now let's prepare the financial statements. The balance sheet is the accounting equation; Assets = Liabilities + Equity. And every amount given ultimately appears on the balance sheet, either in detail (the assets and liabilities) or as a summarized amount, total equity. So let's use each of the account balances to prepare the financial statements. Accounts payable and Other liabilities are liability accounts. Liabilities appear on the balance sheet. Cost of sales is an expense. Expenses appear on the income statement. Cash is an asset; assets appear on the balance sheet. The beginning balance in the owner's capital account appears on the statement of owner's equity. Owner withdrawals are subtracted from the owner's capital balance on the statement of owner's equity. Revenues appear on the income statement. </a:t>
            </a:r>
          </a:p>
          <a:p>
            <a:pPr>
              <a:defRPr/>
            </a:pPr>
            <a:endParaRPr lang="en-US" dirty="0" smtClean="0">
              <a:ea typeface="+mn-ea"/>
              <a:cs typeface="+mn-cs"/>
            </a:endParaRPr>
          </a:p>
          <a:p>
            <a:pPr>
              <a:defRPr/>
            </a:pPr>
            <a:r>
              <a:rPr lang="en-US" dirty="0" smtClean="0">
                <a:ea typeface="+mn-ea"/>
                <a:cs typeface="+mn-cs"/>
              </a:rPr>
              <a:t>Investments and other assets appear on the balance sheet, along with the assets, land and equipment. Selling and other expense appears on the income statement. Accounts receivable is an asset. We're told that net income is $53,394. </a:t>
            </a:r>
          </a:p>
          <a:p>
            <a:pPr>
              <a:defRPr/>
            </a:pPr>
            <a:endParaRPr lang="en-US" dirty="0" smtClean="0">
              <a:ea typeface="+mn-ea"/>
              <a:cs typeface="+mn-cs"/>
            </a:endParaRPr>
          </a:p>
          <a:p>
            <a:pPr>
              <a:defRPr/>
            </a:pPr>
            <a:r>
              <a:rPr lang="en-US" dirty="0" smtClean="0">
                <a:ea typeface="+mn-ea"/>
                <a:cs typeface="+mn-cs"/>
              </a:rPr>
              <a:t>Total revenues, $233,715 minus total expenses of $180,321, agrees with net income, given at $53,394. The amount of net income is transferred from the income statement to the statement of owner's equity and added to the owner's beginning capital balance. Owner, capital, at the beginning of the year, $111,547, plus net income, $53,394, minus the amount of owner withdrawals, $45,586, equals the owner's ending capital balance, $119,355. This summarized equity amount, the ending capital balance, is transferred to the balance sheet. All four subsets of equity are now included on the balance sheet. Revenues and expenses have flowed from the income statement to the statement of owner's equity. Net income has been added to the owner's capital balance, along with any additional investments. Withdrawals by the owner have been subtracted from the owner's capital balance, and the net of all four equity subsets, the ending capital balance flows to the balance sheet. Total assets are $290,479; total liabilities; $171,124; and total equity is $119,355. Total liabilities and equity, $290,479. Our accounting equation, the balance sheet, is in balance.</a:t>
            </a:r>
          </a:p>
        </p:txBody>
      </p:sp>
    </p:spTree>
    <p:extLst>
      <p:ext uri="{BB962C8B-B14F-4D97-AF65-F5344CB8AC3E}">
        <p14:creationId xmlns:p14="http://schemas.microsoft.com/office/powerpoint/2010/main" val="39679387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95587" name="Rectangle 3"/>
          <p:cNvSpPr>
            <a:spLocks noGrp="1" noChangeArrowheads="1"/>
          </p:cNvSpPr>
          <p:nvPr>
            <p:ph type="body" idx="1"/>
          </p:nvPr>
        </p:nvSpPr>
        <p:spPr bwMode="auto">
          <a:noFill/>
        </p:spPr>
        <p:txBody>
          <a:bodyPr/>
          <a:lstStyle/>
          <a:p>
            <a:pPr algn="l" eaLnBrk="1" hangingPunct="1">
              <a:defRPr/>
            </a:pPr>
            <a:r>
              <a:rPr lang="en-US" b="1" u="sng" dirty="0" smtClean="0">
                <a:solidFill>
                  <a:srgbClr val="000000"/>
                </a:solidFill>
                <a:latin typeface="Calibri" pitchFamily="-107" charset="0"/>
              </a:rPr>
              <a:t>Sustainability Accounting Standards Board (SASB)</a:t>
            </a:r>
          </a:p>
          <a:p>
            <a:pPr algn="ctr" eaLnBrk="1" hangingPunct="1">
              <a:defRPr/>
            </a:pPr>
            <a:endParaRPr lang="en-US" dirty="0" smtClean="0">
              <a:solidFill>
                <a:srgbClr val="000000"/>
              </a:solidFill>
              <a:latin typeface="Calibri" pitchFamily="-107" charset="0"/>
            </a:endParaRPr>
          </a:p>
          <a:p>
            <a:pPr marL="0" indent="0" eaLnBrk="1" hangingPunct="1">
              <a:buFont typeface="Wingdings" panose="05000000000000000000" pitchFamily="2" charset="2"/>
              <a:buNone/>
              <a:defRPr/>
            </a:pPr>
            <a:r>
              <a:rPr lang="en-US" dirty="0" smtClean="0">
                <a:solidFill>
                  <a:srgbClr val="000000"/>
                </a:solidFill>
                <a:latin typeface="Calibri" pitchFamily="-107" charset="0"/>
              </a:rPr>
              <a:t>Nonprofit entity engaged in creating and disseminating sustainability accounting standards for companies. </a:t>
            </a:r>
          </a:p>
          <a:p>
            <a:pPr marL="0" indent="0" eaLnBrk="1" hangingPunct="1">
              <a:buFont typeface="Wingdings" panose="05000000000000000000" pitchFamily="2" charset="2"/>
              <a:buNone/>
              <a:defRPr/>
            </a:pPr>
            <a:endParaRPr lang="en-US" dirty="0" smtClean="0">
              <a:solidFill>
                <a:srgbClr val="000000"/>
              </a:solidFill>
              <a:latin typeface="Calibri" pitchFamily="-107" charset="0"/>
            </a:endParaRPr>
          </a:p>
          <a:p>
            <a:pPr marL="0" indent="0" eaLnBrk="1" hangingPunct="1">
              <a:buFont typeface="Wingdings" panose="05000000000000000000" pitchFamily="2" charset="2"/>
              <a:buNone/>
              <a:defRPr/>
            </a:pPr>
            <a:r>
              <a:rPr lang="en-US" b="1" dirty="0" smtClean="0">
                <a:solidFill>
                  <a:srgbClr val="000000"/>
                </a:solidFill>
                <a:latin typeface="Calibri" pitchFamily="-107" charset="0"/>
              </a:rPr>
              <a:t>Sustainability </a:t>
            </a:r>
            <a:r>
              <a:rPr lang="en-US" dirty="0" smtClean="0">
                <a:solidFill>
                  <a:srgbClr val="000000"/>
                </a:solidFill>
                <a:latin typeface="Calibri" pitchFamily="-107" charset="0"/>
              </a:rPr>
              <a:t>refers to environmental, social and governance.  Social aspects include donations to hospitals, colleges, etc.</a:t>
            </a:r>
          </a:p>
          <a:p>
            <a:pPr marL="0" indent="0" eaLnBrk="1" hangingPunct="1">
              <a:buFont typeface="Wingdings" panose="05000000000000000000" pitchFamily="2" charset="2"/>
              <a:buNone/>
              <a:defRPr/>
            </a:pPr>
            <a:endParaRPr lang="en-US" b="1" dirty="0" smtClean="0">
              <a:solidFill>
                <a:srgbClr val="000000"/>
              </a:solidFill>
              <a:latin typeface="Calibri" pitchFamily="-107" charset="0"/>
            </a:endParaRPr>
          </a:p>
          <a:p>
            <a:pPr marL="0" indent="0" eaLnBrk="1" hangingPunct="1">
              <a:buFont typeface="Wingdings" panose="05000000000000000000" pitchFamily="2" charset="2"/>
              <a:buNone/>
              <a:defRPr/>
            </a:pPr>
            <a:r>
              <a:rPr lang="en-US" dirty="0" smtClean="0">
                <a:solidFill>
                  <a:srgbClr val="000000"/>
                </a:solidFill>
                <a:latin typeface="Calibri" pitchFamily="-107" charset="0"/>
              </a:rPr>
              <a:t>Environmental aspects include programs to reduce pollution and support green activities.</a:t>
            </a:r>
          </a:p>
          <a:p>
            <a:pPr marL="0" indent="0" eaLnBrk="1" hangingPunct="1">
              <a:buFont typeface="Wingdings" panose="05000000000000000000" pitchFamily="2" charset="2"/>
              <a:buNone/>
              <a:defRPr/>
            </a:pPr>
            <a:endParaRPr lang="en-US" dirty="0" smtClean="0">
              <a:solidFill>
                <a:srgbClr val="000000"/>
              </a:solidFill>
              <a:latin typeface="Calibri" pitchFamily="-107" charset="0"/>
            </a:endParaRPr>
          </a:p>
          <a:p>
            <a:pPr marL="0" indent="0" eaLnBrk="1" hangingPunct="1">
              <a:buFont typeface="Wingdings" panose="05000000000000000000" pitchFamily="2" charset="2"/>
              <a:buNone/>
              <a:defRPr/>
            </a:pPr>
            <a:r>
              <a:rPr lang="en-US" dirty="0" smtClean="0">
                <a:solidFill>
                  <a:srgbClr val="000000"/>
                </a:solidFill>
                <a:latin typeface="Calibri" pitchFamily="-107" charset="0"/>
              </a:rPr>
              <a:t>These standards intended to complement financial accounting standards.  SASB has created their own Conceptual Framework</a:t>
            </a:r>
            <a:r>
              <a:rPr lang="en-US" baseline="0" dirty="0" smtClean="0">
                <a:solidFill>
                  <a:srgbClr val="000000"/>
                </a:solidFill>
                <a:latin typeface="Calibri" pitchFamily="-107" charset="0"/>
              </a:rPr>
              <a:t> to guide the development of sustainability standards.  It has also developed a set of principles which provide a minimum criteria.</a:t>
            </a:r>
            <a:endParaRPr lang="en-US" dirty="0" smtClean="0">
              <a:solidFill>
                <a:srgbClr val="000000"/>
              </a:solidFill>
              <a:latin typeface="Calibri" pitchFamily="-107" charset="0"/>
            </a:endParaRPr>
          </a:p>
        </p:txBody>
      </p:sp>
    </p:spTree>
    <p:extLst>
      <p:ext uri="{BB962C8B-B14F-4D97-AF65-F5344CB8AC3E}">
        <p14:creationId xmlns:p14="http://schemas.microsoft.com/office/powerpoint/2010/main" val="52983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1"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2"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3"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4"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5"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10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1017" name="Rectangle 11"/>
          <p:cNvSpPr>
            <a:spLocks noGrp="1" noChangeArrowheads="1"/>
          </p:cNvSpPr>
          <p:nvPr>
            <p:ph type="body" idx="1"/>
          </p:nvPr>
        </p:nvSpPr>
        <p:spPr bwMode="auto">
          <a:xfrm>
            <a:off x="943610" y="4447461"/>
            <a:ext cx="5189855" cy="4213384"/>
          </a:xfrm>
          <a:noFill/>
        </p:spPr>
        <p:txBody>
          <a:bodyPr lIns="92953" tIns="45661" rIns="92953" bIns="45661">
            <a:normAutofit lnSpcReduction="10000"/>
          </a:bodyPr>
          <a:lstStyle/>
          <a:p>
            <a:r>
              <a:rPr lang="en-US" sz="1200" kern="1200" dirty="0" smtClean="0">
                <a:solidFill>
                  <a:schemeClr val="tx1"/>
                </a:solidFill>
                <a:effectLst/>
                <a:latin typeface="+mn-lt"/>
                <a:ea typeface="MS PGothic" pitchFamily="34" charset="-128"/>
                <a:cs typeface="ＭＳ Ｐゴシック" pitchFamily="-107" charset="-128"/>
              </a:rPr>
              <a:t>Accounting is called the </a:t>
            </a:r>
            <a:r>
              <a:rPr lang="en-US" sz="1200" i="1" kern="1200" dirty="0" smtClean="0">
                <a:solidFill>
                  <a:schemeClr val="tx1"/>
                </a:solidFill>
                <a:effectLst/>
                <a:latin typeface="+mn-lt"/>
                <a:ea typeface="MS PGothic" pitchFamily="34" charset="-128"/>
                <a:cs typeface="ＭＳ Ｐゴシック" pitchFamily="-107" charset="-128"/>
              </a:rPr>
              <a:t>language of business </a:t>
            </a:r>
            <a:r>
              <a:rPr lang="en-US" sz="1200" kern="1200" dirty="0" smtClean="0">
                <a:solidFill>
                  <a:schemeClr val="tx1"/>
                </a:solidFill>
                <a:effectLst/>
                <a:latin typeface="+mn-lt"/>
                <a:ea typeface="MS PGothic" pitchFamily="34" charset="-128"/>
                <a:cs typeface="ＭＳ Ｐゴシック" pitchFamily="-107" charset="-128"/>
              </a:rPr>
              <a:t>because all organizations set up an accounting information system to communicate data to help people make better decisions. </a:t>
            </a:r>
            <a:r>
              <a:rPr lang="en-US" sz="1200" kern="1200" baseline="0" dirty="0" smtClean="0">
                <a:solidFill>
                  <a:schemeClr val="tx1"/>
                </a:solidFill>
                <a:effectLst/>
                <a:latin typeface="+mn-lt"/>
                <a:ea typeface="MS PGothic" pitchFamily="34" charset="-128"/>
                <a:cs typeface="ＭＳ Ｐゴシック" pitchFamily="-107" charset="-128"/>
              </a:rPr>
              <a:t> </a:t>
            </a:r>
            <a:r>
              <a:rPr lang="en-US" sz="1200" kern="1200" dirty="0" smtClean="0">
                <a:solidFill>
                  <a:schemeClr val="tx1"/>
                </a:solidFill>
                <a:effectLst/>
                <a:latin typeface="+mn-lt"/>
                <a:ea typeface="MS PGothic" pitchFamily="34" charset="-128"/>
                <a:cs typeface="ＭＳ Ｐゴシック" pitchFamily="-107" charset="-128"/>
              </a:rPr>
              <a:t>Accounting serves many users, who can be divided into two groups: external users and internal users.</a:t>
            </a:r>
          </a:p>
          <a:p>
            <a:endParaRPr lang="en-US" altLang="en-US" dirty="0" smtClean="0"/>
          </a:p>
          <a:p>
            <a:r>
              <a:rPr lang="en-US" sz="1200" b="1" kern="1200" dirty="0" smtClean="0">
                <a:solidFill>
                  <a:schemeClr val="tx1"/>
                </a:solidFill>
                <a:effectLst/>
                <a:latin typeface="+mn-lt"/>
                <a:ea typeface="MS PGothic" pitchFamily="34" charset="-128"/>
                <a:cs typeface="ＭＳ Ｐゴシック" pitchFamily="-107" charset="-128"/>
              </a:rPr>
              <a:t>External users </a:t>
            </a:r>
            <a:r>
              <a:rPr lang="en-US" sz="1200" kern="1200" dirty="0" smtClean="0">
                <a:solidFill>
                  <a:schemeClr val="tx1"/>
                </a:solidFill>
                <a:effectLst/>
                <a:latin typeface="+mn-lt"/>
                <a:ea typeface="MS PGothic" pitchFamily="34" charset="-128"/>
                <a:cs typeface="ＭＳ Ｐゴシック" pitchFamily="-107" charset="-128"/>
              </a:rPr>
              <a:t>of accounting information are </a:t>
            </a:r>
            <a:r>
              <a:rPr lang="en-US" sz="1200" i="1" kern="1200" dirty="0" smtClean="0">
                <a:solidFill>
                  <a:schemeClr val="tx1"/>
                </a:solidFill>
                <a:effectLst/>
                <a:latin typeface="+mn-lt"/>
                <a:ea typeface="MS PGothic" pitchFamily="34" charset="-128"/>
                <a:cs typeface="ＭＳ Ｐゴシック" pitchFamily="-107" charset="-128"/>
              </a:rPr>
              <a:t>not </a:t>
            </a:r>
            <a:r>
              <a:rPr lang="en-US" sz="1200" kern="1200" dirty="0" smtClean="0">
                <a:solidFill>
                  <a:schemeClr val="tx1"/>
                </a:solidFill>
                <a:effectLst/>
                <a:latin typeface="+mn-lt"/>
                <a:ea typeface="MS PGothic" pitchFamily="34" charset="-128"/>
                <a:cs typeface="ＭＳ Ｐゴシック" pitchFamily="-107" charset="-128"/>
              </a:rPr>
              <a:t>directly involved in running the organization. They include shareholders (investors), lenders, directors, customers, suppliers, regulators, lawyers, brokers, and the press. External users have limited access to an organization’s information. Yet their business decisions depend on information that is reliable, relevant, and comparable. </a:t>
            </a:r>
          </a:p>
          <a:p>
            <a:endParaRPr lang="en-US" sz="1200" kern="1200" dirty="0" smtClean="0">
              <a:solidFill>
                <a:schemeClr val="tx1"/>
              </a:solidFill>
              <a:effectLst/>
              <a:latin typeface="+mn-lt"/>
              <a:ea typeface="MS PGothic" pitchFamily="34" charset="-128"/>
              <a:cs typeface="ＭＳ Ｐゴシック" pitchFamily="-107" charset="-128"/>
            </a:endParaRPr>
          </a:p>
          <a:p>
            <a:r>
              <a:rPr lang="en-US" sz="1200" b="1" kern="1200" dirty="0" smtClean="0">
                <a:solidFill>
                  <a:schemeClr val="tx1"/>
                </a:solidFill>
                <a:effectLst/>
                <a:latin typeface="+mn-lt"/>
                <a:ea typeface="MS PGothic" pitchFamily="34" charset="-128"/>
                <a:cs typeface="ＭＳ Ｐゴシック" pitchFamily="-107" charset="-128"/>
              </a:rPr>
              <a:t>Financial accounting </a:t>
            </a:r>
            <a:r>
              <a:rPr lang="en-US" sz="1200" kern="1200" dirty="0" smtClean="0">
                <a:solidFill>
                  <a:schemeClr val="tx1"/>
                </a:solidFill>
                <a:effectLst/>
                <a:latin typeface="+mn-lt"/>
                <a:ea typeface="MS PGothic" pitchFamily="34" charset="-128"/>
                <a:cs typeface="ＭＳ Ｐゴシック" pitchFamily="-107" charset="-128"/>
              </a:rPr>
              <a:t>is the area of accounting aimed at serving external users by providing them with general-purpose financial statements.</a:t>
            </a:r>
          </a:p>
          <a:p>
            <a:endParaRPr lang="en-US" altLang="en-US" dirty="0" smtClean="0"/>
          </a:p>
          <a:p>
            <a:r>
              <a:rPr lang="en-US" sz="1200" b="1" kern="1200" dirty="0" smtClean="0">
                <a:solidFill>
                  <a:schemeClr val="tx1"/>
                </a:solidFill>
                <a:effectLst/>
                <a:latin typeface="+mn-lt"/>
                <a:ea typeface="MS PGothic" pitchFamily="34" charset="-128"/>
                <a:cs typeface="ＭＳ Ｐゴシック" pitchFamily="-107" charset="-128"/>
              </a:rPr>
              <a:t>Internal users </a:t>
            </a:r>
            <a:r>
              <a:rPr lang="en-US" sz="1200" kern="1200" dirty="0" smtClean="0">
                <a:solidFill>
                  <a:schemeClr val="tx1"/>
                </a:solidFill>
                <a:effectLst/>
                <a:latin typeface="+mn-lt"/>
                <a:ea typeface="MS PGothic" pitchFamily="34" charset="-128"/>
                <a:cs typeface="ＭＳ Ｐゴシック" pitchFamily="-107" charset="-128"/>
              </a:rPr>
              <a:t>of accounting information are those directly involved in managing and operating an organization such as the chief executive officer (CEO), chief financial officer (CFO), chief audit executive (CAE), treasurer, and other executive and managerial-level employees. They use the information to help improve the efficiency and effectiveness of an organization.</a:t>
            </a:r>
          </a:p>
          <a:p>
            <a:endParaRPr lang="en-US" sz="1200" kern="1200" dirty="0" smtClean="0">
              <a:solidFill>
                <a:schemeClr val="tx1"/>
              </a:solidFill>
              <a:effectLst/>
              <a:latin typeface="+mn-lt"/>
              <a:ea typeface="MS PGothic" pitchFamily="34" charset="-128"/>
              <a:cs typeface="ＭＳ Ｐゴシック" pitchFamily="-107" charset="-128"/>
            </a:endParaRPr>
          </a:p>
          <a:p>
            <a:r>
              <a:rPr lang="en-US" sz="1200" b="1" kern="1200" dirty="0" smtClean="0">
                <a:solidFill>
                  <a:schemeClr val="tx1"/>
                </a:solidFill>
                <a:effectLst/>
                <a:latin typeface="+mn-lt"/>
                <a:ea typeface="MS PGothic" pitchFamily="34" charset="-128"/>
                <a:cs typeface="ＭＳ Ｐゴシック" pitchFamily="-107" charset="-128"/>
              </a:rPr>
              <a:t>Managerial accounting </a:t>
            </a:r>
            <a:r>
              <a:rPr lang="en-US" sz="1200" kern="1200" dirty="0" smtClean="0">
                <a:solidFill>
                  <a:schemeClr val="tx1"/>
                </a:solidFill>
                <a:effectLst/>
                <a:latin typeface="+mn-lt"/>
                <a:ea typeface="MS PGothic" pitchFamily="34" charset="-128"/>
                <a:cs typeface="ＭＳ Ｐゴシック" pitchFamily="-107" charset="-128"/>
              </a:rPr>
              <a:t>is the area of accounting that serves the decision-making needs of internal users. </a:t>
            </a:r>
          </a:p>
          <a:p>
            <a:endParaRPr lang="en-US" sz="1200" kern="1200" dirty="0" smtClean="0">
              <a:solidFill>
                <a:schemeClr val="tx1"/>
              </a:solidFill>
              <a:effectLst/>
              <a:latin typeface="+mn-lt"/>
              <a:ea typeface="MS PGothic" pitchFamily="34" charset="-128"/>
              <a:cs typeface="ＭＳ Ｐゴシック" pitchFamily="-107" charset="-128"/>
            </a:endParaRPr>
          </a:p>
          <a:p>
            <a:endParaRPr lang="en-US" altLang="en-US" sz="1200" kern="1200" dirty="0" smtClean="0">
              <a:solidFill>
                <a:schemeClr val="tx1"/>
              </a:solidFill>
              <a:effectLst/>
              <a:latin typeface="+mn-lt"/>
              <a:ea typeface="MS PGothic" pitchFamily="34" charset="-128"/>
            </a:endParaRPr>
          </a:p>
        </p:txBody>
      </p:sp>
    </p:spTree>
    <p:extLst>
      <p:ext uri="{BB962C8B-B14F-4D97-AF65-F5344CB8AC3E}">
        <p14:creationId xmlns:p14="http://schemas.microsoft.com/office/powerpoint/2010/main" val="11259956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40250042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26"/>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00707" name="Rectangle 1027"/>
          <p:cNvSpPr>
            <a:spLocks noGrp="1" noChangeArrowheads="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ＭＳ Ｐゴシック" pitchFamily="-107" charset="-128"/>
              </a:rPr>
              <a:t>This chapter presents a profitability measure: return on assets. Return on assets is useful in evaluating management, analyzing and forecasting profits, and planning activities. </a:t>
            </a:r>
            <a:r>
              <a:rPr lang="en-US" sz="1200" b="1" kern="1200" dirty="0" smtClean="0">
                <a:solidFill>
                  <a:schemeClr val="tx1"/>
                </a:solidFill>
                <a:effectLst/>
                <a:latin typeface="+mn-lt"/>
                <a:ea typeface="MS PGothic" pitchFamily="34" charset="-128"/>
                <a:cs typeface="ＭＳ Ｐゴシック" pitchFamily="-107" charset="-128"/>
              </a:rPr>
              <a:t>Dell </a:t>
            </a:r>
            <a:r>
              <a:rPr lang="en-US" sz="1200" kern="1200" dirty="0" smtClean="0">
                <a:solidFill>
                  <a:schemeClr val="tx1"/>
                </a:solidFill>
                <a:effectLst/>
                <a:latin typeface="+mn-lt"/>
                <a:ea typeface="MS PGothic" pitchFamily="34" charset="-128"/>
                <a:cs typeface="ＭＳ Ｐゴシック" pitchFamily="-107" charset="-128"/>
              </a:rPr>
              <a:t>has its marketing department compute return on assets for </a:t>
            </a:r>
            <a:r>
              <a:rPr lang="en-US" sz="1200" i="1" kern="1200" dirty="0" smtClean="0">
                <a:solidFill>
                  <a:schemeClr val="tx1"/>
                </a:solidFill>
                <a:effectLst/>
                <a:latin typeface="+mn-lt"/>
                <a:ea typeface="MS PGothic" pitchFamily="34" charset="-128"/>
                <a:cs typeface="ＭＳ Ｐゴシック" pitchFamily="-107" charset="-128"/>
              </a:rPr>
              <a:t>every </a:t>
            </a:r>
            <a:r>
              <a:rPr lang="en-US" sz="1200" kern="1200" dirty="0" smtClean="0">
                <a:solidFill>
                  <a:schemeClr val="tx1"/>
                </a:solidFill>
                <a:effectLst/>
                <a:latin typeface="+mn-lt"/>
                <a:ea typeface="MS PGothic" pitchFamily="34" charset="-128"/>
                <a:cs typeface="ＭＳ Ｐゴシック" pitchFamily="-107" charset="-128"/>
              </a:rPr>
              <a:t>order. </a:t>
            </a:r>
            <a:r>
              <a:rPr lang="en-US" sz="1200" b="1" kern="1200" dirty="0" smtClean="0">
                <a:solidFill>
                  <a:schemeClr val="tx1"/>
                </a:solidFill>
                <a:effectLst/>
                <a:latin typeface="+mn-lt"/>
                <a:ea typeface="MS PGothic" pitchFamily="34" charset="-128"/>
                <a:cs typeface="ＭＳ Ｐゴシック" pitchFamily="-107" charset="-128"/>
              </a:rPr>
              <a:t>Return on assets (ROA), </a:t>
            </a:r>
            <a:r>
              <a:rPr lang="en-US" sz="1200" kern="1200" dirty="0" smtClean="0">
                <a:solidFill>
                  <a:schemeClr val="tx1"/>
                </a:solidFill>
                <a:effectLst/>
                <a:latin typeface="+mn-lt"/>
                <a:ea typeface="MS PGothic" pitchFamily="34" charset="-128"/>
                <a:cs typeface="ＭＳ Ｐゴシック" pitchFamily="-107" charset="-128"/>
              </a:rPr>
              <a:t>also called </a:t>
            </a:r>
            <a:r>
              <a:rPr lang="en-US" sz="1200" i="1" kern="1200" dirty="0" smtClean="0">
                <a:solidFill>
                  <a:schemeClr val="tx1"/>
                </a:solidFill>
                <a:effectLst/>
                <a:latin typeface="+mn-lt"/>
                <a:ea typeface="MS PGothic" pitchFamily="34" charset="-128"/>
                <a:cs typeface="ＭＳ Ｐゴシック" pitchFamily="-107" charset="-128"/>
              </a:rPr>
              <a:t>return on investment </a:t>
            </a:r>
            <a:r>
              <a:rPr lang="en-US" sz="1200" kern="1200" dirty="0" smtClean="0">
                <a:solidFill>
                  <a:schemeClr val="tx1"/>
                </a:solidFill>
                <a:effectLst/>
                <a:latin typeface="+mn-lt"/>
                <a:ea typeface="MS PGothic" pitchFamily="34" charset="-128"/>
                <a:cs typeface="ＭＳ Ｐゴシック" pitchFamily="-107" charset="-128"/>
              </a:rPr>
              <a:t>(</a:t>
            </a:r>
            <a:r>
              <a:rPr lang="en-US" sz="1200" i="1" kern="1200" dirty="0" smtClean="0">
                <a:solidFill>
                  <a:schemeClr val="tx1"/>
                </a:solidFill>
                <a:effectLst/>
                <a:latin typeface="+mn-lt"/>
                <a:ea typeface="MS PGothic" pitchFamily="34" charset="-128"/>
                <a:cs typeface="ＭＳ Ｐゴシック" pitchFamily="-107" charset="-128"/>
              </a:rPr>
              <a:t>ROI</a:t>
            </a:r>
            <a:r>
              <a:rPr lang="en-US" sz="1200" kern="1200" dirty="0" smtClean="0">
                <a:solidFill>
                  <a:schemeClr val="tx1"/>
                </a:solidFill>
                <a:effectLst/>
                <a:latin typeface="+mn-lt"/>
                <a:ea typeface="MS PGothic" pitchFamily="34" charset="-128"/>
                <a:cs typeface="ＭＳ Ｐゴシック" pitchFamily="-107" charset="-128"/>
              </a:rPr>
              <a:t>), is defined as</a:t>
            </a:r>
            <a:r>
              <a:rPr lang="en-US" sz="1200" kern="1200" baseline="0" dirty="0" smtClean="0">
                <a:solidFill>
                  <a:schemeClr val="tx1"/>
                </a:solidFill>
                <a:effectLst/>
                <a:latin typeface="+mn-lt"/>
                <a:ea typeface="MS PGothic" pitchFamily="34" charset="-128"/>
                <a:cs typeface="ＭＳ Ｐゴシック" pitchFamily="-107" charset="-128"/>
              </a:rPr>
              <a:t> net income divided by total average assets</a:t>
            </a:r>
            <a:r>
              <a:rPr lang="en-US" sz="1200" kern="1200" dirty="0" smtClean="0">
                <a:solidFill>
                  <a:schemeClr val="tx1"/>
                </a:solidFill>
                <a:effectLst/>
                <a:latin typeface="+mn-lt"/>
                <a:ea typeface="MS PGothic" pitchFamily="34" charset="-128"/>
                <a:cs typeface="ＭＳ Ｐゴシック" pitchFamily="-107"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ＭＳ Ｐゴシック" pitchFamily="-107" charset="-128"/>
              </a:rPr>
              <a:t>Net income is from the annual income statement, and average total assets is computed by adding the beginning and ending amounts for that same period and dividing by 2. </a:t>
            </a:r>
          </a:p>
          <a:p>
            <a:endParaRPr lang="en-US" altLang="en-US" dirty="0" smtClean="0"/>
          </a:p>
          <a:p>
            <a:r>
              <a:rPr lang="en-US" sz="1200" kern="1200" dirty="0" smtClean="0">
                <a:solidFill>
                  <a:schemeClr val="tx1"/>
                </a:solidFill>
                <a:effectLst/>
                <a:latin typeface="+mn-lt"/>
                <a:ea typeface="MS PGothic" pitchFamily="34" charset="-128"/>
                <a:cs typeface="ＭＳ Ｐゴシック" pitchFamily="-107" charset="-128"/>
              </a:rPr>
              <a:t>Verizon shows a fairly stable pattern of good returns that reflect its productive use of assets. There is a higher than usual return in 2013 reflecting some unusual items. We compare Verizon’s return to the normal return for similar manufacturers of computers (third column). We compute industry norms from services such as </a:t>
            </a:r>
            <a:r>
              <a:rPr lang="en-US" sz="1200" b="1" kern="1200" dirty="0" smtClean="0">
                <a:solidFill>
                  <a:schemeClr val="tx1"/>
                </a:solidFill>
                <a:effectLst/>
                <a:latin typeface="+mn-lt"/>
                <a:ea typeface="MS PGothic" pitchFamily="34" charset="-128"/>
                <a:cs typeface="ＭＳ Ｐゴシック" pitchFamily="-107" charset="-128"/>
              </a:rPr>
              <a:t>Dun &amp; Bradstreet</a:t>
            </a:r>
            <a:r>
              <a:rPr lang="en-US" sz="1200" kern="1200" dirty="0" smtClean="0">
                <a:solidFill>
                  <a:schemeClr val="tx1"/>
                </a:solidFill>
                <a:effectLst/>
                <a:latin typeface="+mn-lt"/>
                <a:ea typeface="MS PGothic" pitchFamily="34" charset="-128"/>
                <a:cs typeface="ＭＳ Ｐゴシック" pitchFamily="-107" charset="-128"/>
              </a:rPr>
              <a:t>’s </a:t>
            </a:r>
            <a:r>
              <a:rPr lang="en-US" sz="1200" i="1" kern="1200" dirty="0" smtClean="0">
                <a:solidFill>
                  <a:schemeClr val="tx1"/>
                </a:solidFill>
                <a:effectLst/>
                <a:latin typeface="+mn-lt"/>
                <a:ea typeface="MS PGothic" pitchFamily="34" charset="-128"/>
                <a:cs typeface="ＭＳ Ｐゴシック" pitchFamily="-107" charset="-128"/>
              </a:rPr>
              <a:t>Industry Norms and Key Ratios </a:t>
            </a:r>
            <a:r>
              <a:rPr lang="en-US" sz="1200" kern="1200" dirty="0" smtClean="0">
                <a:solidFill>
                  <a:schemeClr val="tx1"/>
                </a:solidFill>
                <a:effectLst/>
                <a:latin typeface="+mn-lt"/>
                <a:ea typeface="MS PGothic" pitchFamily="34" charset="-128"/>
                <a:cs typeface="ＭＳ Ｐゴシック" pitchFamily="-107" charset="-128"/>
              </a:rPr>
              <a:t>and </a:t>
            </a:r>
            <a:r>
              <a:rPr lang="en-US" sz="1200" b="1" kern="1200" dirty="0" smtClean="0">
                <a:solidFill>
                  <a:schemeClr val="tx1"/>
                </a:solidFill>
                <a:effectLst/>
                <a:latin typeface="+mn-lt"/>
                <a:ea typeface="MS PGothic" pitchFamily="34" charset="-128"/>
                <a:cs typeface="ＭＳ Ｐゴシック" pitchFamily="-107" charset="-128"/>
              </a:rPr>
              <a:t>The Risk Management Association </a:t>
            </a:r>
            <a:r>
              <a:rPr lang="en-US" sz="1200" i="1" kern="1200" dirty="0" smtClean="0">
                <a:solidFill>
                  <a:schemeClr val="tx1"/>
                </a:solidFill>
                <a:effectLst/>
                <a:latin typeface="+mn-lt"/>
                <a:ea typeface="MS PGothic" pitchFamily="34" charset="-128"/>
                <a:cs typeface="ＭＳ Ｐゴシック" pitchFamily="-107" charset="-128"/>
              </a:rPr>
              <a:t>Annual Statement Studies</a:t>
            </a:r>
            <a:r>
              <a:rPr lang="en-US" sz="1200" kern="1200" dirty="0" smtClean="0">
                <a:solidFill>
                  <a:schemeClr val="tx1"/>
                </a:solidFill>
                <a:effectLst/>
                <a:latin typeface="+mn-lt"/>
                <a:ea typeface="MS PGothic" pitchFamily="34" charset="-128"/>
                <a:cs typeface="ＭＳ Ｐゴシック" pitchFamily="-107" charset="-128"/>
              </a:rPr>
              <a:t>. When compared to the industry, Verizon often performs slightly better.</a:t>
            </a:r>
            <a:endParaRPr lang="en-US" altLang="en-US" sz="1200" kern="1200" dirty="0" smtClean="0">
              <a:solidFill>
                <a:schemeClr val="tx1"/>
              </a:solidFill>
              <a:effectLst/>
              <a:latin typeface="+mn-lt"/>
              <a:ea typeface="MS PGothic" pitchFamily="34" charset="-128"/>
            </a:endParaRPr>
          </a:p>
        </p:txBody>
      </p:sp>
    </p:spTree>
    <p:extLst>
      <p:ext uri="{BB962C8B-B14F-4D97-AF65-F5344CB8AC3E}">
        <p14:creationId xmlns:p14="http://schemas.microsoft.com/office/powerpoint/2010/main" val="33697056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13759145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a:lstStyle/>
          <a:p>
            <a:r>
              <a:rPr lang="en-US" altLang="en-US" dirty="0" smtClean="0"/>
              <a:t>Net income is often linked to return. Return on assets (ROA) is stated in ratio form as income divided by assets invested. For example, banks report return from a savings account in the form of an interest return such as 4%. If we invest in a savings account or in U.S. Treasury bills, we expect a return of around 1% to 5%. How do we decide among these investment options? The answer depends on our trade-off between return and risk.</a:t>
            </a:r>
          </a:p>
          <a:p>
            <a:endParaRPr lang="en-US" altLang="en-US" dirty="0" smtClean="0"/>
          </a:p>
          <a:p>
            <a:r>
              <a:rPr lang="en-US" altLang="en-US" dirty="0" smtClean="0"/>
              <a:t>Risk is the</a:t>
            </a:r>
            <a:r>
              <a:rPr lang="en-US" altLang="en-US" baseline="0" dirty="0" smtClean="0"/>
              <a:t> uncertainty about the return we will earn. </a:t>
            </a:r>
            <a:r>
              <a:rPr lang="en-US" altLang="en-US" dirty="0" smtClean="0"/>
              <a:t>All business investments involve risk, but some investments involve more risk than others. The lower the risk of an investment, the lower is our expected return. The bar graph shows recent returns for 10-year bonds with different risks. Bonds are written promises by organizations to repay amounts loaned with interest. U.S. Treasury bonds provide a low expected return, but they also offer low risk since they are backed by the U.S. government. High-risk corporate bonds offer a much larger potential return but with much higher risk.</a:t>
            </a:r>
          </a:p>
        </p:txBody>
      </p:sp>
    </p:spTree>
    <p:extLst>
      <p:ext uri="{BB962C8B-B14F-4D97-AF65-F5344CB8AC3E}">
        <p14:creationId xmlns:p14="http://schemas.microsoft.com/office/powerpoint/2010/main" val="10764861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Tree>
    <p:extLst>
      <p:ext uri="{BB962C8B-B14F-4D97-AF65-F5344CB8AC3E}">
        <p14:creationId xmlns:p14="http://schemas.microsoft.com/office/powerpoint/2010/main" val="23513018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a:lstStyle/>
          <a:p>
            <a:r>
              <a:rPr lang="en-US" altLang="en-US" dirty="0" smtClean="0"/>
              <a:t>There are three major types of business activities.</a:t>
            </a:r>
          </a:p>
          <a:p>
            <a:pPr>
              <a:buFont typeface="Wingdings" pitchFamily="-107" charset="2"/>
              <a:buNone/>
            </a:pPr>
            <a:endParaRPr lang="en-US" altLang="en-US" i="1" dirty="0" smtClean="0"/>
          </a:p>
          <a:p>
            <a:r>
              <a:rPr lang="en-US" sz="1200" b="0" i="1" u="none" strike="noStrike" kern="1200" baseline="0" dirty="0" smtClean="0">
                <a:solidFill>
                  <a:schemeClr val="tx1"/>
                </a:solidFill>
                <a:latin typeface="+mn-lt"/>
                <a:ea typeface="MS PGothic" pitchFamily="34" charset="-128"/>
                <a:cs typeface="ＭＳ Ｐゴシック" pitchFamily="-107" charset="-128"/>
              </a:rPr>
              <a:t>Financing activities </a:t>
            </a:r>
            <a:r>
              <a:rPr lang="en-US" sz="1200" b="0" i="0" u="none" strike="noStrike" kern="1200" baseline="0" dirty="0" smtClean="0">
                <a:solidFill>
                  <a:schemeClr val="tx1"/>
                </a:solidFill>
                <a:latin typeface="+mn-lt"/>
                <a:ea typeface="MS PGothic" pitchFamily="34" charset="-128"/>
                <a:cs typeface="ＭＳ Ｐゴシック" pitchFamily="-107" charset="-128"/>
              </a:rPr>
              <a:t>provide the means organizations use to pay for resources such as land, buildings, and equipment to carry out plans. Organizations are careful in acquiring and managing financing activities because they can determine success or failure. The two sources of financing are owner and </a:t>
            </a:r>
            <a:r>
              <a:rPr lang="en-US" sz="1200" b="0" i="0" u="none" strike="noStrike" kern="1200" baseline="0" dirty="0" err="1" smtClean="0">
                <a:solidFill>
                  <a:schemeClr val="tx1"/>
                </a:solidFill>
                <a:latin typeface="+mn-lt"/>
                <a:ea typeface="MS PGothic" pitchFamily="34" charset="-128"/>
                <a:cs typeface="ＭＳ Ｐゴシック" pitchFamily="-107" charset="-128"/>
              </a:rPr>
              <a:t>nonowner</a:t>
            </a:r>
            <a:r>
              <a:rPr lang="en-US" sz="1200" b="0" i="0" u="none" strike="noStrike" kern="1200" baseline="0" dirty="0" smtClean="0">
                <a:solidFill>
                  <a:schemeClr val="tx1"/>
                </a:solidFill>
                <a:latin typeface="+mn-lt"/>
                <a:ea typeface="MS PGothic" pitchFamily="34" charset="-128"/>
                <a:cs typeface="ＭＳ Ｐゴシック" pitchFamily="-107" charset="-128"/>
              </a:rPr>
              <a:t>. </a:t>
            </a:r>
            <a:r>
              <a:rPr lang="en-US" sz="1200" b="0" i="1" u="none" strike="noStrike" kern="1200" baseline="0" dirty="0" smtClean="0">
                <a:solidFill>
                  <a:schemeClr val="tx1"/>
                </a:solidFill>
                <a:latin typeface="+mn-lt"/>
                <a:ea typeface="MS PGothic" pitchFamily="34" charset="-128"/>
                <a:cs typeface="ＭＳ Ｐゴシック" pitchFamily="-107" charset="-128"/>
              </a:rPr>
              <a:t>Owner financing </a:t>
            </a:r>
            <a:r>
              <a:rPr lang="en-US" sz="1200" b="0" i="0" u="none" strike="noStrike" kern="1200" baseline="0" dirty="0" smtClean="0">
                <a:solidFill>
                  <a:schemeClr val="tx1"/>
                </a:solidFill>
                <a:latin typeface="+mn-lt"/>
                <a:ea typeface="MS PGothic" pitchFamily="34" charset="-128"/>
                <a:cs typeface="ＭＳ Ｐゴシック" pitchFamily="-107" charset="-128"/>
              </a:rPr>
              <a:t>refers to resources contributed by the owner along with any income the owner leaves in the organization. </a:t>
            </a:r>
            <a:r>
              <a:rPr lang="en-US" sz="1200" b="0" i="1" u="none" strike="noStrike" kern="1200" baseline="0" dirty="0" err="1" smtClean="0">
                <a:solidFill>
                  <a:schemeClr val="tx1"/>
                </a:solidFill>
                <a:latin typeface="+mn-lt"/>
                <a:ea typeface="MS PGothic" pitchFamily="34" charset="-128"/>
                <a:cs typeface="ＭＳ Ｐゴシック" pitchFamily="-107" charset="-128"/>
              </a:rPr>
              <a:t>Nonowner</a:t>
            </a:r>
            <a:r>
              <a:rPr lang="en-US" sz="1200" b="0" i="1" u="none" strike="noStrike" kern="1200" baseline="0" dirty="0" smtClean="0">
                <a:solidFill>
                  <a:schemeClr val="tx1"/>
                </a:solidFill>
                <a:latin typeface="+mn-lt"/>
                <a:ea typeface="MS PGothic" pitchFamily="34" charset="-128"/>
                <a:cs typeface="ＭＳ Ｐゴシック" pitchFamily="-107" charset="-128"/>
              </a:rPr>
              <a:t> </a:t>
            </a:r>
            <a:r>
              <a:rPr lang="en-US" sz="1200" b="0" i="0" u="none" strike="noStrike" kern="1200" baseline="0" dirty="0" smtClean="0">
                <a:solidFill>
                  <a:schemeClr val="tx1"/>
                </a:solidFill>
                <a:latin typeface="+mn-lt"/>
                <a:ea typeface="MS PGothic" pitchFamily="34" charset="-128"/>
                <a:cs typeface="ＭＳ Ｐゴシック" pitchFamily="-107" charset="-128"/>
              </a:rPr>
              <a:t>(or </a:t>
            </a:r>
            <a:r>
              <a:rPr lang="en-US" sz="1200" b="0" i="1" u="none" strike="noStrike" kern="1200" baseline="0" dirty="0" smtClean="0">
                <a:solidFill>
                  <a:schemeClr val="tx1"/>
                </a:solidFill>
                <a:latin typeface="+mn-lt"/>
                <a:ea typeface="MS PGothic" pitchFamily="34" charset="-128"/>
                <a:cs typeface="ＭＳ Ｐゴシック" pitchFamily="-107" charset="-128"/>
              </a:rPr>
              <a:t>creditor</a:t>
            </a:r>
            <a:r>
              <a:rPr lang="en-US" sz="1200" b="0" i="0" u="none" strike="noStrike" kern="1200" baseline="0" dirty="0" smtClean="0">
                <a:solidFill>
                  <a:schemeClr val="tx1"/>
                </a:solidFill>
                <a:latin typeface="+mn-lt"/>
                <a:ea typeface="MS PGothic" pitchFamily="34" charset="-128"/>
                <a:cs typeface="ＭＳ Ｐゴシック" pitchFamily="-107" charset="-128"/>
              </a:rPr>
              <a:t>) </a:t>
            </a:r>
            <a:r>
              <a:rPr lang="en-US" sz="1200" b="0" i="1" u="none" strike="noStrike" kern="1200" baseline="0" dirty="0" smtClean="0">
                <a:solidFill>
                  <a:schemeClr val="tx1"/>
                </a:solidFill>
                <a:latin typeface="+mn-lt"/>
                <a:ea typeface="MS PGothic" pitchFamily="34" charset="-128"/>
                <a:cs typeface="ＭＳ Ｐゴシック" pitchFamily="-107" charset="-128"/>
              </a:rPr>
              <a:t>financing </a:t>
            </a:r>
            <a:r>
              <a:rPr lang="en-US" sz="1200" b="0" i="0" u="none" strike="noStrike" kern="1200" baseline="0" dirty="0" smtClean="0">
                <a:solidFill>
                  <a:schemeClr val="tx1"/>
                </a:solidFill>
                <a:latin typeface="+mn-lt"/>
                <a:ea typeface="MS PGothic" pitchFamily="34" charset="-128"/>
                <a:cs typeface="ＭＳ Ｐゴシック" pitchFamily="-107" charset="-128"/>
              </a:rPr>
              <a:t>refers to resources contributed by creditors (lenders). </a:t>
            </a:r>
            <a:r>
              <a:rPr lang="en-US" sz="1200" b="0" i="1" u="none" strike="noStrike" kern="1200" baseline="0" dirty="0" smtClean="0">
                <a:solidFill>
                  <a:schemeClr val="tx1"/>
                </a:solidFill>
                <a:latin typeface="+mn-lt"/>
                <a:ea typeface="MS PGothic" pitchFamily="34" charset="-128"/>
                <a:cs typeface="ＭＳ Ｐゴシック" pitchFamily="-107" charset="-128"/>
              </a:rPr>
              <a:t>Financial management </a:t>
            </a:r>
            <a:r>
              <a:rPr lang="en-US" sz="1200" b="0" i="0" u="none" strike="noStrike" kern="1200" baseline="0" dirty="0" smtClean="0">
                <a:solidFill>
                  <a:schemeClr val="tx1"/>
                </a:solidFill>
                <a:latin typeface="+mn-lt"/>
                <a:ea typeface="MS PGothic" pitchFamily="34" charset="-128"/>
                <a:cs typeface="ＭＳ Ｐゴシック" pitchFamily="-107" charset="-128"/>
              </a:rPr>
              <a:t>is the task of planning how to obtain these resources and to set the right mix between owner and creditor financing.</a:t>
            </a:r>
            <a:endParaRPr lang="en-US" altLang="en-US" i="1" dirty="0" smtClean="0"/>
          </a:p>
        </p:txBody>
      </p:sp>
    </p:spTree>
    <p:extLst>
      <p:ext uri="{BB962C8B-B14F-4D97-AF65-F5344CB8AC3E}">
        <p14:creationId xmlns:p14="http://schemas.microsoft.com/office/powerpoint/2010/main" val="29568227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a:lstStyle/>
          <a:p>
            <a:r>
              <a:rPr lang="en-US" sz="1200" b="0" i="1" u="none" strike="noStrike" kern="1200" baseline="0" dirty="0" smtClean="0">
                <a:solidFill>
                  <a:schemeClr val="tx1"/>
                </a:solidFill>
                <a:latin typeface="+mn-lt"/>
                <a:ea typeface="MS PGothic" pitchFamily="34" charset="-128"/>
                <a:cs typeface="ＭＳ Ｐゴシック" pitchFamily="-107" charset="-128"/>
              </a:rPr>
              <a:t>Investing activities </a:t>
            </a:r>
            <a:r>
              <a:rPr lang="en-US" sz="1200" b="0" i="0" u="none" strike="noStrike" kern="1200" baseline="0" dirty="0" smtClean="0">
                <a:solidFill>
                  <a:schemeClr val="tx1"/>
                </a:solidFill>
                <a:latin typeface="+mn-lt"/>
                <a:ea typeface="MS PGothic" pitchFamily="34" charset="-128"/>
                <a:cs typeface="ＭＳ Ｐゴシック" pitchFamily="-107" charset="-128"/>
              </a:rPr>
              <a:t>are the acquiring and disposing of resources (assets) that an organization uses to acquire and sell its products or services. Assets are funded by an organization’s financing. Organizations differ on the amount and makeup of assets. Some require land and factories to operate. Others need only an office. Determining the amount and type of assets for operations is called </a:t>
            </a:r>
            <a:r>
              <a:rPr lang="en-US" sz="1200" b="0" i="1" u="none" strike="noStrike" kern="1200" baseline="0" dirty="0" smtClean="0">
                <a:solidFill>
                  <a:schemeClr val="tx1"/>
                </a:solidFill>
                <a:latin typeface="+mn-lt"/>
                <a:ea typeface="MS PGothic" pitchFamily="34" charset="-128"/>
                <a:cs typeface="ＭＳ Ｐゴシック" pitchFamily="-107" charset="-128"/>
              </a:rPr>
              <a:t>asset management</a:t>
            </a:r>
            <a:r>
              <a:rPr lang="en-US" sz="1200" b="0" i="0" u="none" strike="noStrike" kern="1200" baseline="0" dirty="0" smtClean="0">
                <a:solidFill>
                  <a:schemeClr val="tx1"/>
                </a:solidFill>
                <a:latin typeface="+mn-lt"/>
                <a:ea typeface="MS PGothic" pitchFamily="34" charset="-128"/>
                <a:cs typeface="ＭＳ Ｐゴシック" pitchFamily="-107" charset="-128"/>
              </a:rPr>
              <a:t>. Invested amounts are referred to as </a:t>
            </a:r>
            <a:r>
              <a:rPr lang="en-US" sz="1200" b="0" i="1" u="none" strike="noStrike" kern="1200" baseline="0" dirty="0" smtClean="0">
                <a:solidFill>
                  <a:schemeClr val="tx1"/>
                </a:solidFill>
                <a:latin typeface="+mn-lt"/>
                <a:ea typeface="MS PGothic" pitchFamily="34" charset="-128"/>
                <a:cs typeface="ＭＳ Ｐゴシック" pitchFamily="-107" charset="-128"/>
              </a:rPr>
              <a:t>assets. </a:t>
            </a:r>
            <a:r>
              <a:rPr lang="en-US" sz="1200" b="0" i="0" u="none" strike="noStrike" kern="1200" baseline="0" dirty="0" smtClean="0">
                <a:solidFill>
                  <a:schemeClr val="tx1"/>
                </a:solidFill>
                <a:latin typeface="+mn-lt"/>
                <a:ea typeface="MS PGothic" pitchFamily="34" charset="-128"/>
                <a:cs typeface="ＭＳ Ｐゴシック" pitchFamily="-107" charset="-128"/>
              </a:rPr>
              <a:t>Financing is made up of creditor and owner financing, which hold claims on assets.</a:t>
            </a:r>
          </a:p>
          <a:p>
            <a:r>
              <a:rPr lang="en-US" sz="1200" b="0" i="0" u="none" strike="noStrike" kern="1200" baseline="0" dirty="0" smtClean="0">
                <a:solidFill>
                  <a:schemeClr val="tx1"/>
                </a:solidFill>
                <a:latin typeface="+mn-lt"/>
                <a:ea typeface="MS PGothic" pitchFamily="34" charset="-128"/>
                <a:cs typeface="ＭＳ Ｐゴシック" pitchFamily="-107" charset="-128"/>
              </a:rPr>
              <a:t>Creditors’ claims are called </a:t>
            </a:r>
            <a:r>
              <a:rPr lang="en-US" sz="1200" b="0" i="1" u="none" strike="noStrike" kern="1200" baseline="0" dirty="0" smtClean="0">
                <a:solidFill>
                  <a:schemeClr val="tx1"/>
                </a:solidFill>
                <a:latin typeface="+mn-lt"/>
                <a:ea typeface="MS PGothic" pitchFamily="34" charset="-128"/>
                <a:cs typeface="ＭＳ Ｐゴシック" pitchFamily="-107" charset="-128"/>
              </a:rPr>
              <a:t>liabilities, </a:t>
            </a:r>
            <a:r>
              <a:rPr lang="en-US" sz="1200" b="0" i="0" u="none" strike="noStrike" kern="1200" baseline="0" dirty="0" smtClean="0">
                <a:solidFill>
                  <a:schemeClr val="tx1"/>
                </a:solidFill>
                <a:latin typeface="+mn-lt"/>
                <a:ea typeface="MS PGothic" pitchFamily="34" charset="-128"/>
                <a:cs typeface="ＭＳ Ｐゴシック" pitchFamily="-107" charset="-128"/>
              </a:rPr>
              <a:t>and the owner’s claim is called </a:t>
            </a:r>
            <a:r>
              <a:rPr lang="en-US" sz="1200" b="0" i="1" u="none" strike="noStrike" kern="1200" baseline="0" dirty="0" smtClean="0">
                <a:solidFill>
                  <a:schemeClr val="tx1"/>
                </a:solidFill>
                <a:latin typeface="+mn-lt"/>
                <a:ea typeface="MS PGothic" pitchFamily="34" charset="-128"/>
                <a:cs typeface="ＭＳ Ｐゴシック" pitchFamily="-107" charset="-128"/>
              </a:rPr>
              <a:t>equity.</a:t>
            </a:r>
            <a:endParaRPr lang="en-US" altLang="en-US" i="1" dirty="0" smtClean="0"/>
          </a:p>
          <a:p>
            <a:pPr>
              <a:buFont typeface="Wingdings" pitchFamily="-107" charset="2"/>
              <a:buNone/>
            </a:pPr>
            <a:endParaRPr lang="en-US" altLang="en-US" i="1" dirty="0" smtClean="0"/>
          </a:p>
        </p:txBody>
      </p:sp>
    </p:spTree>
    <p:extLst>
      <p:ext uri="{BB962C8B-B14F-4D97-AF65-F5344CB8AC3E}">
        <p14:creationId xmlns:p14="http://schemas.microsoft.com/office/powerpoint/2010/main" val="37823105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a:lstStyle/>
          <a:p>
            <a:r>
              <a:rPr lang="en-US" sz="1200" b="0" i="1" u="none" strike="noStrike" kern="1200" baseline="0" dirty="0" smtClean="0">
                <a:solidFill>
                  <a:schemeClr val="tx1"/>
                </a:solidFill>
                <a:latin typeface="+mn-lt"/>
                <a:ea typeface="MS PGothic" pitchFamily="34" charset="-128"/>
                <a:cs typeface="ＭＳ Ｐゴシック" pitchFamily="-107" charset="-128"/>
              </a:rPr>
              <a:t>Operating activities </a:t>
            </a:r>
            <a:r>
              <a:rPr lang="en-US" sz="1200" b="0" i="0" u="none" strike="noStrike" kern="1200" baseline="0" dirty="0" smtClean="0">
                <a:solidFill>
                  <a:schemeClr val="tx1"/>
                </a:solidFill>
                <a:latin typeface="+mn-lt"/>
                <a:ea typeface="MS PGothic" pitchFamily="34" charset="-128"/>
                <a:cs typeface="ＭＳ Ｐゴシック" pitchFamily="-107" charset="-128"/>
              </a:rPr>
              <a:t>involve using resources to research, develop, purchase, produce, distribute, and market</a:t>
            </a:r>
          </a:p>
          <a:p>
            <a:r>
              <a:rPr lang="en-US" sz="1200" b="0" i="0" u="none" strike="noStrike" kern="1200" baseline="0" dirty="0" smtClean="0">
                <a:solidFill>
                  <a:schemeClr val="tx1"/>
                </a:solidFill>
                <a:latin typeface="+mn-lt"/>
                <a:ea typeface="MS PGothic" pitchFamily="34" charset="-128"/>
                <a:cs typeface="ＭＳ Ｐゴシック" pitchFamily="-107" charset="-128"/>
              </a:rPr>
              <a:t>products and services. Sales and revenues are the inflow of assets from selling products and services. Costs and expenses are the outflow of assets to support operating activities. </a:t>
            </a:r>
            <a:r>
              <a:rPr lang="en-US" sz="1200" b="0" i="1" u="none" strike="noStrike" kern="1200" baseline="0" dirty="0" smtClean="0">
                <a:solidFill>
                  <a:schemeClr val="tx1"/>
                </a:solidFill>
                <a:latin typeface="+mn-lt"/>
                <a:ea typeface="MS PGothic" pitchFamily="34" charset="-128"/>
                <a:cs typeface="ＭＳ Ｐゴシック" pitchFamily="-107" charset="-128"/>
              </a:rPr>
              <a:t>Strategic management </a:t>
            </a:r>
            <a:r>
              <a:rPr lang="en-US" sz="1200" b="0" i="0" u="none" strike="noStrike" kern="1200" baseline="0" dirty="0" smtClean="0">
                <a:solidFill>
                  <a:schemeClr val="tx1"/>
                </a:solidFill>
                <a:latin typeface="+mn-lt"/>
                <a:ea typeface="MS PGothic" pitchFamily="34" charset="-128"/>
                <a:cs typeface="ＭＳ Ｐゴシック" pitchFamily="-107" charset="-128"/>
              </a:rPr>
              <a:t>is the process of determining the right mix of operating activities for the type of organization, its plans, and its market.</a:t>
            </a:r>
            <a:endParaRPr lang="en-US" altLang="en-US" dirty="0" smtClean="0"/>
          </a:p>
        </p:txBody>
      </p:sp>
    </p:spTree>
    <p:extLst>
      <p:ext uri="{BB962C8B-B14F-4D97-AF65-F5344CB8AC3E}">
        <p14:creationId xmlns:p14="http://schemas.microsoft.com/office/powerpoint/2010/main" val="13511206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a:lstStyle/>
          <a:p>
            <a:r>
              <a:rPr lang="en-US" altLang="en-US" dirty="0" smtClean="0"/>
              <a:t>This illustration</a:t>
            </a:r>
            <a:r>
              <a:rPr lang="en-US" altLang="en-US" baseline="0" dirty="0" smtClean="0"/>
              <a:t> summarizes business activities. </a:t>
            </a:r>
            <a:r>
              <a:rPr lang="en-GB" sz="1200" b="0" i="0" u="none" strike="noStrike" kern="1200" baseline="0" dirty="0" smtClean="0">
                <a:solidFill>
                  <a:schemeClr val="tx1"/>
                </a:solidFill>
                <a:latin typeface="+mn-lt"/>
                <a:ea typeface="MS PGothic" pitchFamily="34" charset="-128"/>
                <a:cs typeface="ＭＳ Ｐゴシック" pitchFamily="-107" charset="-128"/>
              </a:rPr>
              <a:t>Planning is </a:t>
            </a:r>
            <a:r>
              <a:rPr lang="en-US" sz="1200" b="0" i="0" u="none" strike="noStrike" kern="1200" baseline="0" dirty="0" smtClean="0">
                <a:solidFill>
                  <a:schemeClr val="tx1"/>
                </a:solidFill>
                <a:latin typeface="+mn-lt"/>
                <a:ea typeface="MS PGothic" pitchFamily="34" charset="-128"/>
                <a:cs typeface="ＭＳ Ｐゴシック" pitchFamily="-107" charset="-128"/>
              </a:rPr>
              <a:t>part of each activity and gives them meaning and focus. Investing (assets) and financing (liabilities and equity) are set opposite each other to stress their balance. Operating activities are below investing and financing activities to show that operating activities are the result of investing and </a:t>
            </a:r>
            <a:r>
              <a:rPr lang="en-GB" sz="1200" b="0" i="0" u="none" strike="noStrike" kern="1200" baseline="0" dirty="0" smtClean="0">
                <a:solidFill>
                  <a:schemeClr val="tx1"/>
                </a:solidFill>
                <a:latin typeface="+mn-lt"/>
                <a:ea typeface="MS PGothic" pitchFamily="34" charset="-128"/>
                <a:cs typeface="ＭＳ Ｐゴシック" pitchFamily="-107" charset="-128"/>
              </a:rPr>
              <a:t>financing.</a:t>
            </a:r>
            <a:endParaRPr lang="en-US" altLang="en-US" dirty="0" smtClean="0"/>
          </a:p>
        </p:txBody>
      </p:sp>
    </p:spTree>
    <p:extLst>
      <p:ext uri="{BB962C8B-B14F-4D97-AF65-F5344CB8AC3E}">
        <p14:creationId xmlns:p14="http://schemas.microsoft.com/office/powerpoint/2010/main" val="16232922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36690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3059" name="Rectangle 4"/>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3060" name="Rectangle 5"/>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3061" name="Rectangle 6"/>
          <p:cNvSpPr>
            <a:spLocks noChangeArrowheads="1"/>
          </p:cNvSpPr>
          <p:nvPr/>
        </p:nvSpPr>
        <p:spPr bwMode="auto">
          <a:xfrm>
            <a:off x="4010342"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3062" name="Rectangle 8"/>
          <p:cNvSpPr>
            <a:spLocks noChangeArrowheads="1"/>
          </p:cNvSpPr>
          <p:nvPr/>
        </p:nvSpPr>
        <p:spPr bwMode="auto">
          <a:xfrm>
            <a:off x="0" y="8894921"/>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3063" name="Rectangle 9"/>
          <p:cNvSpPr>
            <a:spLocks noChangeArrowheads="1"/>
          </p:cNvSpPr>
          <p:nvPr/>
        </p:nvSpPr>
        <p:spPr bwMode="auto">
          <a:xfrm>
            <a:off x="0" y="0"/>
            <a:ext cx="3066733" cy="468154"/>
          </a:xfrm>
          <a:prstGeom prst="rect">
            <a:avLst/>
          </a:prstGeom>
          <a:noFill/>
          <a:ln w="12700">
            <a:noFill/>
            <a:miter lim="800000"/>
            <a:headEnd/>
            <a:tailEnd/>
          </a:ln>
        </p:spPr>
        <p:txBody>
          <a:bodyPr wrap="none" lIns="93931" tIns="46966" rIns="93931" bIns="46966" anchor="ctr"/>
          <a:lstStyle/>
          <a:p>
            <a:endParaRPr lang="en-US" altLang="en-US" dirty="0">
              <a:ea typeface="MS PGothic" pitchFamily="34" charset="-128"/>
            </a:endParaRPr>
          </a:p>
        </p:txBody>
      </p:sp>
      <p:sp>
        <p:nvSpPr>
          <p:cNvPr id="17306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3065" name="Rectangle 11"/>
          <p:cNvSpPr>
            <a:spLocks noGrp="1" noChangeArrowheads="1"/>
          </p:cNvSpPr>
          <p:nvPr>
            <p:ph type="body" idx="1"/>
          </p:nvPr>
        </p:nvSpPr>
        <p:spPr bwMode="auto">
          <a:xfrm>
            <a:off x="943610" y="4447461"/>
            <a:ext cx="5189855" cy="4213384"/>
          </a:xfrm>
          <a:noFill/>
        </p:spPr>
        <p:txBody>
          <a:bodyPr lIns="92953" tIns="45661" rIns="92953" bIns="45661"/>
          <a:lstStyle/>
          <a:p>
            <a:r>
              <a:rPr lang="en-US" altLang="en-US" dirty="0" smtClean="0"/>
              <a:t>Accounting information is in all aspects of our lives. When we earn money, pay taxes, invest savings, budget earnings, and plan for the future, we use accounting.</a:t>
            </a:r>
          </a:p>
          <a:p>
            <a:endParaRPr lang="en-US" altLang="en-US" dirty="0" smtClean="0"/>
          </a:p>
          <a:p>
            <a:r>
              <a:rPr lang="en-US" altLang="en-US" dirty="0" smtClean="0"/>
              <a:t>The majority of opportunities are in </a:t>
            </a:r>
            <a:r>
              <a:rPr lang="en-US" altLang="en-US" i="1" dirty="0" smtClean="0"/>
              <a:t>private accounting, </a:t>
            </a:r>
            <a:r>
              <a:rPr lang="en-US" altLang="en-US" dirty="0" smtClean="0"/>
              <a:t>which are employees working for businesses. </a:t>
            </a:r>
            <a:r>
              <a:rPr lang="en-US" altLang="en-US" i="1" dirty="0" smtClean="0"/>
              <a:t>Public accounting </a:t>
            </a:r>
            <a:r>
              <a:rPr lang="en-US" altLang="en-US" dirty="0" smtClean="0"/>
              <a:t>offers the next largest number of opportunities, which involve services such as auditing and tax advice. Still other opportunities exist in government and not-for-profit agencies, including business regulation and investigation of law violations.</a:t>
            </a:r>
          </a:p>
          <a:p>
            <a:endParaRPr lang="en-US" altLang="en-US" dirty="0" smtClean="0"/>
          </a:p>
          <a:p>
            <a:r>
              <a:rPr lang="en-US" altLang="en-US" dirty="0" smtClean="0"/>
              <a:t>Accounting specialists are highly regarded. Their professional standing often is denoted by a certificate. Certified public accountants (CPAs) must meet education and experience requirements, pass an examination, and exhibit ethical character.</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a typeface="ＭＳ Ｐゴシック" pitchFamily="-84" charset="-128"/>
              </a:rPr>
              <a:t>Review what you have learned in the following NEED-TO-KNOW Slide.</a:t>
            </a:r>
          </a:p>
          <a:p>
            <a:endParaRPr lang="en-US" altLang="en-US" dirty="0" smtClean="0"/>
          </a:p>
        </p:txBody>
      </p:sp>
    </p:spTree>
    <p:extLst>
      <p:ext uri="{BB962C8B-B14F-4D97-AF65-F5344CB8AC3E}">
        <p14:creationId xmlns:p14="http://schemas.microsoft.com/office/powerpoint/2010/main" val="225749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Identify the following users of accounting information as either an external or an internal user. External users are not directly involved in running the organization. Internal users of accounting information are directly involved in managing and operating an organization.</a:t>
            </a:r>
          </a:p>
          <a:p>
            <a:pPr>
              <a:defRPr/>
            </a:pPr>
            <a:r>
              <a:rPr lang="en-US" dirty="0" smtClean="0">
                <a:ea typeface="+mn-ea"/>
                <a:cs typeface="+mn-cs"/>
              </a:rPr>
              <a:t> </a:t>
            </a:r>
          </a:p>
          <a:p>
            <a:pPr eaLnBrk="1" fontAlgn="auto" hangingPunct="1">
              <a:spcBef>
                <a:spcPts val="0"/>
              </a:spcBef>
              <a:spcAft>
                <a:spcPts val="0"/>
              </a:spcAft>
              <a:defRPr/>
            </a:pPr>
            <a:r>
              <a:rPr lang="en-US" dirty="0" smtClean="0">
                <a:ea typeface="+mn-ea"/>
                <a:cs typeface="+mn-cs"/>
              </a:rPr>
              <a:t>Regulators are not directly involved; they're external users. The CEO is very involved; he/she is an internal user. Shareholders are not directly involved in actually running the corporation; shareholders are external users. The controller is very involved in managing and operating an organization; the controller is an internal user. An executive employee is directly involved; he/she is an internal user. The external auditor is not actually running the organization; external auditors are external users. The production manager is directly involved in managing the organization; production managers are internal users. A nonexecutive employee, although they certainly have a stake in the organization, is not directly involved in running the organization; nonexecutive employees are external users.</a:t>
            </a:r>
          </a:p>
          <a:p>
            <a:pPr>
              <a:defRPr/>
            </a:pPr>
            <a:endParaRPr lang="en-US" dirty="0" smtClean="0">
              <a:ea typeface="+mn-ea"/>
              <a:cs typeface="+mn-cs"/>
            </a:endParaRPr>
          </a:p>
        </p:txBody>
      </p:sp>
    </p:spTree>
    <p:extLst>
      <p:ext uri="{BB962C8B-B14F-4D97-AF65-F5344CB8AC3E}">
        <p14:creationId xmlns:p14="http://schemas.microsoft.com/office/powerpoint/2010/main" val="62027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027608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smtClean="0">
                <a:solidFill>
                  <a:srgbClr val="953735"/>
                </a:solidFill>
              </a:rPr>
              <a:t>PowerPoint Authors:</a:t>
            </a:r>
          </a:p>
          <a:p>
            <a:pPr eaLnBrk="1" hangingPunct="1">
              <a:defRPr/>
            </a:pPr>
            <a:r>
              <a:rPr lang="en-US" sz="1600" dirty="0" smtClean="0">
                <a:solidFill>
                  <a:srgbClr val="953735"/>
                </a:solidFill>
              </a:rPr>
              <a:t>	Susan Coomer Galbreath, Ph.D., CPA</a:t>
            </a:r>
          </a:p>
          <a:p>
            <a:pPr eaLnBrk="1" hangingPunct="1">
              <a:defRPr/>
            </a:pPr>
            <a:r>
              <a:rPr lang="en-US" sz="1600" dirty="0" smtClean="0">
                <a:solidFill>
                  <a:srgbClr val="953735"/>
                </a:solidFill>
              </a:rPr>
              <a:t>	Charles W. Caldwell, D.B.A., CMA</a:t>
            </a:r>
          </a:p>
          <a:p>
            <a:pPr eaLnBrk="1" hangingPunct="1">
              <a:defRPr/>
            </a:pPr>
            <a:r>
              <a:rPr lang="en-US" sz="1600" dirty="0" smtClean="0">
                <a:solidFill>
                  <a:srgbClr val="953735"/>
                </a:solidFill>
              </a:rPr>
              <a:t>	Jon A. Booker, Ph.D., CPA, CIA</a:t>
            </a:r>
          </a:p>
          <a:p>
            <a:pPr eaLnBrk="1" hangingPunct="1">
              <a:defRPr/>
            </a:pPr>
            <a:r>
              <a:rPr lang="en-US" sz="1600" dirty="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smtClean="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fld id="{E2ADD740-EEDD-4C78-8F42-F0262E781867}" type="datetime1">
              <a:rPr lang="en-US" smtClean="0"/>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smtClean="0"/>
              <a:t>Copyright © 2015 McGraw-Hill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DE480455-0828-4DD4-8800-5D263D077BA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66DF36-EB2C-41BF-B7DF-8F00AA75B9C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9D06C3-134B-4157-B15A-5D379EF49F36}"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FF0574-D381-48AA-9903-598BD8A5A7B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6B1E708-7CE1-445D-8B06-C34A93056C9D}" type="slidenum">
              <a:rPr lang="en-US"/>
              <a:pPr>
                <a:defRPr/>
              </a:pPr>
              <a:t>‹#›</a:t>
            </a:fld>
            <a:endParaRPr lang="en-US" dirty="0"/>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4AC5618-D27A-42C0-B770-D0F97422280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C30DE1-9BA2-41B8-A292-E7FE6CA52711}" type="slidenum">
              <a:rPr lang="en-US"/>
              <a:pPr>
                <a:defRPr/>
              </a:pPr>
              <a:t>‹#›</a:t>
            </a:fld>
            <a:endParaRPr lang="en-US" dirty="0"/>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0CFACA2-4559-4A62-95F4-0EBC7D9C5BA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6C995DE-0FFE-45F3-B537-69A0AC7916DF}" type="slidenum">
              <a:rPr lang="en-US"/>
              <a:pPr>
                <a:defRPr/>
              </a:pPr>
              <a:t>‹#›</a:t>
            </a:fld>
            <a:endParaRPr lang="en-US" dirty="0"/>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4234FC7-834B-4725-97FB-9D25A2E4D91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A7DF314-91ED-454C-AAEC-5EC7CD45E4AD}" type="slidenum">
              <a:rPr lang="en-US"/>
              <a:pPr>
                <a:defRPr/>
              </a:pPr>
              <a:t>‹#›</a:t>
            </a:fld>
            <a:endParaRPr lang="en-US" dirty="0"/>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4872044-F620-48C7-9F1E-9ECCB27B2A7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B172C30-1BE4-4E28-B5F1-77C54F51900A}" type="slidenum">
              <a:rPr lang="en-US"/>
              <a:pPr>
                <a:defRPr/>
              </a:pPr>
              <a:t>‹#›</a:t>
            </a:fld>
            <a:endParaRPr lang="en-US" dirty="0"/>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B8E08B7-FF12-442C-AE3F-DF007199CEB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6C32A48-7C38-4922-A8B4-89111D045F1E}" type="slidenum">
              <a:rPr lang="en-US"/>
              <a:pPr>
                <a:defRPr/>
              </a:pPr>
              <a:t>‹#›</a:t>
            </a:fld>
            <a:endParaRPr lang="en-US" dirty="0"/>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C4B1549-6C38-4435-BA0C-245010CC82F2}"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D95BFDF-2EB6-46B0-9E24-020A19B87875}" type="slidenum">
              <a:rPr lang="en-US"/>
              <a:pPr>
                <a:defRPr/>
              </a:pPr>
              <a:t>‹#›</a:t>
            </a:fld>
            <a:endParaRPr lang="en-US" dirty="0"/>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6C16742-D767-4774-8872-5024F886ED1D}"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D1BBF51-767A-40DE-BCDF-7B4435703939}" type="slidenum">
              <a:rPr lang="en-US"/>
              <a:pPr>
                <a:defRPr/>
              </a:pPr>
              <a:t>‹#›</a:t>
            </a:fld>
            <a:endParaRPr lang="en-US" dirty="0"/>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B3B13CC-3208-45E6-B56F-E0CC5A948AEE}"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BE0D5DE-0D33-48B7-A7F3-47176C600476}" type="slidenum">
              <a:rPr lang="en-US"/>
              <a:pPr>
                <a:defRPr/>
              </a:pPr>
              <a:t>‹#›</a:t>
            </a:fld>
            <a:endParaRPr lang="en-US" dirty="0"/>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3FB8DF8-8E6F-4A28-BD08-5618B853556A}"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68AFD01-DC4D-4F59-B86D-2CD17D3029D5}"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52485D-9889-42A8-8D32-EDCD4168214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20975C-3402-4C74-A1B3-BD7B1FE1ACD2}"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ED84BED-63F1-42D7-8C43-0408BC56BF70}"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F507E31-9DCB-4C8F-A5E5-566985368C4F}" type="slidenum">
              <a:rPr lang="en-US"/>
              <a:pPr>
                <a:defRPr/>
              </a:pPr>
              <a:t>‹#›</a:t>
            </a:fld>
            <a:endParaRPr lang="en-US" dirty="0"/>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523CE09-65D7-4791-8970-07E69C03AC4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3047011-D723-4D63-AB02-9CC31CF925DB}" type="slidenum">
              <a:rPr lang="en-US"/>
              <a:pPr>
                <a:defRPr/>
              </a:pPr>
              <a:t>‹#›</a:t>
            </a:fld>
            <a:endParaRPr lang="en-US" dirty="0"/>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2DB4B5A-EF2B-49AD-969B-2441A3875F0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F86E3F2-D013-4C93-8724-35489DD4F245}" type="slidenum">
              <a:rPr lang="en-US"/>
              <a:pPr>
                <a:defRPr/>
              </a:pPr>
              <a:t>‹#›</a:t>
            </a:fld>
            <a:endParaRPr lang="en-US" dirty="0"/>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0637A48-E10B-45DC-9054-CDCABCD30B9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794E2DB-6F14-4F59-A759-B7109677E603}" type="slidenum">
              <a:rPr lang="en-US"/>
              <a:pPr>
                <a:defRPr/>
              </a:pPr>
              <a:t>‹#›</a:t>
            </a:fld>
            <a:endParaRPr lang="en-US" dirty="0"/>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F02E772-23D2-4EE7-92C1-826108458C7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8BF17B2-2C8D-4ECF-A0B0-B3C80481C2AC}" type="slidenum">
              <a:rPr lang="en-US"/>
              <a:pPr>
                <a:defRPr/>
              </a:pPr>
              <a:t>‹#›</a:t>
            </a:fld>
            <a:endParaRPr lang="en-US" dirty="0"/>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ED5EA58-83C7-4DBB-A426-C9843BC5134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B67053-DCED-428B-92DD-39B700C9D828}" type="slidenum">
              <a:rPr lang="en-US"/>
              <a:pPr>
                <a:defRPr/>
              </a:pPr>
              <a:t>‹#›</a:t>
            </a:fld>
            <a:endParaRPr lang="en-US" dirty="0"/>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4C62476-586A-4617-97AA-E82524DE292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D53B520-2A19-4C82-844A-5ED618E44865}" type="slidenum">
              <a:rPr lang="en-US"/>
              <a:pPr>
                <a:defRPr/>
              </a:pPr>
              <a:t>‹#›</a:t>
            </a:fld>
            <a:endParaRPr lang="en-US" dirty="0"/>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DD2503B-B40B-4960-8BBE-F375030D8A1F}"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60A48F5-67BE-49E1-87ED-5F76668947EA}" type="slidenum">
              <a:rPr lang="en-US"/>
              <a:pPr>
                <a:defRPr/>
              </a:pPr>
              <a:t>‹#›</a:t>
            </a:fld>
            <a:endParaRPr lang="en-US" dirty="0"/>
          </a:p>
        </p:txBody>
      </p:sp>
    </p:spTree>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F038E4D-9BF1-49C3-B047-EB7C84A5CC90}"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A63A848-9E36-4697-8CD7-633C5B3C322F}" type="slidenum">
              <a:rPr lang="en-US"/>
              <a:pPr>
                <a:defRPr/>
              </a:pPr>
              <a:t>‹#›</a:t>
            </a:fld>
            <a:endParaRPr lang="en-US" dirty="0"/>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8F5D663-4F4D-4EBF-AD36-FC59709243E3}"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4D79B45-7567-4BEB-9D06-0411E5F2349A}"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6D93FAE-37FD-476C-ABFC-9858FA0FDB63}"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E7C1C21-DB95-4E9E-87EA-D8BD784B6842}" type="slidenum">
              <a:rPr lang="en-US"/>
              <a:pPr>
                <a:defRPr/>
              </a:pPr>
              <a:t>‹#›</a:t>
            </a:fld>
            <a:endParaRPr lang="en-US" dirty="0"/>
          </a:p>
        </p:txBody>
      </p:sp>
    </p:spTree>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48D97D2-DAB8-443A-8251-24DAD8B3F965}"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3C36FC1-944F-403C-9068-EF9D69C36583}" type="slidenum">
              <a:rPr lang="en-US"/>
              <a:pPr>
                <a:defRPr/>
              </a:pPr>
              <a:t>‹#›</a:t>
            </a:fld>
            <a:endParaRPr lang="en-US" dirty="0"/>
          </a:p>
        </p:txBody>
      </p:sp>
    </p:spTree>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B0220D4-B28F-41CD-A3F5-92BE3123B8EC}"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84C9FF7-53C7-41F5-92B1-1E4202BDED67}" type="slidenum">
              <a:rPr lang="en-US"/>
              <a:pPr>
                <a:defRPr/>
              </a:pPr>
              <a:t>‹#›</a:t>
            </a:fld>
            <a:endParaRPr lang="en-US" dirty="0"/>
          </a:p>
        </p:txBody>
      </p:sp>
    </p:spTree>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8C0288D-5446-4F66-B83A-3DC8F356EAD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E9F0A81-F2B3-481F-86F9-A151C23C21E5}" type="slidenum">
              <a:rPr lang="en-US"/>
              <a:pPr>
                <a:defRPr/>
              </a:pPr>
              <a:t>‹#›</a:t>
            </a:fld>
            <a:endParaRPr lang="en-US" dirty="0"/>
          </a:p>
        </p:txBody>
      </p:sp>
    </p:spTree>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96F006F-A947-4496-B188-4891C2C65AF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3349EC-3119-4289-A9DF-C45CE86E9F4F}" type="slidenum">
              <a:rPr lang="en-US"/>
              <a:pPr>
                <a:defRPr/>
              </a:pPr>
              <a:t>‹#›</a:t>
            </a:fld>
            <a:endParaRPr lang="en-US" dirty="0"/>
          </a:p>
        </p:txBody>
      </p:sp>
    </p:spTree>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663C7FB-FA20-4017-8236-F9F086AA818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A5055FF-5B03-475F-AD5F-A22A5CED187A}" type="slidenum">
              <a:rPr lang="en-US"/>
              <a:pPr>
                <a:defRPr/>
              </a:pPr>
              <a:t>‹#›</a:t>
            </a:fld>
            <a:endParaRPr lang="en-US" dirty="0"/>
          </a:p>
        </p:txBody>
      </p:sp>
    </p:spTree>
    <p:extLst>
      <p:ext uri="{BB962C8B-B14F-4D97-AF65-F5344CB8AC3E}">
        <p14:creationId xmlns:p14="http://schemas.microsoft.com/office/powerpoint/2010/main" val="212467983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2900E8-10B7-46D1-9753-FE920EBE5AD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DB4CFAF-A178-4AAE-89B4-C3C269C99C30}" type="slidenum">
              <a:rPr lang="en-US"/>
              <a:pPr>
                <a:defRPr/>
              </a:pPr>
              <a:t>‹#›</a:t>
            </a:fld>
            <a:endParaRPr lang="en-US" dirty="0"/>
          </a:p>
        </p:txBody>
      </p:sp>
    </p:spTree>
    <p:extLst>
      <p:ext uri="{BB962C8B-B14F-4D97-AF65-F5344CB8AC3E}">
        <p14:creationId xmlns:p14="http://schemas.microsoft.com/office/powerpoint/2010/main" val="1835752444"/>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CEB739-DCF7-4A42-9F26-6CF62955577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6E232F8-FC18-4DBF-B02E-76B60F11BBFE}" type="slidenum">
              <a:rPr lang="en-US"/>
              <a:pPr>
                <a:defRPr/>
              </a:pPr>
              <a:t>‹#›</a:t>
            </a:fld>
            <a:endParaRPr lang="en-US" dirty="0"/>
          </a:p>
        </p:txBody>
      </p:sp>
    </p:spTree>
    <p:extLst>
      <p:ext uri="{BB962C8B-B14F-4D97-AF65-F5344CB8AC3E}">
        <p14:creationId xmlns:p14="http://schemas.microsoft.com/office/powerpoint/2010/main" val="3608919323"/>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C6EEFDB-E8CD-4FD8-AF70-39445BF9C00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490BB04-126C-4407-87B7-064E47936ECC}" type="slidenum">
              <a:rPr lang="en-US"/>
              <a:pPr>
                <a:defRPr/>
              </a:pPr>
              <a:t>‹#›</a:t>
            </a:fld>
            <a:endParaRPr lang="en-US" dirty="0"/>
          </a:p>
        </p:txBody>
      </p:sp>
    </p:spTree>
    <p:extLst>
      <p:ext uri="{BB962C8B-B14F-4D97-AF65-F5344CB8AC3E}">
        <p14:creationId xmlns:p14="http://schemas.microsoft.com/office/powerpoint/2010/main" val="2361803687"/>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CAEB22E-677F-4F3C-AAEC-AFBFBB88F5CC}"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C62A08-4D61-4E8A-A8EE-E72530B83B69}" type="slidenum">
              <a:rPr lang="en-US"/>
              <a:pPr>
                <a:defRPr/>
              </a:pPr>
              <a:t>‹#›</a:t>
            </a:fld>
            <a:endParaRPr lang="en-US" dirty="0"/>
          </a:p>
        </p:txBody>
      </p:sp>
    </p:spTree>
    <p:extLst>
      <p:ext uri="{BB962C8B-B14F-4D97-AF65-F5344CB8AC3E}">
        <p14:creationId xmlns:p14="http://schemas.microsoft.com/office/powerpoint/2010/main" val="342237268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D29925E-EED2-44FE-A088-00640B77843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326DA46-A0C8-43DB-B9C0-C1581C69E33E}" type="slidenum">
              <a:rPr lang="en-US"/>
              <a:pPr>
                <a:defRPr/>
              </a:pPr>
              <a:t>‹#›</a:t>
            </a:fld>
            <a:endParaRPr lang="en-US" dirty="0"/>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1EC8DC-4DFB-4A47-8D74-CCD546CFFAE1}"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2754C70-1ECB-4CAC-9E5A-46C63657E1E9}" type="slidenum">
              <a:rPr lang="en-US"/>
              <a:pPr>
                <a:defRPr/>
              </a:pPr>
              <a:t>‹#›</a:t>
            </a:fld>
            <a:endParaRPr lang="en-US" dirty="0"/>
          </a:p>
        </p:txBody>
      </p:sp>
    </p:spTree>
    <p:extLst>
      <p:ext uri="{BB962C8B-B14F-4D97-AF65-F5344CB8AC3E}">
        <p14:creationId xmlns:p14="http://schemas.microsoft.com/office/powerpoint/2010/main" val="3952722969"/>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5E3FD55-C841-4CA7-9CD9-8E140ED6D60F}"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FD8C5A0-EEBA-4F5B-B13D-F504B5AEFC33}" type="slidenum">
              <a:rPr lang="en-US"/>
              <a:pPr>
                <a:defRPr/>
              </a:pPr>
              <a:t>‹#›</a:t>
            </a:fld>
            <a:endParaRPr lang="en-US" dirty="0"/>
          </a:p>
        </p:txBody>
      </p:sp>
    </p:spTree>
    <p:extLst>
      <p:ext uri="{BB962C8B-B14F-4D97-AF65-F5344CB8AC3E}">
        <p14:creationId xmlns:p14="http://schemas.microsoft.com/office/powerpoint/2010/main" val="205460788"/>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15EF368-0F3D-4595-A929-177E11293E6D}"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6D221F0-D3B5-47A6-B15A-20289A98BDFA}" type="slidenum">
              <a:rPr lang="en-US"/>
              <a:pPr>
                <a:defRPr/>
              </a:pPr>
              <a:t>‹#›</a:t>
            </a:fld>
            <a:endParaRPr lang="en-US" dirty="0"/>
          </a:p>
        </p:txBody>
      </p:sp>
    </p:spTree>
    <p:extLst>
      <p:ext uri="{BB962C8B-B14F-4D97-AF65-F5344CB8AC3E}">
        <p14:creationId xmlns:p14="http://schemas.microsoft.com/office/powerpoint/2010/main" val="3710598988"/>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F51105E-740E-44C6-85FB-C32DB43FCFE9}"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3DD34D-E3E4-42F9-86AE-FB6A52F1F4BF}" type="slidenum">
              <a:rPr lang="en-US"/>
              <a:pPr>
                <a:defRPr/>
              </a:pPr>
              <a:t>‹#›</a:t>
            </a:fld>
            <a:endParaRPr lang="en-US" dirty="0"/>
          </a:p>
        </p:txBody>
      </p:sp>
    </p:spTree>
    <p:extLst>
      <p:ext uri="{BB962C8B-B14F-4D97-AF65-F5344CB8AC3E}">
        <p14:creationId xmlns:p14="http://schemas.microsoft.com/office/powerpoint/2010/main" val="559446156"/>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EB8B23D-D8DD-4F74-AF83-67D621B5049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6B6CAA3-55A2-4C02-9108-77CE271CE776}" type="slidenum">
              <a:rPr lang="en-US"/>
              <a:pPr>
                <a:defRPr/>
              </a:pPr>
              <a:t>‹#›</a:t>
            </a:fld>
            <a:endParaRPr lang="en-US" dirty="0"/>
          </a:p>
        </p:txBody>
      </p:sp>
    </p:spTree>
    <p:extLst>
      <p:ext uri="{BB962C8B-B14F-4D97-AF65-F5344CB8AC3E}">
        <p14:creationId xmlns:p14="http://schemas.microsoft.com/office/powerpoint/2010/main" val="311172352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0908FDB-B645-4133-AB2A-1BABF33E4DA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C27B15F-BA5D-409E-9120-1791B4EF0461}" type="slidenum">
              <a:rPr lang="en-US"/>
              <a:pPr>
                <a:defRPr/>
              </a:pPr>
              <a:t>‹#›</a:t>
            </a:fld>
            <a:endParaRPr lang="en-US" dirty="0"/>
          </a:p>
        </p:txBody>
      </p:sp>
    </p:spTree>
    <p:extLst>
      <p:ext uri="{BB962C8B-B14F-4D97-AF65-F5344CB8AC3E}">
        <p14:creationId xmlns:p14="http://schemas.microsoft.com/office/powerpoint/2010/main" val="89969251"/>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D29925E-EED2-44FE-A088-00640B77843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a:t>
            </a:r>
            <a:r>
              <a:rPr lang="en-US" dirty="0" smtClean="0"/>
              <a:t>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326DA46-A0C8-43DB-B9C0-C1581C69E33E}" type="slidenum">
              <a:rPr lang="en-US"/>
              <a:pPr>
                <a:defRPr/>
              </a:pPr>
              <a:t>‹#›</a:t>
            </a:fld>
            <a:endParaRPr lang="en-US" dirty="0"/>
          </a:p>
        </p:txBody>
      </p:sp>
    </p:spTree>
    <p:extLst>
      <p:ext uri="{BB962C8B-B14F-4D97-AF65-F5344CB8AC3E}">
        <p14:creationId xmlns:p14="http://schemas.microsoft.com/office/powerpoint/2010/main" val="1223959512"/>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432F547-B0D0-4CB8-8543-44DCD76FB91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a:t>
            </a:r>
            <a:r>
              <a:rPr lang="en-US" dirty="0" smtClean="0"/>
              <a:t>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D43F197-C583-4294-BD21-B6AE0DDD46C4}" type="slidenum">
              <a:rPr lang="en-US"/>
              <a:pPr>
                <a:defRPr/>
              </a:pPr>
              <a:t>‹#›</a:t>
            </a:fld>
            <a:endParaRPr lang="en-US" dirty="0"/>
          </a:p>
        </p:txBody>
      </p:sp>
    </p:spTree>
    <p:extLst>
      <p:ext uri="{BB962C8B-B14F-4D97-AF65-F5344CB8AC3E}">
        <p14:creationId xmlns:p14="http://schemas.microsoft.com/office/powerpoint/2010/main" val="2652716088"/>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180D1F-64D5-4D03-86A8-B0C78FB9D08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a:t>
            </a:r>
            <a:r>
              <a:rPr lang="en-US" dirty="0" smtClean="0"/>
              <a:t>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116888-0E84-4000-8C9A-DF22FF321353}" type="slidenum">
              <a:rPr lang="en-US"/>
              <a:pPr>
                <a:defRPr/>
              </a:pPr>
              <a:t>‹#›</a:t>
            </a:fld>
            <a:endParaRPr lang="en-US" dirty="0"/>
          </a:p>
        </p:txBody>
      </p:sp>
    </p:spTree>
    <p:extLst>
      <p:ext uri="{BB962C8B-B14F-4D97-AF65-F5344CB8AC3E}">
        <p14:creationId xmlns:p14="http://schemas.microsoft.com/office/powerpoint/2010/main" val="3358110616"/>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7029C4C-C2A6-4717-8563-4B6485018455}"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a:t>
            </a:r>
            <a:r>
              <a:rPr lang="en-US" dirty="0" smtClean="0"/>
              <a:t>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4411A0D-A8E5-402C-AF42-7358F1E5206C}" type="slidenum">
              <a:rPr lang="en-US"/>
              <a:pPr>
                <a:defRPr/>
              </a:pPr>
              <a:t>‹#›</a:t>
            </a:fld>
            <a:endParaRPr lang="en-US" dirty="0"/>
          </a:p>
        </p:txBody>
      </p:sp>
    </p:spTree>
    <p:extLst>
      <p:ext uri="{BB962C8B-B14F-4D97-AF65-F5344CB8AC3E}">
        <p14:creationId xmlns:p14="http://schemas.microsoft.com/office/powerpoint/2010/main" val="10161740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432F547-B0D0-4CB8-8543-44DCD76FB91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D43F197-C583-4294-BD21-B6AE0DDD46C4}" type="slidenum">
              <a:rPr lang="en-US"/>
              <a:pPr>
                <a:defRPr/>
              </a:pPr>
              <a:t>‹#›</a:t>
            </a:fld>
            <a:endParaRPr lang="en-US" dirty="0"/>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47AA2FB-695C-4592-B550-A6752700110A}"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a:t>
            </a:r>
            <a:r>
              <a:rPr lang="en-US" dirty="0" smtClean="0"/>
              <a:t>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48FE30C-4565-40A8-B04F-73EB35A52FAB}" type="slidenum">
              <a:rPr lang="en-US"/>
              <a:pPr>
                <a:defRPr/>
              </a:pPr>
              <a:t>‹#›</a:t>
            </a:fld>
            <a:endParaRPr lang="en-US" dirty="0"/>
          </a:p>
        </p:txBody>
      </p:sp>
    </p:spTree>
    <p:extLst>
      <p:ext uri="{BB962C8B-B14F-4D97-AF65-F5344CB8AC3E}">
        <p14:creationId xmlns:p14="http://schemas.microsoft.com/office/powerpoint/2010/main" val="3450670078"/>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F12F0C6-B5C0-45E6-85FD-C21AB31A1A95}"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a:t>
            </a:r>
            <a:r>
              <a:rPr lang="en-US" dirty="0" smtClean="0"/>
              <a:t>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38B8CC1-C7B3-4BC4-BEEE-A4A95954513D}" type="slidenum">
              <a:rPr lang="en-US"/>
              <a:pPr>
                <a:defRPr/>
              </a:pPr>
              <a:t>‹#›</a:t>
            </a:fld>
            <a:endParaRPr lang="en-US" dirty="0"/>
          </a:p>
        </p:txBody>
      </p:sp>
    </p:spTree>
    <p:extLst>
      <p:ext uri="{BB962C8B-B14F-4D97-AF65-F5344CB8AC3E}">
        <p14:creationId xmlns:p14="http://schemas.microsoft.com/office/powerpoint/2010/main" val="2060880476"/>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224EFF-F9F8-496A-8AFF-0F456197E8B5}"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a:t>
            </a:r>
            <a:r>
              <a:rPr lang="en-US" dirty="0" smtClean="0"/>
              <a:t>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019379-17AD-4E0D-9610-E34AD365F0A3}" type="slidenum">
              <a:rPr lang="en-US"/>
              <a:pPr>
                <a:defRPr/>
              </a:pPr>
              <a:t>‹#›</a:t>
            </a:fld>
            <a:endParaRPr lang="en-US" dirty="0"/>
          </a:p>
        </p:txBody>
      </p:sp>
    </p:spTree>
    <p:extLst>
      <p:ext uri="{BB962C8B-B14F-4D97-AF65-F5344CB8AC3E}">
        <p14:creationId xmlns:p14="http://schemas.microsoft.com/office/powerpoint/2010/main" val="3579718312"/>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D88E37B-CCA0-4BF7-B7AF-2BF4EC7610D2}"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a:t>
            </a:r>
            <a:r>
              <a:rPr lang="en-US" dirty="0" smtClean="0"/>
              <a:t>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9EE4FC-2A91-409C-B8D2-F3728F9891D1}" type="slidenum">
              <a:rPr lang="en-US"/>
              <a:pPr>
                <a:defRPr/>
              </a:pPr>
              <a:t>‹#›</a:t>
            </a:fld>
            <a:endParaRPr lang="en-US" dirty="0"/>
          </a:p>
        </p:txBody>
      </p:sp>
    </p:spTree>
    <p:extLst>
      <p:ext uri="{BB962C8B-B14F-4D97-AF65-F5344CB8AC3E}">
        <p14:creationId xmlns:p14="http://schemas.microsoft.com/office/powerpoint/2010/main" val="1848293458"/>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83D0F0-4A89-4D87-9ECF-313F57AAD2A3}"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a:t>
            </a:r>
            <a:r>
              <a:rPr lang="en-US" dirty="0" smtClean="0"/>
              <a:t>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920DAAC-7117-477B-8495-ACE3BBCB7238}" type="slidenum">
              <a:rPr lang="en-US"/>
              <a:pPr>
                <a:defRPr/>
              </a:pPr>
              <a:t>‹#›</a:t>
            </a:fld>
            <a:endParaRPr lang="en-US" dirty="0"/>
          </a:p>
        </p:txBody>
      </p:sp>
    </p:spTree>
    <p:extLst>
      <p:ext uri="{BB962C8B-B14F-4D97-AF65-F5344CB8AC3E}">
        <p14:creationId xmlns:p14="http://schemas.microsoft.com/office/powerpoint/2010/main" val="614049895"/>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03DD5F-3ADD-4550-807E-1C58669018A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a:t>
            </a:r>
            <a:r>
              <a:rPr lang="en-US" dirty="0" smtClean="0"/>
              <a:t>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AD7A4F-0B31-4615-9C11-A8677BAFCAEB}" type="slidenum">
              <a:rPr lang="en-US"/>
              <a:pPr>
                <a:defRPr/>
              </a:pPr>
              <a:t>‹#›</a:t>
            </a:fld>
            <a:endParaRPr lang="en-US" dirty="0"/>
          </a:p>
        </p:txBody>
      </p:sp>
    </p:spTree>
    <p:extLst>
      <p:ext uri="{BB962C8B-B14F-4D97-AF65-F5344CB8AC3E}">
        <p14:creationId xmlns:p14="http://schemas.microsoft.com/office/powerpoint/2010/main" val="3921338505"/>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81D123-9B63-43A4-93F3-FBB2E34B51D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smtClean="0"/>
              <a:t>Copyright © 2015 </a:t>
            </a:r>
            <a:r>
              <a:rPr lang="en-US" dirty="0" smtClean="0"/>
              <a:t>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01C260-B825-4CE8-9DDA-33D812275B3B}" type="slidenum">
              <a:rPr lang="en-US"/>
              <a:pPr>
                <a:defRPr/>
              </a:pPr>
              <a:t>‹#›</a:t>
            </a:fld>
            <a:endParaRPr lang="en-US" dirty="0"/>
          </a:p>
        </p:txBody>
      </p:sp>
    </p:spTree>
    <p:extLst>
      <p:ext uri="{BB962C8B-B14F-4D97-AF65-F5344CB8AC3E}">
        <p14:creationId xmlns:p14="http://schemas.microsoft.com/office/powerpoint/2010/main" val="1446695287"/>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208072"/>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0453099"/>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B0B5EE6-4659-4F7F-B8C3-A2376F6D22C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95C8B3-3AB0-4535-9C99-A51CEA283CD5}" type="slidenum">
              <a:rPr lang="en-US"/>
              <a:pPr>
                <a:defRPr/>
              </a:pPr>
              <a:t>‹#›</a:t>
            </a:fld>
            <a:endParaRPr lang="en-US" dirty="0"/>
          </a:p>
        </p:txBody>
      </p:sp>
    </p:spTree>
    <p:extLst>
      <p:ext uri="{BB962C8B-B14F-4D97-AF65-F5344CB8AC3E}">
        <p14:creationId xmlns:p14="http://schemas.microsoft.com/office/powerpoint/2010/main" val="30776328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180D1F-64D5-4D03-86A8-B0C78FB9D08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116888-0E84-4000-8C9A-DF22FF321353}" type="slidenum">
              <a:rPr lang="en-US"/>
              <a:pPr>
                <a:defRPr/>
              </a:pPr>
              <a:t>‹#›</a:t>
            </a:fld>
            <a:endParaRPr lang="en-US" dirty="0"/>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000794D-A906-45CA-99DC-C8144D8D84C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10AC371-75AB-46A7-AAA9-8E00A91651AF}" type="slidenum">
              <a:rPr lang="en-US"/>
              <a:pPr>
                <a:defRPr/>
              </a:pPr>
              <a:t>‹#›</a:t>
            </a:fld>
            <a:endParaRPr lang="en-US" dirty="0"/>
          </a:p>
        </p:txBody>
      </p:sp>
    </p:spTree>
    <p:extLst>
      <p:ext uri="{BB962C8B-B14F-4D97-AF65-F5344CB8AC3E}">
        <p14:creationId xmlns:p14="http://schemas.microsoft.com/office/powerpoint/2010/main" val="3816606990"/>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0640576-C276-4969-A21E-CDB67BFB63C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9B3DD81-5D62-4863-A0B3-ED174235AEB2}" type="slidenum">
              <a:rPr lang="en-US"/>
              <a:pPr>
                <a:defRPr/>
              </a:pPr>
              <a:t>‹#›</a:t>
            </a:fld>
            <a:endParaRPr lang="en-US" dirty="0"/>
          </a:p>
        </p:txBody>
      </p:sp>
    </p:spTree>
    <p:extLst>
      <p:ext uri="{BB962C8B-B14F-4D97-AF65-F5344CB8AC3E}">
        <p14:creationId xmlns:p14="http://schemas.microsoft.com/office/powerpoint/2010/main" val="333654731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0BA2DA-7C8B-4112-954C-7C8AA67FC5C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01A316-B21D-415F-A899-D8FB2E8A8DBF}" type="slidenum">
              <a:rPr lang="en-US"/>
              <a:pPr>
                <a:defRPr/>
              </a:pPr>
              <a:t>‹#›</a:t>
            </a:fld>
            <a:endParaRPr lang="en-US" dirty="0"/>
          </a:p>
        </p:txBody>
      </p:sp>
    </p:spTree>
    <p:extLst>
      <p:ext uri="{BB962C8B-B14F-4D97-AF65-F5344CB8AC3E}">
        <p14:creationId xmlns:p14="http://schemas.microsoft.com/office/powerpoint/2010/main" val="273977472"/>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0C133C6-D9D2-445E-859A-BDDCF874E5CB}"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4372E6-BA5D-428C-8D3B-40E63350F42C}" type="slidenum">
              <a:rPr lang="en-US"/>
              <a:pPr>
                <a:defRPr/>
              </a:pPr>
              <a:t>‹#›</a:t>
            </a:fld>
            <a:endParaRPr lang="en-US" dirty="0"/>
          </a:p>
        </p:txBody>
      </p:sp>
    </p:spTree>
    <p:extLst>
      <p:ext uri="{BB962C8B-B14F-4D97-AF65-F5344CB8AC3E}">
        <p14:creationId xmlns:p14="http://schemas.microsoft.com/office/powerpoint/2010/main" val="781179663"/>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414" y="6096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FC314D-52F1-4139-8D36-6282DAFF68D5}"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A502F59-C9C5-4CFC-ACAE-314DC3CCBC8D}" type="slidenum">
              <a:rPr lang="en-US"/>
              <a:pPr>
                <a:defRPr/>
              </a:pPr>
              <a:t>‹#›</a:t>
            </a:fld>
            <a:endParaRPr lang="en-US" dirty="0"/>
          </a:p>
        </p:txBody>
      </p:sp>
    </p:spTree>
    <p:extLst>
      <p:ext uri="{BB962C8B-B14F-4D97-AF65-F5344CB8AC3E}">
        <p14:creationId xmlns:p14="http://schemas.microsoft.com/office/powerpoint/2010/main" val="2032981820"/>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430762-19BD-47C4-8BCF-030544E92DE1}"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013F062-0DF7-4378-8C5C-624AE4CB2844}" type="slidenum">
              <a:rPr lang="en-US"/>
              <a:pPr>
                <a:defRPr/>
              </a:pPr>
              <a:t>‹#›</a:t>
            </a:fld>
            <a:endParaRPr lang="en-US" dirty="0"/>
          </a:p>
        </p:txBody>
      </p:sp>
    </p:spTree>
    <p:extLst>
      <p:ext uri="{BB962C8B-B14F-4D97-AF65-F5344CB8AC3E}">
        <p14:creationId xmlns:p14="http://schemas.microsoft.com/office/powerpoint/2010/main" val="4110500893"/>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F934F64-72FE-4546-8208-AA8B8FDA495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0CBD8B5-B812-407C-846B-2B139F85C7C5}" type="slidenum">
              <a:rPr lang="en-US"/>
              <a:pPr>
                <a:defRPr/>
              </a:pPr>
              <a:t>‹#›</a:t>
            </a:fld>
            <a:endParaRPr lang="en-US" dirty="0"/>
          </a:p>
        </p:txBody>
      </p:sp>
    </p:spTree>
    <p:extLst>
      <p:ext uri="{BB962C8B-B14F-4D97-AF65-F5344CB8AC3E}">
        <p14:creationId xmlns:p14="http://schemas.microsoft.com/office/powerpoint/2010/main" val="4037639503"/>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FF0574-D381-48AA-9903-598BD8A5A7B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6B1E708-7CE1-445D-8B06-C34A93056C9D}" type="slidenum">
              <a:rPr lang="en-US"/>
              <a:pPr>
                <a:defRPr/>
              </a:pPr>
              <a:t>‹#›</a:t>
            </a:fld>
            <a:endParaRPr lang="en-US" dirty="0"/>
          </a:p>
        </p:txBody>
      </p:sp>
    </p:spTree>
    <p:extLst>
      <p:ext uri="{BB962C8B-B14F-4D97-AF65-F5344CB8AC3E}">
        <p14:creationId xmlns:p14="http://schemas.microsoft.com/office/powerpoint/2010/main" val="307974237"/>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4AC5618-D27A-42C0-B770-D0F97422280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C30DE1-9BA2-41B8-A292-E7FE6CA52711}" type="slidenum">
              <a:rPr lang="en-US"/>
              <a:pPr>
                <a:defRPr/>
              </a:pPr>
              <a:t>‹#›</a:t>
            </a:fld>
            <a:endParaRPr lang="en-US" dirty="0"/>
          </a:p>
        </p:txBody>
      </p:sp>
    </p:spTree>
    <p:extLst>
      <p:ext uri="{BB962C8B-B14F-4D97-AF65-F5344CB8AC3E}">
        <p14:creationId xmlns:p14="http://schemas.microsoft.com/office/powerpoint/2010/main" val="2772635282"/>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0CFACA2-4559-4A62-95F4-0EBC7D9C5BA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a:t>
            </a:r>
            <a:r>
              <a:rPr lang="en-US" smtClean="0"/>
              <a:t>© 2015 </a:t>
            </a:r>
            <a:r>
              <a:rPr lang="en-US" dirty="0"/>
              <a:t>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6C995DE-0FFE-45F3-B537-69A0AC7916DF}" type="slidenum">
              <a:rPr lang="en-US"/>
              <a:pPr>
                <a:defRPr/>
              </a:pPr>
              <a:t>‹#›</a:t>
            </a:fld>
            <a:endParaRPr lang="en-US" dirty="0"/>
          </a:p>
        </p:txBody>
      </p:sp>
    </p:spTree>
    <p:extLst>
      <p:ext uri="{BB962C8B-B14F-4D97-AF65-F5344CB8AC3E}">
        <p14:creationId xmlns:p14="http://schemas.microsoft.com/office/powerpoint/2010/main" val="40949040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7029C4C-C2A6-4717-8563-4B6485018455}"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4411A0D-A8E5-402C-AF42-7358F1E5206C}" type="slidenum">
              <a:rPr lang="en-US"/>
              <a:pPr>
                <a:defRPr/>
              </a:pPr>
              <a:t>‹#›</a:t>
            </a:fld>
            <a:endParaRPr lang="en-US" dirty="0"/>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BCD41C-A05E-407A-A6F7-5DECF085D44C}"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56CC0B-54A5-48FB-8962-F964543AD7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36741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E78114-A05E-4C60-8CC0-398858802D23}"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AE0EDF-379C-4917-8D66-36F17073F9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216969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A1306E-FBCE-4395-8DFA-E7C9477C4344}"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A94808-C362-4D14-B3BC-5901F7633C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12625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59106A-8CAF-44E8-AEA2-E6494326B09A}"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34AB635-083C-4B16-9946-6A386B12EF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790467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F86555-48F2-4065-A44D-1A2587EC9387}"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C36F535-71D6-4898-9998-F7C2376558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0956920"/>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811E98-F6BA-4729-AA1A-A2B025B69ABB}"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F354FBA-63AF-4E49-8D41-D170106A903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53590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AFCE9D-C506-4FB1-8C8E-291059F0599D}"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5CDA22-EB0D-4915-A07A-2BD1761443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09891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2B0345-B6AE-4974-A269-E96D9CB238C7}"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A8AA6B-F4A2-4F2F-89EE-BA6BD299753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34527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66DF36-EB2C-41BF-B7DF-8F00AA75B9C5}"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9D06C3-134B-4157-B15A-5D379EF49F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1575458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52485D-9889-42A8-8D32-EDCD41682142}"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20975C-3402-4C74-A1B3-BD7B1FE1ACD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1408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47AA2FB-695C-4592-B550-A6752700110A}"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48FE30C-4565-40A8-B04F-73EB35A52FAB}" type="slidenum">
              <a:rPr lang="en-US"/>
              <a:pPr>
                <a:defRPr/>
              </a:pPr>
              <a:t>‹#›</a:t>
            </a:fld>
            <a:endParaRPr lang="en-US" dirty="0"/>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1563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7B2A203-CD21-486C-80D1-2774C478CF39}"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solidFill>
                  <a:prstClr val="black">
                    <a:tint val="75000"/>
                  </a:prstClr>
                </a:solidFill>
              </a:rPr>
              <a:t>Copyright </a:t>
            </a:r>
            <a:r>
              <a:rPr lang="en-US" smtClean="0">
                <a:solidFill>
                  <a:prstClr val="black">
                    <a:tint val="75000"/>
                  </a:prstClr>
                </a:solidFill>
              </a:rPr>
              <a:t>© 2015 </a:t>
            </a:r>
            <a:r>
              <a:rPr lang="en-US" dirty="0">
                <a:solidFill>
                  <a:prstClr val="black">
                    <a:tint val="75000"/>
                  </a:prstClr>
                </a:solidFill>
              </a:rPr>
              <a:t>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F398BF0-B633-437F-A375-9F5C8EBF9E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1537477"/>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BCD41C-A05E-407A-A6F7-5DECF085D44C}"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56CC0B-54A5-48FB-8962-F964543AD7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916772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E78114-A05E-4C60-8CC0-398858802D23}"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6AE0EDF-379C-4917-8D66-36F17073F9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928426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A1306E-FBCE-4395-8DFA-E7C9477C4344}"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A94808-C362-4D14-B3BC-5901F7633C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38089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59106A-8CAF-44E8-AEA2-E6494326B09A}"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34AB635-083C-4B16-9946-6A386B12EF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281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F86555-48F2-4065-A44D-1A2587EC9387}"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C36F535-71D6-4898-9998-F7C2376558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590805"/>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811E98-F6BA-4729-AA1A-A2B025B69ABB}"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F354FBA-63AF-4E49-8D41-D170106A903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865692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AFCE9D-C506-4FB1-8C8E-291059F0599D}"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5CDA22-EB0D-4915-A07A-2BD1761443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26616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2B0345-B6AE-4974-A269-E96D9CB238C7}"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A8AA6B-F4A2-4F2F-89EE-BA6BD299753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0191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F12F0C6-B5C0-45E6-85FD-C21AB31A1A95}"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38B8CC1-C7B3-4BC4-BEEE-A4A95954513D}" type="slidenum">
              <a:rPr lang="en-US"/>
              <a:pPr>
                <a:defRPr/>
              </a:pPr>
              <a:t>‹#›</a:t>
            </a:fld>
            <a:endParaRPr lang="en-US" dirty="0"/>
          </a:p>
        </p:txBody>
      </p:sp>
    </p:spTree>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66DF36-EB2C-41BF-B7DF-8F00AA75B9C5}"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9D06C3-134B-4157-B15A-5D379EF49F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411578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52485D-9889-42A8-8D32-EDCD41682142}"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Copyright © 2015 </a:t>
            </a:r>
            <a:r>
              <a:rPr lang="en-US" dirty="0" smtClean="0">
                <a:solidFill>
                  <a:prstClr val="black">
                    <a:tint val="75000"/>
                  </a:prstClr>
                </a:solidFill>
              </a:rPr>
              <a:t>McGraw-Hill Education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20975C-3402-4C74-A1B3-BD7B1FE1ACD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128018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19626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7B2A203-CD21-486C-80D1-2774C478CF39}"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solidFill>
                  <a:prstClr val="black">
                    <a:tint val="75000"/>
                  </a:prstClr>
                </a:solidFill>
              </a:rPr>
              <a:t>Copyright </a:t>
            </a:r>
            <a:r>
              <a:rPr lang="en-US" smtClean="0">
                <a:solidFill>
                  <a:prstClr val="black">
                    <a:tint val="75000"/>
                  </a:prstClr>
                </a:solidFill>
              </a:rPr>
              <a:t>© 2015 </a:t>
            </a:r>
            <a:r>
              <a:rPr lang="en-US" dirty="0">
                <a:solidFill>
                  <a:prstClr val="black">
                    <a:tint val="75000"/>
                  </a:prstClr>
                </a:solidFill>
              </a:rPr>
              <a:t>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F398BF0-B633-437F-A375-9F5C8EBF9E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327584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224EFF-F9F8-496A-8AFF-0F456197E8B5}"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019379-17AD-4E0D-9610-E34AD365F0A3}"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BCD41C-A05E-407A-A6F7-5DECF085D44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56CC0B-54A5-48FB-8962-F964543AD76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D88E37B-CCA0-4BF7-B7AF-2BF4EC7610D2}"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9EE4FC-2A91-409C-B8D2-F3728F9891D1}"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83D0F0-4A89-4D87-9ECF-313F57AAD2A3}"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920DAAC-7117-477B-8495-ACE3BBCB7238}"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03DD5F-3ADD-4550-807E-1C58669018A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AD7A4F-0B31-4615-9C11-A8677BAFCAEB}"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81D123-9B63-43A4-93F3-FBB2E34B51D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01C260-B825-4CE8-9DDA-33D812275B3B}"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222CC94-E489-4312-8290-E2832839CF1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2DAA3E-00E2-411E-B637-A6A9DEA20E29}"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D5540CA-CB36-4A87-B556-5BDB8910FF7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091CE4-3099-44D0-960B-7001E1D860B1}"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AAB3A9F-8892-4925-A81E-36811534698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E92570D-5CF9-493F-B292-E313666C42B0}"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5875755-536E-429D-BBD6-07FA27D3CFDF}"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F20DF25-EDC7-495E-B8E3-1B8AC32513C3}"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E78114-A05E-4C60-8CC0-398858802D2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AE0EDF-379C-4917-8D66-36F17073F92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D13CA33-802A-413E-988B-05A557CEB6F6}"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C9D8538-6499-44AE-AE91-BF080A1A3E51}"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B4EF494-322C-46B9-B526-E33FD43EE8A7}"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800A46B-E5D6-4FDB-9298-604AEAFC98B2}"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2F7DD0E-9CA2-49B3-BBA8-F98F63DDA365}"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99D8F46-67D3-4B1B-A968-90E1C3A8EEF9}"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97661DB-6507-4B09-AD94-8A6804F4512F}"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87A478-5C5B-45F3-9459-5EEE4511F80E}"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3807D8B-618C-4961-BE67-2ECCCB47F25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DFA715A-842A-4A33-A4CF-7AD385416E18}"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D8CCA86-9BF5-48C3-88B4-86FD8A74B2F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5546C37-DB76-432D-AA37-22FDA210B7E8}"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0A9B55A-D4A5-4488-BE0F-9CA5BF2720F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235E710-6401-4BA5-AE50-2152658E89A2}"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010B7CA-727D-4F3F-9262-D71DEF42932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E71345A-4927-4BCD-9C29-1B45AE4EC781}"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471B53D-78F6-4CD9-93B0-7190AF44A97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DBC5473-C27F-40B5-92CC-F47A12A6A375}"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4C8815-8286-4674-99A2-61A184AB48F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CF86E44-BA7F-4956-BC2D-CBA0A090FDF9}"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2A1306E-FBCE-4395-8DFA-E7C9477C4344}"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4A94808-C362-4D14-B3BC-5901F7633C37}"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179A000-6850-4A9C-9800-DDEC1374CFA2}"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08583A8-61EF-47C7-87D4-A542ECCADE4C}"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E309C79-9C0C-47C0-9403-CD240AA591B9}"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98ABD79-1EB8-4F33-92C8-D240393662D9}"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0E78555-F85E-406F-80BA-36F9C45ECB1A}"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469BA60-F9DB-40B7-B092-F89C2C9A4575}"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E89ADA6-B99C-42BA-B286-E557235166D7}"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F057BBF-5665-40BC-80F8-79E212992693}"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C190D38-8C73-4935-9D34-CCB1D6130ACF}"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F1BED10-6D4A-43F9-AA85-C95B0ECB61A5}"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2EEB4B3-9082-4086-BDB7-0591621821FF}"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7DC345A-1242-4D78-B3A9-184B76568E28}"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11A04D2-A4B9-4AE1-94AA-04947790596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338B7D1-4D12-45C5-8B39-81D2B2157D94}"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F1DD58A-34B4-4FF9-899E-61EA4888E1D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76F0AB2-C9D8-4439-99E0-A474E4BDB4D8}"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9EE37F-279F-4C27-83E8-6162201D8A5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38AAE9B-B6F8-4D5F-A7B9-FDFE918741DD}"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D47C71C-2488-468B-B081-676374A3024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7048498-85FD-4FA8-A1DF-0DA1A62D3278}"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59106A-8CAF-44E8-AEA2-E6494326B09A}" type="datetime1">
              <a:rPr lang="en-US" smtClean="0"/>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2015 McGraw-Hill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34AB635-083C-4B16-9946-6A386B12EF97}"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63FF19-C926-4E57-B7FC-D3FB9FFB98E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A8C9ABC-A354-47B3-8C45-E5C13B2F2950}"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74F8F36-CED3-46D4-A079-0618A6795AA3}"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FC0465-DC40-44E5-A2DA-3E0B8F919700}"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6A3BB1D-5DDD-4594-92A3-EDC50675610B}"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45B0136-45CD-4BE7-A164-44C9DF0C5CD3}"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C2DAD8B-CAA1-4B3B-B0AC-D4003E8D092A}"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06A9CB7-3E09-424D-AA41-7BFA28F5274B}"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00B3A54-6E06-4982-A70D-042DBBBEBF59}"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CB5C6F1-6EAC-46F9-8684-55C6AB3D9663}"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398E483-3FB1-44DD-A013-4F43A1BC43EE}"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548C373-90AF-4977-9465-9739D5989862}"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7645DE-8B5F-40B9-ABD7-E5D2C2D8B17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0E6CA56-9C21-4EC1-BFF7-63BDCFA84BFF}" type="slidenum">
              <a:rPr lang="en-US"/>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46803DD-68F4-4A4B-B7B8-C9BB1393399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9D71E01-B826-4838-93BB-765AFBCB3216}" type="slidenum">
              <a:rPr lang="en-US"/>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ECBDC53-6227-4A6C-A80C-5392CEE4BD7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1A6E7A6-CC74-49BF-AABA-9B810571BE26}" type="slidenum">
              <a:rPr lang="en-US"/>
              <a:pPr>
                <a:defRPr/>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1B464DB-418A-496B-8ED8-57D26B46D49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F82BED2-232E-4E9B-8654-AE699B22977A}"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CF86555-48F2-4065-A44D-1A2587EC9387}" type="datetime1">
              <a:rPr lang="en-US" smtClean="0"/>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2015 McGraw-Hill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C36F535-71D6-4898-9998-F7C237655866}"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8A5648F-6464-4DA7-92E1-04EB5FCACC2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A7B672E-5ECB-47E8-BAC8-6FEE501EF8BA}" type="slidenum">
              <a:rPr lang="en-US"/>
              <a:pPr>
                <a:defRPr/>
              </a:pPr>
              <a:t>‹#›</a:t>
            </a:fld>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61679AA-61C1-48E4-B370-48D931783D2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E4F0C70-D4EB-4B0C-A5C8-511CE950F693}" type="slidenum">
              <a:rPr lang="en-US"/>
              <a:pPr>
                <a:defRPr/>
              </a:pPr>
              <a:t>‹#›</a:t>
            </a:fld>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7C3184C-0BD8-4DC9-86A1-B6F2A249CFCF}"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B2A2D0D-1B34-4010-897E-936A0080D23F}" type="slidenum">
              <a:rPr lang="en-US"/>
              <a:pPr>
                <a:defRPr/>
              </a:pPr>
              <a:t>‹#›</a:t>
            </a:fld>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D3D88B8-AD14-4324-890E-FC46B4BF948E}"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BFB0A91-5843-46E6-801B-5B615BBA331C}" type="slidenum">
              <a:rPr lang="en-US"/>
              <a:pPr>
                <a:defRPr/>
              </a:pPr>
              <a:t>‹#›</a:t>
            </a:fld>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E0DA873-B369-4B07-8D30-29BD7F49F32D}"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83BD109-C2F7-4E15-B4A1-70D75DEBDFAC}" type="slidenum">
              <a:rPr lang="en-US"/>
              <a:pPr>
                <a:defRPr/>
              </a:pPr>
              <a:t>‹#›</a:t>
            </a:fld>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66E217C-1F45-4BC8-B469-DC9B7253E3D7}"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0DE43EB-88C7-4B6A-ACE9-B197DFE50D0A}" type="slidenum">
              <a:rPr lang="en-US"/>
              <a:pPr>
                <a:defRPr/>
              </a:pPr>
              <a:t>‹#›</a:t>
            </a:fld>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4C8F08F-F9CD-442C-9E39-44B87665B3D0}"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EC3CB8F-62FE-4255-9A50-FA7111DCE05F}" type="slidenum">
              <a:rPr lang="en-US"/>
              <a:pPr>
                <a:defRPr/>
              </a:pPr>
              <a:t>‹#›</a:t>
            </a:fld>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A2FD852-7786-4A60-81B5-18B335BAAF8D}"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CBC6212-175C-43EC-A131-A686B7F81932}" type="slidenum">
              <a:rPr lang="en-US"/>
              <a:pPr>
                <a:defRPr/>
              </a:pPr>
              <a:t>‹#›</a:t>
            </a:fld>
            <a:endParaRPr lang="en-US"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A24C0FE-B8F4-4D4B-AF7A-8F271FCAEEA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65B853E-1F5E-4A7E-A2F0-E9873F415CD1}" type="slidenum">
              <a:rPr lang="en-US"/>
              <a:pPr>
                <a:defRPr/>
              </a:pPr>
              <a:t>‹#›</a:t>
            </a:fld>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8BED9B2-2266-4496-B88F-328227CB10F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E23FF77-C7D1-467F-A1F6-F1210D813DA9}"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811E98-F6BA-4729-AA1A-A2B025B69ABB}" type="datetime1">
              <a:rPr lang="en-US" smtClean="0"/>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2015 McGraw-Hill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F354FBA-63AF-4E49-8D41-D170106A9034}"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663C7FB-FA20-4017-8236-F9F086AA818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A5055FF-5B03-475F-AD5F-A22A5CED187A}" type="slidenum">
              <a:rPr lang="en-US"/>
              <a:pPr>
                <a:defRPr/>
              </a:pPr>
              <a:t>‹#›</a:t>
            </a:fld>
            <a:endParaRPr lang="en-US" dirty="0"/>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2900E8-10B7-46D1-9753-FE920EBE5AD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DB4CFAF-A178-4AAE-89B4-C3C269C99C30}" type="slidenum">
              <a:rPr lang="en-US"/>
              <a:pPr>
                <a:defRPr/>
              </a:pPr>
              <a:t>‹#›</a:t>
            </a:fld>
            <a:endParaRPr lang="en-US" dirty="0"/>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CEB739-DCF7-4A42-9F26-6CF62955577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6E232F8-FC18-4DBF-B02E-76B60F11BBFE}" type="slidenum">
              <a:rPr lang="en-US"/>
              <a:pPr>
                <a:defRPr/>
              </a:pPr>
              <a:t>‹#›</a:t>
            </a:fld>
            <a:endParaRPr lang="en-US" dirty="0"/>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C6EEFDB-E8CD-4FD8-AF70-39445BF9C00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490BB04-126C-4407-87B7-064E47936ECC}" type="slidenum">
              <a:rPr lang="en-US"/>
              <a:pPr>
                <a:defRPr/>
              </a:pPr>
              <a:t>‹#›</a:t>
            </a:fld>
            <a:endParaRPr lang="en-US" dirty="0"/>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CAEB22E-677F-4F3C-AAEC-AFBFBB88F5CC}"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C62A08-4D61-4E8A-A8EE-E72530B83B69}" type="slidenum">
              <a:rPr lang="en-US"/>
              <a:pPr>
                <a:defRPr/>
              </a:pPr>
              <a:t>‹#›</a:t>
            </a:fld>
            <a:endParaRPr lang="en-US" dirty="0"/>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1EC8DC-4DFB-4A47-8D74-CCD546CFFAE1}"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2754C70-1ECB-4CAC-9E5A-46C63657E1E9}" type="slidenum">
              <a:rPr lang="en-US"/>
              <a:pPr>
                <a:defRPr/>
              </a:pPr>
              <a:t>‹#›</a:t>
            </a:fld>
            <a:endParaRPr lang="en-US" dirty="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5E3FD55-C841-4CA7-9CD9-8E140ED6D60F}"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FD8C5A0-EEBA-4F5B-B13D-F504B5AEFC33}" type="slidenum">
              <a:rPr lang="en-US"/>
              <a:pPr>
                <a:defRPr/>
              </a:pPr>
              <a:t>‹#›</a:t>
            </a:fld>
            <a:endParaRPr lang="en-US" dirty="0"/>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15EF368-0F3D-4595-A929-177E11293E6D}"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6D221F0-D3B5-47A6-B15A-20289A98BDFA}" type="slidenum">
              <a:rPr lang="en-US"/>
              <a:pPr>
                <a:defRPr/>
              </a:pPr>
              <a:t>‹#›</a:t>
            </a:fld>
            <a:endParaRPr lang="en-US" dirty="0"/>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F51105E-740E-44C6-85FB-C32DB43FCFE9}"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3DD34D-E3E4-42F9-86AE-FB6A52F1F4BF}" type="slidenum">
              <a:rPr lang="en-US"/>
              <a:pPr>
                <a:defRPr/>
              </a:pPr>
              <a:t>‹#›</a:t>
            </a:fld>
            <a:endParaRPr lang="en-US" dirty="0"/>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EB8B23D-D8DD-4F74-AF83-67D621B5049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6B6CAA3-55A2-4C02-9108-77CE271CE776}"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AFCE9D-C506-4FB1-8C8E-291059F0599D}"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5CDA22-EB0D-4915-A07A-2BD17614435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0908FDB-B645-4133-AB2A-1BABF33E4DA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C27B15F-BA5D-409E-9120-1791B4EF0461}" type="slidenum">
              <a:rPr lang="en-US"/>
              <a:pPr>
                <a:defRPr/>
              </a:pPr>
              <a:t>‹#›</a:t>
            </a:fld>
            <a:endParaRPr lang="en-US" dirty="0"/>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7B2A203-CD21-486C-80D1-2774C478CF3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F398BF0-B633-437F-A375-9F5C8EBF9E1A}" type="slidenum">
              <a:rPr lang="en-US"/>
              <a:pPr>
                <a:defRPr/>
              </a:pPr>
              <a:t>‹#›</a:t>
            </a:fld>
            <a:endParaRPr lang="en-US" dirty="0"/>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1030D5C-9BE7-486E-8AC3-73D781751EE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907108B-FDE2-4E00-81FC-AE94BAE86D1A}" type="slidenum">
              <a:rPr lang="en-US"/>
              <a:pPr>
                <a:defRPr/>
              </a:pPr>
              <a:t>‹#›</a:t>
            </a:fld>
            <a:endParaRPr lang="en-US" dirty="0"/>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06966DE-7D0D-4CDE-A386-1B20ADFAAB3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2AFA5B7-7B56-42EA-96E4-3996A00F99B7}" type="slidenum">
              <a:rPr lang="en-US"/>
              <a:pPr>
                <a:defRPr/>
              </a:pPr>
              <a:t>‹#›</a:t>
            </a:fld>
            <a:endParaRPr lang="en-US" dirty="0"/>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2421BFA-06E1-44EB-BD25-6CF1A6E0EC20}"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6D697D-1B20-423D-A918-D32CBC4EE8C4}" type="slidenum">
              <a:rPr lang="en-US"/>
              <a:pPr>
                <a:defRPr/>
              </a:pPr>
              <a:t>‹#›</a:t>
            </a:fld>
            <a:endParaRPr lang="en-US" dirty="0"/>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F7DA9B2-04FD-4C3C-B60E-188B0C07B9E3}"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5F0D06E-8F4F-473E-9BD9-1A4F4C1BA40A}" type="slidenum">
              <a:rPr lang="en-US"/>
              <a:pPr>
                <a:defRPr/>
              </a:pPr>
              <a:t>‹#›</a:t>
            </a:fld>
            <a:endParaRPr lang="en-US" dirty="0"/>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B8C3309-41C2-4808-B0FC-7685E56B7595}"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28AA61-80A9-46D6-99E5-B1ECF8B13808}" type="slidenum">
              <a:rPr lang="en-US"/>
              <a:pPr>
                <a:defRPr/>
              </a:pPr>
              <a:t>‹#›</a:t>
            </a:fld>
            <a:endParaRPr lang="en-US" dirty="0"/>
          </a:p>
        </p:txBody>
      </p:sp>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1987FBA-B410-45B5-B3AD-8DFDDD3042E5}"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1DA7C7A-D5F7-4BDE-A1EA-4A36ECD12B4F}" type="slidenum">
              <a:rPr lang="en-US"/>
              <a:pPr>
                <a:defRPr/>
              </a:pPr>
              <a:t>‹#›</a:t>
            </a:fld>
            <a:endParaRPr lang="en-US" dirty="0"/>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06EB470-8961-4D2B-850E-20491F5695FE}"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CC2FD54-26AC-4D9D-BA49-78CC02E6422A}" type="slidenum">
              <a:rPr lang="en-US"/>
              <a:pPr>
                <a:defRPr/>
              </a:pPr>
              <a:t>‹#›</a:t>
            </a:fld>
            <a:endParaRPr lang="en-US" dirty="0"/>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77BB667-5384-4142-847F-7873014DACF9}"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377754C-8E88-487A-A296-E6381E81DDC2}"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2B0345-B6AE-4974-A269-E96D9CB238C7}"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CA8AA6B-F4A2-4F2F-89EE-BA6BD299753D}"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CA2B33A-C86C-48CC-8B62-705B183E5EC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00E044D-86F8-484F-A073-D106CFD39D2C}" type="slidenum">
              <a:rPr lang="en-US"/>
              <a:pPr>
                <a:defRPr/>
              </a:pPr>
              <a:t>‹#›</a:t>
            </a:fld>
            <a:endParaRPr lang="en-US" dirty="0"/>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BFF3CA3-E8CE-4236-9082-47A8A0E28E6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60BA6BD-468C-4968-A432-D14824D7358B}" type="slidenum">
              <a:rPr lang="en-US"/>
              <a:pPr>
                <a:defRPr/>
              </a:pPr>
              <a:t>‹#›</a:t>
            </a:fld>
            <a:endParaRPr lang="en-US" dirty="0"/>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B0B5EE6-4659-4F7F-B8C3-A2376F6D22C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95C8B3-3AB0-4535-9C99-A51CEA283CD5}" type="slidenum">
              <a:rPr lang="en-US"/>
              <a:pPr>
                <a:defRPr/>
              </a:pPr>
              <a:t>‹#›</a:t>
            </a:fld>
            <a:endParaRPr lang="en-US" dirty="0"/>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000794D-A906-45CA-99DC-C8144D8D84C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10AC371-75AB-46A7-AAA9-8E00A91651AF}" type="slidenum">
              <a:rPr lang="en-US"/>
              <a:pPr>
                <a:defRPr/>
              </a:pPr>
              <a:t>‹#›</a:t>
            </a:fld>
            <a:endParaRPr lang="en-US" dirty="0"/>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0640576-C276-4969-A21E-CDB67BFB63C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9B3DD81-5D62-4863-A0B3-ED174235AEB2}" type="slidenum">
              <a:rPr lang="en-US"/>
              <a:pPr>
                <a:defRPr/>
              </a:pPr>
              <a:t>‹#›</a:t>
            </a:fld>
            <a:endParaRPr lang="en-US" dirty="0"/>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0BA2DA-7C8B-4112-954C-7C8AA67FC5C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01A316-B21D-415F-A899-D8FB2E8A8DBF}" type="slidenum">
              <a:rPr lang="en-US"/>
              <a:pPr>
                <a:defRPr/>
              </a:pPr>
              <a:t>‹#›</a:t>
            </a:fld>
            <a:endParaRPr lang="en-US" dirty="0"/>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0C133C6-D9D2-445E-859A-BDDCF874E5CB}"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4372E6-BA5D-428C-8D3B-40E63350F42C}" type="slidenum">
              <a:rPr lang="en-US"/>
              <a:pPr>
                <a:defRPr/>
              </a:pPr>
              <a:t>‹#›</a:t>
            </a:fld>
            <a:endParaRPr lang="en-US" dirty="0"/>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FC314D-52F1-4139-8D36-6282DAFF68D5}"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A502F59-C9C5-4CFC-ACAE-314DC3CCBC8D}" type="slidenum">
              <a:rPr lang="en-US"/>
              <a:pPr>
                <a:defRPr/>
              </a:pPr>
              <a:t>‹#›</a:t>
            </a:fld>
            <a:endParaRPr lang="en-US" dirty="0"/>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430762-19BD-47C4-8BCF-030544E92DE1}"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013F062-0DF7-4378-8C5C-624AE4CB2844}" type="slidenum">
              <a:rPr lang="en-US"/>
              <a:pPr>
                <a:defRPr/>
              </a:pPr>
              <a:t>‹#›</a:t>
            </a:fld>
            <a:endParaRPr lang="en-US" dirty="0"/>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F934F64-72FE-4546-8208-AA8B8FDA495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0CBD8B5-B812-407C-846B-2B139F85C7C5}"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15.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theme" Target="../theme/theme16.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A607C7E-F4F5-4B77-8CDC-90CC78F38487}"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FAA990F-E072-4953-8691-83ED6C82154B}"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000" dirty="0" smtClean="0">
                <a:solidFill>
                  <a:schemeClr val="bg1"/>
                </a:solidFill>
                <a:latin typeface="Calibri" pitchFamily="-107" charset="0"/>
              </a:rPr>
              <a:t>1 - </a:t>
            </a:r>
            <a:fld id="{D477D4FD-B1ED-4135-B30F-EC6B4E1BF464}" type="slidenum">
              <a:rPr lang="en-US" sz="1000" smtClean="0">
                <a:solidFill>
                  <a:schemeClr val="bg1"/>
                </a:solidFill>
                <a:latin typeface="Calibri" pitchFamily="-107" charset="0"/>
              </a:rPr>
              <a:pPr algn="ctr" eaLnBrk="1" hangingPunct="1">
                <a:defRPr/>
              </a:pPr>
              <a:t>‹#›</a:t>
            </a:fld>
            <a:endParaRPr lang="en-US" sz="1000" dirty="0" smtClean="0">
              <a:solidFill>
                <a:schemeClr val="bg1"/>
              </a:solidFill>
              <a:latin typeface="Calibri" pitchFamily="-107" charset="0"/>
            </a:endParaRPr>
          </a:p>
        </p:txBody>
      </p:sp>
    </p:spTree>
  </p:cSld>
  <p:clrMap bg1="lt1" tx1="dk1" bg2="lt2" tx2="dk2" accent1="accent1" accent2="accent2" accent3="accent3" accent4="accent4" accent5="accent5" accent6="accent6" hlink="hlink" folHlink="folHlink"/>
  <p:sldLayoutIdLst>
    <p:sldLayoutId id="2147484916" r:id="rId1"/>
    <p:sldLayoutId id="2147484906" r:id="rId2"/>
    <p:sldLayoutId id="2147484907" r:id="rId3"/>
    <p:sldLayoutId id="2147484908" r:id="rId4"/>
    <p:sldLayoutId id="2147484909" r:id="rId5"/>
    <p:sldLayoutId id="2147484910" r:id="rId6"/>
    <p:sldLayoutId id="2147484911" r:id="rId7"/>
    <p:sldLayoutId id="2147484912" r:id="rId8"/>
    <p:sldLayoutId id="2147484913" r:id="rId9"/>
    <p:sldLayoutId id="2147484914" r:id="rId10"/>
    <p:sldLayoutId id="2147484915" r:id="rId11"/>
    <p:sldLayoutId id="214748491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F6E0C94E-AC99-41FA-8982-2C057E62F4A0}"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2DDF38-5A95-4361-B337-9F1772DB930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08"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 id="2147485018"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CB1B591E-E16A-43F7-BE9F-78510BA26DE2}"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AC109B0-9442-486C-9634-EA0B71520A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19" r:id="rId1"/>
    <p:sldLayoutId id="2147485020" r:id="rId2"/>
    <p:sldLayoutId id="2147485021" r:id="rId3"/>
    <p:sldLayoutId id="2147485022" r:id="rId4"/>
    <p:sldLayoutId id="2147485023" r:id="rId5"/>
    <p:sldLayoutId id="2147485024" r:id="rId6"/>
    <p:sldLayoutId id="2147485025" r:id="rId7"/>
    <p:sldLayoutId id="2147485026" r:id="rId8"/>
    <p:sldLayoutId id="2147485027" r:id="rId9"/>
    <p:sldLayoutId id="2147485028" r:id="rId10"/>
    <p:sldLayoutId id="2147485029"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DE6E308-82E2-4031-9570-B6D11A62FDC7}"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a:t>
            </a:r>
            <a:r>
              <a:rPr lang="en-US" smtClean="0"/>
              <a:t>© 2015 </a:t>
            </a:r>
            <a:r>
              <a:rPr lang="en-US" dirty="0"/>
              <a:t>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0127486D-E2AC-4473-8D94-734531B4F2ED}" type="slidenum">
              <a:rPr lang="en-US"/>
              <a:pPr>
                <a:defRPr/>
              </a:pPr>
              <a:t>‹#›</a:t>
            </a:fld>
            <a:endParaRPr lang="en-US" dirty="0"/>
          </a:p>
        </p:txBody>
      </p:sp>
      <p:sp>
        <p:nvSpPr>
          <p:cNvPr id="8" name="Rectangle 7"/>
          <p:cNvSpPr/>
          <p:nvPr userDrawn="1"/>
        </p:nvSpPr>
        <p:spPr>
          <a:xfrm>
            <a:off x="0" y="0"/>
            <a:ext cx="9144000" cy="274638"/>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2452047334"/>
      </p:ext>
    </p:extLst>
  </p:cSld>
  <p:clrMap bg1="lt1" tx1="dk1" bg2="lt2" tx2="dk2" accent1="accent1" accent2="accent2" accent3="accent3" accent4="accent4" accent5="accent5" accent6="accent6" hlink="hlink" folHlink="folHlink"/>
  <p:sldLayoutIdLst>
    <p:sldLayoutId id="2147485031" r:id="rId1"/>
    <p:sldLayoutId id="2147485032" r:id="rId2"/>
    <p:sldLayoutId id="2147485033" r:id="rId3"/>
    <p:sldLayoutId id="2147485034" r:id="rId4"/>
    <p:sldLayoutId id="2147485035" r:id="rId5"/>
    <p:sldLayoutId id="2147485036" r:id="rId6"/>
    <p:sldLayoutId id="2147485037" r:id="rId7"/>
    <p:sldLayoutId id="2147485038" r:id="rId8"/>
    <p:sldLayoutId id="2147485039" r:id="rId9"/>
    <p:sldLayoutId id="2147485040" r:id="rId10"/>
    <p:sldLayoutId id="2147485041"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929781E3-15E9-4AF6-BC05-56ED95F7FE47}"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smtClean="0"/>
              <a:t>Copyright © 2015 </a:t>
            </a:r>
            <a:r>
              <a:rPr lang="en-US" dirty="0" smtClean="0"/>
              <a:t>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0025C637-2DAC-4041-AC86-76BF961E47AE}" type="slidenum">
              <a:rPr lang="en-US"/>
              <a:pPr>
                <a:defRPr/>
              </a:pPr>
              <a:t>‹#›</a:t>
            </a:fld>
            <a:endParaRPr lang="en-US" dirty="0"/>
          </a:p>
        </p:txBody>
      </p:sp>
      <p:sp>
        <p:nvSpPr>
          <p:cNvPr id="7" name="Rectangle 6"/>
          <p:cNvSpPr/>
          <p:nvPr userDrawn="1"/>
        </p:nvSpPr>
        <p:spPr>
          <a:xfrm>
            <a:off x="0" y="0"/>
            <a:ext cx="9144000" cy="274638"/>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3243903063"/>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 id="2147485055" r:id="rId13"/>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52CFB26-7DC9-46FC-91BD-E018898529E1}"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a:t>
            </a:r>
            <a:r>
              <a:rPr lang="en-US" smtClean="0"/>
              <a:t>© 2015 </a:t>
            </a:r>
            <a:r>
              <a:rPr lang="en-US" dirty="0"/>
              <a:t>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D66A26EC-47DD-4371-85BD-A1AB986CCADE}" type="slidenum">
              <a:rPr lang="en-US"/>
              <a:pPr>
                <a:defRPr/>
              </a:pPr>
              <a:t>‹#›</a:t>
            </a:fld>
            <a:endParaRPr lang="en-US" dirty="0"/>
          </a:p>
        </p:txBody>
      </p:sp>
      <p:sp>
        <p:nvSpPr>
          <p:cNvPr id="8" name="Rectangle 7"/>
          <p:cNvSpPr/>
          <p:nvPr userDrawn="1"/>
        </p:nvSpPr>
        <p:spPr>
          <a:xfrm>
            <a:off x="0" y="0"/>
            <a:ext cx="9144000" cy="274638"/>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3232397631"/>
      </p:ext>
    </p:extLst>
  </p:cSld>
  <p:clrMap bg1="lt1" tx1="dk1" bg2="lt2" tx2="dk2" accent1="accent1" accent2="accent2" accent3="accent3" accent4="accent4" accent5="accent5" accent6="accent6" hlink="hlink" folHlink="folHlink"/>
  <p:sldLayoutIdLst>
    <p:sldLayoutId id="214748505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A607C7E-F4F5-4B77-8CDC-90CC78F38487}"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Copyright © 2015 McGraw-Hill Education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FAA990F-E072-4953-8691-83ED6C82154B}" type="slidenum">
              <a:rPr lang="en-US">
                <a:solidFill>
                  <a:prstClr val="black">
                    <a:tint val="75000"/>
                  </a:prstClr>
                </a:solidFill>
              </a:rPr>
              <a:pPr>
                <a:defRPr/>
              </a:pPr>
              <a:t>‹#›</a:t>
            </a:fld>
            <a:endParaRPr lang="en-US" dirty="0">
              <a:solidFill>
                <a:prstClr val="black">
                  <a:tint val="75000"/>
                </a:prstClr>
              </a:solidFill>
            </a:endParaRP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000" dirty="0" smtClean="0">
                <a:solidFill>
                  <a:prstClr val="white"/>
                </a:solidFill>
                <a:latin typeface="Calibri" pitchFamily="-107" charset="0"/>
              </a:rPr>
              <a:t>1 - </a:t>
            </a:r>
            <a:fld id="{D477D4FD-B1ED-4135-B30F-EC6B4E1BF464}" type="slidenum">
              <a:rPr lang="en-US" sz="1000" smtClean="0">
                <a:solidFill>
                  <a:prstClr val="white"/>
                </a:solidFill>
                <a:latin typeface="Calibri" pitchFamily="-107" charset="0"/>
              </a:rPr>
              <a:pPr algn="ctr" eaLnBrk="1" hangingPunct="1">
                <a:defRPr/>
              </a:pPr>
              <a:t>‹#›</a:t>
            </a:fld>
            <a:endParaRPr lang="en-US" sz="1000" dirty="0" smtClean="0">
              <a:solidFill>
                <a:prstClr val="white"/>
              </a:solidFill>
              <a:latin typeface="Calibri" pitchFamily="-107" charset="0"/>
            </a:endParaRPr>
          </a:p>
        </p:txBody>
      </p:sp>
      <p:sp>
        <p:nvSpPr>
          <p:cNvPr id="8" name="Rectangle 7"/>
          <p:cNvSpPr/>
          <p:nvPr userDrawn="1"/>
        </p:nvSpPr>
        <p:spPr>
          <a:xfrm>
            <a:off x="0" y="0"/>
            <a:ext cx="9144000" cy="274638"/>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3560186044"/>
      </p:ext>
    </p:extLst>
  </p:cSld>
  <p:clrMap bg1="lt1" tx1="dk1" bg2="lt2" tx2="dk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 id="214748508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A607C7E-F4F5-4B77-8CDC-90CC78F38487}"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solidFill>
                  <a:prstClr val="black">
                    <a:tint val="75000"/>
                  </a:prstClr>
                </a:solidFill>
              </a:rPr>
              <a:t>Copyright © 2015 McGraw-Hill Education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FAA990F-E072-4953-8691-83ED6C82154B}" type="slidenum">
              <a:rPr lang="en-US">
                <a:solidFill>
                  <a:prstClr val="black">
                    <a:tint val="75000"/>
                  </a:prstClr>
                </a:solidFill>
              </a:rPr>
              <a:pPr>
                <a:defRPr/>
              </a:pPr>
              <a:t>‹#›</a:t>
            </a:fld>
            <a:endParaRPr lang="en-US" dirty="0">
              <a:solidFill>
                <a:prstClr val="black">
                  <a:tint val="75000"/>
                </a:prstClr>
              </a:solidFill>
            </a:endParaRP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000" dirty="0" smtClean="0">
                <a:solidFill>
                  <a:prstClr val="white"/>
                </a:solidFill>
                <a:latin typeface="Calibri" pitchFamily="-107" charset="0"/>
              </a:rPr>
              <a:t>1 - </a:t>
            </a:r>
            <a:fld id="{D477D4FD-B1ED-4135-B30F-EC6B4E1BF464}" type="slidenum">
              <a:rPr lang="en-US" sz="1000" smtClean="0">
                <a:solidFill>
                  <a:prstClr val="white"/>
                </a:solidFill>
                <a:latin typeface="Calibri" pitchFamily="-107" charset="0"/>
              </a:rPr>
              <a:pPr algn="ctr" eaLnBrk="1" hangingPunct="1">
                <a:defRPr/>
              </a:pPr>
              <a:t>‹#›</a:t>
            </a:fld>
            <a:endParaRPr lang="en-US" sz="1000" dirty="0" smtClean="0">
              <a:solidFill>
                <a:prstClr val="white"/>
              </a:solidFill>
              <a:latin typeface="Calibri" pitchFamily="-107" charset="0"/>
            </a:endParaRPr>
          </a:p>
        </p:txBody>
      </p:sp>
      <p:sp>
        <p:nvSpPr>
          <p:cNvPr id="8" name="Rectangle 7"/>
          <p:cNvSpPr/>
          <p:nvPr userDrawn="1"/>
        </p:nvSpPr>
        <p:spPr>
          <a:xfrm>
            <a:off x="0" y="0"/>
            <a:ext cx="9144000" cy="274638"/>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1483003310"/>
      </p:ext>
    </p:extLst>
  </p:cSld>
  <p:clrMap bg1="lt1" tx1="dk1" bg2="lt2" tx2="dk2" accent1="accent1" accent2="accent2" accent3="accent3" accent4="accent4" accent5="accent5" accent6="accent6" hlink="hlink" folHlink="folHlink"/>
  <p:sldLayoutIdLst>
    <p:sldLayoutId id="2147485082" r:id="rId1"/>
    <p:sldLayoutId id="2147485083" r:id="rId2"/>
    <p:sldLayoutId id="2147485084" r:id="rId3"/>
    <p:sldLayoutId id="2147485085" r:id="rId4"/>
    <p:sldLayoutId id="2147485086" r:id="rId5"/>
    <p:sldLayoutId id="2147485087" r:id="rId6"/>
    <p:sldLayoutId id="2147485088" r:id="rId7"/>
    <p:sldLayoutId id="2147485089" r:id="rId8"/>
    <p:sldLayoutId id="2147485090" r:id="rId9"/>
    <p:sldLayoutId id="2147485091" r:id="rId10"/>
    <p:sldLayoutId id="2147485092" r:id="rId11"/>
    <p:sldLayoutId id="214748509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929781E3-15E9-4AF6-BC05-56ED95F7FE47}"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smtClean="0"/>
              <a:t>Copyright © 2015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0025C637-2DAC-4041-AC86-76BF961E47A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 id="2147484929" r:id="rId12"/>
    <p:sldLayoutId id="2147484930"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32FEC9DF-D579-4F7D-ACD0-CBAD91119F20}"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EED5FCF5-F073-4051-B1AA-346D9F4129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31" r:id="rId1"/>
    <p:sldLayoutId id="2147484932" r:id="rId2"/>
    <p:sldLayoutId id="2147484933" r:id="rId3"/>
    <p:sldLayoutId id="2147484934" r:id="rId4"/>
    <p:sldLayoutId id="2147484935" r:id="rId5"/>
    <p:sldLayoutId id="2147484936" r:id="rId6"/>
    <p:sldLayoutId id="2147484937" r:id="rId7"/>
    <p:sldLayoutId id="2147484938" r:id="rId8"/>
    <p:sldLayoutId id="2147484939" r:id="rId9"/>
    <p:sldLayoutId id="2147484940" r:id="rId10"/>
    <p:sldLayoutId id="2147484941"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FD4961D7-F5A3-42CA-8E85-748F23D8F578}"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0C8B37D3-C1E0-4A0D-8F64-0E7157961D8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42" r:id="rId1"/>
    <p:sldLayoutId id="2147484943" r:id="rId2"/>
    <p:sldLayoutId id="2147484944" r:id="rId3"/>
    <p:sldLayoutId id="2147484945" r:id="rId4"/>
    <p:sldLayoutId id="2147484946" r:id="rId5"/>
    <p:sldLayoutId id="2147484947" r:id="rId6"/>
    <p:sldLayoutId id="2147484948" r:id="rId7"/>
    <p:sldLayoutId id="2147484949" r:id="rId8"/>
    <p:sldLayoutId id="2147484950" r:id="rId9"/>
    <p:sldLayoutId id="2147484951" r:id="rId10"/>
    <p:sldLayoutId id="2147484952"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1E622118-A790-4734-982B-ED5F0A3B34DC}"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5CD2A72-EDAA-472E-A8D7-C89DE87429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53" r:id="rId1"/>
    <p:sldLayoutId id="2147484954" r:id="rId2"/>
    <p:sldLayoutId id="2147484955" r:id="rId3"/>
    <p:sldLayoutId id="2147484956" r:id="rId4"/>
    <p:sldLayoutId id="2147484957" r:id="rId5"/>
    <p:sldLayoutId id="2147484958" r:id="rId6"/>
    <p:sldLayoutId id="2147484959" r:id="rId7"/>
    <p:sldLayoutId id="2147484960" r:id="rId8"/>
    <p:sldLayoutId id="2147484961" r:id="rId9"/>
    <p:sldLayoutId id="2147484962" r:id="rId10"/>
    <p:sldLayoutId id="2147484963"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95BD438-28E6-4216-A6F4-B16F4163D569}"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342D643-5FA7-48E2-9449-E819D219E9C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DE6E308-82E2-4031-9570-B6D11A62FDC7}"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0127486D-E2AC-4473-8D94-734531B4F2E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75" r:id="rId1"/>
    <p:sldLayoutId id="2147484976" r:id="rId2"/>
    <p:sldLayoutId id="2147484977" r:id="rId3"/>
    <p:sldLayoutId id="2147484978" r:id="rId4"/>
    <p:sldLayoutId id="2147484979" r:id="rId5"/>
    <p:sldLayoutId id="2147484980" r:id="rId6"/>
    <p:sldLayoutId id="2147484981" r:id="rId7"/>
    <p:sldLayoutId id="2147484982" r:id="rId8"/>
    <p:sldLayoutId id="2147484983" r:id="rId9"/>
    <p:sldLayoutId id="2147484984" r:id="rId10"/>
    <p:sldLayoutId id="2147484985"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AC03FAA-CB9F-45AF-AC21-F448531D8398}"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872E737-56D6-4F4F-A23A-65736DAE4C9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86" r:id="rId1"/>
    <p:sldLayoutId id="2147484987" r:id="rId2"/>
    <p:sldLayoutId id="2147484988" r:id="rId3"/>
    <p:sldLayoutId id="2147484989" r:id="rId4"/>
    <p:sldLayoutId id="2147484990" r:id="rId5"/>
    <p:sldLayoutId id="2147484991" r:id="rId6"/>
    <p:sldLayoutId id="2147484992" r:id="rId7"/>
    <p:sldLayoutId id="2147484993" r:id="rId8"/>
    <p:sldLayoutId id="2147484994" r:id="rId9"/>
    <p:sldLayoutId id="2147484995" r:id="rId10"/>
    <p:sldLayoutId id="2147484996"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52CFB26-7DC9-46FC-91BD-E018898529E1}"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D66A26EC-47DD-4371-85BD-A1AB986CCAD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97" r:id="rId1"/>
    <p:sldLayoutId id="2147484998" r:id="rId2"/>
    <p:sldLayoutId id="2147484999" r:id="rId3"/>
    <p:sldLayoutId id="2147485000" r:id="rId4"/>
    <p:sldLayoutId id="2147485001" r:id="rId5"/>
    <p:sldLayoutId id="2147485002" r:id="rId6"/>
    <p:sldLayoutId id="2147485003" r:id="rId7"/>
    <p:sldLayoutId id="2147485004" r:id="rId8"/>
    <p:sldLayoutId id="2147485005" r:id="rId9"/>
    <p:sldLayoutId id="2147485006" r:id="rId10"/>
    <p:sldLayoutId id="2147485007"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3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1.xml"/><Relationship Id="rId1" Type="http://schemas.openxmlformats.org/officeDocument/2006/relationships/slideLayout" Target="../slideLayouts/slideLayout128.xml"/><Relationship Id="rId4" Type="http://schemas.openxmlformats.org/officeDocument/2006/relationships/image" Target="../media/image16.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0.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3.xml"/><Relationship Id="rId1" Type="http://schemas.openxmlformats.org/officeDocument/2006/relationships/slideLayout" Target="../slideLayouts/slideLayout15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4.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4.xml"/><Relationship Id="rId1" Type="http://schemas.openxmlformats.org/officeDocument/2006/relationships/vmlDrawing" Target="../drawings/vmlDrawing3.vml"/><Relationship Id="rId6" Type="http://schemas.openxmlformats.org/officeDocument/2006/relationships/image" Target="../media/image20.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7.xml"/><Relationship Id="rId1" Type="http://schemas.openxmlformats.org/officeDocument/2006/relationships/slideLayout" Target="../slideLayouts/slideLayout15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54.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0.xml"/></Relationships>
</file>

<file path=ppt/slides/_rels/slide4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0.xml"/><Relationship Id="rId1" Type="http://schemas.openxmlformats.org/officeDocument/2006/relationships/slideLayout" Target="../slideLayouts/slideLayout15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54.xml"/><Relationship Id="rId1" Type="http://schemas.openxmlformats.org/officeDocument/2006/relationships/vmlDrawing" Target="../drawings/vmlDrawing5.vml"/><Relationship Id="rId6" Type="http://schemas.openxmlformats.org/officeDocument/2006/relationships/image" Target="../media/image24.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2.xml"/><Relationship Id="rId1" Type="http://schemas.openxmlformats.org/officeDocument/2006/relationships/slideLayout" Target="../slideLayouts/slideLayout15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54.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54.xml"/><Relationship Id="rId1" Type="http://schemas.openxmlformats.org/officeDocument/2006/relationships/vmlDrawing" Target="../drawings/vmlDrawing7.vml"/><Relationship Id="rId6" Type="http://schemas.openxmlformats.org/officeDocument/2006/relationships/image" Target="../media/image26.emf"/><Relationship Id="rId5" Type="http://schemas.openxmlformats.org/officeDocument/2006/relationships/oleObject" Target="../embeddings/Microsoft_Excel_97-2003_Worksheet7.xls"/><Relationship Id="rId4"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6.xml"/><Relationship Id="rId1" Type="http://schemas.openxmlformats.org/officeDocument/2006/relationships/slideLayout" Target="../slideLayouts/slideLayout1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54.xml"/><Relationship Id="rId1" Type="http://schemas.openxmlformats.org/officeDocument/2006/relationships/vmlDrawing" Target="../drawings/vmlDrawing8.vml"/><Relationship Id="rId6" Type="http://schemas.openxmlformats.org/officeDocument/2006/relationships/image" Target="../media/image27.emf"/><Relationship Id="rId5" Type="http://schemas.openxmlformats.org/officeDocument/2006/relationships/oleObject" Target="../embeddings/Microsoft_Excel_97-2003_Worksheet8.xls"/><Relationship Id="rId4" Type="http://schemas.openxmlformats.org/officeDocument/2006/relationships/oleObject" Target="../embeddings/oleObject8.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54.xml"/><Relationship Id="rId1" Type="http://schemas.openxmlformats.org/officeDocument/2006/relationships/vmlDrawing" Target="../drawings/vmlDrawing9.vml"/><Relationship Id="rId6" Type="http://schemas.openxmlformats.org/officeDocument/2006/relationships/image" Target="../media/image28.emf"/><Relationship Id="rId5" Type="http://schemas.openxmlformats.org/officeDocument/2006/relationships/oleObject" Target="../embeddings/Microsoft_Excel_97-2003_Worksheet9.xls"/><Relationship Id="rId4" Type="http://schemas.openxmlformats.org/officeDocument/2006/relationships/oleObject" Target="../embeddings/oleObject9.bin"/></Relationships>
</file>

<file path=ppt/slides/_rels/slide5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0.xml"/><Relationship Id="rId1" Type="http://schemas.openxmlformats.org/officeDocument/2006/relationships/slideLayout" Target="../slideLayouts/slideLayout15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54.xml"/><Relationship Id="rId1" Type="http://schemas.openxmlformats.org/officeDocument/2006/relationships/vmlDrawing" Target="../drawings/vmlDrawing10.vml"/><Relationship Id="rId6" Type="http://schemas.openxmlformats.org/officeDocument/2006/relationships/image" Target="../media/image29.emf"/><Relationship Id="rId5" Type="http://schemas.openxmlformats.org/officeDocument/2006/relationships/oleObject" Target="../embeddings/Microsoft_Excel_97-2003_Worksheet10.xls"/><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167.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16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36.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7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p:cNvSpPr>
            <a:spLocks noGrp="1"/>
          </p:cNvSpPr>
          <p:nvPr>
            <p:ph type="ctrTitle"/>
          </p:nvPr>
        </p:nvSpPr>
        <p:spPr>
          <a:xfrm>
            <a:off x="685800" y="533400"/>
            <a:ext cx="7772400" cy="1470025"/>
          </a:xfrm>
        </p:spPr>
        <p:txBody>
          <a:bodyPr/>
          <a:lstStyle/>
          <a:p>
            <a:pPr algn="l" eaLnBrk="1" hangingPunct="1"/>
            <a:r>
              <a:rPr lang="en-US" altLang="en-US" b="1" dirty="0" smtClean="0"/>
              <a:t>Accounting in Business</a:t>
            </a:r>
          </a:p>
        </p:txBody>
      </p:sp>
      <p:sp>
        <p:nvSpPr>
          <p:cNvPr id="129027" name="Subtitle 2"/>
          <p:cNvSpPr>
            <a:spLocks noGrp="1"/>
          </p:cNvSpPr>
          <p:nvPr>
            <p:ph type="subTitle" idx="1"/>
          </p:nvPr>
        </p:nvSpPr>
        <p:spPr>
          <a:xfrm>
            <a:off x="762000" y="1752600"/>
            <a:ext cx="3810000" cy="1752600"/>
          </a:xfrm>
        </p:spPr>
        <p:txBody>
          <a:bodyPr/>
          <a:lstStyle/>
          <a:p>
            <a:pPr algn="l" eaLnBrk="1" hangingPunct="1">
              <a:buFont typeface="Wingdings" pitchFamily="-107" charset="2"/>
              <a:buNone/>
            </a:pPr>
            <a:r>
              <a:rPr lang="en-US" altLang="en-US" dirty="0" smtClean="0">
                <a:solidFill>
                  <a:srgbClr val="898989"/>
                </a:solidFill>
              </a:rPr>
              <a:t>Chapter 1</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6" name="Rectangle 3"/>
          <p:cNvSpPr txBox="1">
            <a:spLocks noChangeArrowheads="1"/>
          </p:cNvSpPr>
          <p:nvPr/>
        </p:nvSpPr>
        <p:spPr bwMode="auto">
          <a:xfrm>
            <a:off x="652670" y="4419600"/>
            <a:ext cx="6173492" cy="163445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Shaw, and </a:t>
            </a:r>
            <a:r>
              <a:rPr lang="en-US" sz="2800" b="1" dirty="0" err="1" smtClean="0">
                <a:solidFill>
                  <a:srgbClr val="002060"/>
                </a:solidFill>
                <a:ea typeface="ＭＳ Ｐゴシック" pitchFamily="34" charset="-128"/>
              </a:rPr>
              <a:t>Chiappetta</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Fundamental Accounting Principles</a:t>
            </a:r>
          </a:p>
          <a:p>
            <a:pPr algn="l" eaLnBrk="1" hangingPunct="1">
              <a:defRPr/>
            </a:pPr>
            <a:r>
              <a:rPr lang="en-US" sz="2800" b="1" dirty="0" smtClean="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sp>
        <p:nvSpPr>
          <p:cNvPr id="8" name="Rectangle 7"/>
          <p:cNvSpPr>
            <a:spLocks noGrp="1" noChangeArrowheads="1"/>
          </p:cNvSpPr>
          <p:nvPr/>
        </p:nvSpPr>
        <p:spPr bwMode="auto">
          <a:xfrm>
            <a:off x="762000" y="6248400"/>
            <a:ext cx="7391400" cy="533400"/>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Copyright © 2017 McGraw-Hill Education.  All rights reserved.</a:t>
            </a:r>
          </a:p>
          <a:p>
            <a:pPr>
              <a:defRPr/>
            </a:pPr>
            <a:r>
              <a:rPr lang="en-US" dirty="0" smtClean="0"/>
              <a:t>No reproduction or distribution without the prior written consent of McGraw-Hill Education.</a:t>
            </a:r>
          </a:p>
          <a:p>
            <a:pPr>
              <a:defRPr/>
            </a:pPr>
            <a:endParaRPr lang="en-US" sz="1600" dirty="0" smtClean="0"/>
          </a:p>
        </p:txBody>
      </p:sp>
      <p:pic>
        <p:nvPicPr>
          <p:cNvPr id="11266" name="Picture 2" descr="C:\Users\User\AppData\Local\Temp\SNAGHTML2ccdd7a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499" y="1804642"/>
            <a:ext cx="2431962" cy="312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tLang="en-US" dirty="0"/>
          </a:p>
        </p:txBody>
      </p:sp>
      <p:sp>
        <p:nvSpPr>
          <p:cNvPr id="13619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tLang="en-US" dirty="0"/>
          </a:p>
        </p:txBody>
      </p:sp>
      <p:sp>
        <p:nvSpPr>
          <p:cNvPr id="136196" name="Rectangle 4"/>
          <p:cNvSpPr>
            <a:spLocks noGrp="1" noChangeArrowheads="1"/>
          </p:cNvSpPr>
          <p:nvPr>
            <p:ph type="title"/>
          </p:nvPr>
        </p:nvSpPr>
        <p:spPr/>
        <p:txBody>
          <a:bodyPr/>
          <a:lstStyle/>
          <a:p>
            <a:pPr eaLnBrk="1" hangingPunct="1"/>
            <a:r>
              <a:rPr lang="en-US" altLang="en-US" b="1" dirty="0" smtClean="0"/>
              <a:t>Ethics – A Key Concept</a:t>
            </a:r>
          </a:p>
        </p:txBody>
      </p:sp>
      <p:sp>
        <p:nvSpPr>
          <p:cNvPr id="2" name="TextBox 1"/>
          <p:cNvSpPr txBox="1">
            <a:spLocks noChangeArrowheads="1"/>
          </p:cNvSpPr>
          <p:nvPr/>
        </p:nvSpPr>
        <p:spPr bwMode="auto">
          <a:xfrm>
            <a:off x="685800" y="1338263"/>
            <a:ext cx="7772400" cy="1938337"/>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dirty="0" smtClean="0">
                <a:solidFill>
                  <a:srgbClr val="000000"/>
                </a:solidFill>
                <a:latin typeface="Calibri" pitchFamily="-107" charset="0"/>
              </a:rPr>
              <a:t>The goal of accounting is to provide useful information for decisions. For information to be useful, it must be trusted. This demands ethics in accounting. Ethics</a:t>
            </a:r>
            <a:r>
              <a:rPr lang="en-US" b="1" dirty="0" smtClean="0">
                <a:solidFill>
                  <a:srgbClr val="000000"/>
                </a:solidFill>
                <a:latin typeface="Calibri" pitchFamily="-107" charset="0"/>
              </a:rPr>
              <a:t> </a:t>
            </a:r>
            <a:r>
              <a:rPr lang="en-US" dirty="0" smtClean="0">
                <a:solidFill>
                  <a:srgbClr val="000000"/>
                </a:solidFill>
                <a:latin typeface="Calibri" pitchFamily="-107" charset="0"/>
              </a:rPr>
              <a:t>are beliefs that distinguish right from wrong. They are accepted standards of good and bad behavior.</a:t>
            </a:r>
          </a:p>
        </p:txBody>
      </p:sp>
      <p:pic>
        <p:nvPicPr>
          <p:cNvPr id="136199" name="Picture 25"/>
          <p:cNvPicPr>
            <a:picLocks noChangeAspect="1" noChangeArrowheads="1"/>
          </p:cNvPicPr>
          <p:nvPr/>
        </p:nvPicPr>
        <p:blipFill>
          <a:blip r:embed="rId3" cstate="print"/>
          <a:srcRect/>
          <a:stretch>
            <a:fillRect/>
          </a:stretch>
        </p:blipFill>
        <p:spPr bwMode="auto">
          <a:xfrm>
            <a:off x="214313" y="3505200"/>
            <a:ext cx="8715375" cy="2667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A5F97BA-E566-4E62-AB11-B2C646DF01F7}" type="slidenum">
              <a:rPr lang="en-US"/>
              <a:pPr>
                <a:defRPr/>
              </a:pPr>
              <a:t>10</a:t>
            </a:fld>
            <a:endParaRPr lang="en-US"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52400" y="6477000"/>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a:t>
            </a:r>
            <a:r>
              <a:rPr lang="en-US" altLang="en-US" sz="1100" b="1" kern="0" dirty="0" smtClean="0">
                <a:solidFill>
                  <a:prstClr val="black"/>
                </a:solidFill>
                <a:latin typeface="Arial Narrow" pitchFamily="34" charset="0"/>
                <a:cs typeface="+mn-cs"/>
              </a:rPr>
              <a:t>:  Explain why ethics are crucial to accounting.</a:t>
            </a:r>
            <a:endParaRPr lang="en-US" sz="1100" b="1" kern="0" dirty="0">
              <a:solidFill>
                <a:prstClr val="black"/>
              </a:solidFill>
              <a:latin typeface="Arial Narrow" pitchFamily="34" charset="0"/>
              <a:cs typeface="+mn-cs"/>
            </a:endParaRPr>
          </a:p>
        </p:txBody>
      </p:sp>
      <p:sp>
        <p:nvSpPr>
          <p:cNvPr id="11" name="TextBox 10"/>
          <p:cNvSpPr txBox="1"/>
          <p:nvPr/>
        </p:nvSpPr>
        <p:spPr>
          <a:xfrm>
            <a:off x="8042275" y="615732"/>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a:t>
            </a:r>
            <a:br>
              <a:rPr lang="en-US" kern="0" dirty="0" smtClean="0">
                <a:latin typeface="Berlin Sans FB" panose="020E0602020502020306" pitchFamily="34" charset="0"/>
              </a:rPr>
            </a:br>
            <a:r>
              <a:rPr lang="en-US" kern="0" dirty="0" smtClean="0">
                <a:latin typeface="Berlin Sans FB" panose="020E0602020502020306" pitchFamily="34" charset="0"/>
              </a:rPr>
              <a:t>1.6</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7"/>
          <p:cNvPicPr>
            <a:picLocks noChangeAspect="1" noChangeArrowheads="1"/>
          </p:cNvPicPr>
          <p:nvPr/>
        </p:nvPicPr>
        <p:blipFill>
          <a:blip r:embed="rId3" cstate="print"/>
          <a:srcRect/>
          <a:stretch>
            <a:fillRect/>
          </a:stretch>
        </p:blipFill>
        <p:spPr bwMode="auto">
          <a:xfrm>
            <a:off x="2667000" y="2533650"/>
            <a:ext cx="3687763" cy="3419475"/>
          </a:xfrm>
          <a:prstGeom prst="rect">
            <a:avLst/>
          </a:prstGeom>
          <a:noFill/>
          <a:ln w="9525">
            <a:noFill/>
            <a:miter lim="800000"/>
            <a:headEnd/>
            <a:tailEnd/>
          </a:ln>
        </p:spPr>
      </p:pic>
      <p:sp>
        <p:nvSpPr>
          <p:cNvPr id="137219" name="Rectangle 5"/>
          <p:cNvSpPr>
            <a:spLocks noGrp="1" noChangeArrowheads="1"/>
          </p:cNvSpPr>
          <p:nvPr>
            <p:ph type="title" idx="4294967295"/>
          </p:nvPr>
        </p:nvSpPr>
        <p:spPr>
          <a:xfrm>
            <a:off x="381000" y="274638"/>
            <a:ext cx="8534400" cy="1143000"/>
          </a:xfrm>
        </p:spPr>
        <p:txBody>
          <a:bodyPr/>
          <a:lstStyle/>
          <a:p>
            <a:pPr eaLnBrk="1" hangingPunct="1"/>
            <a:r>
              <a:rPr lang="en-US" altLang="en-US" b="1" dirty="0" smtClean="0"/>
              <a:t>Fraud Triangle</a:t>
            </a:r>
          </a:p>
        </p:txBody>
      </p:sp>
      <p:sp>
        <p:nvSpPr>
          <p:cNvPr id="7" name="TextBox 6"/>
          <p:cNvSpPr txBox="1"/>
          <p:nvPr/>
        </p:nvSpPr>
        <p:spPr>
          <a:xfrm>
            <a:off x="152400" y="1447800"/>
            <a:ext cx="8839200" cy="830263"/>
          </a:xfrm>
          <a:prstGeom prst="rect">
            <a:avLst/>
          </a:prstGeom>
          <a:solidFill>
            <a:schemeClr val="bg2">
              <a:lumMod val="90000"/>
            </a:schemeClr>
          </a:solidFill>
          <a:ln>
            <a:solidFill>
              <a:schemeClr val="accent3">
                <a:lumMod val="50000"/>
              </a:schemeClr>
            </a:solidFill>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b="1" dirty="0" smtClean="0"/>
              <a:t>Three factors must exist for a person to commit fraud: opportunity, pressure, and rationalization.</a:t>
            </a:r>
          </a:p>
        </p:txBody>
      </p:sp>
      <p:sp>
        <p:nvSpPr>
          <p:cNvPr id="137222" name="TextBox 7"/>
          <p:cNvSpPr txBox="1">
            <a:spLocks noChangeArrowheads="1"/>
          </p:cNvSpPr>
          <p:nvPr/>
        </p:nvSpPr>
        <p:spPr bwMode="auto">
          <a:xfrm>
            <a:off x="533400" y="2895600"/>
            <a:ext cx="3124200" cy="923925"/>
          </a:xfrm>
          <a:prstGeom prst="rect">
            <a:avLst/>
          </a:prstGeom>
          <a:noFill/>
          <a:ln w="9525">
            <a:noFill/>
            <a:miter lim="800000"/>
            <a:headEnd/>
            <a:tailEnd/>
          </a:ln>
        </p:spPr>
        <p:txBody>
          <a:bodyPr>
            <a:spAutoFit/>
          </a:bodyPr>
          <a:lstStyle/>
          <a:p>
            <a:pPr algn="ctr"/>
            <a:r>
              <a:rPr lang="en-US" altLang="en-US" dirty="0"/>
              <a:t>Envision a way to commit fraud with a low perceived risk of getting caught</a:t>
            </a:r>
          </a:p>
        </p:txBody>
      </p:sp>
      <p:cxnSp>
        <p:nvCxnSpPr>
          <p:cNvPr id="10" name="Shape 9"/>
          <p:cNvCxnSpPr>
            <a:stCxn id="137222" idx="2"/>
          </p:cNvCxnSpPr>
          <p:nvPr/>
        </p:nvCxnSpPr>
        <p:spPr>
          <a:xfrm rot="16200000" flipH="1">
            <a:off x="2313781" y="3601244"/>
            <a:ext cx="439738" cy="87630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7224" name="TextBox 10"/>
          <p:cNvSpPr txBox="1">
            <a:spLocks noChangeArrowheads="1"/>
          </p:cNvSpPr>
          <p:nvPr/>
        </p:nvSpPr>
        <p:spPr bwMode="auto">
          <a:xfrm>
            <a:off x="5410200" y="2971800"/>
            <a:ext cx="3124200" cy="923925"/>
          </a:xfrm>
          <a:prstGeom prst="rect">
            <a:avLst/>
          </a:prstGeom>
          <a:noFill/>
          <a:ln w="9525">
            <a:noFill/>
            <a:miter lim="800000"/>
            <a:headEnd/>
            <a:tailEnd/>
          </a:ln>
        </p:spPr>
        <p:txBody>
          <a:bodyPr>
            <a:spAutoFit/>
          </a:bodyPr>
          <a:lstStyle/>
          <a:p>
            <a:pPr algn="ctr"/>
            <a:r>
              <a:rPr lang="en-US" altLang="en-US" dirty="0"/>
              <a:t>Fails to see the criminal nature of the fraud or justifies the action</a:t>
            </a:r>
          </a:p>
        </p:txBody>
      </p:sp>
      <p:cxnSp>
        <p:nvCxnSpPr>
          <p:cNvPr id="12" name="Shape 11"/>
          <p:cNvCxnSpPr>
            <a:stCxn id="137224" idx="2"/>
          </p:cNvCxnSpPr>
          <p:nvPr/>
        </p:nvCxnSpPr>
        <p:spPr>
          <a:xfrm rot="5400000">
            <a:off x="6314281" y="3601244"/>
            <a:ext cx="363538" cy="95250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7226" name="TextBox 13"/>
          <p:cNvSpPr txBox="1">
            <a:spLocks noChangeArrowheads="1"/>
          </p:cNvSpPr>
          <p:nvPr/>
        </p:nvSpPr>
        <p:spPr bwMode="auto">
          <a:xfrm>
            <a:off x="2871788" y="5908675"/>
            <a:ext cx="3276600" cy="644525"/>
          </a:xfrm>
          <a:prstGeom prst="rect">
            <a:avLst/>
          </a:prstGeom>
          <a:noFill/>
          <a:ln w="9525">
            <a:noFill/>
            <a:miter lim="800000"/>
            <a:headEnd/>
            <a:tailEnd/>
          </a:ln>
        </p:spPr>
        <p:txBody>
          <a:bodyPr>
            <a:spAutoFit/>
          </a:bodyPr>
          <a:lstStyle/>
          <a:p>
            <a:pPr algn="ctr"/>
            <a:r>
              <a:rPr lang="en-US" altLang="en-US" dirty="0"/>
              <a:t>Must have some pressure to commit fraud, like unpaid bills</a:t>
            </a:r>
          </a:p>
        </p:txBody>
      </p:sp>
      <p:cxnSp>
        <p:nvCxnSpPr>
          <p:cNvPr id="22" name="Straight Arrow Connector 21"/>
          <p:cNvCxnSpPr>
            <a:stCxn id="137226" idx="0"/>
          </p:cNvCxnSpPr>
          <p:nvPr/>
        </p:nvCxnSpPr>
        <p:spPr>
          <a:xfrm flipH="1" flipV="1">
            <a:off x="4492625" y="5489575"/>
            <a:ext cx="17463" cy="419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D8AFB753-C1E9-4533-BD56-46F6C7EBDF62}" type="slidenum">
              <a:rPr lang="en-US"/>
              <a:pPr>
                <a:defRPr/>
              </a:pPr>
              <a:t>11</a:t>
            </a:fld>
            <a:endParaRPr lang="en-US" dirty="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4" name="Rounded Rectangle 13"/>
          <p:cNvSpPr/>
          <p:nvPr/>
        </p:nvSpPr>
        <p:spPr>
          <a:xfrm>
            <a:off x="117423" y="6510794"/>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a:t>
            </a:r>
            <a:r>
              <a:rPr lang="en-US" altLang="en-US" sz="1100" b="1" kern="0" dirty="0" smtClean="0">
                <a:solidFill>
                  <a:prstClr val="black"/>
                </a:solidFill>
                <a:latin typeface="Arial Narrow" pitchFamily="34" charset="0"/>
                <a:cs typeface="+mn-cs"/>
              </a:rPr>
              <a:t>:  Explain why ethics are crucial to accounting.</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pPr eaLnBrk="1" hangingPunct="1"/>
            <a:r>
              <a:rPr lang="en-US" altLang="en-US" b="1" dirty="0" smtClean="0"/>
              <a:t>Sarbanes–Oxley (SOX)</a:t>
            </a:r>
          </a:p>
        </p:txBody>
      </p:sp>
      <p:sp>
        <p:nvSpPr>
          <p:cNvPr id="3" name="TextBox 2"/>
          <p:cNvSpPr txBox="1">
            <a:spLocks noChangeArrowheads="1"/>
          </p:cNvSpPr>
          <p:nvPr/>
        </p:nvSpPr>
        <p:spPr bwMode="auto">
          <a:xfrm>
            <a:off x="533400" y="1143000"/>
            <a:ext cx="8305800" cy="1631216"/>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000" b="1" dirty="0" smtClean="0">
                <a:solidFill>
                  <a:srgbClr val="4F6228"/>
                </a:solidFill>
                <a:latin typeface="Calibri" pitchFamily="-107" charset="0"/>
              </a:rPr>
              <a:t>Congress passed the Sarbanes–Oxley Act</a:t>
            </a:r>
            <a:r>
              <a:rPr lang="en-US" sz="2000" b="1" i="1" dirty="0" smtClean="0">
                <a:solidFill>
                  <a:srgbClr val="4F6228"/>
                </a:solidFill>
                <a:latin typeface="Calibri" pitchFamily="-107" charset="0"/>
              </a:rPr>
              <a:t> </a:t>
            </a:r>
            <a:r>
              <a:rPr lang="en-US" sz="2000" b="1" dirty="0" smtClean="0">
                <a:solidFill>
                  <a:srgbClr val="4F6228"/>
                </a:solidFill>
                <a:latin typeface="Calibri" pitchFamily="-107" charset="0"/>
              </a:rPr>
              <a:t>to help curb financial abuses at</a:t>
            </a:r>
          </a:p>
          <a:p>
            <a:pPr algn="ctr" eaLnBrk="1" hangingPunct="1">
              <a:defRPr/>
            </a:pPr>
            <a:r>
              <a:rPr lang="en-US" sz="2000" b="1" dirty="0" smtClean="0">
                <a:solidFill>
                  <a:srgbClr val="4F6228"/>
                </a:solidFill>
                <a:latin typeface="Calibri" pitchFamily="-107" charset="0"/>
              </a:rPr>
              <a:t>companies that issue their stock to the public. SOX requires that these public companies apply both accounting oversight and stringent internal controls. The desired results include more transparency, accountability, and truthfulness in reporting transactions.</a:t>
            </a:r>
          </a:p>
        </p:txBody>
      </p:sp>
      <p:sp>
        <p:nvSpPr>
          <p:cNvPr id="4" name="Slide Number Placeholder 3"/>
          <p:cNvSpPr>
            <a:spLocks noGrp="1"/>
          </p:cNvSpPr>
          <p:nvPr>
            <p:ph type="sldNum" sz="quarter" idx="12"/>
          </p:nvPr>
        </p:nvSpPr>
        <p:spPr/>
        <p:txBody>
          <a:bodyPr/>
          <a:lstStyle/>
          <a:p>
            <a:pPr>
              <a:defRPr/>
            </a:pPr>
            <a:fld id="{6A60025E-8E98-4D2D-89C6-1F3C7333DE6F}" type="slidenum">
              <a:rPr lang="en-US"/>
              <a:pPr>
                <a:defRPr/>
              </a:pPr>
              <a:t>12</a:t>
            </a:fld>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8" name="Rounded Rectangle 7"/>
          <p:cNvSpPr/>
          <p:nvPr/>
        </p:nvSpPr>
        <p:spPr>
          <a:xfrm>
            <a:off x="152400" y="6477000"/>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a:t>
            </a:r>
            <a:r>
              <a:rPr lang="en-US" altLang="en-US" sz="1100" b="1" kern="0" dirty="0" smtClean="0">
                <a:solidFill>
                  <a:prstClr val="black"/>
                </a:solidFill>
                <a:latin typeface="Arial Narrow" pitchFamily="34" charset="0"/>
                <a:cs typeface="+mn-cs"/>
              </a:rPr>
              <a:t>:  Explain why ethics are crucial to accounting.</a:t>
            </a:r>
            <a:endParaRPr lang="en-US" sz="1100" b="1" kern="0" dirty="0">
              <a:solidFill>
                <a:prstClr val="black"/>
              </a:solidFill>
              <a:latin typeface="Arial Narrow" pitchFamily="34" charset="0"/>
              <a:cs typeface="+mn-cs"/>
            </a:endParaRPr>
          </a:p>
        </p:txBody>
      </p:sp>
      <p:pic>
        <p:nvPicPr>
          <p:cNvPr id="2" name="Picture 1"/>
          <p:cNvPicPr>
            <a:picLocks noChangeAspect="1"/>
          </p:cNvPicPr>
          <p:nvPr/>
        </p:nvPicPr>
        <p:blipFill>
          <a:blip r:embed="rId3"/>
          <a:stretch>
            <a:fillRect/>
          </a:stretch>
        </p:blipFill>
        <p:spPr>
          <a:xfrm>
            <a:off x="505326" y="3048000"/>
            <a:ext cx="8390159" cy="3014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rtlCol="0">
            <a:normAutofit fontScale="90000"/>
          </a:bodyPr>
          <a:lstStyle/>
          <a:p>
            <a:pPr eaLnBrk="1" fontAlgn="auto" hangingPunct="1">
              <a:spcAft>
                <a:spcPts val="0"/>
              </a:spcAft>
              <a:defRPr/>
            </a:pPr>
            <a:r>
              <a:rPr lang="en-US" altLang="en-US" dirty="0" smtClean="0"/>
              <a:t/>
            </a:r>
            <a:br>
              <a:rPr lang="en-US" altLang="en-US" dirty="0" smtClean="0"/>
            </a:br>
            <a:r>
              <a:rPr lang="en-US" altLang="en-US" sz="4000" b="1" dirty="0" smtClean="0"/>
              <a:t>Dodd-Frank Wall Street Reform and Consumer Protection Act</a:t>
            </a:r>
          </a:p>
        </p:txBody>
      </p:sp>
      <p:sp>
        <p:nvSpPr>
          <p:cNvPr id="3" name="TextBox 2"/>
          <p:cNvSpPr txBox="1">
            <a:spLocks noChangeArrowheads="1"/>
          </p:cNvSpPr>
          <p:nvPr/>
        </p:nvSpPr>
        <p:spPr bwMode="auto">
          <a:xfrm>
            <a:off x="914400" y="2263775"/>
            <a:ext cx="7315200" cy="2308225"/>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38100" dir="5400000" algn="t" rotWithShape="0">
              <a:srgbClr val="000000">
                <a:alpha val="39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dirty="0" smtClean="0">
                <a:solidFill>
                  <a:srgbClr val="000000"/>
                </a:solidFill>
                <a:latin typeface="Calibri" pitchFamily="-107" charset="0"/>
              </a:rPr>
              <a:t>This act was designed to:</a:t>
            </a:r>
          </a:p>
          <a:p>
            <a:pPr marL="347663" indent="-347663" eaLnBrk="1" hangingPunct="1">
              <a:buFont typeface="Calibri" pitchFamily="-107" charset="0"/>
              <a:buAutoNum type="arabicPeriod"/>
              <a:defRPr/>
            </a:pPr>
            <a:r>
              <a:rPr lang="en-US" dirty="0" smtClean="0">
                <a:solidFill>
                  <a:srgbClr val="000000"/>
                </a:solidFill>
                <a:latin typeface="Calibri" pitchFamily="-107" charset="0"/>
              </a:rPr>
              <a:t>promote accountability and transparency in the financial system,</a:t>
            </a:r>
          </a:p>
          <a:p>
            <a:pPr eaLnBrk="1" hangingPunct="1">
              <a:buFont typeface="Calibri" pitchFamily="-107" charset="0"/>
              <a:buAutoNum type="arabicPeriod"/>
              <a:defRPr/>
            </a:pPr>
            <a:r>
              <a:rPr lang="en-US" dirty="0" smtClean="0">
                <a:solidFill>
                  <a:srgbClr val="000000"/>
                </a:solidFill>
                <a:latin typeface="Calibri" pitchFamily="-107" charset="0"/>
              </a:rPr>
              <a:t> put an end to the notion of “too big to fail,” </a:t>
            </a:r>
          </a:p>
          <a:p>
            <a:pPr eaLnBrk="1" hangingPunct="1">
              <a:buFont typeface="Calibri" pitchFamily="-107" charset="0"/>
              <a:buAutoNum type="arabicPeriod"/>
              <a:defRPr/>
            </a:pPr>
            <a:r>
              <a:rPr lang="en-US" dirty="0" smtClean="0">
                <a:solidFill>
                  <a:srgbClr val="000000"/>
                </a:solidFill>
                <a:latin typeface="Calibri" pitchFamily="-107" charset="0"/>
              </a:rPr>
              <a:t> protect the taxpayer by ending bailouts, and</a:t>
            </a:r>
          </a:p>
          <a:p>
            <a:pPr eaLnBrk="1" hangingPunct="1">
              <a:buFont typeface="Calibri" pitchFamily="-107" charset="0"/>
              <a:buAutoNum type="arabicPeriod"/>
              <a:defRPr/>
            </a:pPr>
            <a:r>
              <a:rPr lang="en-US" dirty="0" smtClean="0">
                <a:solidFill>
                  <a:srgbClr val="000000"/>
                </a:solidFill>
                <a:latin typeface="Calibri" pitchFamily="-107" charset="0"/>
              </a:rPr>
              <a:t> protect consumers from abusive financial services.</a:t>
            </a:r>
          </a:p>
        </p:txBody>
      </p:sp>
      <p:sp>
        <p:nvSpPr>
          <p:cNvPr id="4" name="Slide Number Placeholder 3"/>
          <p:cNvSpPr>
            <a:spLocks noGrp="1"/>
          </p:cNvSpPr>
          <p:nvPr>
            <p:ph type="sldNum" sz="quarter" idx="12"/>
          </p:nvPr>
        </p:nvSpPr>
        <p:spPr/>
        <p:txBody>
          <a:bodyPr/>
          <a:lstStyle/>
          <a:p>
            <a:pPr>
              <a:defRPr/>
            </a:pPr>
            <a:fld id="{012AF884-EC66-4AC6-BF74-08C0F6965C48}" type="slidenum">
              <a:rPr lang="en-US"/>
              <a:pPr>
                <a:defRPr/>
              </a:pPr>
              <a:t>13</a:t>
            </a:fld>
            <a:endParaRPr lang="en-US"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7" name="Rounded Rectangle 6"/>
          <p:cNvSpPr/>
          <p:nvPr/>
        </p:nvSpPr>
        <p:spPr>
          <a:xfrm>
            <a:off x="152400" y="6477000"/>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a:t>
            </a:r>
            <a:r>
              <a:rPr lang="en-US" altLang="en-US" sz="1100" b="1" kern="0" dirty="0" smtClean="0">
                <a:solidFill>
                  <a:prstClr val="black"/>
                </a:solidFill>
                <a:latin typeface="Arial Narrow" pitchFamily="34" charset="0"/>
                <a:cs typeface="+mn-cs"/>
              </a:rPr>
              <a:t>:  Explain why ethics are crucial to accounting.</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9386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618410"/>
            <a:ext cx="7315200" cy="87313"/>
          </a:xfrm>
          <a:prstGeom prst="rect">
            <a:avLst/>
          </a:prstGeom>
          <a:noFill/>
          <a:ln w="9525">
            <a:noFill/>
            <a:miter lim="800000"/>
            <a:headEnd/>
            <a:tailEnd/>
          </a:ln>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Title 4"/>
          <p:cNvSpPr>
            <a:spLocks noGrp="1"/>
          </p:cNvSpPr>
          <p:nvPr>
            <p:ph type="ctrTitle"/>
          </p:nvPr>
        </p:nvSpPr>
        <p:spPr>
          <a:xfrm>
            <a:off x="918148" y="2631799"/>
            <a:ext cx="7315200" cy="2951994"/>
          </a:xfrm>
        </p:spPr>
        <p:txBody>
          <a:bodyPr/>
          <a:lstStyle/>
          <a:p>
            <a:r>
              <a:rPr lang="en-US" dirty="0"/>
              <a:t>Explain g</a:t>
            </a:r>
            <a:r>
              <a:rPr lang="en-US" dirty="0" smtClean="0"/>
              <a:t>enerally accepted accounting </a:t>
            </a:r>
            <a:r>
              <a:rPr lang="en-US" dirty="0"/>
              <a:t>p</a:t>
            </a:r>
            <a:r>
              <a:rPr lang="en-US" dirty="0" smtClean="0"/>
              <a:t>rinciples </a:t>
            </a:r>
            <a:r>
              <a:rPr lang="en-US" dirty="0"/>
              <a:t>and d</a:t>
            </a:r>
            <a:r>
              <a:rPr lang="en-US" dirty="0" smtClean="0"/>
              <a:t>efine </a:t>
            </a:r>
            <a:r>
              <a:rPr lang="en-US" dirty="0"/>
              <a:t>and a</a:t>
            </a:r>
            <a:r>
              <a:rPr lang="en-US" dirty="0" smtClean="0"/>
              <a:t>pply </a:t>
            </a:r>
            <a:r>
              <a:rPr lang="en-US" dirty="0"/>
              <a:t>s</a:t>
            </a:r>
            <a:r>
              <a:rPr lang="en-US" dirty="0" smtClean="0"/>
              <a:t>everal</a:t>
            </a:r>
            <a:r>
              <a:rPr lang="en-US" dirty="0"/>
              <a:t/>
            </a:r>
            <a:br>
              <a:rPr lang="en-US" dirty="0"/>
            </a:br>
            <a:r>
              <a:rPr lang="en-US" dirty="0"/>
              <a:t>a</a:t>
            </a:r>
            <a:r>
              <a:rPr lang="en-US" dirty="0" smtClean="0"/>
              <a:t>ccounting </a:t>
            </a:r>
            <a:r>
              <a:rPr lang="en-US" dirty="0"/>
              <a:t>p</a:t>
            </a:r>
            <a:r>
              <a:rPr lang="en-US" dirty="0" smtClean="0"/>
              <a:t>rinciples</a:t>
            </a:r>
            <a:r>
              <a:rPr lang="en-US" dirty="0"/>
              <a:t>.</a:t>
            </a:r>
            <a:endParaRPr lang="en-US" altLang="en-US" dirty="0" smtClean="0"/>
          </a:p>
        </p:txBody>
      </p:sp>
      <p:sp>
        <p:nvSpPr>
          <p:cNvPr id="10" name="Rectangle 9"/>
          <p:cNvSpPr/>
          <p:nvPr/>
        </p:nvSpPr>
        <p:spPr>
          <a:xfrm>
            <a:off x="3886200" y="1928899"/>
            <a:ext cx="922047" cy="769441"/>
          </a:xfrm>
          <a:prstGeom prst="rect">
            <a:avLst/>
          </a:prstGeom>
        </p:spPr>
        <p:txBody>
          <a:bodyPr wrap="none">
            <a:spAutoFit/>
          </a:bodyPr>
          <a:lstStyle/>
          <a:p>
            <a:r>
              <a:rPr lang="en-US" altLang="en-US" sz="4400" dirty="0" smtClean="0">
                <a:latin typeface="+mj-lt"/>
              </a:rPr>
              <a:t>C4:</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7516" y="451832"/>
            <a:ext cx="8305800" cy="1047750"/>
          </a:xfrm>
        </p:spPr>
        <p:txBody>
          <a:bodyPr rtlCol="0">
            <a:noAutofit/>
          </a:bodyPr>
          <a:lstStyle/>
          <a:p>
            <a:pPr eaLnBrk="1" fontAlgn="auto" hangingPunct="1">
              <a:spcAft>
                <a:spcPts val="0"/>
              </a:spcAft>
              <a:defRPr/>
            </a:pPr>
            <a:r>
              <a:rPr lang="en-US" altLang="en-US" sz="3600" dirty="0" smtClean="0"/>
              <a:t/>
            </a:r>
            <a:br>
              <a:rPr lang="en-US" altLang="en-US" sz="3600" dirty="0" smtClean="0"/>
            </a:br>
            <a:r>
              <a:rPr lang="en-US" altLang="en-US" b="1" dirty="0" smtClean="0"/>
              <a:t>Generally Accepted </a:t>
            </a:r>
            <a:br>
              <a:rPr lang="en-US" altLang="en-US" b="1" dirty="0" smtClean="0"/>
            </a:br>
            <a:r>
              <a:rPr lang="en-US" altLang="en-US" b="1" dirty="0" smtClean="0"/>
              <a:t>Accounting Principles (GAAP)</a:t>
            </a:r>
          </a:p>
        </p:txBody>
      </p:sp>
      <p:sp>
        <p:nvSpPr>
          <p:cNvPr id="2" name="TextBox 1"/>
          <p:cNvSpPr txBox="1">
            <a:spLocks noChangeArrowheads="1"/>
          </p:cNvSpPr>
          <p:nvPr/>
        </p:nvSpPr>
        <p:spPr bwMode="auto">
          <a:xfrm>
            <a:off x="609600" y="1981200"/>
            <a:ext cx="8153400" cy="1200150"/>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dirty="0" smtClean="0">
                <a:solidFill>
                  <a:srgbClr val="000000"/>
                </a:solidFill>
                <a:latin typeface="Calibri" pitchFamily="-107" charset="0"/>
              </a:rPr>
              <a:t>Financial accounting is governed by concepts and rules known as </a:t>
            </a:r>
            <a:r>
              <a:rPr lang="en-US" b="1" dirty="0" smtClean="0">
                <a:solidFill>
                  <a:srgbClr val="984807"/>
                </a:solidFill>
                <a:latin typeface="Calibri" pitchFamily="-107" charset="0"/>
              </a:rPr>
              <a:t>generally accepted accounting principles (GAAP)</a:t>
            </a:r>
            <a:r>
              <a:rPr lang="en-US" b="1" dirty="0" smtClean="0">
                <a:solidFill>
                  <a:srgbClr val="000000"/>
                </a:solidFill>
                <a:latin typeface="Calibri" pitchFamily="-107" charset="0"/>
              </a:rPr>
              <a:t>. </a:t>
            </a:r>
            <a:r>
              <a:rPr lang="en-US" dirty="0" smtClean="0">
                <a:solidFill>
                  <a:srgbClr val="000000"/>
                </a:solidFill>
                <a:latin typeface="Calibri" pitchFamily="-107" charset="0"/>
              </a:rPr>
              <a:t>GAAP aims to make information </a:t>
            </a:r>
            <a:r>
              <a:rPr lang="en-US" i="1" dirty="0" smtClean="0">
                <a:solidFill>
                  <a:srgbClr val="000000"/>
                </a:solidFill>
                <a:latin typeface="Calibri" pitchFamily="-107" charset="0"/>
              </a:rPr>
              <a:t>relevant, reliable, </a:t>
            </a:r>
            <a:r>
              <a:rPr lang="en-US" dirty="0" smtClean="0">
                <a:solidFill>
                  <a:srgbClr val="000000"/>
                </a:solidFill>
                <a:latin typeface="Calibri" pitchFamily="-107" charset="0"/>
              </a:rPr>
              <a:t>and </a:t>
            </a:r>
            <a:r>
              <a:rPr lang="en-US" i="1" dirty="0" smtClean="0">
                <a:solidFill>
                  <a:srgbClr val="000000"/>
                </a:solidFill>
                <a:latin typeface="Calibri" pitchFamily="-107" charset="0"/>
              </a:rPr>
              <a:t>comparable</a:t>
            </a:r>
            <a:r>
              <a:rPr lang="en-US" dirty="0" smtClean="0">
                <a:solidFill>
                  <a:srgbClr val="000000"/>
                </a:solidFill>
                <a:latin typeface="Calibri" pitchFamily="-107" charset="0"/>
              </a:rPr>
              <a:t>. </a:t>
            </a:r>
          </a:p>
        </p:txBody>
      </p:sp>
      <p:sp>
        <p:nvSpPr>
          <p:cNvPr id="138245" name="TextBox 5"/>
          <p:cNvSpPr txBox="1">
            <a:spLocks noChangeArrowheads="1"/>
          </p:cNvSpPr>
          <p:nvPr/>
        </p:nvSpPr>
        <p:spPr bwMode="auto">
          <a:xfrm>
            <a:off x="152400" y="4648200"/>
            <a:ext cx="2667000" cy="1200150"/>
          </a:xfrm>
          <a:prstGeom prst="rect">
            <a:avLst/>
          </a:prstGeom>
          <a:noFill/>
          <a:ln w="9525">
            <a:noFill/>
            <a:miter lim="800000"/>
            <a:headEnd/>
            <a:tailEnd/>
          </a:ln>
        </p:spPr>
        <p:txBody>
          <a:bodyPr>
            <a:spAutoFit/>
          </a:bodyPr>
          <a:lstStyle/>
          <a:p>
            <a:pPr algn="ctr"/>
            <a:r>
              <a:rPr lang="en-US" altLang="en-US" dirty="0"/>
              <a:t>Relevant information affects decisions</a:t>
            </a:r>
          </a:p>
          <a:p>
            <a:pPr algn="ctr"/>
            <a:r>
              <a:rPr lang="en-US" altLang="en-US" dirty="0"/>
              <a:t>of users. </a:t>
            </a:r>
          </a:p>
          <a:p>
            <a:pPr algn="ctr"/>
            <a:endParaRPr lang="en-US" altLang="en-US" dirty="0"/>
          </a:p>
        </p:txBody>
      </p:sp>
      <p:sp>
        <p:nvSpPr>
          <p:cNvPr id="138246" name="TextBox 6"/>
          <p:cNvSpPr txBox="1">
            <a:spLocks noChangeArrowheads="1"/>
          </p:cNvSpPr>
          <p:nvPr/>
        </p:nvSpPr>
        <p:spPr bwMode="auto">
          <a:xfrm>
            <a:off x="3352800" y="3724275"/>
            <a:ext cx="2667000" cy="923925"/>
          </a:xfrm>
          <a:prstGeom prst="rect">
            <a:avLst/>
          </a:prstGeom>
          <a:noFill/>
          <a:ln w="9525">
            <a:noFill/>
            <a:miter lim="800000"/>
            <a:headEnd/>
            <a:tailEnd/>
          </a:ln>
        </p:spPr>
        <p:txBody>
          <a:bodyPr>
            <a:spAutoFit/>
          </a:bodyPr>
          <a:lstStyle/>
          <a:p>
            <a:pPr algn="ctr"/>
            <a:r>
              <a:rPr lang="en-US" altLang="en-US" dirty="0"/>
              <a:t>Reliable information is trusted by users. </a:t>
            </a:r>
          </a:p>
          <a:p>
            <a:pPr algn="ctr"/>
            <a:endParaRPr lang="en-US" altLang="en-US" dirty="0"/>
          </a:p>
        </p:txBody>
      </p:sp>
      <p:sp>
        <p:nvSpPr>
          <p:cNvPr id="138247" name="TextBox 7"/>
          <p:cNvSpPr txBox="1">
            <a:spLocks noChangeArrowheads="1"/>
          </p:cNvSpPr>
          <p:nvPr/>
        </p:nvSpPr>
        <p:spPr bwMode="auto">
          <a:xfrm>
            <a:off x="6477000" y="4648200"/>
            <a:ext cx="2667000" cy="1200150"/>
          </a:xfrm>
          <a:prstGeom prst="rect">
            <a:avLst/>
          </a:prstGeom>
          <a:noFill/>
          <a:ln w="9525">
            <a:noFill/>
            <a:miter lim="800000"/>
            <a:headEnd/>
            <a:tailEnd/>
          </a:ln>
        </p:spPr>
        <p:txBody>
          <a:bodyPr>
            <a:spAutoFit/>
          </a:bodyPr>
          <a:lstStyle/>
          <a:p>
            <a:pPr algn="ctr"/>
            <a:r>
              <a:rPr lang="en-US" altLang="en-US" dirty="0"/>
              <a:t>Comparable information is helpful in contrasting organizations.</a:t>
            </a:r>
          </a:p>
          <a:p>
            <a:pPr algn="ctr"/>
            <a:endParaRPr lang="en-US" altLang="en-US" dirty="0"/>
          </a:p>
        </p:txBody>
      </p:sp>
      <p:cxnSp>
        <p:nvCxnSpPr>
          <p:cNvPr id="12" name="Elbow Connector 11"/>
          <p:cNvCxnSpPr>
            <a:stCxn id="2" idx="2"/>
          </p:cNvCxnSpPr>
          <p:nvPr/>
        </p:nvCxnSpPr>
        <p:spPr>
          <a:xfrm rot="5400000">
            <a:off x="2352675" y="2314575"/>
            <a:ext cx="1466850" cy="3200400"/>
          </a:xfrm>
          <a:prstGeom prst="bentConnector3">
            <a:avLst>
              <a:gd name="adj1" fmla="val 2427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2" idx="2"/>
            <a:endCxn id="138247" idx="0"/>
          </p:cNvCxnSpPr>
          <p:nvPr/>
        </p:nvCxnSpPr>
        <p:spPr>
          <a:xfrm rot="16200000" flipH="1">
            <a:off x="5514975" y="2352675"/>
            <a:ext cx="1466850" cy="3124200"/>
          </a:xfrm>
          <a:prstGeom prst="bentConnector3">
            <a:avLst>
              <a:gd name="adj1" fmla="val 2427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2"/>
            <a:endCxn id="138246" idx="0"/>
          </p:cNvCxnSpPr>
          <p:nvPr/>
        </p:nvCxnSpPr>
        <p:spPr>
          <a:xfrm rot="5400000">
            <a:off x="4415631" y="3453607"/>
            <a:ext cx="542925" cy="1588"/>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D32A8C9F-E90F-4B24-9C2A-09CEE8E2C2C2}" type="slidenum">
              <a:rPr lang="en-US"/>
              <a:pPr>
                <a:defRPr/>
              </a:pPr>
              <a:t>15</a:t>
            </a:fld>
            <a:endParaRPr lang="en-US" dirty="0"/>
          </a:p>
        </p:txBody>
      </p:sp>
      <p:sp>
        <p:nvSpPr>
          <p:cNvPr id="13" name="Rectangle 12"/>
          <p:cNvSpPr/>
          <p:nvPr/>
        </p:nvSpPr>
        <p:spPr>
          <a:xfrm>
            <a:off x="0" y="14288"/>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4" name="Rounded Rectangle 13"/>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title" idx="4294967295"/>
          </p:nvPr>
        </p:nvSpPr>
        <p:spPr>
          <a:xfrm>
            <a:off x="0" y="274638"/>
            <a:ext cx="8534400" cy="1143000"/>
          </a:xfrm>
        </p:spPr>
        <p:txBody>
          <a:bodyPr/>
          <a:lstStyle/>
          <a:p>
            <a:pPr eaLnBrk="1" hangingPunct="1"/>
            <a:r>
              <a:rPr lang="en-US" altLang="en-US" b="1" dirty="0" smtClean="0"/>
              <a:t>International Standards</a:t>
            </a:r>
          </a:p>
        </p:txBody>
      </p:sp>
      <p:sp>
        <p:nvSpPr>
          <p:cNvPr id="2" name="TextBox 1"/>
          <p:cNvSpPr txBox="1">
            <a:spLocks noChangeArrowheads="1"/>
          </p:cNvSpPr>
          <p:nvPr/>
        </p:nvSpPr>
        <p:spPr bwMode="auto">
          <a:xfrm>
            <a:off x="533400" y="1219200"/>
            <a:ext cx="8115300" cy="1323439"/>
          </a:xfrm>
          <a:prstGeom prst="rect">
            <a:avLst/>
          </a:prstGeom>
          <a:solidFill>
            <a:srgbClr val="FAC090"/>
          </a:solidFill>
          <a:ln w="9525">
            <a:solidFill>
              <a:srgbClr val="984807"/>
            </a:solidFill>
            <a:miter lim="800000"/>
            <a:headEnd/>
            <a:tailEnd/>
          </a:ln>
          <a:effectLst>
            <a:outerShdw blurRad="63500" dist="38100" dir="5400000" algn="t" rotWithShape="0">
              <a:srgbClr val="000000">
                <a:alpha val="39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000" dirty="0" smtClean="0"/>
              <a:t>In today’s global economy, there is increased demand by external users for comparability in accounting reports. This demand often arises when companies wish to raise money from lenders and investors in different countries. </a:t>
            </a:r>
          </a:p>
        </p:txBody>
      </p:sp>
      <p:sp>
        <p:nvSpPr>
          <p:cNvPr id="6" name="TextBox 5"/>
          <p:cNvSpPr txBox="1">
            <a:spLocks noChangeArrowheads="1"/>
          </p:cNvSpPr>
          <p:nvPr/>
        </p:nvSpPr>
        <p:spPr bwMode="auto">
          <a:xfrm>
            <a:off x="533400" y="5105400"/>
            <a:ext cx="8115300" cy="1015663"/>
          </a:xfrm>
          <a:prstGeom prst="rect">
            <a:avLst/>
          </a:prstGeom>
          <a:solidFill>
            <a:srgbClr val="FAC090"/>
          </a:solidFill>
          <a:ln w="9525">
            <a:solidFill>
              <a:srgbClr val="984807"/>
            </a:solidFill>
            <a:miter lim="800000"/>
            <a:headEnd/>
            <a:tailEnd/>
          </a:ln>
          <a:effectLst>
            <a:outerShdw blurRad="63500" dist="38100" dir="5400000" algn="t" rotWithShape="0">
              <a:srgbClr val="000000">
                <a:alpha val="39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000" dirty="0" smtClean="0"/>
              <a:t>Differences between U.S. GAAP and IFRS are decreasing as the</a:t>
            </a:r>
          </a:p>
          <a:p>
            <a:pPr algn="ctr" eaLnBrk="1" hangingPunct="1">
              <a:defRPr/>
            </a:pPr>
            <a:r>
              <a:rPr lang="en-US" sz="2000" dirty="0" smtClean="0"/>
              <a:t>FASB and IASB pursue a </a:t>
            </a:r>
            <a:r>
              <a:rPr lang="en-US" sz="2000" i="1" dirty="0" smtClean="0"/>
              <a:t>convergence </a:t>
            </a:r>
            <a:r>
              <a:rPr lang="en-US" sz="2000" dirty="0" smtClean="0"/>
              <a:t>process aimed to achieve a single set of accounting standards for global use.</a:t>
            </a:r>
          </a:p>
        </p:txBody>
      </p:sp>
      <p:sp>
        <p:nvSpPr>
          <p:cNvPr id="139270" name="TextBox 6"/>
          <p:cNvSpPr txBox="1">
            <a:spLocks noChangeArrowheads="1"/>
          </p:cNvSpPr>
          <p:nvPr/>
        </p:nvSpPr>
        <p:spPr bwMode="auto">
          <a:xfrm>
            <a:off x="533400" y="2667000"/>
            <a:ext cx="3124200" cy="2308324"/>
          </a:xfrm>
          <a:prstGeom prst="rect">
            <a:avLst/>
          </a:prstGeom>
          <a:noFill/>
          <a:ln w="9525">
            <a:solidFill>
              <a:schemeClr val="tx1"/>
            </a:solidFill>
            <a:miter lim="800000"/>
            <a:headEnd/>
            <a:tailEnd/>
          </a:ln>
        </p:spPr>
        <p:txBody>
          <a:bodyPr wrap="square">
            <a:spAutoFit/>
          </a:bodyPr>
          <a:lstStyle/>
          <a:p>
            <a:pPr algn="ctr"/>
            <a:r>
              <a:rPr lang="en-US" altLang="en-US" b="1" dirty="0"/>
              <a:t>International Accounting Standards Board (IASB) </a:t>
            </a:r>
            <a:br>
              <a:rPr lang="en-US" altLang="en-US" b="1" dirty="0"/>
            </a:br>
            <a:r>
              <a:rPr lang="en-US" altLang="en-US" b="1" dirty="0"/>
              <a:t/>
            </a:r>
            <a:br>
              <a:rPr lang="en-US" altLang="en-US" b="1" dirty="0"/>
            </a:br>
            <a:r>
              <a:rPr lang="en-US" altLang="en-US" dirty="0"/>
              <a:t>An independent group (consisting of individuals from many countries), issues International Financial Reporting Standards (IFRS)</a:t>
            </a:r>
          </a:p>
        </p:txBody>
      </p:sp>
      <p:sp>
        <p:nvSpPr>
          <p:cNvPr id="139271" name="TextBox 7"/>
          <p:cNvSpPr txBox="1">
            <a:spLocks noChangeArrowheads="1"/>
          </p:cNvSpPr>
          <p:nvPr/>
        </p:nvSpPr>
        <p:spPr bwMode="auto">
          <a:xfrm>
            <a:off x="5410200" y="2667000"/>
            <a:ext cx="3200400" cy="2308324"/>
          </a:xfrm>
          <a:prstGeom prst="rect">
            <a:avLst/>
          </a:prstGeom>
          <a:noFill/>
          <a:ln w="9525">
            <a:solidFill>
              <a:schemeClr val="tx1"/>
            </a:solidFill>
            <a:miter lim="800000"/>
            <a:headEnd/>
            <a:tailEnd/>
          </a:ln>
        </p:spPr>
        <p:txBody>
          <a:bodyPr wrap="square">
            <a:spAutoFit/>
          </a:bodyPr>
          <a:lstStyle/>
          <a:p>
            <a:pPr algn="ctr"/>
            <a:r>
              <a:rPr lang="en-US" altLang="en-US" b="1" dirty="0"/>
              <a:t>International Financial Reporting Standards (IFRS) </a:t>
            </a:r>
          </a:p>
          <a:p>
            <a:pPr algn="ctr"/>
            <a:endParaRPr lang="en-US" altLang="en-US" dirty="0"/>
          </a:p>
          <a:p>
            <a:pPr algn="ctr"/>
            <a:r>
              <a:rPr lang="en-US" altLang="en-US" dirty="0"/>
              <a:t>Identify preferred accounting practices </a:t>
            </a:r>
          </a:p>
          <a:p>
            <a:pPr algn="ctr"/>
            <a:r>
              <a:rPr lang="en-US" altLang="en-US" dirty="0"/>
              <a:t>    </a:t>
            </a:r>
          </a:p>
          <a:p>
            <a:pPr algn="ctr"/>
            <a:endParaRPr lang="en-US" altLang="en-US" dirty="0"/>
          </a:p>
          <a:p>
            <a:pPr algn="ctr"/>
            <a:endParaRPr lang="en-US" altLang="en-US" dirty="0"/>
          </a:p>
        </p:txBody>
      </p:sp>
      <p:cxnSp>
        <p:nvCxnSpPr>
          <p:cNvPr id="10" name="Straight Connector 9"/>
          <p:cNvCxnSpPr/>
          <p:nvPr/>
        </p:nvCxnSpPr>
        <p:spPr>
          <a:xfrm>
            <a:off x="533400" y="3429000"/>
            <a:ext cx="31242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10200" y="34290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BF2F114C-F66F-414A-89A9-BC439FA06147}" type="slidenum">
              <a:rPr lang="en-US"/>
              <a:pPr>
                <a:defRPr/>
              </a:pPr>
              <a:t>16</a:t>
            </a:fld>
            <a:endParaRPr lang="en-US" dirty="0"/>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3" name="Rounded Rectangle 12"/>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71955" y="872969"/>
            <a:ext cx="8209613" cy="752474"/>
          </a:xfrm>
        </p:spPr>
        <p:txBody>
          <a:bodyPr rtlCol="0">
            <a:noAutofit/>
          </a:bodyPr>
          <a:lstStyle/>
          <a:p>
            <a:pPr eaLnBrk="1" fontAlgn="auto" hangingPunct="1">
              <a:spcAft>
                <a:spcPts val="0"/>
              </a:spcAft>
              <a:defRPr/>
            </a:pPr>
            <a:r>
              <a:rPr lang="en-US" altLang="en-US" b="1" dirty="0" smtClean="0"/>
              <a:t>Conceptual Framework</a:t>
            </a:r>
          </a:p>
        </p:txBody>
      </p:sp>
      <p:sp>
        <p:nvSpPr>
          <p:cNvPr id="3" name="Slide Number Placeholder 2"/>
          <p:cNvSpPr>
            <a:spLocks noGrp="1"/>
          </p:cNvSpPr>
          <p:nvPr>
            <p:ph type="sldNum" sz="quarter" idx="12"/>
          </p:nvPr>
        </p:nvSpPr>
        <p:spPr/>
        <p:txBody>
          <a:bodyPr/>
          <a:lstStyle/>
          <a:p>
            <a:pPr>
              <a:defRPr/>
            </a:pPr>
            <a:fld id="{8C133CDD-273E-4F44-9CC3-26E9BF79BA5D}" type="slidenum">
              <a:rPr lang="en-US"/>
              <a:pPr>
                <a:defRPr/>
              </a:pPr>
              <a:t>17</a:t>
            </a:fld>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grpSp>
        <p:nvGrpSpPr>
          <p:cNvPr id="2" name="Group 1"/>
          <p:cNvGrpSpPr/>
          <p:nvPr/>
        </p:nvGrpSpPr>
        <p:grpSpPr>
          <a:xfrm>
            <a:off x="1" y="2047875"/>
            <a:ext cx="8839200" cy="3895725"/>
            <a:chOff x="0" y="2047875"/>
            <a:chExt cx="9153525" cy="389572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7875"/>
              <a:ext cx="915352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lindsey_schauer\Documents\WildFAP22e(c)2015\Final Graphics\wiL62279_ch01\wiL62279_cut0101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2" y="2975947"/>
              <a:ext cx="4338638" cy="284894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ounded Rectangle 8"/>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404458"/>
            <a:ext cx="7315200" cy="1325562"/>
          </a:xfrm>
        </p:spPr>
        <p:txBody>
          <a:bodyPr rtlCol="0">
            <a:noAutofit/>
          </a:bodyPr>
          <a:lstStyle/>
          <a:p>
            <a:pPr eaLnBrk="1" fontAlgn="auto" hangingPunct="1">
              <a:spcAft>
                <a:spcPts val="0"/>
              </a:spcAft>
              <a:defRPr/>
            </a:pPr>
            <a:r>
              <a:rPr lang="en-US" altLang="en-US" b="1" dirty="0" smtClean="0"/>
              <a:t>Principles and Assumptions of Accounting</a:t>
            </a:r>
          </a:p>
        </p:txBody>
      </p:sp>
      <p:pic>
        <p:nvPicPr>
          <p:cNvPr id="141316" name="Picture 8"/>
          <p:cNvPicPr>
            <a:picLocks noChangeAspect="1" noChangeArrowheads="1"/>
          </p:cNvPicPr>
          <p:nvPr/>
        </p:nvPicPr>
        <p:blipFill>
          <a:blip r:embed="rId3" cstate="print"/>
          <a:srcRect/>
          <a:stretch>
            <a:fillRect/>
          </a:stretch>
        </p:blipFill>
        <p:spPr bwMode="auto">
          <a:xfrm>
            <a:off x="2362200" y="1699063"/>
            <a:ext cx="4593828" cy="2776474"/>
          </a:xfrm>
          <a:prstGeom prst="rect">
            <a:avLst/>
          </a:prstGeom>
          <a:noFill/>
          <a:ln w="9525">
            <a:noFill/>
            <a:miter lim="800000"/>
            <a:headEnd/>
            <a:tailEnd/>
          </a:ln>
        </p:spPr>
      </p:pic>
      <p:sp>
        <p:nvSpPr>
          <p:cNvPr id="2" name="TextBox 1"/>
          <p:cNvSpPr txBox="1">
            <a:spLocks noChangeArrowheads="1"/>
          </p:cNvSpPr>
          <p:nvPr/>
        </p:nvSpPr>
        <p:spPr bwMode="auto">
          <a:xfrm>
            <a:off x="152400" y="4584339"/>
            <a:ext cx="4114800" cy="1631216"/>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000" i="1" dirty="0" smtClean="0">
                <a:solidFill>
                  <a:srgbClr val="000000"/>
                </a:solidFill>
                <a:latin typeface="Calibri" pitchFamily="-107" charset="0"/>
              </a:rPr>
              <a:t>General principles </a:t>
            </a:r>
            <a:r>
              <a:rPr lang="en-US" sz="2000" dirty="0" smtClean="0">
                <a:solidFill>
                  <a:srgbClr val="000000"/>
                </a:solidFill>
                <a:latin typeface="Calibri" pitchFamily="-107" charset="0"/>
              </a:rPr>
              <a:t>are the basic assumptions, concepts, and guidelines for preparing financial statements. General principles stem from long-used accounting practices. </a:t>
            </a:r>
          </a:p>
        </p:txBody>
      </p:sp>
      <p:sp>
        <p:nvSpPr>
          <p:cNvPr id="6" name="TextBox 5"/>
          <p:cNvSpPr txBox="1">
            <a:spLocks noChangeArrowheads="1"/>
          </p:cNvSpPr>
          <p:nvPr/>
        </p:nvSpPr>
        <p:spPr bwMode="auto">
          <a:xfrm>
            <a:off x="4724400" y="4584339"/>
            <a:ext cx="4114800" cy="1631216"/>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000" i="1" dirty="0" smtClean="0">
                <a:solidFill>
                  <a:srgbClr val="000000"/>
                </a:solidFill>
                <a:latin typeface="Calibri" pitchFamily="-107" charset="0"/>
              </a:rPr>
              <a:t>Specific principles </a:t>
            </a:r>
            <a:r>
              <a:rPr lang="en-US" sz="2000" dirty="0" smtClean="0">
                <a:solidFill>
                  <a:srgbClr val="000000"/>
                </a:solidFill>
                <a:latin typeface="Calibri" pitchFamily="-107" charset="0"/>
              </a:rPr>
              <a:t>are detailed rules used in reporting business transactions and events. Specific principles arise more often from the rulings of authoritative groups.</a:t>
            </a:r>
          </a:p>
        </p:txBody>
      </p:sp>
      <p:sp>
        <p:nvSpPr>
          <p:cNvPr id="4" name="Slide Number Placeholder 3"/>
          <p:cNvSpPr>
            <a:spLocks noGrp="1"/>
          </p:cNvSpPr>
          <p:nvPr>
            <p:ph type="sldNum" sz="quarter" idx="12"/>
          </p:nvPr>
        </p:nvSpPr>
        <p:spPr/>
        <p:txBody>
          <a:bodyPr/>
          <a:lstStyle/>
          <a:p>
            <a:pPr>
              <a:defRPr/>
            </a:pPr>
            <a:fld id="{E010B282-BF9D-4DB2-BC93-21477E68BC95}" type="slidenum">
              <a:rPr lang="en-US"/>
              <a:pPr>
                <a:defRPr/>
              </a:pPr>
              <a:t>18</a:t>
            </a:fld>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 name="Rounded Rectangle 8"/>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
        <p:nvSpPr>
          <p:cNvPr id="10" name="TextBox 9"/>
          <p:cNvSpPr txBox="1"/>
          <p:nvPr/>
        </p:nvSpPr>
        <p:spPr>
          <a:xfrm>
            <a:off x="8151018" y="1252739"/>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a:t>
            </a:r>
            <a:br>
              <a:rPr lang="en-US" kern="0" dirty="0" smtClean="0">
                <a:latin typeface="Berlin Sans FB" panose="020E0602020502020306" pitchFamily="34" charset="0"/>
              </a:rPr>
            </a:br>
            <a:r>
              <a:rPr lang="en-US" kern="0" dirty="0" smtClean="0">
                <a:latin typeface="Berlin Sans FB" panose="020E0602020502020306" pitchFamily="34" charset="0"/>
              </a:rPr>
              <a:t>1.7</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990600" y="274638"/>
            <a:ext cx="7315200" cy="1143000"/>
          </a:xfrm>
        </p:spPr>
        <p:txBody>
          <a:bodyPr/>
          <a:lstStyle/>
          <a:p>
            <a:pPr eaLnBrk="1" hangingPunct="1"/>
            <a:r>
              <a:rPr lang="en-US" altLang="en-US" b="1" dirty="0" smtClean="0"/>
              <a:t>Accounting Principles</a:t>
            </a:r>
          </a:p>
        </p:txBody>
      </p:sp>
      <p:sp>
        <p:nvSpPr>
          <p:cNvPr id="142340" name="Rectangle 11"/>
          <p:cNvSpPr>
            <a:spLocks noChangeArrowheads="1"/>
          </p:cNvSpPr>
          <p:nvPr/>
        </p:nvSpPr>
        <p:spPr bwMode="auto">
          <a:xfrm>
            <a:off x="131763" y="1508125"/>
            <a:ext cx="4191000" cy="2667000"/>
          </a:xfrm>
          <a:prstGeom prst="rect">
            <a:avLst/>
          </a:prstGeom>
          <a:solidFill>
            <a:srgbClr val="993366"/>
          </a:solidFill>
          <a:ln w="9525">
            <a:solidFill>
              <a:schemeClr val="tx1"/>
            </a:solidFill>
            <a:miter lim="800000"/>
            <a:headEnd/>
            <a:tailEnd/>
          </a:ln>
        </p:spPr>
        <p:txBody>
          <a:bodyPr wrap="none" anchor="ctr"/>
          <a:lstStyle/>
          <a:p>
            <a:endParaRPr lang="en-US" altLang="en-US" dirty="0"/>
          </a:p>
        </p:txBody>
      </p:sp>
      <p:sp>
        <p:nvSpPr>
          <p:cNvPr id="142341" name="Text Box 13"/>
          <p:cNvSpPr txBox="1">
            <a:spLocks noChangeArrowheads="1"/>
          </p:cNvSpPr>
          <p:nvPr/>
        </p:nvSpPr>
        <p:spPr bwMode="auto">
          <a:xfrm>
            <a:off x="304800" y="1939925"/>
            <a:ext cx="3810000" cy="1538883"/>
          </a:xfrm>
          <a:prstGeom prst="rect">
            <a:avLst/>
          </a:prstGeom>
          <a:noFill/>
          <a:ln w="9525">
            <a:noFill/>
            <a:miter lim="800000"/>
            <a:headEnd/>
            <a:tailEnd/>
          </a:ln>
        </p:spPr>
        <p:txBody>
          <a:bodyPr>
            <a:spAutoFit/>
          </a:bodyPr>
          <a:lstStyle/>
          <a:p>
            <a:pPr algn="ctr"/>
            <a:r>
              <a:rPr lang="en-US" altLang="en-US" sz="2000" dirty="0" smtClean="0">
                <a:solidFill>
                  <a:srgbClr val="FFFF00"/>
                </a:solidFill>
              </a:rPr>
              <a:t>Measurement Principle </a:t>
            </a:r>
          </a:p>
          <a:p>
            <a:pPr algn="ctr"/>
            <a:r>
              <a:rPr lang="en-US" altLang="en-US" sz="2000" dirty="0" smtClean="0">
                <a:solidFill>
                  <a:srgbClr val="FFFF00"/>
                </a:solidFill>
              </a:rPr>
              <a:t>(or Cost Principle)</a:t>
            </a:r>
            <a:endParaRPr lang="en-US" altLang="en-US" sz="2000" dirty="0">
              <a:solidFill>
                <a:srgbClr val="FFFF00"/>
              </a:solidFill>
            </a:endParaRPr>
          </a:p>
          <a:p>
            <a:pPr algn="ctr"/>
            <a:r>
              <a:rPr lang="en-US" altLang="en-US" dirty="0">
                <a:solidFill>
                  <a:schemeClr val="bg1"/>
                </a:solidFill>
              </a:rPr>
              <a:t>Accounting information is based on actual cost. Actual cost is considered objective.</a:t>
            </a:r>
          </a:p>
        </p:txBody>
      </p:sp>
      <p:sp>
        <p:nvSpPr>
          <p:cNvPr id="15" name="Rectangle 14"/>
          <p:cNvSpPr/>
          <p:nvPr/>
        </p:nvSpPr>
        <p:spPr bwMode="auto">
          <a:xfrm>
            <a:off x="111125" y="4343400"/>
            <a:ext cx="4232275" cy="1676400"/>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rgbClr val="FFFF00"/>
                </a:solidFill>
                <a:latin typeface="Arial" charset="0"/>
                <a:cs typeface="Arial" charset="0"/>
              </a:rPr>
              <a:t>Expense Recognition Principle </a:t>
            </a:r>
          </a:p>
          <a:p>
            <a:pPr algn="ctr">
              <a:defRPr/>
            </a:pPr>
            <a:r>
              <a:rPr lang="en-US" sz="2000" dirty="0" smtClean="0">
                <a:solidFill>
                  <a:srgbClr val="FFFF00"/>
                </a:solidFill>
                <a:latin typeface="Arial" charset="0"/>
                <a:cs typeface="Arial" charset="0"/>
              </a:rPr>
              <a:t>(or Matching Principle)</a:t>
            </a:r>
            <a:endParaRPr lang="en-US" sz="2000" dirty="0">
              <a:solidFill>
                <a:srgbClr val="FFFF00"/>
              </a:solidFill>
              <a:latin typeface="Arial" charset="0"/>
              <a:cs typeface="Arial" charset="0"/>
            </a:endParaRPr>
          </a:p>
          <a:p>
            <a:pPr algn="ctr">
              <a:defRPr/>
            </a:pPr>
            <a:r>
              <a:rPr lang="en-US" dirty="0">
                <a:solidFill>
                  <a:srgbClr val="FFFFFF"/>
                </a:solidFill>
                <a:latin typeface="Arial" charset="0"/>
                <a:cs typeface="Arial" charset="0"/>
              </a:rPr>
              <a:t>A company must record its expenses incurred to generate the revenue reported.</a:t>
            </a:r>
          </a:p>
        </p:txBody>
      </p:sp>
      <p:sp>
        <p:nvSpPr>
          <p:cNvPr id="17" name="Rectangle 16"/>
          <p:cNvSpPr/>
          <p:nvPr/>
        </p:nvSpPr>
        <p:spPr>
          <a:xfrm>
            <a:off x="4495800" y="4343400"/>
            <a:ext cx="4495800" cy="1676400"/>
          </a:xfrm>
          <a:prstGeom prst="rect">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FF00"/>
                </a:solidFill>
                <a:latin typeface="Arial" charset="0"/>
                <a:cs typeface="Arial" charset="0"/>
              </a:rPr>
              <a:t>Full Disclosure Principle</a:t>
            </a:r>
          </a:p>
          <a:p>
            <a:pPr algn="ctr">
              <a:defRPr/>
            </a:pPr>
            <a:r>
              <a:rPr lang="en-US" dirty="0">
                <a:solidFill>
                  <a:srgbClr val="FFFFFF"/>
                </a:solidFill>
                <a:latin typeface="Arial" charset="0"/>
                <a:cs typeface="Arial" charset="0"/>
              </a:rPr>
              <a:t>A company is required to report the details behind financial statements that would impact users’ decisions.</a:t>
            </a:r>
          </a:p>
        </p:txBody>
      </p:sp>
      <p:grpSp>
        <p:nvGrpSpPr>
          <p:cNvPr id="3" name="Group 22"/>
          <p:cNvGrpSpPr>
            <a:grpSpLocks/>
          </p:cNvGrpSpPr>
          <p:nvPr/>
        </p:nvGrpSpPr>
        <p:grpSpPr bwMode="auto">
          <a:xfrm>
            <a:off x="4495800" y="1503363"/>
            <a:ext cx="4495800" cy="2667000"/>
            <a:chOff x="228600" y="1447800"/>
            <a:chExt cx="4495800" cy="2667000"/>
          </a:xfrm>
          <a:solidFill>
            <a:schemeClr val="bg2">
              <a:lumMod val="75000"/>
            </a:schemeClr>
          </a:solidFill>
        </p:grpSpPr>
        <p:sp>
          <p:nvSpPr>
            <p:cNvPr id="20" name="Rectangle 4"/>
            <p:cNvSpPr>
              <a:spLocks noChangeArrowheads="1"/>
            </p:cNvSpPr>
            <p:nvPr/>
          </p:nvSpPr>
          <p:spPr bwMode="auto">
            <a:xfrm>
              <a:off x="228600" y="1447800"/>
              <a:ext cx="4495800" cy="2667000"/>
            </a:xfrm>
            <a:prstGeom prst="rect">
              <a:avLst/>
            </a:prstGeom>
            <a:solidFill>
              <a:schemeClr val="bg2">
                <a:lumMod val="50000"/>
              </a:schemeClr>
            </a:solid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21" name="Text Box 5"/>
            <p:cNvSpPr txBox="1">
              <a:spLocks noChangeArrowheads="1"/>
            </p:cNvSpPr>
            <p:nvPr/>
          </p:nvSpPr>
          <p:spPr bwMode="auto">
            <a:xfrm>
              <a:off x="228600" y="1877535"/>
              <a:ext cx="4419600" cy="1508125"/>
            </a:xfrm>
            <a:prstGeom prst="rect">
              <a:avLst/>
            </a:prstGeom>
            <a:solidFill>
              <a:schemeClr val="bg2">
                <a:lumMod val="50000"/>
              </a:schemeClr>
            </a:solidFill>
            <a:ln w="9525">
              <a:noFill/>
              <a:miter lim="800000"/>
              <a:headEnd/>
              <a:tailEnd/>
            </a:ln>
          </p:spPr>
          <p:txBody>
            <a:bodyPr>
              <a:spAutoFit/>
            </a:bodyPr>
            <a:lstStyle/>
            <a:p>
              <a:pPr marL="342900" indent="-342900" algn="ctr">
                <a:defRPr/>
              </a:pPr>
              <a:r>
                <a:rPr lang="en-US" sz="2000" dirty="0">
                  <a:solidFill>
                    <a:srgbClr val="FFFF00"/>
                  </a:solidFill>
                  <a:latin typeface="Arial" pitchFamily="34" charset="0"/>
                  <a:cs typeface="Arial" pitchFamily="34" charset="0"/>
                </a:rPr>
                <a:t>Revenue Recognition Principle</a:t>
              </a:r>
            </a:p>
            <a:p>
              <a:pPr marL="342900" indent="-342900">
                <a:buFontTx/>
                <a:buAutoNum type="arabicPeriod"/>
                <a:defRPr/>
              </a:pPr>
              <a:r>
                <a:rPr lang="en-US" dirty="0">
                  <a:solidFill>
                    <a:schemeClr val="bg1"/>
                  </a:solidFill>
                  <a:latin typeface="Arial" pitchFamily="34" charset="0"/>
                  <a:cs typeface="Arial" pitchFamily="34" charset="0"/>
                </a:rPr>
                <a:t>Recognize revenue when it is earned.</a:t>
              </a:r>
            </a:p>
            <a:p>
              <a:pPr marL="342900" indent="-342900">
                <a:buFontTx/>
                <a:buAutoNum type="arabicPeriod"/>
                <a:defRPr/>
              </a:pPr>
              <a:r>
                <a:rPr lang="en-US" dirty="0">
                  <a:solidFill>
                    <a:schemeClr val="bg1"/>
                  </a:solidFill>
                  <a:latin typeface="Arial" pitchFamily="34" charset="0"/>
                  <a:cs typeface="Arial" pitchFamily="34" charset="0"/>
                </a:rPr>
                <a:t>Proceeds need not be in cash.</a:t>
              </a:r>
            </a:p>
            <a:p>
              <a:pPr marL="342900" indent="-342900">
                <a:buFontTx/>
                <a:buAutoNum type="arabicPeriod"/>
                <a:defRPr/>
              </a:pPr>
              <a:r>
                <a:rPr lang="en-US" dirty="0">
                  <a:solidFill>
                    <a:schemeClr val="bg1"/>
                  </a:solidFill>
                  <a:latin typeface="Arial" pitchFamily="34" charset="0"/>
                  <a:cs typeface="Arial" pitchFamily="34" charset="0"/>
                </a:rPr>
                <a:t>Measure revenue by cash received plus cash value of items received. </a:t>
              </a:r>
            </a:p>
          </p:txBody>
        </p:sp>
      </p:grpSp>
      <p:sp>
        <p:nvSpPr>
          <p:cNvPr id="4" name="Slide Number Placeholder 3"/>
          <p:cNvSpPr>
            <a:spLocks noGrp="1"/>
          </p:cNvSpPr>
          <p:nvPr>
            <p:ph type="sldNum" sz="quarter" idx="12"/>
          </p:nvPr>
        </p:nvSpPr>
        <p:spPr/>
        <p:txBody>
          <a:bodyPr/>
          <a:lstStyle/>
          <a:p>
            <a:pPr>
              <a:defRPr/>
            </a:pPr>
            <a:fld id="{70F7950F-2CC0-4634-9290-C2E714B2745C}" type="slidenum">
              <a:rPr lang="en-US"/>
              <a:pPr>
                <a:defRPr/>
              </a:pPr>
              <a:t>19</a:t>
            </a:fld>
            <a:endParaRPr lang="en-US" dirty="0"/>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4" name="Rounded Rectangle 13"/>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dirty="0" smtClean="0"/>
              <a:t/>
            </a:r>
            <a:br>
              <a:rPr 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2</a:t>
            </a:fld>
            <a:endParaRPr lang="en-US" dirty="0"/>
          </a:p>
        </p:txBody>
      </p:sp>
      <p:sp>
        <p:nvSpPr>
          <p:cNvPr id="9" name="TextBox 8"/>
          <p:cNvSpPr txBox="1"/>
          <p:nvPr/>
        </p:nvSpPr>
        <p:spPr>
          <a:xfrm>
            <a:off x="762000" y="760115"/>
            <a:ext cx="7391400" cy="769441"/>
          </a:xfrm>
          <a:prstGeom prst="rect">
            <a:avLst/>
          </a:prstGeom>
          <a:noFill/>
        </p:spPr>
        <p:txBody>
          <a:bodyPr wrap="square" rtlCol="0">
            <a:spAutoFit/>
          </a:bodyPr>
          <a:lstStyle/>
          <a:p>
            <a:r>
              <a:rPr lang="en-US" altLang="en-US" sz="4400" b="1" dirty="0" smtClean="0">
                <a:latin typeface="+mj-lt"/>
              </a:rPr>
              <a:t>Chapter 1 Learning Objectives</a:t>
            </a:r>
            <a:endParaRPr lang="en-US" sz="4400" dirty="0">
              <a:latin typeface="+mj-lt"/>
            </a:endParaRPr>
          </a:p>
        </p:txBody>
      </p:sp>
      <p:sp>
        <p:nvSpPr>
          <p:cNvPr id="10" name="Rectangle 9"/>
          <p:cNvSpPr/>
          <p:nvPr/>
        </p:nvSpPr>
        <p:spPr>
          <a:xfrm>
            <a:off x="228600" y="1964722"/>
            <a:ext cx="8610600" cy="4031873"/>
          </a:xfrm>
          <a:prstGeom prst="rect">
            <a:avLst/>
          </a:prstGeom>
        </p:spPr>
        <p:txBody>
          <a:bodyPr wrap="square">
            <a:spAutoFit/>
          </a:bodyPr>
          <a:lstStyle/>
          <a:p>
            <a:r>
              <a:rPr lang="en-US" sz="1600" b="1" dirty="0">
                <a:latin typeface="+mn-lt"/>
              </a:rPr>
              <a:t>CONCEPTUAL</a:t>
            </a:r>
          </a:p>
          <a:p>
            <a:r>
              <a:rPr lang="en-US" sz="1600" b="1" dirty="0" smtClean="0">
                <a:latin typeface="+mn-lt"/>
              </a:rPr>
              <a:t>C1  </a:t>
            </a:r>
            <a:r>
              <a:rPr lang="en-US" sz="1600" dirty="0" smtClean="0">
                <a:latin typeface="+mn-lt"/>
              </a:rPr>
              <a:t>Explain the purpose and importance of accounting.</a:t>
            </a:r>
            <a:endParaRPr lang="en-US" sz="1600" dirty="0">
              <a:latin typeface="+mn-lt"/>
            </a:endParaRPr>
          </a:p>
          <a:p>
            <a:r>
              <a:rPr lang="en-US" sz="1600" b="1" dirty="0" smtClean="0">
                <a:latin typeface="+mn-lt"/>
              </a:rPr>
              <a:t>C2  </a:t>
            </a:r>
            <a:r>
              <a:rPr lang="en-US" sz="1600" dirty="0" smtClean="0">
                <a:latin typeface="+mn-lt"/>
              </a:rPr>
              <a:t>Identify users and uses of, and opportunities in, accounting.</a:t>
            </a:r>
          </a:p>
          <a:p>
            <a:r>
              <a:rPr lang="en-US" sz="1600" b="1" dirty="0" smtClean="0">
                <a:latin typeface="+mn-lt"/>
              </a:rPr>
              <a:t>C3</a:t>
            </a:r>
            <a:r>
              <a:rPr lang="en-US" sz="1600" dirty="0" smtClean="0">
                <a:latin typeface="+mn-lt"/>
              </a:rPr>
              <a:t>  Explain why ethics are crucial to accounting.</a:t>
            </a:r>
          </a:p>
          <a:p>
            <a:r>
              <a:rPr lang="en-US" sz="1600" b="1" dirty="0" smtClean="0">
                <a:latin typeface="+mn-lt"/>
              </a:rPr>
              <a:t>C4</a:t>
            </a:r>
            <a:r>
              <a:rPr lang="en-US" sz="1600" dirty="0" smtClean="0">
                <a:latin typeface="+mn-lt"/>
              </a:rPr>
              <a:t>  Explain generally accepted accounting principles and define and apply several accounting principles.</a:t>
            </a:r>
          </a:p>
          <a:p>
            <a:r>
              <a:rPr lang="en-US" sz="1600" b="1" dirty="0" smtClean="0">
                <a:latin typeface="+mn-lt"/>
              </a:rPr>
              <a:t>C5  Appendix 1B </a:t>
            </a:r>
            <a:r>
              <a:rPr lang="en-US" sz="1600" dirty="0" smtClean="0">
                <a:latin typeface="+mn-lt"/>
              </a:rPr>
              <a:t>Identify and describe the three major activities of organizations.</a:t>
            </a:r>
          </a:p>
          <a:p>
            <a:endParaRPr lang="en-US" sz="1600" dirty="0">
              <a:latin typeface="+mn-lt"/>
            </a:endParaRPr>
          </a:p>
          <a:p>
            <a:r>
              <a:rPr lang="en-US" sz="1600" b="1" dirty="0">
                <a:latin typeface="+mn-lt"/>
              </a:rPr>
              <a:t>ANALYTICAL</a:t>
            </a:r>
          </a:p>
          <a:p>
            <a:r>
              <a:rPr lang="en-US" sz="1600" b="1" dirty="0" smtClean="0">
                <a:latin typeface="+mn-lt"/>
              </a:rPr>
              <a:t>A1  </a:t>
            </a:r>
            <a:r>
              <a:rPr lang="en-US" sz="1600" dirty="0">
                <a:latin typeface="+mn-lt"/>
              </a:rPr>
              <a:t>Define and interpret the accounting equation and each of its components.</a:t>
            </a:r>
          </a:p>
          <a:p>
            <a:r>
              <a:rPr lang="en-US" sz="1600" b="1" dirty="0" smtClean="0">
                <a:latin typeface="+mn-lt"/>
              </a:rPr>
              <a:t>A2  </a:t>
            </a:r>
            <a:r>
              <a:rPr lang="en-US" sz="1600" dirty="0" smtClean="0">
                <a:latin typeface="+mn-lt"/>
              </a:rPr>
              <a:t>Compute and interpret return on assets.</a:t>
            </a:r>
          </a:p>
          <a:p>
            <a:r>
              <a:rPr lang="en-US" sz="1600" b="1" dirty="0">
                <a:latin typeface="+mn-lt"/>
              </a:rPr>
              <a:t>A3  Appendix 1A </a:t>
            </a:r>
            <a:r>
              <a:rPr lang="en-US" sz="1600" dirty="0" smtClean="0">
                <a:latin typeface="+mn-lt"/>
              </a:rPr>
              <a:t>Explain the relation between return and risk.</a:t>
            </a:r>
          </a:p>
          <a:p>
            <a:endParaRPr lang="en-US" sz="1600" dirty="0">
              <a:latin typeface="+mn-lt"/>
            </a:endParaRPr>
          </a:p>
          <a:p>
            <a:r>
              <a:rPr lang="en-US" sz="1600" b="1" dirty="0">
                <a:latin typeface="+mn-lt"/>
              </a:rPr>
              <a:t>PROCEDURAL</a:t>
            </a:r>
          </a:p>
          <a:p>
            <a:r>
              <a:rPr lang="en-US" sz="1600" b="1" dirty="0" smtClean="0">
                <a:latin typeface="+mn-lt"/>
              </a:rPr>
              <a:t>P1  </a:t>
            </a:r>
            <a:r>
              <a:rPr lang="en-US" sz="1600" dirty="0">
                <a:latin typeface="+mn-lt"/>
              </a:rPr>
              <a:t>Analyze business transactions using the accounting equation.</a:t>
            </a:r>
          </a:p>
          <a:p>
            <a:r>
              <a:rPr lang="en-US" sz="1600" b="1" dirty="0" smtClean="0">
                <a:latin typeface="+mn-lt"/>
              </a:rPr>
              <a:t>P2  </a:t>
            </a:r>
            <a:r>
              <a:rPr lang="en-US" sz="1600" dirty="0">
                <a:latin typeface="+mn-lt"/>
              </a:rPr>
              <a:t>Identify and prepare basic financial statements and explain how they interrelate.</a:t>
            </a:r>
          </a:p>
        </p:txBody>
      </p:sp>
    </p:spTree>
    <p:extLst>
      <p:ext uri="{BB962C8B-B14F-4D97-AF65-F5344CB8AC3E}">
        <p14:creationId xmlns:p14="http://schemas.microsoft.com/office/powerpoint/2010/main" val="151915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altLang="en-US" b="1" dirty="0" smtClean="0"/>
              <a:t>Accounting Assumptions</a:t>
            </a:r>
          </a:p>
        </p:txBody>
      </p:sp>
      <p:grpSp>
        <p:nvGrpSpPr>
          <p:cNvPr id="2" name="Group 7"/>
          <p:cNvGrpSpPr>
            <a:grpSpLocks/>
          </p:cNvGrpSpPr>
          <p:nvPr/>
        </p:nvGrpSpPr>
        <p:grpSpPr bwMode="auto">
          <a:xfrm>
            <a:off x="4729163" y="1371600"/>
            <a:ext cx="4105275" cy="2057400"/>
            <a:chOff x="195" y="912"/>
            <a:chExt cx="2586" cy="1458"/>
          </a:xfrm>
          <a:solidFill>
            <a:schemeClr val="accent3">
              <a:lumMod val="60000"/>
              <a:lumOff val="40000"/>
            </a:schemeClr>
          </a:solidFill>
        </p:grpSpPr>
        <p:sp>
          <p:nvSpPr>
            <p:cNvPr id="4118" name="Rectangle 8"/>
            <p:cNvSpPr>
              <a:spLocks noChangeArrowheads="1"/>
            </p:cNvSpPr>
            <p:nvPr/>
          </p:nvSpPr>
          <p:spPr bwMode="auto">
            <a:xfrm>
              <a:off x="195" y="912"/>
              <a:ext cx="2586" cy="1458"/>
            </a:xfrm>
            <a:prstGeom prst="rect">
              <a:avLst/>
            </a:prstGeom>
            <a:grp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4119" name="Text Box 9"/>
            <p:cNvSpPr txBox="1">
              <a:spLocks noChangeArrowheads="1"/>
            </p:cNvSpPr>
            <p:nvPr/>
          </p:nvSpPr>
          <p:spPr bwMode="auto">
            <a:xfrm>
              <a:off x="285" y="1267"/>
              <a:ext cx="2496" cy="676"/>
            </a:xfrm>
            <a:prstGeom prst="rect">
              <a:avLst/>
            </a:prstGeom>
            <a:grpFill/>
            <a:ln w="9525">
              <a:noFill/>
              <a:miter lim="800000"/>
              <a:headEnd/>
              <a:tailEnd/>
            </a:ln>
          </p:spPr>
          <p:txBody>
            <a:bodyPr>
              <a:spAutoFit/>
            </a:bodyPr>
            <a:lstStyle/>
            <a:p>
              <a:pPr algn="ctr">
                <a:defRPr/>
              </a:pPr>
              <a:r>
                <a:rPr lang="en-US" sz="2000" b="1" dirty="0">
                  <a:solidFill>
                    <a:schemeClr val="accent4">
                      <a:lumMod val="75000"/>
                    </a:schemeClr>
                  </a:solidFill>
                  <a:latin typeface="Arial" pitchFamily="34" charset="0"/>
                  <a:cs typeface="Arial" pitchFamily="34" charset="0"/>
                </a:rPr>
                <a:t>Monetary Unit Assumption</a:t>
              </a:r>
            </a:p>
            <a:p>
              <a:pPr algn="ctr">
                <a:defRPr/>
              </a:pPr>
              <a:r>
                <a:rPr lang="en-US" dirty="0">
                  <a:latin typeface="Arial" pitchFamily="34" charset="0"/>
                  <a:cs typeface="Arial" pitchFamily="34" charset="0"/>
                </a:rPr>
                <a:t>Express transactions and events in monetary, or money, units.</a:t>
              </a:r>
            </a:p>
          </p:txBody>
        </p:sp>
      </p:grpSp>
      <p:grpSp>
        <p:nvGrpSpPr>
          <p:cNvPr id="3" name="Group 28"/>
          <p:cNvGrpSpPr>
            <a:grpSpLocks/>
          </p:cNvGrpSpPr>
          <p:nvPr/>
        </p:nvGrpSpPr>
        <p:grpSpPr bwMode="auto">
          <a:xfrm>
            <a:off x="228600" y="3657600"/>
            <a:ext cx="4105275" cy="2438400"/>
            <a:chOff x="309563" y="4013200"/>
            <a:chExt cx="4105275" cy="2514600"/>
          </a:xfrm>
          <a:solidFill>
            <a:schemeClr val="accent5">
              <a:lumMod val="50000"/>
            </a:schemeClr>
          </a:solidFill>
        </p:grpSpPr>
        <p:sp>
          <p:nvSpPr>
            <p:cNvPr id="4114" name="Rectangle 12"/>
            <p:cNvSpPr>
              <a:spLocks noChangeArrowheads="1"/>
            </p:cNvSpPr>
            <p:nvPr/>
          </p:nvSpPr>
          <p:spPr bwMode="auto">
            <a:xfrm>
              <a:off x="309563" y="4013200"/>
              <a:ext cx="4105275" cy="2514600"/>
            </a:xfrm>
            <a:prstGeom prst="rect">
              <a:avLst/>
            </a:prstGeom>
            <a:grp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4117" name="Text Box 15"/>
            <p:cNvSpPr txBox="1">
              <a:spLocks noChangeArrowheads="1"/>
            </p:cNvSpPr>
            <p:nvPr/>
          </p:nvSpPr>
          <p:spPr bwMode="auto">
            <a:xfrm>
              <a:off x="419100" y="4343400"/>
              <a:ext cx="3886200" cy="1231106"/>
            </a:xfrm>
            <a:prstGeom prst="rect">
              <a:avLst/>
            </a:prstGeom>
            <a:grpFill/>
            <a:ln w="9525">
              <a:noFill/>
              <a:miter lim="800000"/>
              <a:headEnd/>
              <a:tailEnd/>
            </a:ln>
          </p:spPr>
          <p:txBody>
            <a:bodyPr>
              <a:spAutoFit/>
            </a:bodyPr>
            <a:lstStyle/>
            <a:p>
              <a:pPr algn="ctr">
                <a:defRPr/>
              </a:pPr>
              <a:r>
                <a:rPr lang="en-US" sz="2000" b="1" dirty="0">
                  <a:solidFill>
                    <a:srgbClr val="FFFF00"/>
                  </a:solidFill>
                  <a:latin typeface="Arial" pitchFamily="34" charset="0"/>
                  <a:cs typeface="Arial" pitchFamily="34" charset="0"/>
                </a:rPr>
                <a:t>Business Entity Assumption</a:t>
              </a:r>
            </a:p>
            <a:p>
              <a:pPr algn="ctr">
                <a:defRPr/>
              </a:pPr>
              <a:r>
                <a:rPr lang="en-US" dirty="0">
                  <a:solidFill>
                    <a:schemeClr val="bg1"/>
                  </a:solidFill>
                  <a:latin typeface="Arial" pitchFamily="34" charset="0"/>
                  <a:cs typeface="Arial" pitchFamily="34" charset="0"/>
                </a:rPr>
                <a:t>A business is accounted for separately from other business entities, including its owner.</a:t>
              </a:r>
            </a:p>
          </p:txBody>
        </p:sp>
      </p:grpSp>
      <p:grpSp>
        <p:nvGrpSpPr>
          <p:cNvPr id="143365" name="Group 14"/>
          <p:cNvGrpSpPr>
            <a:grpSpLocks/>
          </p:cNvGrpSpPr>
          <p:nvPr/>
        </p:nvGrpSpPr>
        <p:grpSpPr bwMode="auto">
          <a:xfrm>
            <a:off x="4648200" y="3657600"/>
            <a:ext cx="4267200" cy="2438400"/>
            <a:chOff x="0" y="768"/>
            <a:chExt cx="2736" cy="1536"/>
          </a:xfrm>
        </p:grpSpPr>
        <p:sp>
          <p:nvSpPr>
            <p:cNvPr id="143369" name="Rectangle 15"/>
            <p:cNvSpPr>
              <a:spLocks noChangeArrowheads="1"/>
            </p:cNvSpPr>
            <p:nvPr/>
          </p:nvSpPr>
          <p:spPr bwMode="auto">
            <a:xfrm>
              <a:off x="48" y="768"/>
              <a:ext cx="2640" cy="1536"/>
            </a:xfrm>
            <a:prstGeom prst="rect">
              <a:avLst/>
            </a:prstGeom>
            <a:solidFill>
              <a:srgbClr val="FFFFCC"/>
            </a:solidFill>
            <a:ln w="9525">
              <a:solidFill>
                <a:schemeClr val="tx1"/>
              </a:solidFill>
              <a:miter lim="800000"/>
              <a:headEnd/>
              <a:tailEnd/>
            </a:ln>
          </p:spPr>
          <p:txBody>
            <a:bodyPr wrap="none" anchor="ctr"/>
            <a:lstStyle/>
            <a:p>
              <a:endParaRPr lang="en-US" altLang="en-US" dirty="0"/>
            </a:p>
          </p:txBody>
        </p:sp>
        <p:sp>
          <p:nvSpPr>
            <p:cNvPr id="143370" name="Text Box 16"/>
            <p:cNvSpPr txBox="1">
              <a:spLocks noChangeArrowheads="1"/>
            </p:cNvSpPr>
            <p:nvPr/>
          </p:nvSpPr>
          <p:spPr bwMode="auto">
            <a:xfrm>
              <a:off x="0" y="1152"/>
              <a:ext cx="2736" cy="775"/>
            </a:xfrm>
            <a:prstGeom prst="rect">
              <a:avLst/>
            </a:prstGeom>
            <a:noFill/>
            <a:ln w="9525">
              <a:noFill/>
              <a:miter lim="800000"/>
              <a:headEnd/>
              <a:tailEnd/>
            </a:ln>
          </p:spPr>
          <p:txBody>
            <a:bodyPr>
              <a:spAutoFit/>
            </a:bodyPr>
            <a:lstStyle/>
            <a:p>
              <a:pPr algn="ctr"/>
              <a:r>
                <a:rPr lang="en-US" altLang="en-US" sz="2000" b="1" dirty="0">
                  <a:solidFill>
                    <a:srgbClr val="376092"/>
                  </a:solidFill>
                  <a:ea typeface="MS PGothic" pitchFamily="34" charset="-128"/>
                </a:rPr>
                <a:t>Time Period Assumption</a:t>
              </a:r>
            </a:p>
            <a:p>
              <a:pPr algn="ctr"/>
              <a:r>
                <a:rPr kumimoji="1" lang="en-US" altLang="en-US" dirty="0">
                  <a:ea typeface="MS PGothic" pitchFamily="34" charset="-128"/>
                </a:rPr>
                <a:t>Presumes that the life of a company </a:t>
              </a:r>
              <a:endParaRPr kumimoji="1" lang="en-US" altLang="en-US" dirty="0" smtClean="0">
                <a:ea typeface="MS PGothic" pitchFamily="34" charset="-128"/>
              </a:endParaRPr>
            </a:p>
            <a:p>
              <a:pPr algn="ctr"/>
              <a:r>
                <a:rPr kumimoji="1" lang="en-US" altLang="en-US" dirty="0" smtClean="0">
                  <a:ea typeface="MS PGothic" pitchFamily="34" charset="-128"/>
                </a:rPr>
                <a:t>can </a:t>
              </a:r>
              <a:r>
                <a:rPr kumimoji="1" lang="en-US" altLang="en-US" dirty="0">
                  <a:ea typeface="MS PGothic" pitchFamily="34" charset="-128"/>
                </a:rPr>
                <a:t>be divided into time periods, </a:t>
              </a:r>
              <a:endParaRPr kumimoji="1" lang="en-US" altLang="en-US" dirty="0" smtClean="0">
                <a:ea typeface="MS PGothic" pitchFamily="34" charset="-128"/>
              </a:endParaRPr>
            </a:p>
            <a:p>
              <a:pPr algn="ctr"/>
              <a:r>
                <a:rPr kumimoji="1" lang="en-US" altLang="en-US" dirty="0" smtClean="0">
                  <a:ea typeface="MS PGothic" pitchFamily="34" charset="-128"/>
                </a:rPr>
                <a:t>such </a:t>
              </a:r>
              <a:r>
                <a:rPr kumimoji="1" lang="en-US" altLang="en-US" dirty="0">
                  <a:ea typeface="MS PGothic" pitchFamily="34" charset="-128"/>
                </a:rPr>
                <a:t>as months and years.</a:t>
              </a:r>
            </a:p>
          </p:txBody>
        </p:sp>
      </p:grpSp>
      <p:grpSp>
        <p:nvGrpSpPr>
          <p:cNvPr id="5" name="Group 27"/>
          <p:cNvGrpSpPr>
            <a:grpSpLocks/>
          </p:cNvGrpSpPr>
          <p:nvPr/>
        </p:nvGrpSpPr>
        <p:grpSpPr bwMode="auto">
          <a:xfrm>
            <a:off x="228601" y="1371600"/>
            <a:ext cx="4114800" cy="2057400"/>
            <a:chOff x="4619625" y="4038600"/>
            <a:chExt cx="4219575" cy="2057400"/>
          </a:xfrm>
          <a:solidFill>
            <a:schemeClr val="bg2">
              <a:lumMod val="75000"/>
            </a:schemeClr>
          </a:solidFill>
        </p:grpSpPr>
        <p:sp>
          <p:nvSpPr>
            <p:cNvPr id="4106" name="Rectangle 4"/>
            <p:cNvSpPr>
              <a:spLocks noChangeArrowheads="1"/>
            </p:cNvSpPr>
            <p:nvPr/>
          </p:nvSpPr>
          <p:spPr bwMode="auto">
            <a:xfrm>
              <a:off x="4619625" y="4038600"/>
              <a:ext cx="4219575" cy="2057400"/>
            </a:xfrm>
            <a:prstGeom prst="rect">
              <a:avLst/>
            </a:prstGeom>
            <a:grp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4110" name="Text Box 8"/>
            <p:cNvSpPr txBox="1">
              <a:spLocks noChangeArrowheads="1"/>
            </p:cNvSpPr>
            <p:nvPr/>
          </p:nvSpPr>
          <p:spPr bwMode="auto">
            <a:xfrm>
              <a:off x="4691062" y="4401009"/>
              <a:ext cx="4114800" cy="1231106"/>
            </a:xfrm>
            <a:prstGeom prst="rect">
              <a:avLst/>
            </a:prstGeom>
            <a:grpFill/>
            <a:ln w="9525">
              <a:noFill/>
              <a:miter lim="800000"/>
              <a:headEnd/>
              <a:tailEnd/>
            </a:ln>
          </p:spPr>
          <p:txBody>
            <a:bodyPr>
              <a:spAutoFit/>
            </a:bodyPr>
            <a:lstStyle/>
            <a:p>
              <a:pPr algn="ctr">
                <a:defRPr/>
              </a:pPr>
              <a:r>
                <a:rPr lang="en-US" sz="2000" b="1" dirty="0">
                  <a:solidFill>
                    <a:srgbClr val="006600"/>
                  </a:solidFill>
                  <a:latin typeface="Arial" pitchFamily="34" charset="0"/>
                  <a:cs typeface="Arial" pitchFamily="34" charset="0"/>
                </a:rPr>
                <a:t>Going-Concern Assumption</a:t>
              </a:r>
            </a:p>
            <a:p>
              <a:pPr algn="ctr">
                <a:defRPr/>
              </a:pPr>
              <a:r>
                <a:rPr lang="en-US" dirty="0">
                  <a:latin typeface="Arial" pitchFamily="34" charset="0"/>
                  <a:cs typeface="Arial" pitchFamily="34" charset="0"/>
                </a:rPr>
                <a:t>Reflects assumption that the business will continue operating instead of being closed or sold.</a:t>
              </a:r>
            </a:p>
          </p:txBody>
        </p:sp>
      </p:grpSp>
      <p:sp>
        <p:nvSpPr>
          <p:cNvPr id="6" name="Slide Number Placeholder 5"/>
          <p:cNvSpPr>
            <a:spLocks noGrp="1"/>
          </p:cNvSpPr>
          <p:nvPr>
            <p:ph type="sldNum" sz="quarter" idx="12"/>
          </p:nvPr>
        </p:nvSpPr>
        <p:spPr/>
        <p:txBody>
          <a:bodyPr/>
          <a:lstStyle/>
          <a:p>
            <a:pPr>
              <a:defRPr/>
            </a:pPr>
            <a:fld id="{2333AD33-7490-4238-B467-61922589E939}" type="slidenum">
              <a:rPr lang="en-US"/>
              <a:pPr>
                <a:defRPr/>
              </a:pPr>
              <a:t>20</a:t>
            </a:fld>
            <a:endParaRPr lang="en-US" dirty="0"/>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8" name="Rounded Rectangle 17"/>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smtClean="0"/>
              <a:t/>
            </a:r>
            <a:br>
              <a:rPr lang="en-US" altLang="en-US" dirty="0" smtClean="0"/>
            </a:br>
            <a:r>
              <a:rPr lang="en-US" altLang="en-US" sz="4000" b="1" dirty="0" smtClean="0"/>
              <a:t>Proprietorship, Partnership, </a:t>
            </a:r>
            <a:br>
              <a:rPr lang="en-US" altLang="en-US" sz="4000" b="1" dirty="0" smtClean="0"/>
            </a:br>
            <a:r>
              <a:rPr lang="en-US" altLang="en-US" sz="4000" b="1" dirty="0" smtClean="0"/>
              <a:t>and Corporation</a:t>
            </a:r>
          </a:p>
        </p:txBody>
      </p:sp>
      <p:pic>
        <p:nvPicPr>
          <p:cNvPr id="148483" name="Picture 7"/>
          <p:cNvPicPr>
            <a:picLocks noChangeAspect="1" noChangeArrowheads="1"/>
          </p:cNvPicPr>
          <p:nvPr/>
        </p:nvPicPr>
        <p:blipFill>
          <a:blip r:embed="rId3" cstate="print"/>
          <a:srcRect/>
          <a:stretch>
            <a:fillRect/>
          </a:stretch>
        </p:blipFill>
        <p:spPr bwMode="auto">
          <a:xfrm>
            <a:off x="76200" y="2614612"/>
            <a:ext cx="9004300" cy="2643188"/>
          </a:xfrm>
          <a:prstGeom prst="rect">
            <a:avLst/>
          </a:prstGeom>
          <a:noFill/>
          <a:ln w="9525">
            <a:noFill/>
            <a:miter lim="800000"/>
            <a:headEnd/>
            <a:tailEnd/>
          </a:ln>
        </p:spPr>
      </p:pic>
      <p:sp>
        <p:nvSpPr>
          <p:cNvPr id="148484" name="TextBox 1"/>
          <p:cNvSpPr txBox="1">
            <a:spLocks noChangeArrowheads="1"/>
          </p:cNvSpPr>
          <p:nvPr/>
        </p:nvSpPr>
        <p:spPr bwMode="auto">
          <a:xfrm>
            <a:off x="304800" y="1806575"/>
            <a:ext cx="8382000" cy="708025"/>
          </a:xfrm>
          <a:prstGeom prst="rect">
            <a:avLst/>
          </a:prstGeom>
          <a:noFill/>
          <a:ln w="9525">
            <a:noFill/>
            <a:miter lim="800000"/>
            <a:headEnd/>
            <a:tailEnd/>
          </a:ln>
        </p:spPr>
        <p:txBody>
          <a:bodyPr>
            <a:spAutoFit/>
          </a:bodyPr>
          <a:lstStyle/>
          <a:p>
            <a:r>
              <a:rPr lang="en-US" altLang="en-US" sz="2000" dirty="0">
                <a:solidFill>
                  <a:srgbClr val="984807"/>
                </a:solidFill>
              </a:rPr>
              <a:t>Here are some of the major attributes of proprietorships, partnerships, and corporations:</a:t>
            </a:r>
          </a:p>
        </p:txBody>
      </p:sp>
      <p:sp>
        <p:nvSpPr>
          <p:cNvPr id="3" name="Slide Number Placeholder 2"/>
          <p:cNvSpPr>
            <a:spLocks noGrp="1"/>
          </p:cNvSpPr>
          <p:nvPr>
            <p:ph type="sldNum" sz="quarter" idx="12"/>
          </p:nvPr>
        </p:nvSpPr>
        <p:spPr/>
        <p:txBody>
          <a:bodyPr/>
          <a:lstStyle/>
          <a:p>
            <a:pPr>
              <a:defRPr/>
            </a:pPr>
            <a:fld id="{5B2AFD45-1ABF-4FFD-83EA-CBDB34C2F20F}" type="slidenum">
              <a:rPr lang="en-US"/>
              <a:pPr>
                <a:defRPr/>
              </a:pPr>
              <a:t>21</a:t>
            </a:fld>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8" name="Rounded Rectangle 7"/>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
        <p:nvSpPr>
          <p:cNvPr id="9" name="TextBox 8"/>
          <p:cNvSpPr txBox="1"/>
          <p:nvPr/>
        </p:nvSpPr>
        <p:spPr>
          <a:xfrm>
            <a:off x="8077200" y="851366"/>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a:t>
            </a:r>
            <a:br>
              <a:rPr lang="en-US" kern="0" dirty="0" smtClean="0">
                <a:latin typeface="Berlin Sans FB" panose="020E0602020502020306" pitchFamily="34" charset="0"/>
              </a:rPr>
            </a:br>
            <a:r>
              <a:rPr lang="en-US" kern="0" dirty="0" smtClean="0">
                <a:latin typeface="Berlin Sans FB" panose="020E0602020502020306" pitchFamily="34" charset="0"/>
              </a:rPr>
              <a:t>1.8</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333AD33-7490-4238-B467-61922589E939}" type="slidenum">
              <a:rPr lang="en-US"/>
              <a:pPr>
                <a:defRPr/>
              </a:pPr>
              <a:t>22</a:t>
            </a:fld>
            <a:endParaRPr lang="en-US" dirty="0"/>
          </a:p>
        </p:txBody>
      </p:sp>
      <p:sp>
        <p:nvSpPr>
          <p:cNvPr id="143362" name="Rectangle 2"/>
          <p:cNvSpPr>
            <a:spLocks noGrp="1" noChangeArrowheads="1"/>
          </p:cNvSpPr>
          <p:nvPr>
            <p:ph type="title" idx="4294967295"/>
          </p:nvPr>
        </p:nvSpPr>
        <p:spPr>
          <a:xfrm>
            <a:off x="0" y="274638"/>
            <a:ext cx="8229600" cy="1143000"/>
          </a:xfrm>
        </p:spPr>
        <p:txBody>
          <a:bodyPr/>
          <a:lstStyle/>
          <a:p>
            <a:pPr eaLnBrk="1" hangingPunct="1"/>
            <a:r>
              <a:rPr lang="en-US" altLang="en-US" b="1" dirty="0" smtClean="0"/>
              <a:t>Accounting Constraints</a:t>
            </a:r>
          </a:p>
        </p:txBody>
      </p:sp>
      <p:grpSp>
        <p:nvGrpSpPr>
          <p:cNvPr id="2" name="Group 7"/>
          <p:cNvGrpSpPr>
            <a:grpSpLocks/>
          </p:cNvGrpSpPr>
          <p:nvPr/>
        </p:nvGrpSpPr>
        <p:grpSpPr bwMode="auto">
          <a:xfrm>
            <a:off x="4729163" y="1371600"/>
            <a:ext cx="4105275" cy="2057400"/>
            <a:chOff x="195" y="912"/>
            <a:chExt cx="2586" cy="1458"/>
          </a:xfrm>
          <a:solidFill>
            <a:schemeClr val="accent3">
              <a:lumMod val="20000"/>
              <a:lumOff val="80000"/>
            </a:schemeClr>
          </a:solidFill>
        </p:grpSpPr>
        <p:sp>
          <p:nvSpPr>
            <p:cNvPr id="4118" name="Rectangle 8"/>
            <p:cNvSpPr>
              <a:spLocks noChangeArrowheads="1"/>
            </p:cNvSpPr>
            <p:nvPr/>
          </p:nvSpPr>
          <p:spPr bwMode="auto">
            <a:xfrm>
              <a:off x="195" y="912"/>
              <a:ext cx="2586" cy="1458"/>
            </a:xfrm>
            <a:prstGeom prst="rect">
              <a:avLst/>
            </a:prstGeom>
            <a:grp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4119" name="Text Box 9"/>
            <p:cNvSpPr txBox="1">
              <a:spLocks noChangeArrowheads="1"/>
            </p:cNvSpPr>
            <p:nvPr/>
          </p:nvSpPr>
          <p:spPr bwMode="auto">
            <a:xfrm>
              <a:off x="285" y="1267"/>
              <a:ext cx="2496" cy="872"/>
            </a:xfrm>
            <a:prstGeom prst="rect">
              <a:avLst/>
            </a:prstGeom>
            <a:grpFill/>
            <a:ln w="9525">
              <a:noFill/>
              <a:miter lim="800000"/>
              <a:headEnd/>
              <a:tailEnd/>
            </a:ln>
          </p:spPr>
          <p:txBody>
            <a:bodyPr>
              <a:spAutoFit/>
            </a:bodyPr>
            <a:lstStyle/>
            <a:p>
              <a:pPr algn="ctr">
                <a:defRPr/>
              </a:pPr>
              <a:r>
                <a:rPr lang="en-US" sz="2000" b="1" dirty="0" smtClean="0">
                  <a:solidFill>
                    <a:srgbClr val="FF0000"/>
                  </a:solidFill>
                  <a:latin typeface="Arial" pitchFamily="34" charset="0"/>
                  <a:cs typeface="Arial" pitchFamily="34" charset="0"/>
                </a:rPr>
                <a:t>Cost-benefit</a:t>
              </a:r>
              <a:endParaRPr lang="en-US" sz="2000" b="1" dirty="0">
                <a:solidFill>
                  <a:srgbClr val="FF0000"/>
                </a:solidFill>
                <a:latin typeface="Arial" pitchFamily="34" charset="0"/>
                <a:cs typeface="Arial" pitchFamily="34" charset="0"/>
              </a:endParaRPr>
            </a:p>
            <a:p>
              <a:pPr algn="ctr">
                <a:defRPr/>
              </a:pPr>
              <a:r>
                <a:rPr lang="en-US" b="1" dirty="0" smtClean="0">
                  <a:latin typeface="Arial" pitchFamily="34" charset="0"/>
                  <a:cs typeface="Arial" pitchFamily="34" charset="0"/>
                </a:rPr>
                <a:t>Only information with benefits of disclosure greater than their cost need be disclosed.</a:t>
              </a:r>
              <a:endParaRPr lang="en-US" b="1" dirty="0">
                <a:latin typeface="Arial" pitchFamily="34" charset="0"/>
                <a:cs typeface="Arial" pitchFamily="34" charset="0"/>
              </a:endParaRPr>
            </a:p>
          </p:txBody>
        </p:sp>
      </p:grpSp>
      <p:grpSp>
        <p:nvGrpSpPr>
          <p:cNvPr id="5" name="Group 27"/>
          <p:cNvGrpSpPr>
            <a:grpSpLocks/>
          </p:cNvGrpSpPr>
          <p:nvPr/>
        </p:nvGrpSpPr>
        <p:grpSpPr bwMode="auto">
          <a:xfrm>
            <a:off x="228601" y="1371600"/>
            <a:ext cx="4114800" cy="2057400"/>
            <a:chOff x="4619625" y="4038600"/>
            <a:chExt cx="4219575" cy="2057400"/>
          </a:xfrm>
          <a:solidFill>
            <a:schemeClr val="bg2"/>
          </a:solidFill>
        </p:grpSpPr>
        <p:sp>
          <p:nvSpPr>
            <p:cNvPr id="4106" name="Rectangle 4"/>
            <p:cNvSpPr>
              <a:spLocks noChangeArrowheads="1"/>
            </p:cNvSpPr>
            <p:nvPr/>
          </p:nvSpPr>
          <p:spPr bwMode="auto">
            <a:xfrm>
              <a:off x="4619625" y="4038600"/>
              <a:ext cx="4219575" cy="2057400"/>
            </a:xfrm>
            <a:prstGeom prst="rect">
              <a:avLst/>
            </a:prstGeom>
            <a:grp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4110" name="Text Box 8"/>
            <p:cNvSpPr txBox="1">
              <a:spLocks noChangeArrowheads="1"/>
            </p:cNvSpPr>
            <p:nvPr/>
          </p:nvSpPr>
          <p:spPr bwMode="auto">
            <a:xfrm>
              <a:off x="4691062" y="4401009"/>
              <a:ext cx="4114800" cy="1508105"/>
            </a:xfrm>
            <a:prstGeom prst="rect">
              <a:avLst/>
            </a:prstGeom>
            <a:grpFill/>
            <a:ln w="9525">
              <a:noFill/>
              <a:miter lim="800000"/>
              <a:headEnd/>
              <a:tailEnd/>
            </a:ln>
          </p:spPr>
          <p:txBody>
            <a:bodyPr>
              <a:spAutoFit/>
            </a:bodyPr>
            <a:lstStyle/>
            <a:p>
              <a:pPr algn="ctr">
                <a:defRPr/>
              </a:pPr>
              <a:r>
                <a:rPr lang="en-US" sz="2000" b="1" dirty="0" smtClean="0">
                  <a:solidFill>
                    <a:srgbClr val="006600"/>
                  </a:solidFill>
                  <a:latin typeface="Arial" pitchFamily="34" charset="0"/>
                  <a:cs typeface="Arial" pitchFamily="34" charset="0"/>
                </a:rPr>
                <a:t>Materiality</a:t>
              </a:r>
              <a:endParaRPr lang="en-US" sz="2000" b="1" dirty="0">
                <a:solidFill>
                  <a:srgbClr val="006600"/>
                </a:solidFill>
                <a:latin typeface="Arial" pitchFamily="34" charset="0"/>
                <a:cs typeface="Arial" pitchFamily="34" charset="0"/>
              </a:endParaRPr>
            </a:p>
            <a:p>
              <a:pPr algn="ctr">
                <a:defRPr/>
              </a:pPr>
              <a:r>
                <a:rPr lang="en-US" b="1" dirty="0" smtClean="0">
                  <a:latin typeface="Arial" pitchFamily="34" charset="0"/>
                  <a:cs typeface="Arial" pitchFamily="34" charset="0"/>
                </a:rPr>
                <a:t>Only information that would influence the decisions of a reasonable person need be disclosed.</a:t>
              </a:r>
              <a:endParaRPr lang="en-US" b="1" dirty="0">
                <a:latin typeface="Arial" pitchFamily="34" charset="0"/>
                <a:cs typeface="Arial" pitchFamily="34" charset="0"/>
              </a:endParaRPr>
            </a:p>
          </p:txBody>
        </p:sp>
      </p:grpSp>
      <p:sp>
        <p:nvSpPr>
          <p:cNvPr id="17" name="Rounded Rectangle 16"/>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Tree>
    <p:extLst>
      <p:ext uri="{BB962C8B-B14F-4D97-AF65-F5344CB8AC3E}">
        <p14:creationId xmlns:p14="http://schemas.microsoft.com/office/powerpoint/2010/main" val="379217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1-2 Part 1</a:t>
            </a:r>
            <a:endParaRPr lang="en-US" sz="2400" b="1" dirty="0">
              <a:solidFill>
                <a:prstClr val="white"/>
              </a:solidFill>
            </a:endParaRPr>
          </a:p>
        </p:txBody>
      </p:sp>
      <p:sp>
        <p:nvSpPr>
          <p:cNvPr id="6" name="Rectangle 5"/>
          <p:cNvSpPr>
            <a:spLocks noChangeArrowheads="1"/>
          </p:cNvSpPr>
          <p:nvPr/>
        </p:nvSpPr>
        <p:spPr bwMode="auto">
          <a:xfrm>
            <a:off x="568325" y="630238"/>
            <a:ext cx="82184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Identify the following terms/phrases as either an accounting (a) principle, (b) assumption, or (c) constraint.</a:t>
            </a:r>
            <a:endParaRPr lang="en-US" dirty="0" smtClean="0">
              <a:solidFill>
                <a:prstClr val="black"/>
              </a:solidFill>
              <a:cs typeface="+mn-cs"/>
            </a:endParaRPr>
          </a:p>
        </p:txBody>
      </p:sp>
      <p:sp>
        <p:nvSpPr>
          <p:cNvPr id="7" name="Rectangle 6"/>
          <p:cNvSpPr>
            <a:spLocks noChangeArrowheads="1"/>
          </p:cNvSpPr>
          <p:nvPr/>
        </p:nvSpPr>
        <p:spPr bwMode="auto">
          <a:xfrm>
            <a:off x="1466850" y="2087563"/>
            <a:ext cx="8771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Time period</a:t>
            </a:r>
            <a:endParaRPr lang="en-US" dirty="0" smtClean="0">
              <a:solidFill>
                <a:prstClr val="black"/>
              </a:solidFill>
              <a:cs typeface="+mn-cs"/>
            </a:endParaRPr>
          </a:p>
        </p:txBody>
      </p:sp>
      <p:sp>
        <p:nvSpPr>
          <p:cNvPr id="8" name="Rectangle 7"/>
          <p:cNvSpPr>
            <a:spLocks noChangeArrowheads="1"/>
          </p:cNvSpPr>
          <p:nvPr/>
        </p:nvSpPr>
        <p:spPr bwMode="auto">
          <a:xfrm>
            <a:off x="1466850" y="2293938"/>
            <a:ext cx="1067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Full disclosure</a:t>
            </a:r>
            <a:endParaRPr lang="en-US" dirty="0" smtClean="0">
              <a:solidFill>
                <a:prstClr val="black"/>
              </a:solidFill>
              <a:cs typeface="+mn-cs"/>
            </a:endParaRPr>
          </a:p>
        </p:txBody>
      </p:sp>
      <p:sp>
        <p:nvSpPr>
          <p:cNvPr id="9" name="Rectangle 8"/>
          <p:cNvSpPr>
            <a:spLocks noChangeArrowheads="1"/>
          </p:cNvSpPr>
          <p:nvPr/>
        </p:nvSpPr>
        <p:spPr bwMode="auto">
          <a:xfrm>
            <a:off x="1466850" y="2500313"/>
            <a:ext cx="15324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Revenue recognition</a:t>
            </a:r>
            <a:endParaRPr lang="en-US" dirty="0" smtClean="0">
              <a:solidFill>
                <a:prstClr val="black"/>
              </a:solidFill>
              <a:cs typeface="+mn-cs"/>
            </a:endParaRPr>
          </a:p>
        </p:txBody>
      </p:sp>
      <p:sp>
        <p:nvSpPr>
          <p:cNvPr id="18" name="Rectangle 17"/>
          <p:cNvSpPr>
            <a:spLocks noChangeArrowheads="1"/>
          </p:cNvSpPr>
          <p:nvPr/>
        </p:nvSpPr>
        <p:spPr bwMode="auto">
          <a:xfrm>
            <a:off x="1466850" y="105410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Materiality</a:t>
            </a:r>
            <a:endParaRPr lang="en-US" dirty="0" smtClean="0">
              <a:solidFill>
                <a:prstClr val="black"/>
              </a:solidFill>
              <a:cs typeface="+mn-cs"/>
            </a:endParaRPr>
          </a:p>
        </p:txBody>
      </p:sp>
      <p:sp>
        <p:nvSpPr>
          <p:cNvPr id="19" name="Rectangle 18"/>
          <p:cNvSpPr>
            <a:spLocks noChangeArrowheads="1"/>
          </p:cNvSpPr>
          <p:nvPr/>
        </p:nvSpPr>
        <p:spPr bwMode="auto">
          <a:xfrm>
            <a:off x="1466850" y="1260475"/>
            <a:ext cx="1049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Measurement</a:t>
            </a:r>
            <a:endParaRPr lang="en-US" dirty="0" smtClean="0">
              <a:solidFill>
                <a:prstClr val="black"/>
              </a:solidFill>
              <a:cs typeface="+mn-cs"/>
            </a:endParaRPr>
          </a:p>
        </p:txBody>
      </p:sp>
      <p:sp>
        <p:nvSpPr>
          <p:cNvPr id="20" name="Rectangle 19"/>
          <p:cNvSpPr>
            <a:spLocks noChangeArrowheads="1"/>
          </p:cNvSpPr>
          <p:nvPr/>
        </p:nvSpPr>
        <p:spPr bwMode="auto">
          <a:xfrm>
            <a:off x="1466850" y="1466850"/>
            <a:ext cx="11221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Business entity</a:t>
            </a:r>
            <a:endParaRPr lang="en-US" dirty="0" smtClean="0">
              <a:solidFill>
                <a:prstClr val="black"/>
              </a:solidFill>
              <a:cs typeface="+mn-cs"/>
            </a:endParaRPr>
          </a:p>
        </p:txBody>
      </p:sp>
      <p:sp>
        <p:nvSpPr>
          <p:cNvPr id="21" name="Rectangle 20"/>
          <p:cNvSpPr>
            <a:spLocks noChangeArrowheads="1"/>
          </p:cNvSpPr>
          <p:nvPr/>
        </p:nvSpPr>
        <p:spPr bwMode="auto">
          <a:xfrm>
            <a:off x="1466850" y="1673225"/>
            <a:ext cx="10868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Going concern</a:t>
            </a:r>
            <a:endParaRPr lang="en-US" dirty="0" smtClean="0">
              <a:solidFill>
                <a:prstClr val="black"/>
              </a:solidFill>
              <a:cs typeface="+mn-cs"/>
            </a:endParaRPr>
          </a:p>
        </p:txBody>
      </p:sp>
      <p:sp>
        <p:nvSpPr>
          <p:cNvPr id="22" name="Rectangle 21"/>
          <p:cNvSpPr>
            <a:spLocks noChangeArrowheads="1"/>
          </p:cNvSpPr>
          <p:nvPr/>
        </p:nvSpPr>
        <p:spPr bwMode="auto">
          <a:xfrm>
            <a:off x="1466850" y="1881188"/>
            <a:ext cx="15132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Expense recognition</a:t>
            </a:r>
            <a:endParaRPr lang="en-US" dirty="0" smtClean="0">
              <a:solidFill>
                <a:prstClr val="black"/>
              </a:solidFill>
              <a:cs typeface="+mn-cs"/>
            </a:endParaRPr>
          </a:p>
        </p:txBody>
      </p:sp>
      <p:sp>
        <p:nvSpPr>
          <p:cNvPr id="23" name="Line 22"/>
          <p:cNvSpPr>
            <a:spLocks noChangeShapeType="1"/>
          </p:cNvSpPr>
          <p:nvPr/>
        </p:nvSpPr>
        <p:spPr bwMode="auto">
          <a:xfrm>
            <a:off x="1425575" y="1033463"/>
            <a:ext cx="0" cy="1663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 name="Rectangle 23"/>
          <p:cNvSpPr>
            <a:spLocks noChangeArrowheads="1"/>
          </p:cNvSpPr>
          <p:nvPr/>
        </p:nvSpPr>
        <p:spPr bwMode="auto">
          <a:xfrm>
            <a:off x="1425575" y="1033463"/>
            <a:ext cx="11113" cy="1663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 name="Line 24"/>
          <p:cNvSpPr>
            <a:spLocks noChangeShapeType="1"/>
          </p:cNvSpPr>
          <p:nvPr/>
        </p:nvSpPr>
        <p:spPr bwMode="auto">
          <a:xfrm>
            <a:off x="4117975" y="1042988"/>
            <a:ext cx="0" cy="16541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 name="Rectangle 25"/>
          <p:cNvSpPr>
            <a:spLocks noChangeArrowheads="1"/>
          </p:cNvSpPr>
          <p:nvPr/>
        </p:nvSpPr>
        <p:spPr bwMode="auto">
          <a:xfrm>
            <a:off x="4117975" y="1042988"/>
            <a:ext cx="11113" cy="1654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 name="Line 26"/>
          <p:cNvSpPr>
            <a:spLocks noChangeShapeType="1"/>
          </p:cNvSpPr>
          <p:nvPr/>
        </p:nvSpPr>
        <p:spPr bwMode="auto">
          <a:xfrm>
            <a:off x="6810375" y="1042988"/>
            <a:ext cx="0" cy="16541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 name="Rectangle 27"/>
          <p:cNvSpPr>
            <a:spLocks noChangeArrowheads="1"/>
          </p:cNvSpPr>
          <p:nvPr/>
        </p:nvSpPr>
        <p:spPr bwMode="auto">
          <a:xfrm>
            <a:off x="6810375" y="1042988"/>
            <a:ext cx="9525" cy="1654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 name="Line 28"/>
          <p:cNvSpPr>
            <a:spLocks noChangeShapeType="1"/>
          </p:cNvSpPr>
          <p:nvPr/>
        </p:nvSpPr>
        <p:spPr bwMode="auto">
          <a:xfrm>
            <a:off x="1436688" y="1033463"/>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 name="Rectangle 29"/>
          <p:cNvSpPr>
            <a:spLocks noChangeArrowheads="1"/>
          </p:cNvSpPr>
          <p:nvPr/>
        </p:nvSpPr>
        <p:spPr bwMode="auto">
          <a:xfrm>
            <a:off x="1436688" y="1033463"/>
            <a:ext cx="53832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88" name="Line 30"/>
          <p:cNvSpPr>
            <a:spLocks noChangeShapeType="1"/>
          </p:cNvSpPr>
          <p:nvPr/>
        </p:nvSpPr>
        <p:spPr bwMode="auto">
          <a:xfrm>
            <a:off x="1436688" y="1239838"/>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89" name="Rectangle 31"/>
          <p:cNvSpPr>
            <a:spLocks noChangeArrowheads="1"/>
          </p:cNvSpPr>
          <p:nvPr/>
        </p:nvSpPr>
        <p:spPr bwMode="auto">
          <a:xfrm>
            <a:off x="1436688" y="1239838"/>
            <a:ext cx="53832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0" name="Line 32"/>
          <p:cNvSpPr>
            <a:spLocks noChangeShapeType="1"/>
          </p:cNvSpPr>
          <p:nvPr/>
        </p:nvSpPr>
        <p:spPr bwMode="auto">
          <a:xfrm>
            <a:off x="1436688" y="1446213"/>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1" name="Rectangle 33"/>
          <p:cNvSpPr>
            <a:spLocks noChangeArrowheads="1"/>
          </p:cNvSpPr>
          <p:nvPr/>
        </p:nvSpPr>
        <p:spPr bwMode="auto">
          <a:xfrm>
            <a:off x="1436688" y="1446213"/>
            <a:ext cx="53832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2" name="Line 34"/>
          <p:cNvSpPr>
            <a:spLocks noChangeShapeType="1"/>
          </p:cNvSpPr>
          <p:nvPr/>
        </p:nvSpPr>
        <p:spPr bwMode="auto">
          <a:xfrm>
            <a:off x="1436688" y="1652588"/>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3" name="Rectangle 35"/>
          <p:cNvSpPr>
            <a:spLocks noChangeArrowheads="1"/>
          </p:cNvSpPr>
          <p:nvPr/>
        </p:nvSpPr>
        <p:spPr bwMode="auto">
          <a:xfrm>
            <a:off x="1436688" y="1652588"/>
            <a:ext cx="53832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4" name="Line 36"/>
          <p:cNvSpPr>
            <a:spLocks noChangeShapeType="1"/>
          </p:cNvSpPr>
          <p:nvPr/>
        </p:nvSpPr>
        <p:spPr bwMode="auto">
          <a:xfrm>
            <a:off x="1436688" y="1860550"/>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a:p>
            <a:pPr fontAlgn="auto">
              <a:spcBef>
                <a:spcPts val="0"/>
              </a:spcBef>
              <a:spcAft>
                <a:spcPts val="0"/>
              </a:spcAft>
              <a:defRPr/>
            </a:pPr>
            <a:endParaRPr lang="en-US" dirty="0">
              <a:solidFill>
                <a:prstClr val="black"/>
              </a:solidFill>
              <a:latin typeface="Calibri"/>
              <a:cs typeface="+mn-cs"/>
            </a:endParaRPr>
          </a:p>
          <a:p>
            <a:pPr fontAlgn="auto">
              <a:spcBef>
                <a:spcPts val="0"/>
              </a:spcBef>
              <a:spcAft>
                <a:spcPts val="0"/>
              </a:spcAft>
              <a:defRPr/>
            </a:pPr>
            <a:endParaRPr lang="en-US" dirty="0">
              <a:solidFill>
                <a:prstClr val="black"/>
              </a:solidFill>
              <a:latin typeface="Calibri"/>
              <a:cs typeface="+mn-cs"/>
            </a:endParaRPr>
          </a:p>
          <a:p>
            <a:pPr fontAlgn="auto">
              <a:spcBef>
                <a:spcPts val="0"/>
              </a:spcBef>
              <a:spcAft>
                <a:spcPts val="0"/>
              </a:spcAft>
              <a:defRPr/>
            </a:pPr>
            <a:endParaRPr lang="en-US" dirty="0">
              <a:solidFill>
                <a:prstClr val="black"/>
              </a:solidFill>
              <a:latin typeface="Calibri"/>
              <a:cs typeface="+mn-cs"/>
            </a:endParaRPr>
          </a:p>
          <a:p>
            <a:pPr fontAlgn="auto">
              <a:spcBef>
                <a:spcPts val="0"/>
              </a:spcBef>
              <a:spcAft>
                <a:spcPts val="0"/>
              </a:spcAft>
              <a:defRPr/>
            </a:pPr>
            <a:endParaRPr lang="en-US" dirty="0">
              <a:solidFill>
                <a:prstClr val="black"/>
              </a:solidFill>
              <a:latin typeface="Calibri"/>
              <a:cs typeface="+mn-cs"/>
            </a:endParaRPr>
          </a:p>
        </p:txBody>
      </p:sp>
      <p:sp>
        <p:nvSpPr>
          <p:cNvPr id="2695" name="Rectangle 37"/>
          <p:cNvSpPr>
            <a:spLocks noChangeArrowheads="1"/>
          </p:cNvSpPr>
          <p:nvPr/>
        </p:nvSpPr>
        <p:spPr bwMode="auto">
          <a:xfrm>
            <a:off x="1436688" y="1860550"/>
            <a:ext cx="53832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6" name="Line 38"/>
          <p:cNvSpPr>
            <a:spLocks noChangeShapeType="1"/>
          </p:cNvSpPr>
          <p:nvPr/>
        </p:nvSpPr>
        <p:spPr bwMode="auto">
          <a:xfrm>
            <a:off x="1436688" y="2066925"/>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7" name="Rectangle 39"/>
          <p:cNvSpPr>
            <a:spLocks noChangeArrowheads="1"/>
          </p:cNvSpPr>
          <p:nvPr/>
        </p:nvSpPr>
        <p:spPr bwMode="auto">
          <a:xfrm>
            <a:off x="1436688" y="2066925"/>
            <a:ext cx="53832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8" name="Line 40"/>
          <p:cNvSpPr>
            <a:spLocks noChangeShapeType="1"/>
          </p:cNvSpPr>
          <p:nvPr/>
        </p:nvSpPr>
        <p:spPr bwMode="auto">
          <a:xfrm>
            <a:off x="1436688" y="2273300"/>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9" name="Rectangle 41"/>
          <p:cNvSpPr>
            <a:spLocks noChangeArrowheads="1"/>
          </p:cNvSpPr>
          <p:nvPr/>
        </p:nvSpPr>
        <p:spPr bwMode="auto">
          <a:xfrm>
            <a:off x="1436688" y="2273300"/>
            <a:ext cx="53832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0" name="Line 42"/>
          <p:cNvSpPr>
            <a:spLocks noChangeShapeType="1"/>
          </p:cNvSpPr>
          <p:nvPr/>
        </p:nvSpPr>
        <p:spPr bwMode="auto">
          <a:xfrm>
            <a:off x="1436688" y="2479675"/>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1" name="Rectangle 43"/>
          <p:cNvSpPr>
            <a:spLocks noChangeArrowheads="1"/>
          </p:cNvSpPr>
          <p:nvPr/>
        </p:nvSpPr>
        <p:spPr bwMode="auto">
          <a:xfrm>
            <a:off x="1436688" y="2479675"/>
            <a:ext cx="53832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2" name="Line 44"/>
          <p:cNvSpPr>
            <a:spLocks noChangeShapeType="1"/>
          </p:cNvSpPr>
          <p:nvPr/>
        </p:nvSpPr>
        <p:spPr bwMode="auto">
          <a:xfrm>
            <a:off x="1436688" y="2686050"/>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3" name="Rectangle 45"/>
          <p:cNvSpPr>
            <a:spLocks noChangeArrowheads="1"/>
          </p:cNvSpPr>
          <p:nvPr/>
        </p:nvSpPr>
        <p:spPr bwMode="auto">
          <a:xfrm>
            <a:off x="1436688" y="2686050"/>
            <a:ext cx="53832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 name="Slide Number Placeholder 37"/>
          <p:cNvSpPr>
            <a:spLocks noGrp="1"/>
          </p:cNvSpPr>
          <p:nvPr>
            <p:ph type="sldNum" sz="quarter" idx="12"/>
          </p:nvPr>
        </p:nvSpPr>
        <p:spPr/>
        <p:txBody>
          <a:bodyPr/>
          <a:lstStyle/>
          <a:p>
            <a:pPr>
              <a:defRPr/>
            </a:pPr>
            <a:fld id="{8E71345A-4927-4BCD-9C29-1B45AE4EC781}" type="slidenum">
              <a:rPr lang="en-US" smtClean="0"/>
              <a:pPr>
                <a:defRPr/>
              </a:pPr>
              <a:t>23</a:t>
            </a:fld>
            <a:endParaRPr lang="en-US" dirty="0"/>
          </a:p>
        </p:txBody>
      </p:sp>
      <p:sp>
        <p:nvSpPr>
          <p:cNvPr id="40" name="Rounded Rectangle 39"/>
          <p:cNvSpPr/>
          <p:nvPr/>
        </p:nvSpPr>
        <p:spPr>
          <a:xfrm>
            <a:off x="139700" y="6251939"/>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a:t>
            </a:r>
            <a:r>
              <a:rPr lang="en-US" altLang="en-US" sz="1100" b="1" kern="0" dirty="0" smtClean="0">
                <a:solidFill>
                  <a:prstClr val="black"/>
                </a:solidFill>
                <a:latin typeface="Arial Narrow" pitchFamily="34" charset="0"/>
                <a:cs typeface="+mn-cs"/>
              </a:rPr>
              <a:t>:  Explain why ethics are crucial to accounting.</a:t>
            </a:r>
            <a:endParaRPr lang="en-US" sz="1100" b="1" kern="0" dirty="0">
              <a:solidFill>
                <a:prstClr val="black"/>
              </a:solidFill>
              <a:latin typeface="Arial Narrow" pitchFamily="34" charset="0"/>
              <a:cs typeface="+mn-cs"/>
            </a:endParaRPr>
          </a:p>
        </p:txBody>
      </p:sp>
      <p:sp>
        <p:nvSpPr>
          <p:cNvPr id="41" name="Rounded Rectangle 40"/>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1-2 Part 1</a:t>
            </a:r>
            <a:endParaRPr lang="en-US" sz="2400" b="1" dirty="0">
              <a:solidFill>
                <a:prstClr val="white"/>
              </a:solidFill>
            </a:endParaRPr>
          </a:p>
        </p:txBody>
      </p:sp>
      <p:grpSp>
        <p:nvGrpSpPr>
          <p:cNvPr id="6" name="Group 5"/>
          <p:cNvGrpSpPr/>
          <p:nvPr/>
        </p:nvGrpSpPr>
        <p:grpSpPr>
          <a:xfrm>
            <a:off x="750888" y="3803650"/>
            <a:ext cx="7097712" cy="835025"/>
            <a:chOff x="750888" y="3803650"/>
            <a:chExt cx="7097712" cy="835025"/>
          </a:xfrm>
        </p:grpSpPr>
        <p:sp>
          <p:nvSpPr>
            <p:cNvPr id="2708" name="Rectangle 10"/>
            <p:cNvSpPr>
              <a:spLocks noChangeArrowheads="1"/>
            </p:cNvSpPr>
            <p:nvPr/>
          </p:nvSpPr>
          <p:spPr bwMode="auto">
            <a:xfrm>
              <a:off x="3260725" y="4000500"/>
              <a:ext cx="2571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that would impact users' decisions.</a:t>
              </a:r>
              <a:endParaRPr lang="en-US" dirty="0" smtClean="0">
                <a:solidFill>
                  <a:prstClr val="black"/>
                </a:solidFill>
                <a:cs typeface="+mn-cs"/>
              </a:endParaRPr>
            </a:p>
          </p:txBody>
        </p:sp>
        <p:grpSp>
          <p:nvGrpSpPr>
            <p:cNvPr id="5" name="Group 4"/>
            <p:cNvGrpSpPr/>
            <p:nvPr/>
          </p:nvGrpSpPr>
          <p:grpSpPr>
            <a:xfrm>
              <a:off x="750888" y="3803650"/>
              <a:ext cx="7097712" cy="835025"/>
              <a:chOff x="750888" y="3803650"/>
              <a:chExt cx="7097712" cy="835025"/>
            </a:xfrm>
          </p:grpSpPr>
          <p:sp>
            <p:nvSpPr>
              <p:cNvPr id="2706" name="Rectangle 8"/>
              <p:cNvSpPr>
                <a:spLocks noChangeArrowheads="1"/>
              </p:cNvSpPr>
              <p:nvPr/>
            </p:nvSpPr>
            <p:spPr bwMode="auto">
              <a:xfrm>
                <a:off x="750888" y="3803650"/>
                <a:ext cx="1765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Full disclosure principle</a:t>
                </a:r>
                <a:endParaRPr lang="en-US" dirty="0" smtClean="0">
                  <a:solidFill>
                    <a:prstClr val="black"/>
                  </a:solidFill>
                  <a:cs typeface="+mn-cs"/>
                </a:endParaRPr>
              </a:p>
            </p:txBody>
          </p:sp>
          <p:sp>
            <p:nvSpPr>
              <p:cNvPr id="2707" name="Rectangle 9"/>
              <p:cNvSpPr>
                <a:spLocks noChangeArrowheads="1"/>
              </p:cNvSpPr>
              <p:nvPr/>
            </p:nvSpPr>
            <p:spPr bwMode="auto">
              <a:xfrm>
                <a:off x="3260725" y="3803650"/>
                <a:ext cx="4587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company must report the details behind financial statements </a:t>
                </a:r>
                <a:endParaRPr lang="en-US" dirty="0" smtClean="0">
                  <a:solidFill>
                    <a:prstClr val="black"/>
                  </a:solidFill>
                  <a:cs typeface="+mn-cs"/>
                </a:endParaRPr>
              </a:p>
            </p:txBody>
          </p:sp>
          <p:sp>
            <p:nvSpPr>
              <p:cNvPr id="2709" name="Rectangle 11"/>
              <p:cNvSpPr>
                <a:spLocks noChangeArrowheads="1"/>
              </p:cNvSpPr>
              <p:nvPr/>
            </p:nvSpPr>
            <p:spPr bwMode="auto">
              <a:xfrm>
                <a:off x="3260725" y="4216400"/>
                <a:ext cx="3881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Disclosures are often in the footnotes to the financial </a:t>
                </a:r>
                <a:endParaRPr lang="en-US" dirty="0" smtClean="0">
                  <a:solidFill>
                    <a:prstClr val="black"/>
                  </a:solidFill>
                  <a:cs typeface="+mn-cs"/>
                </a:endParaRPr>
              </a:p>
            </p:txBody>
          </p:sp>
          <p:sp>
            <p:nvSpPr>
              <p:cNvPr id="2710" name="Rectangle 12"/>
              <p:cNvSpPr>
                <a:spLocks noChangeArrowheads="1"/>
              </p:cNvSpPr>
              <p:nvPr/>
            </p:nvSpPr>
            <p:spPr bwMode="auto">
              <a:xfrm>
                <a:off x="3260725" y="4411663"/>
                <a:ext cx="908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statements.</a:t>
                </a:r>
                <a:endParaRPr lang="en-US" dirty="0" smtClean="0">
                  <a:solidFill>
                    <a:prstClr val="black"/>
                  </a:solidFill>
                  <a:cs typeface="+mn-cs"/>
                </a:endParaRPr>
              </a:p>
            </p:txBody>
          </p:sp>
        </p:grpSp>
      </p:grpSp>
      <p:sp>
        <p:nvSpPr>
          <p:cNvPr id="2711" name="Rectangle 13"/>
          <p:cNvSpPr>
            <a:spLocks noChangeArrowheads="1"/>
          </p:cNvSpPr>
          <p:nvPr/>
        </p:nvSpPr>
        <p:spPr bwMode="auto">
          <a:xfrm>
            <a:off x="3260725" y="2362200"/>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smtClean="0">
              <a:solidFill>
                <a:prstClr val="black"/>
              </a:solidFill>
              <a:cs typeface="+mn-cs"/>
            </a:endParaRPr>
          </a:p>
        </p:txBody>
      </p:sp>
      <p:grpSp>
        <p:nvGrpSpPr>
          <p:cNvPr id="4" name="Group 3"/>
          <p:cNvGrpSpPr/>
          <p:nvPr/>
        </p:nvGrpSpPr>
        <p:grpSpPr>
          <a:xfrm>
            <a:off x="750888" y="2566988"/>
            <a:ext cx="6673850" cy="1041400"/>
            <a:chOff x="750888" y="2566988"/>
            <a:chExt cx="6673850" cy="1041400"/>
          </a:xfrm>
        </p:grpSpPr>
        <p:sp>
          <p:nvSpPr>
            <p:cNvPr id="2705" name="Rectangle 7"/>
            <p:cNvSpPr>
              <a:spLocks noChangeArrowheads="1"/>
            </p:cNvSpPr>
            <p:nvPr/>
          </p:nvSpPr>
          <p:spPr bwMode="auto">
            <a:xfrm>
              <a:off x="750888" y="2566988"/>
              <a:ext cx="2187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Expense recognition principle</a:t>
              </a:r>
              <a:endParaRPr lang="en-US" dirty="0" smtClean="0">
                <a:solidFill>
                  <a:prstClr val="black"/>
                </a:solidFill>
                <a:cs typeface="+mn-cs"/>
              </a:endParaRPr>
            </a:p>
          </p:txBody>
        </p:sp>
        <p:sp>
          <p:nvSpPr>
            <p:cNvPr id="2712" name="Rectangle 14"/>
            <p:cNvSpPr>
              <a:spLocks noChangeArrowheads="1"/>
            </p:cNvSpPr>
            <p:nvPr/>
          </p:nvSpPr>
          <p:spPr bwMode="auto">
            <a:xfrm>
              <a:off x="3260725" y="2566988"/>
              <a:ext cx="2479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Also called the matching principle</a:t>
              </a:r>
              <a:endParaRPr lang="en-US" dirty="0" smtClean="0">
                <a:solidFill>
                  <a:prstClr val="black"/>
                </a:solidFill>
                <a:cs typeface="+mn-cs"/>
              </a:endParaRPr>
            </a:p>
          </p:txBody>
        </p:sp>
        <p:sp>
          <p:nvSpPr>
            <p:cNvPr id="2713" name="Rectangle 15"/>
            <p:cNvSpPr>
              <a:spLocks noChangeArrowheads="1"/>
            </p:cNvSpPr>
            <p:nvPr/>
          </p:nvSpPr>
          <p:spPr bwMode="auto">
            <a:xfrm>
              <a:off x="3260725" y="2773363"/>
              <a:ext cx="41036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Governs the timing of expenses reported on the income </a:t>
              </a:r>
              <a:endParaRPr lang="en-US" dirty="0" smtClean="0">
                <a:solidFill>
                  <a:prstClr val="black"/>
                </a:solidFill>
                <a:cs typeface="+mn-cs"/>
              </a:endParaRPr>
            </a:p>
          </p:txBody>
        </p:sp>
        <p:sp>
          <p:nvSpPr>
            <p:cNvPr id="2714" name="Rectangle 16"/>
            <p:cNvSpPr>
              <a:spLocks noChangeArrowheads="1"/>
            </p:cNvSpPr>
            <p:nvPr/>
          </p:nvSpPr>
          <p:spPr bwMode="auto">
            <a:xfrm>
              <a:off x="3260725" y="2970213"/>
              <a:ext cx="827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statement.</a:t>
              </a:r>
              <a:endParaRPr lang="en-US" dirty="0" smtClean="0">
                <a:solidFill>
                  <a:prstClr val="black"/>
                </a:solidFill>
                <a:cs typeface="+mn-cs"/>
              </a:endParaRPr>
            </a:p>
          </p:txBody>
        </p:sp>
        <p:sp>
          <p:nvSpPr>
            <p:cNvPr id="2715" name="Rectangle 17"/>
            <p:cNvSpPr>
              <a:spLocks noChangeArrowheads="1"/>
            </p:cNvSpPr>
            <p:nvPr/>
          </p:nvSpPr>
          <p:spPr bwMode="auto">
            <a:xfrm>
              <a:off x="3260725" y="3186113"/>
              <a:ext cx="41640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Expenses are recognized in the same time period as the </a:t>
              </a:r>
              <a:endParaRPr lang="en-US" dirty="0" smtClean="0">
                <a:solidFill>
                  <a:prstClr val="black"/>
                </a:solidFill>
                <a:cs typeface="+mn-cs"/>
              </a:endParaRPr>
            </a:p>
          </p:txBody>
        </p:sp>
        <p:sp>
          <p:nvSpPr>
            <p:cNvPr id="2716" name="Rectangle 18"/>
            <p:cNvSpPr>
              <a:spLocks noChangeArrowheads="1"/>
            </p:cNvSpPr>
            <p:nvPr/>
          </p:nvSpPr>
          <p:spPr bwMode="auto">
            <a:xfrm>
              <a:off x="3260725" y="3381375"/>
              <a:ext cx="216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revenues they help generate.</a:t>
              </a:r>
              <a:endParaRPr lang="en-US" dirty="0" smtClean="0">
                <a:solidFill>
                  <a:prstClr val="black"/>
                </a:solidFill>
                <a:cs typeface="+mn-cs"/>
              </a:endParaRPr>
            </a:p>
          </p:txBody>
        </p:sp>
      </p:grpSp>
      <p:sp>
        <p:nvSpPr>
          <p:cNvPr id="2717" name="Rectangle 19"/>
          <p:cNvSpPr>
            <a:spLocks noChangeArrowheads="1"/>
          </p:cNvSpPr>
          <p:nvPr/>
        </p:nvSpPr>
        <p:spPr bwMode="auto">
          <a:xfrm>
            <a:off x="3260725" y="3598863"/>
            <a:ext cx="698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smtClean="0">
              <a:solidFill>
                <a:prstClr val="black"/>
              </a:solidFill>
              <a:cs typeface="+mn-cs"/>
            </a:endParaRPr>
          </a:p>
        </p:txBody>
      </p:sp>
      <p:sp>
        <p:nvSpPr>
          <p:cNvPr id="2718" name="Rectangle 20"/>
          <p:cNvSpPr>
            <a:spLocks noChangeArrowheads="1"/>
          </p:cNvSpPr>
          <p:nvPr/>
        </p:nvSpPr>
        <p:spPr bwMode="auto">
          <a:xfrm>
            <a:off x="568325" y="657225"/>
            <a:ext cx="7632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Principles:  Govern the amount and/or timing of information to be reported in financial statements.</a:t>
            </a:r>
            <a:endParaRPr lang="en-US" dirty="0" smtClean="0">
              <a:solidFill>
                <a:prstClr val="black"/>
              </a:solidFill>
              <a:cs typeface="+mn-cs"/>
            </a:endParaRPr>
          </a:p>
        </p:txBody>
      </p:sp>
      <p:grpSp>
        <p:nvGrpSpPr>
          <p:cNvPr id="2" name="Group 1"/>
          <p:cNvGrpSpPr/>
          <p:nvPr/>
        </p:nvGrpSpPr>
        <p:grpSpPr>
          <a:xfrm>
            <a:off x="750888" y="1079500"/>
            <a:ext cx="7148512" cy="673100"/>
            <a:chOff x="750888" y="1079500"/>
            <a:chExt cx="7148512" cy="673100"/>
          </a:xfrm>
        </p:grpSpPr>
        <p:sp>
          <p:nvSpPr>
            <p:cNvPr id="27" name="Rectangle 5"/>
            <p:cNvSpPr>
              <a:spLocks noChangeArrowheads="1"/>
            </p:cNvSpPr>
            <p:nvPr/>
          </p:nvSpPr>
          <p:spPr bwMode="auto">
            <a:xfrm>
              <a:off x="750888" y="1079500"/>
              <a:ext cx="171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Measurement principle</a:t>
              </a:r>
              <a:endParaRPr lang="en-US" dirty="0" smtClean="0">
                <a:solidFill>
                  <a:prstClr val="black"/>
                </a:solidFill>
                <a:cs typeface="+mn-cs"/>
              </a:endParaRPr>
            </a:p>
          </p:txBody>
        </p:sp>
        <p:sp>
          <p:nvSpPr>
            <p:cNvPr id="2719" name="Rectangle 21"/>
            <p:cNvSpPr>
              <a:spLocks noChangeArrowheads="1"/>
            </p:cNvSpPr>
            <p:nvPr/>
          </p:nvSpPr>
          <p:spPr bwMode="auto">
            <a:xfrm>
              <a:off x="3260725" y="1079500"/>
              <a:ext cx="2117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Also called the cost principle</a:t>
              </a:r>
              <a:endParaRPr lang="en-US" dirty="0" smtClean="0">
                <a:solidFill>
                  <a:prstClr val="black"/>
                </a:solidFill>
                <a:cs typeface="+mn-cs"/>
              </a:endParaRPr>
            </a:p>
          </p:txBody>
        </p:sp>
        <p:sp>
          <p:nvSpPr>
            <p:cNvPr id="256" name="Rectangle 22"/>
            <p:cNvSpPr>
              <a:spLocks noChangeArrowheads="1"/>
            </p:cNvSpPr>
            <p:nvPr/>
          </p:nvSpPr>
          <p:spPr bwMode="auto">
            <a:xfrm>
              <a:off x="3260725" y="1285875"/>
              <a:ext cx="3770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is measured on a cash or equal-to-cash basis.</a:t>
              </a:r>
              <a:endParaRPr lang="en-US" dirty="0" smtClean="0">
                <a:solidFill>
                  <a:prstClr val="black"/>
                </a:solidFill>
                <a:cs typeface="+mn-cs"/>
              </a:endParaRPr>
            </a:p>
          </p:txBody>
        </p:sp>
        <p:sp>
          <p:nvSpPr>
            <p:cNvPr id="259" name="Rectangle 25"/>
            <p:cNvSpPr>
              <a:spLocks noChangeArrowheads="1"/>
            </p:cNvSpPr>
            <p:nvPr/>
          </p:nvSpPr>
          <p:spPr bwMode="auto">
            <a:xfrm>
              <a:off x="3260725" y="1525588"/>
              <a:ext cx="4638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Governs valuation of assets and liabilities on the balance sheet.</a:t>
              </a:r>
              <a:endParaRPr lang="en-US" dirty="0" smtClean="0">
                <a:solidFill>
                  <a:prstClr val="black"/>
                </a:solidFill>
                <a:cs typeface="+mn-cs"/>
              </a:endParaRPr>
            </a:p>
          </p:txBody>
        </p:sp>
      </p:grpSp>
      <p:grpSp>
        <p:nvGrpSpPr>
          <p:cNvPr id="3" name="Group 2"/>
          <p:cNvGrpSpPr/>
          <p:nvPr/>
        </p:nvGrpSpPr>
        <p:grpSpPr>
          <a:xfrm>
            <a:off x="750888" y="1828800"/>
            <a:ext cx="6784975" cy="639763"/>
            <a:chOff x="750888" y="1828800"/>
            <a:chExt cx="6784975" cy="639763"/>
          </a:xfrm>
        </p:grpSpPr>
        <p:sp>
          <p:nvSpPr>
            <p:cNvPr id="2704" name="Rectangle 6"/>
            <p:cNvSpPr>
              <a:spLocks noChangeArrowheads="1"/>
            </p:cNvSpPr>
            <p:nvPr/>
          </p:nvSpPr>
          <p:spPr bwMode="auto">
            <a:xfrm>
              <a:off x="750888" y="1828800"/>
              <a:ext cx="2208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Revenue recognition principle</a:t>
              </a:r>
              <a:endParaRPr lang="en-US" dirty="0" smtClean="0">
                <a:solidFill>
                  <a:prstClr val="black"/>
                </a:solidFill>
                <a:cs typeface="+mn-cs"/>
              </a:endParaRPr>
            </a:p>
          </p:txBody>
        </p:sp>
        <p:sp>
          <p:nvSpPr>
            <p:cNvPr id="260" name="Rectangle 26"/>
            <p:cNvSpPr>
              <a:spLocks noChangeArrowheads="1"/>
            </p:cNvSpPr>
            <p:nvPr/>
          </p:nvSpPr>
          <p:spPr bwMode="auto">
            <a:xfrm>
              <a:off x="3260725" y="1828800"/>
              <a:ext cx="4275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Governs the timing of revenues recognized on the income </a:t>
              </a:r>
              <a:endParaRPr lang="en-US" dirty="0" smtClean="0">
                <a:solidFill>
                  <a:prstClr val="black"/>
                </a:solidFill>
                <a:cs typeface="+mn-cs"/>
              </a:endParaRPr>
            </a:p>
          </p:txBody>
        </p:sp>
        <p:sp>
          <p:nvSpPr>
            <p:cNvPr id="261" name="Rectangle 27"/>
            <p:cNvSpPr>
              <a:spLocks noChangeArrowheads="1"/>
            </p:cNvSpPr>
            <p:nvPr/>
          </p:nvSpPr>
          <p:spPr bwMode="auto">
            <a:xfrm>
              <a:off x="3260725" y="2024063"/>
              <a:ext cx="827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statement.</a:t>
              </a:r>
              <a:endParaRPr lang="en-US" dirty="0" smtClean="0">
                <a:solidFill>
                  <a:prstClr val="black"/>
                </a:solidFill>
                <a:cs typeface="+mn-cs"/>
              </a:endParaRPr>
            </a:p>
          </p:txBody>
        </p:sp>
        <p:sp>
          <p:nvSpPr>
            <p:cNvPr id="262" name="Rectangle 28"/>
            <p:cNvSpPr>
              <a:spLocks noChangeArrowheads="1"/>
            </p:cNvSpPr>
            <p:nvPr/>
          </p:nvSpPr>
          <p:spPr bwMode="auto">
            <a:xfrm>
              <a:off x="3260725" y="2241550"/>
              <a:ext cx="275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Revenue is recognized when earned.</a:t>
              </a:r>
              <a:endParaRPr lang="en-US" dirty="0" smtClean="0">
                <a:solidFill>
                  <a:prstClr val="black"/>
                </a:solidFill>
                <a:cs typeface="+mn-cs"/>
              </a:endParaRPr>
            </a:p>
          </p:txBody>
        </p:sp>
      </p:grpSp>
      <p:sp>
        <p:nvSpPr>
          <p:cNvPr id="28" name="Slide Number Placeholder 27"/>
          <p:cNvSpPr>
            <a:spLocks noGrp="1"/>
          </p:cNvSpPr>
          <p:nvPr>
            <p:ph type="sldNum" sz="quarter" idx="12"/>
          </p:nvPr>
        </p:nvSpPr>
        <p:spPr/>
        <p:txBody>
          <a:bodyPr/>
          <a:lstStyle/>
          <a:p>
            <a:pPr>
              <a:defRPr/>
            </a:pPr>
            <a:fld id="{538AAE9B-B6F8-4D5F-A7B9-FDFE918741DD}" type="slidenum">
              <a:rPr lang="en-US" smtClean="0"/>
              <a:pPr>
                <a:defRPr/>
              </a:pPr>
              <a:t>24</a:t>
            </a:fld>
            <a:endParaRPr lang="en-US" dirty="0"/>
          </a:p>
        </p:txBody>
      </p:sp>
      <p:sp>
        <p:nvSpPr>
          <p:cNvPr id="33" name="Rounded Rectangle 32"/>
          <p:cNvSpPr/>
          <p:nvPr/>
        </p:nvSpPr>
        <p:spPr>
          <a:xfrm>
            <a:off x="139700" y="6251939"/>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a:t>
            </a:r>
            <a:r>
              <a:rPr lang="en-US" altLang="en-US" sz="1100" b="1" kern="0" dirty="0" smtClean="0">
                <a:solidFill>
                  <a:prstClr val="black"/>
                </a:solidFill>
                <a:latin typeface="Arial Narrow" pitchFamily="34" charset="0"/>
                <a:cs typeface="+mn-cs"/>
              </a:rPr>
              <a:t>:  Explain why ethics are crucial to accounting.</a:t>
            </a:r>
            <a:endParaRPr lang="en-US" sz="1100" b="1" kern="0" dirty="0">
              <a:solidFill>
                <a:prstClr val="black"/>
              </a:solidFill>
              <a:latin typeface="Arial Narrow" pitchFamily="34" charset="0"/>
              <a:cs typeface="+mn-cs"/>
            </a:endParaRPr>
          </a:p>
        </p:txBody>
      </p:sp>
      <p:sp>
        <p:nvSpPr>
          <p:cNvPr id="34" name="Rounded Rectangle 33"/>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1-2 Part 1</a:t>
            </a:r>
            <a:endParaRPr lang="en-US" sz="2400" b="1" dirty="0">
              <a:solidFill>
                <a:prstClr val="white"/>
              </a:solidFill>
            </a:endParaRPr>
          </a:p>
        </p:txBody>
      </p:sp>
      <p:sp>
        <p:nvSpPr>
          <p:cNvPr id="6" name="Rectangle 5"/>
          <p:cNvSpPr>
            <a:spLocks noChangeArrowheads="1"/>
          </p:cNvSpPr>
          <p:nvPr/>
        </p:nvSpPr>
        <p:spPr bwMode="auto">
          <a:xfrm>
            <a:off x="568325" y="706438"/>
            <a:ext cx="531336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Assumptions:  Generally related to the financial statement headings.</a:t>
            </a:r>
            <a:endParaRPr lang="en-US" dirty="0" smtClean="0">
              <a:solidFill>
                <a:prstClr val="black"/>
              </a:solidFill>
              <a:cs typeface="+mn-cs"/>
            </a:endParaRPr>
          </a:p>
        </p:txBody>
      </p:sp>
      <p:sp>
        <p:nvSpPr>
          <p:cNvPr id="7" name="Rectangle 6"/>
          <p:cNvSpPr>
            <a:spLocks noChangeArrowheads="1"/>
          </p:cNvSpPr>
          <p:nvPr/>
        </p:nvSpPr>
        <p:spPr bwMode="auto">
          <a:xfrm>
            <a:off x="750888" y="1130300"/>
            <a:ext cx="19859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Going concern assumption</a:t>
            </a:r>
            <a:endParaRPr lang="en-US" dirty="0" smtClean="0">
              <a:solidFill>
                <a:prstClr val="black"/>
              </a:solidFill>
              <a:cs typeface="+mn-cs"/>
            </a:endParaRPr>
          </a:p>
        </p:txBody>
      </p:sp>
      <p:sp>
        <p:nvSpPr>
          <p:cNvPr id="8" name="Rectangle 7"/>
          <p:cNvSpPr>
            <a:spLocks noChangeArrowheads="1"/>
          </p:cNvSpPr>
          <p:nvPr/>
        </p:nvSpPr>
        <p:spPr bwMode="auto">
          <a:xfrm>
            <a:off x="750888" y="1543050"/>
            <a:ext cx="1905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Monetary unit assumption</a:t>
            </a:r>
            <a:endParaRPr lang="en-US" dirty="0" smtClean="0">
              <a:solidFill>
                <a:prstClr val="black"/>
              </a:solidFill>
              <a:cs typeface="+mn-cs"/>
            </a:endParaRPr>
          </a:p>
        </p:txBody>
      </p:sp>
      <p:sp>
        <p:nvSpPr>
          <p:cNvPr id="9" name="Rectangle 8"/>
          <p:cNvSpPr>
            <a:spLocks noChangeArrowheads="1"/>
          </p:cNvSpPr>
          <p:nvPr/>
        </p:nvSpPr>
        <p:spPr bwMode="auto">
          <a:xfrm>
            <a:off x="750888" y="1957388"/>
            <a:ext cx="178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Time period assumption</a:t>
            </a:r>
            <a:endParaRPr lang="en-US" dirty="0" smtClean="0">
              <a:solidFill>
                <a:prstClr val="black"/>
              </a:solidFill>
              <a:cs typeface="+mn-cs"/>
            </a:endParaRPr>
          </a:p>
        </p:txBody>
      </p:sp>
      <p:sp>
        <p:nvSpPr>
          <p:cNvPr id="10" name="Rectangle 9"/>
          <p:cNvSpPr>
            <a:spLocks noChangeArrowheads="1"/>
          </p:cNvSpPr>
          <p:nvPr/>
        </p:nvSpPr>
        <p:spPr bwMode="auto">
          <a:xfrm>
            <a:off x="750888" y="2576513"/>
            <a:ext cx="201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Business entity assumption</a:t>
            </a:r>
            <a:endParaRPr lang="en-US" dirty="0" smtClean="0">
              <a:solidFill>
                <a:prstClr val="black"/>
              </a:solidFill>
              <a:cs typeface="+mn-cs"/>
            </a:endParaRPr>
          </a:p>
        </p:txBody>
      </p:sp>
      <p:sp>
        <p:nvSpPr>
          <p:cNvPr id="11" name="Rectangle 10"/>
          <p:cNvSpPr>
            <a:spLocks noChangeArrowheads="1"/>
          </p:cNvSpPr>
          <p:nvPr/>
        </p:nvSpPr>
        <p:spPr bwMode="auto">
          <a:xfrm>
            <a:off x="3260725" y="1130300"/>
            <a:ext cx="4648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Presumption that the business will continue operating instead of </a:t>
            </a:r>
            <a:endParaRPr lang="en-US" dirty="0" smtClean="0">
              <a:solidFill>
                <a:prstClr val="black"/>
              </a:solidFill>
              <a:cs typeface="+mn-cs"/>
            </a:endParaRPr>
          </a:p>
        </p:txBody>
      </p:sp>
      <p:sp>
        <p:nvSpPr>
          <p:cNvPr id="12" name="Rectangle 11"/>
          <p:cNvSpPr>
            <a:spLocks noChangeArrowheads="1"/>
          </p:cNvSpPr>
          <p:nvPr/>
        </p:nvSpPr>
        <p:spPr bwMode="auto">
          <a:xfrm>
            <a:off x="3260725" y="1327150"/>
            <a:ext cx="154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being closed or sold.</a:t>
            </a:r>
            <a:endParaRPr lang="en-US" dirty="0" smtClean="0">
              <a:solidFill>
                <a:prstClr val="black"/>
              </a:solidFill>
              <a:cs typeface="+mn-cs"/>
            </a:endParaRPr>
          </a:p>
        </p:txBody>
      </p:sp>
      <p:sp>
        <p:nvSpPr>
          <p:cNvPr id="13" name="Rectangle 12"/>
          <p:cNvSpPr>
            <a:spLocks noChangeArrowheads="1"/>
          </p:cNvSpPr>
          <p:nvPr/>
        </p:nvSpPr>
        <p:spPr bwMode="auto">
          <a:xfrm>
            <a:off x="3260725" y="1543050"/>
            <a:ext cx="431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We can express transactions and events in monetary units. </a:t>
            </a:r>
            <a:endParaRPr lang="en-US" dirty="0" smtClean="0">
              <a:solidFill>
                <a:prstClr val="black"/>
              </a:solidFill>
              <a:cs typeface="+mn-cs"/>
            </a:endParaRPr>
          </a:p>
        </p:txBody>
      </p:sp>
      <p:sp>
        <p:nvSpPr>
          <p:cNvPr id="14" name="Rectangle 13"/>
          <p:cNvSpPr>
            <a:spLocks noChangeArrowheads="1"/>
          </p:cNvSpPr>
          <p:nvPr/>
        </p:nvSpPr>
        <p:spPr bwMode="auto">
          <a:xfrm>
            <a:off x="3260725" y="1739900"/>
            <a:ext cx="2032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(i.e., Dollars, Pesos, Euros)</a:t>
            </a:r>
            <a:endParaRPr lang="en-US" dirty="0" smtClean="0">
              <a:solidFill>
                <a:prstClr val="black"/>
              </a:solidFill>
              <a:cs typeface="+mn-cs"/>
            </a:endParaRPr>
          </a:p>
        </p:txBody>
      </p:sp>
      <p:sp>
        <p:nvSpPr>
          <p:cNvPr id="15" name="Rectangle 14"/>
          <p:cNvSpPr>
            <a:spLocks noChangeArrowheads="1"/>
          </p:cNvSpPr>
          <p:nvPr/>
        </p:nvSpPr>
        <p:spPr bwMode="auto">
          <a:xfrm>
            <a:off x="3260725" y="1957388"/>
            <a:ext cx="4406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Presumes that the life of a company can be divided into time </a:t>
            </a:r>
            <a:endParaRPr lang="en-US" dirty="0" smtClean="0">
              <a:solidFill>
                <a:prstClr val="black"/>
              </a:solidFill>
              <a:cs typeface="+mn-cs"/>
            </a:endParaRPr>
          </a:p>
        </p:txBody>
      </p:sp>
      <p:sp>
        <p:nvSpPr>
          <p:cNvPr id="16" name="Rectangle 15"/>
          <p:cNvSpPr>
            <a:spLocks noChangeArrowheads="1"/>
          </p:cNvSpPr>
          <p:nvPr/>
        </p:nvSpPr>
        <p:spPr bwMode="auto">
          <a:xfrm>
            <a:off x="3260725" y="2152650"/>
            <a:ext cx="4205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periods, and that useful reports can be prepared for those </a:t>
            </a:r>
            <a:endParaRPr lang="en-US" dirty="0" smtClean="0">
              <a:solidFill>
                <a:prstClr val="black"/>
              </a:solidFill>
              <a:cs typeface="+mn-cs"/>
            </a:endParaRPr>
          </a:p>
        </p:txBody>
      </p:sp>
      <p:sp>
        <p:nvSpPr>
          <p:cNvPr id="17" name="Rectangle 16"/>
          <p:cNvSpPr>
            <a:spLocks noChangeArrowheads="1"/>
          </p:cNvSpPr>
          <p:nvPr/>
        </p:nvSpPr>
        <p:spPr bwMode="auto">
          <a:xfrm>
            <a:off x="3260725" y="2359025"/>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periods.</a:t>
            </a:r>
            <a:endParaRPr lang="en-US" dirty="0" smtClean="0">
              <a:solidFill>
                <a:prstClr val="black"/>
              </a:solidFill>
              <a:cs typeface="+mn-cs"/>
            </a:endParaRPr>
          </a:p>
        </p:txBody>
      </p:sp>
      <p:sp>
        <p:nvSpPr>
          <p:cNvPr id="18" name="Rectangle 17"/>
          <p:cNvSpPr>
            <a:spLocks noChangeArrowheads="1"/>
          </p:cNvSpPr>
          <p:nvPr/>
        </p:nvSpPr>
        <p:spPr bwMode="auto">
          <a:xfrm>
            <a:off x="3260725" y="2576513"/>
            <a:ext cx="4325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business is accounted for separately from other business </a:t>
            </a:r>
            <a:endParaRPr lang="en-US" dirty="0" smtClean="0">
              <a:solidFill>
                <a:prstClr val="black"/>
              </a:solidFill>
              <a:cs typeface="+mn-cs"/>
            </a:endParaRPr>
          </a:p>
        </p:txBody>
      </p:sp>
      <p:sp>
        <p:nvSpPr>
          <p:cNvPr id="19" name="Rectangle 18"/>
          <p:cNvSpPr>
            <a:spLocks noChangeArrowheads="1"/>
          </p:cNvSpPr>
          <p:nvPr/>
        </p:nvSpPr>
        <p:spPr bwMode="auto">
          <a:xfrm>
            <a:off x="3260725" y="2773363"/>
            <a:ext cx="2228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entities, including its owner(s).</a:t>
            </a:r>
            <a:endParaRPr lang="en-US" dirty="0" smtClean="0">
              <a:solidFill>
                <a:prstClr val="black"/>
              </a:solidFill>
              <a:cs typeface="+mn-cs"/>
            </a:endParaRPr>
          </a:p>
        </p:txBody>
      </p:sp>
      <p:sp>
        <p:nvSpPr>
          <p:cNvPr id="23" name="Rectangle 22"/>
          <p:cNvSpPr>
            <a:spLocks noChangeArrowheads="1"/>
          </p:cNvSpPr>
          <p:nvPr/>
        </p:nvSpPr>
        <p:spPr bwMode="auto">
          <a:xfrm>
            <a:off x="568325" y="3373438"/>
            <a:ext cx="55753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Accounting constraints:  Reasonableness of information to be reported.</a:t>
            </a:r>
            <a:endParaRPr lang="en-US" dirty="0" smtClean="0">
              <a:solidFill>
                <a:prstClr val="black"/>
              </a:solidFill>
              <a:cs typeface="+mn-cs"/>
            </a:endParaRPr>
          </a:p>
        </p:txBody>
      </p:sp>
      <p:sp>
        <p:nvSpPr>
          <p:cNvPr id="24" name="Rectangle 23"/>
          <p:cNvSpPr>
            <a:spLocks noChangeArrowheads="1"/>
          </p:cNvSpPr>
          <p:nvPr/>
        </p:nvSpPr>
        <p:spPr bwMode="auto">
          <a:xfrm>
            <a:off x="750888" y="379730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Materiality</a:t>
            </a:r>
            <a:endParaRPr lang="en-US" dirty="0" smtClean="0">
              <a:solidFill>
                <a:prstClr val="black"/>
              </a:solidFill>
              <a:cs typeface="+mn-cs"/>
            </a:endParaRPr>
          </a:p>
        </p:txBody>
      </p:sp>
      <p:sp>
        <p:nvSpPr>
          <p:cNvPr id="25" name="Rectangle 24"/>
          <p:cNvSpPr>
            <a:spLocks noChangeArrowheads="1"/>
          </p:cNvSpPr>
          <p:nvPr/>
        </p:nvSpPr>
        <p:spPr bwMode="auto">
          <a:xfrm>
            <a:off x="750888" y="4625975"/>
            <a:ext cx="1552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Benefits exceed cost</a:t>
            </a:r>
            <a:endParaRPr lang="en-US" dirty="0" smtClean="0">
              <a:solidFill>
                <a:prstClr val="black"/>
              </a:solidFill>
              <a:cs typeface="+mn-cs"/>
            </a:endParaRPr>
          </a:p>
        </p:txBody>
      </p:sp>
      <p:sp>
        <p:nvSpPr>
          <p:cNvPr id="26" name="Rectangle 25"/>
          <p:cNvSpPr>
            <a:spLocks noChangeArrowheads="1"/>
          </p:cNvSpPr>
          <p:nvPr/>
        </p:nvSpPr>
        <p:spPr bwMode="auto">
          <a:xfrm>
            <a:off x="3260725" y="3797300"/>
            <a:ext cx="4043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Only information that would influence the decisions of a </a:t>
            </a:r>
            <a:endParaRPr lang="en-US" dirty="0" smtClean="0">
              <a:solidFill>
                <a:prstClr val="black"/>
              </a:solidFill>
              <a:cs typeface="+mn-cs"/>
            </a:endParaRPr>
          </a:p>
        </p:txBody>
      </p:sp>
      <p:sp>
        <p:nvSpPr>
          <p:cNvPr id="28" name="Rectangle 26"/>
          <p:cNvSpPr>
            <a:spLocks noChangeArrowheads="1"/>
          </p:cNvSpPr>
          <p:nvPr/>
        </p:nvSpPr>
        <p:spPr bwMode="auto">
          <a:xfrm>
            <a:off x="3260725" y="3994150"/>
            <a:ext cx="30940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reasonable person needs to be disclosed.</a:t>
            </a:r>
            <a:endParaRPr lang="en-US" dirty="0" smtClean="0">
              <a:solidFill>
                <a:prstClr val="black"/>
              </a:solidFill>
              <a:cs typeface="+mn-cs"/>
            </a:endParaRPr>
          </a:p>
        </p:txBody>
      </p:sp>
      <p:sp>
        <p:nvSpPr>
          <p:cNvPr id="29" name="Rectangle 27"/>
          <p:cNvSpPr>
            <a:spLocks noChangeArrowheads="1"/>
          </p:cNvSpPr>
          <p:nvPr/>
        </p:nvSpPr>
        <p:spPr bwMode="auto">
          <a:xfrm>
            <a:off x="3260725" y="4211638"/>
            <a:ext cx="5138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Materiality is a function of the nature of the item and/or dollar amount.</a:t>
            </a:r>
            <a:endParaRPr lang="en-US" dirty="0" smtClean="0">
              <a:solidFill>
                <a:prstClr val="black"/>
              </a:solidFill>
              <a:cs typeface="+mn-cs"/>
            </a:endParaRPr>
          </a:p>
        </p:txBody>
      </p:sp>
      <p:sp>
        <p:nvSpPr>
          <p:cNvPr id="31" name="Rectangle 29"/>
          <p:cNvSpPr>
            <a:spLocks noChangeArrowheads="1"/>
          </p:cNvSpPr>
          <p:nvPr/>
        </p:nvSpPr>
        <p:spPr bwMode="auto">
          <a:xfrm>
            <a:off x="3260725" y="4625975"/>
            <a:ext cx="4518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benefits of the information disclosed must be greater than </a:t>
            </a:r>
            <a:endParaRPr lang="en-US" dirty="0" smtClean="0">
              <a:solidFill>
                <a:prstClr val="black"/>
              </a:solidFill>
              <a:cs typeface="+mn-cs"/>
            </a:endParaRPr>
          </a:p>
        </p:txBody>
      </p:sp>
      <p:sp>
        <p:nvSpPr>
          <p:cNvPr id="2688" name="Rectangle 30"/>
          <p:cNvSpPr>
            <a:spLocks noChangeArrowheads="1"/>
          </p:cNvSpPr>
          <p:nvPr/>
        </p:nvSpPr>
        <p:spPr bwMode="auto">
          <a:xfrm>
            <a:off x="3260725" y="4822825"/>
            <a:ext cx="2743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costs of providing the information.</a:t>
            </a:r>
            <a:endParaRPr lang="en-US" dirty="0" smtClean="0">
              <a:solidFill>
                <a:prstClr val="black"/>
              </a:solidFill>
              <a:cs typeface="+mn-cs"/>
            </a:endParaRPr>
          </a:p>
        </p:txBody>
      </p:sp>
      <p:sp>
        <p:nvSpPr>
          <p:cNvPr id="30" name="Slide Number Placeholder 29"/>
          <p:cNvSpPr>
            <a:spLocks noGrp="1"/>
          </p:cNvSpPr>
          <p:nvPr>
            <p:ph type="sldNum" sz="quarter" idx="12"/>
          </p:nvPr>
        </p:nvSpPr>
        <p:spPr/>
        <p:txBody>
          <a:bodyPr/>
          <a:lstStyle/>
          <a:p>
            <a:pPr>
              <a:defRPr/>
            </a:pPr>
            <a:fld id="{FF82BED2-232E-4E9B-8654-AE699B22977A}" type="slidenum">
              <a:rPr lang="en-US" smtClean="0"/>
              <a:pPr>
                <a:defRPr/>
              </a:pPr>
              <a:t>25</a:t>
            </a:fld>
            <a:endParaRPr lang="en-US" dirty="0"/>
          </a:p>
        </p:txBody>
      </p:sp>
      <p:sp>
        <p:nvSpPr>
          <p:cNvPr id="33" name="Rounded Rectangle 32"/>
          <p:cNvSpPr/>
          <p:nvPr/>
        </p:nvSpPr>
        <p:spPr>
          <a:xfrm>
            <a:off x="139700" y="6251939"/>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a:t>
            </a:r>
            <a:r>
              <a:rPr lang="en-US" altLang="en-US" sz="1100" b="1" kern="0" dirty="0" smtClean="0">
                <a:solidFill>
                  <a:prstClr val="black"/>
                </a:solidFill>
                <a:latin typeface="Arial Narrow" pitchFamily="34" charset="0"/>
                <a:cs typeface="+mn-cs"/>
              </a:rPr>
              <a:t>:  Explain why ethics are crucial to accounting.</a:t>
            </a:r>
            <a:endParaRPr lang="en-US" sz="1100" b="1" kern="0" dirty="0">
              <a:solidFill>
                <a:prstClr val="black"/>
              </a:solidFill>
              <a:latin typeface="Arial Narrow" pitchFamily="34" charset="0"/>
              <a:cs typeface="+mn-cs"/>
            </a:endParaRPr>
          </a:p>
        </p:txBody>
      </p:sp>
      <p:sp>
        <p:nvSpPr>
          <p:cNvPr id="34" name="Rounded Rectangle 33"/>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Part 1 Solution</a:t>
            </a:r>
            <a:endParaRPr lang="en-US" sz="2400" b="1" dirty="0">
              <a:solidFill>
                <a:prstClr val="white"/>
              </a:solidFill>
            </a:endParaRPr>
          </a:p>
        </p:txBody>
      </p:sp>
      <p:sp>
        <p:nvSpPr>
          <p:cNvPr id="6" name="Rectangle 5"/>
          <p:cNvSpPr>
            <a:spLocks noChangeArrowheads="1"/>
          </p:cNvSpPr>
          <p:nvPr/>
        </p:nvSpPr>
        <p:spPr bwMode="auto">
          <a:xfrm>
            <a:off x="568325" y="630238"/>
            <a:ext cx="82184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Identify the following terms/phrases as either an accounting (a) principle, (b) assumption, or (c) constraint.</a:t>
            </a:r>
            <a:endParaRPr lang="en-US" dirty="0" smtClean="0">
              <a:solidFill>
                <a:prstClr val="black"/>
              </a:solidFill>
              <a:cs typeface="+mn-cs"/>
            </a:endParaRPr>
          </a:p>
        </p:txBody>
      </p:sp>
      <p:sp>
        <p:nvSpPr>
          <p:cNvPr id="7" name="Rectangle 6"/>
          <p:cNvSpPr>
            <a:spLocks noChangeArrowheads="1"/>
          </p:cNvSpPr>
          <p:nvPr/>
        </p:nvSpPr>
        <p:spPr bwMode="auto">
          <a:xfrm>
            <a:off x="1466850" y="2087563"/>
            <a:ext cx="938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Time Period</a:t>
            </a:r>
            <a:endParaRPr lang="en-US" dirty="0" smtClean="0">
              <a:solidFill>
                <a:prstClr val="black"/>
              </a:solidFill>
              <a:cs typeface="+mn-cs"/>
            </a:endParaRPr>
          </a:p>
        </p:txBody>
      </p:sp>
      <p:sp>
        <p:nvSpPr>
          <p:cNvPr id="8" name="Rectangle 7"/>
          <p:cNvSpPr>
            <a:spLocks noChangeArrowheads="1"/>
          </p:cNvSpPr>
          <p:nvPr/>
        </p:nvSpPr>
        <p:spPr bwMode="auto">
          <a:xfrm>
            <a:off x="1466850" y="2293938"/>
            <a:ext cx="1128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Full Disclosure</a:t>
            </a:r>
            <a:endParaRPr lang="en-US" dirty="0" smtClean="0">
              <a:solidFill>
                <a:prstClr val="black"/>
              </a:solidFill>
              <a:cs typeface="+mn-cs"/>
            </a:endParaRPr>
          </a:p>
        </p:txBody>
      </p:sp>
      <p:sp>
        <p:nvSpPr>
          <p:cNvPr id="9" name="Rectangle 8"/>
          <p:cNvSpPr>
            <a:spLocks noChangeArrowheads="1"/>
          </p:cNvSpPr>
          <p:nvPr/>
        </p:nvSpPr>
        <p:spPr bwMode="auto">
          <a:xfrm>
            <a:off x="1466850" y="2500313"/>
            <a:ext cx="1603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Revenue Recognition</a:t>
            </a:r>
            <a:endParaRPr lang="en-US" dirty="0" smtClean="0">
              <a:solidFill>
                <a:prstClr val="black"/>
              </a:solidFill>
              <a:cs typeface="+mn-cs"/>
            </a:endParaRPr>
          </a:p>
        </p:txBody>
      </p:sp>
      <p:grpSp>
        <p:nvGrpSpPr>
          <p:cNvPr id="3" name="Group 2"/>
          <p:cNvGrpSpPr/>
          <p:nvPr/>
        </p:nvGrpSpPr>
        <p:grpSpPr>
          <a:xfrm>
            <a:off x="4159250" y="1054100"/>
            <a:ext cx="1139825" cy="1673225"/>
            <a:chOff x="4159250" y="1054100"/>
            <a:chExt cx="1139825" cy="1673225"/>
          </a:xfrm>
        </p:grpSpPr>
        <p:sp>
          <p:nvSpPr>
            <p:cNvPr id="16" name="Rectangle 15"/>
            <p:cNvSpPr>
              <a:spLocks noChangeArrowheads="1"/>
            </p:cNvSpPr>
            <p:nvPr/>
          </p:nvSpPr>
          <p:spPr bwMode="auto">
            <a:xfrm>
              <a:off x="4159250" y="2293938"/>
              <a:ext cx="917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Principle</a:t>
              </a:r>
              <a:endParaRPr lang="en-US" dirty="0" smtClean="0">
                <a:solidFill>
                  <a:prstClr val="black"/>
                </a:solidFill>
                <a:cs typeface="+mn-cs"/>
              </a:endParaRPr>
            </a:p>
          </p:txBody>
        </p:sp>
        <p:grpSp>
          <p:nvGrpSpPr>
            <p:cNvPr id="2" name="Group 1"/>
            <p:cNvGrpSpPr/>
            <p:nvPr/>
          </p:nvGrpSpPr>
          <p:grpSpPr>
            <a:xfrm>
              <a:off x="4159250" y="1054100"/>
              <a:ext cx="1139825" cy="1673225"/>
              <a:chOff x="4159250" y="1054100"/>
              <a:chExt cx="1139825" cy="1673225"/>
            </a:xfrm>
          </p:grpSpPr>
          <p:sp>
            <p:nvSpPr>
              <p:cNvPr id="10" name="Rectangle 9"/>
              <p:cNvSpPr>
                <a:spLocks noChangeArrowheads="1"/>
              </p:cNvSpPr>
              <p:nvPr/>
            </p:nvSpPr>
            <p:spPr bwMode="auto">
              <a:xfrm>
                <a:off x="4159250" y="1054100"/>
                <a:ext cx="1028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  Constraint</a:t>
                </a:r>
                <a:endParaRPr lang="en-US" dirty="0" smtClean="0">
                  <a:solidFill>
                    <a:prstClr val="black"/>
                  </a:solidFill>
                  <a:cs typeface="+mn-cs"/>
                </a:endParaRPr>
              </a:p>
            </p:txBody>
          </p:sp>
          <p:sp>
            <p:nvSpPr>
              <p:cNvPr id="11" name="Rectangle 10"/>
              <p:cNvSpPr>
                <a:spLocks noChangeArrowheads="1"/>
              </p:cNvSpPr>
              <p:nvPr/>
            </p:nvSpPr>
            <p:spPr bwMode="auto">
              <a:xfrm>
                <a:off x="4159250" y="1260475"/>
                <a:ext cx="917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Principle</a:t>
                </a:r>
                <a:endParaRPr lang="en-US" dirty="0" smtClean="0">
                  <a:solidFill>
                    <a:prstClr val="black"/>
                  </a:solidFill>
                  <a:cs typeface="+mn-cs"/>
                </a:endParaRPr>
              </a:p>
            </p:txBody>
          </p:sp>
          <p:sp>
            <p:nvSpPr>
              <p:cNvPr id="12" name="Rectangle 11"/>
              <p:cNvSpPr>
                <a:spLocks noChangeArrowheads="1"/>
              </p:cNvSpPr>
              <p:nvPr/>
            </p:nvSpPr>
            <p:spPr bwMode="auto">
              <a:xfrm>
                <a:off x="4159250" y="1466850"/>
                <a:ext cx="113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Assumption</a:t>
                </a:r>
                <a:endParaRPr lang="en-US" dirty="0" smtClean="0">
                  <a:solidFill>
                    <a:prstClr val="black"/>
                  </a:solidFill>
                  <a:cs typeface="+mn-cs"/>
                </a:endParaRPr>
              </a:p>
            </p:txBody>
          </p:sp>
          <p:sp>
            <p:nvSpPr>
              <p:cNvPr id="13" name="Rectangle 12"/>
              <p:cNvSpPr>
                <a:spLocks noChangeArrowheads="1"/>
              </p:cNvSpPr>
              <p:nvPr/>
            </p:nvSpPr>
            <p:spPr bwMode="auto">
              <a:xfrm>
                <a:off x="4159250" y="1673225"/>
                <a:ext cx="113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Assumption</a:t>
                </a:r>
                <a:endParaRPr lang="en-US" dirty="0" smtClean="0">
                  <a:solidFill>
                    <a:prstClr val="black"/>
                  </a:solidFill>
                  <a:cs typeface="+mn-cs"/>
                </a:endParaRPr>
              </a:p>
            </p:txBody>
          </p:sp>
          <p:sp>
            <p:nvSpPr>
              <p:cNvPr id="14" name="Rectangle 13"/>
              <p:cNvSpPr>
                <a:spLocks noChangeArrowheads="1"/>
              </p:cNvSpPr>
              <p:nvPr/>
            </p:nvSpPr>
            <p:spPr bwMode="auto">
              <a:xfrm>
                <a:off x="4159250" y="1881188"/>
                <a:ext cx="917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Principle</a:t>
                </a:r>
                <a:endParaRPr lang="en-US" dirty="0" smtClean="0">
                  <a:solidFill>
                    <a:prstClr val="black"/>
                  </a:solidFill>
                  <a:cs typeface="+mn-cs"/>
                </a:endParaRPr>
              </a:p>
            </p:txBody>
          </p:sp>
          <p:sp>
            <p:nvSpPr>
              <p:cNvPr id="15" name="Rectangle 14"/>
              <p:cNvSpPr>
                <a:spLocks noChangeArrowheads="1"/>
              </p:cNvSpPr>
              <p:nvPr/>
            </p:nvSpPr>
            <p:spPr bwMode="auto">
              <a:xfrm>
                <a:off x="4159250" y="2087563"/>
                <a:ext cx="1139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Assumption</a:t>
                </a:r>
                <a:endParaRPr lang="en-US" dirty="0" smtClean="0">
                  <a:solidFill>
                    <a:prstClr val="black"/>
                  </a:solidFill>
                  <a:cs typeface="+mn-cs"/>
                </a:endParaRPr>
              </a:p>
            </p:txBody>
          </p:sp>
          <p:sp>
            <p:nvSpPr>
              <p:cNvPr id="17" name="Rectangle 16"/>
              <p:cNvSpPr>
                <a:spLocks noChangeArrowheads="1"/>
              </p:cNvSpPr>
              <p:nvPr/>
            </p:nvSpPr>
            <p:spPr bwMode="auto">
              <a:xfrm>
                <a:off x="4159250" y="2500313"/>
                <a:ext cx="917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Principle</a:t>
                </a:r>
                <a:endParaRPr lang="en-US" dirty="0" smtClean="0">
                  <a:solidFill>
                    <a:prstClr val="black"/>
                  </a:solidFill>
                  <a:cs typeface="+mn-cs"/>
                </a:endParaRPr>
              </a:p>
            </p:txBody>
          </p:sp>
        </p:grpSp>
      </p:grpSp>
      <p:sp>
        <p:nvSpPr>
          <p:cNvPr id="18" name="Rectangle 17"/>
          <p:cNvSpPr>
            <a:spLocks noChangeArrowheads="1"/>
          </p:cNvSpPr>
          <p:nvPr/>
        </p:nvSpPr>
        <p:spPr bwMode="auto">
          <a:xfrm>
            <a:off x="1466850" y="105410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Materiality</a:t>
            </a:r>
            <a:endParaRPr lang="en-US" dirty="0" smtClean="0">
              <a:solidFill>
                <a:prstClr val="black"/>
              </a:solidFill>
              <a:cs typeface="+mn-cs"/>
            </a:endParaRPr>
          </a:p>
        </p:txBody>
      </p:sp>
      <p:sp>
        <p:nvSpPr>
          <p:cNvPr id="19" name="Rectangle 18"/>
          <p:cNvSpPr>
            <a:spLocks noChangeArrowheads="1"/>
          </p:cNvSpPr>
          <p:nvPr/>
        </p:nvSpPr>
        <p:spPr bwMode="auto">
          <a:xfrm>
            <a:off x="1466850" y="1260475"/>
            <a:ext cx="1049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Measurement</a:t>
            </a:r>
            <a:endParaRPr lang="en-US" dirty="0" smtClean="0">
              <a:solidFill>
                <a:prstClr val="black"/>
              </a:solidFill>
              <a:cs typeface="+mn-cs"/>
            </a:endParaRPr>
          </a:p>
        </p:txBody>
      </p:sp>
      <p:sp>
        <p:nvSpPr>
          <p:cNvPr id="20" name="Rectangle 19"/>
          <p:cNvSpPr>
            <a:spLocks noChangeArrowheads="1"/>
          </p:cNvSpPr>
          <p:nvPr/>
        </p:nvSpPr>
        <p:spPr bwMode="auto">
          <a:xfrm>
            <a:off x="1466850" y="1466850"/>
            <a:ext cx="116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Business Entity</a:t>
            </a:r>
            <a:endParaRPr lang="en-US" dirty="0" smtClean="0">
              <a:solidFill>
                <a:prstClr val="black"/>
              </a:solidFill>
              <a:cs typeface="+mn-cs"/>
            </a:endParaRPr>
          </a:p>
        </p:txBody>
      </p:sp>
      <p:sp>
        <p:nvSpPr>
          <p:cNvPr id="21" name="Rectangle 20"/>
          <p:cNvSpPr>
            <a:spLocks noChangeArrowheads="1"/>
          </p:cNvSpPr>
          <p:nvPr/>
        </p:nvSpPr>
        <p:spPr bwMode="auto">
          <a:xfrm>
            <a:off x="1466850" y="1673225"/>
            <a:ext cx="1149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Going Concern</a:t>
            </a:r>
            <a:endParaRPr lang="en-US" dirty="0" smtClean="0">
              <a:solidFill>
                <a:prstClr val="black"/>
              </a:solidFill>
              <a:cs typeface="+mn-cs"/>
            </a:endParaRPr>
          </a:p>
        </p:txBody>
      </p:sp>
      <p:sp>
        <p:nvSpPr>
          <p:cNvPr id="22" name="Rectangle 21"/>
          <p:cNvSpPr>
            <a:spLocks noChangeArrowheads="1"/>
          </p:cNvSpPr>
          <p:nvPr/>
        </p:nvSpPr>
        <p:spPr bwMode="auto">
          <a:xfrm>
            <a:off x="1466850" y="1881188"/>
            <a:ext cx="1593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Expense Recognition</a:t>
            </a:r>
            <a:endParaRPr lang="en-US" dirty="0" smtClean="0">
              <a:solidFill>
                <a:prstClr val="black"/>
              </a:solidFill>
              <a:cs typeface="+mn-cs"/>
            </a:endParaRPr>
          </a:p>
        </p:txBody>
      </p:sp>
      <p:sp>
        <p:nvSpPr>
          <p:cNvPr id="23" name="Line 22"/>
          <p:cNvSpPr>
            <a:spLocks noChangeShapeType="1"/>
          </p:cNvSpPr>
          <p:nvPr/>
        </p:nvSpPr>
        <p:spPr bwMode="auto">
          <a:xfrm>
            <a:off x="1425575" y="1033463"/>
            <a:ext cx="0" cy="16637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 name="Rectangle 23"/>
          <p:cNvSpPr>
            <a:spLocks noChangeArrowheads="1"/>
          </p:cNvSpPr>
          <p:nvPr/>
        </p:nvSpPr>
        <p:spPr bwMode="auto">
          <a:xfrm>
            <a:off x="1425575" y="1033463"/>
            <a:ext cx="11113" cy="1663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 name="Line 24"/>
          <p:cNvSpPr>
            <a:spLocks noChangeShapeType="1"/>
          </p:cNvSpPr>
          <p:nvPr/>
        </p:nvSpPr>
        <p:spPr bwMode="auto">
          <a:xfrm>
            <a:off x="4117975" y="1042988"/>
            <a:ext cx="0" cy="16541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 name="Rectangle 25"/>
          <p:cNvSpPr>
            <a:spLocks noChangeArrowheads="1"/>
          </p:cNvSpPr>
          <p:nvPr/>
        </p:nvSpPr>
        <p:spPr bwMode="auto">
          <a:xfrm>
            <a:off x="4117975" y="1042988"/>
            <a:ext cx="11113" cy="1654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 name="Line 26"/>
          <p:cNvSpPr>
            <a:spLocks noChangeShapeType="1"/>
          </p:cNvSpPr>
          <p:nvPr/>
        </p:nvSpPr>
        <p:spPr bwMode="auto">
          <a:xfrm>
            <a:off x="6810375" y="1042988"/>
            <a:ext cx="0" cy="16541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 name="Rectangle 27"/>
          <p:cNvSpPr>
            <a:spLocks noChangeArrowheads="1"/>
          </p:cNvSpPr>
          <p:nvPr/>
        </p:nvSpPr>
        <p:spPr bwMode="auto">
          <a:xfrm>
            <a:off x="6810375" y="1042988"/>
            <a:ext cx="9525" cy="1654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 name="Line 28"/>
          <p:cNvSpPr>
            <a:spLocks noChangeShapeType="1"/>
          </p:cNvSpPr>
          <p:nvPr/>
        </p:nvSpPr>
        <p:spPr bwMode="auto">
          <a:xfrm>
            <a:off x="1436688" y="1033463"/>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 name="Rectangle 29"/>
          <p:cNvSpPr>
            <a:spLocks noChangeArrowheads="1"/>
          </p:cNvSpPr>
          <p:nvPr/>
        </p:nvSpPr>
        <p:spPr bwMode="auto">
          <a:xfrm>
            <a:off x="1436688" y="1033463"/>
            <a:ext cx="53832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88" name="Line 30"/>
          <p:cNvSpPr>
            <a:spLocks noChangeShapeType="1"/>
          </p:cNvSpPr>
          <p:nvPr/>
        </p:nvSpPr>
        <p:spPr bwMode="auto">
          <a:xfrm>
            <a:off x="1436688" y="1239838"/>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89" name="Rectangle 31"/>
          <p:cNvSpPr>
            <a:spLocks noChangeArrowheads="1"/>
          </p:cNvSpPr>
          <p:nvPr/>
        </p:nvSpPr>
        <p:spPr bwMode="auto">
          <a:xfrm>
            <a:off x="1436688" y="1239838"/>
            <a:ext cx="53832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0" name="Line 32"/>
          <p:cNvSpPr>
            <a:spLocks noChangeShapeType="1"/>
          </p:cNvSpPr>
          <p:nvPr/>
        </p:nvSpPr>
        <p:spPr bwMode="auto">
          <a:xfrm>
            <a:off x="1436688" y="1446213"/>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1" name="Rectangle 33"/>
          <p:cNvSpPr>
            <a:spLocks noChangeArrowheads="1"/>
          </p:cNvSpPr>
          <p:nvPr/>
        </p:nvSpPr>
        <p:spPr bwMode="auto">
          <a:xfrm>
            <a:off x="1436688" y="1446213"/>
            <a:ext cx="53832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2" name="Line 34"/>
          <p:cNvSpPr>
            <a:spLocks noChangeShapeType="1"/>
          </p:cNvSpPr>
          <p:nvPr/>
        </p:nvSpPr>
        <p:spPr bwMode="auto">
          <a:xfrm>
            <a:off x="1436688" y="1652588"/>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3" name="Rectangle 35"/>
          <p:cNvSpPr>
            <a:spLocks noChangeArrowheads="1"/>
          </p:cNvSpPr>
          <p:nvPr/>
        </p:nvSpPr>
        <p:spPr bwMode="auto">
          <a:xfrm>
            <a:off x="1436688" y="1652588"/>
            <a:ext cx="53832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4" name="Line 36"/>
          <p:cNvSpPr>
            <a:spLocks noChangeShapeType="1"/>
          </p:cNvSpPr>
          <p:nvPr/>
        </p:nvSpPr>
        <p:spPr bwMode="auto">
          <a:xfrm>
            <a:off x="1436688" y="1860550"/>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5" name="Rectangle 37"/>
          <p:cNvSpPr>
            <a:spLocks noChangeArrowheads="1"/>
          </p:cNvSpPr>
          <p:nvPr/>
        </p:nvSpPr>
        <p:spPr bwMode="auto">
          <a:xfrm>
            <a:off x="1436688" y="1860550"/>
            <a:ext cx="53832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6" name="Line 38"/>
          <p:cNvSpPr>
            <a:spLocks noChangeShapeType="1"/>
          </p:cNvSpPr>
          <p:nvPr/>
        </p:nvSpPr>
        <p:spPr bwMode="auto">
          <a:xfrm>
            <a:off x="1436688" y="2066925"/>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7" name="Rectangle 39"/>
          <p:cNvSpPr>
            <a:spLocks noChangeArrowheads="1"/>
          </p:cNvSpPr>
          <p:nvPr/>
        </p:nvSpPr>
        <p:spPr bwMode="auto">
          <a:xfrm>
            <a:off x="1436688" y="2066925"/>
            <a:ext cx="53832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8" name="Line 40"/>
          <p:cNvSpPr>
            <a:spLocks noChangeShapeType="1"/>
          </p:cNvSpPr>
          <p:nvPr/>
        </p:nvSpPr>
        <p:spPr bwMode="auto">
          <a:xfrm>
            <a:off x="1436688" y="2273300"/>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9" name="Rectangle 41"/>
          <p:cNvSpPr>
            <a:spLocks noChangeArrowheads="1"/>
          </p:cNvSpPr>
          <p:nvPr/>
        </p:nvSpPr>
        <p:spPr bwMode="auto">
          <a:xfrm>
            <a:off x="1436688" y="2273300"/>
            <a:ext cx="538321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0" name="Line 42"/>
          <p:cNvSpPr>
            <a:spLocks noChangeShapeType="1"/>
          </p:cNvSpPr>
          <p:nvPr/>
        </p:nvSpPr>
        <p:spPr bwMode="auto">
          <a:xfrm>
            <a:off x="1436688" y="2479675"/>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1" name="Rectangle 43"/>
          <p:cNvSpPr>
            <a:spLocks noChangeArrowheads="1"/>
          </p:cNvSpPr>
          <p:nvPr/>
        </p:nvSpPr>
        <p:spPr bwMode="auto">
          <a:xfrm>
            <a:off x="1436688" y="2479675"/>
            <a:ext cx="53832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2" name="Line 44"/>
          <p:cNvSpPr>
            <a:spLocks noChangeShapeType="1"/>
          </p:cNvSpPr>
          <p:nvPr/>
        </p:nvSpPr>
        <p:spPr bwMode="auto">
          <a:xfrm>
            <a:off x="1436688" y="2686050"/>
            <a:ext cx="538321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3" name="Rectangle 45"/>
          <p:cNvSpPr>
            <a:spLocks noChangeArrowheads="1"/>
          </p:cNvSpPr>
          <p:nvPr/>
        </p:nvSpPr>
        <p:spPr bwMode="auto">
          <a:xfrm>
            <a:off x="1436688" y="2686050"/>
            <a:ext cx="53832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8" name="Slide Number Placeholder 217"/>
          <p:cNvSpPr>
            <a:spLocks noGrp="1"/>
          </p:cNvSpPr>
          <p:nvPr>
            <p:ph type="sldNum" sz="quarter" idx="12"/>
          </p:nvPr>
        </p:nvSpPr>
        <p:spPr/>
        <p:txBody>
          <a:bodyPr/>
          <a:lstStyle/>
          <a:p>
            <a:pPr>
              <a:defRPr/>
            </a:pPr>
            <a:fld id="{8A5055FF-5B03-475F-AD5F-A22A5CED187A}" type="slidenum">
              <a:rPr lang="en-US" smtClean="0"/>
              <a:pPr>
                <a:defRPr/>
              </a:pPr>
              <a:t>26</a:t>
            </a:fld>
            <a:endParaRPr lang="en-US" dirty="0"/>
          </a:p>
        </p:txBody>
      </p:sp>
      <p:sp>
        <p:nvSpPr>
          <p:cNvPr id="220" name="Rounded Rectangle 219"/>
          <p:cNvSpPr/>
          <p:nvPr/>
        </p:nvSpPr>
        <p:spPr>
          <a:xfrm>
            <a:off x="139700" y="6251939"/>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a:t>
            </a:r>
            <a:r>
              <a:rPr lang="en-US" altLang="en-US" sz="1100" b="1" kern="0" dirty="0" smtClean="0">
                <a:solidFill>
                  <a:prstClr val="black"/>
                </a:solidFill>
                <a:latin typeface="Arial Narrow" pitchFamily="34" charset="0"/>
                <a:cs typeface="+mn-cs"/>
              </a:rPr>
              <a:t>:  Explain why ethics are crucial to accounting.</a:t>
            </a:r>
            <a:endParaRPr lang="en-US" sz="1100" b="1" kern="0" dirty="0">
              <a:solidFill>
                <a:prstClr val="black"/>
              </a:solidFill>
              <a:latin typeface="Arial Narrow" pitchFamily="34" charset="0"/>
              <a:cs typeface="+mn-cs"/>
            </a:endParaRPr>
          </a:p>
        </p:txBody>
      </p:sp>
      <p:sp>
        <p:nvSpPr>
          <p:cNvPr id="221" name="Rounded Rectangle 220"/>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DB4CFAF-A178-4AAE-89B4-C3C269C99C30}" type="slidenum">
              <a:rPr lang="en-US" smtClean="0"/>
              <a:pPr>
                <a:defRPr/>
              </a:pPr>
              <a:t>27</a:t>
            </a:fld>
            <a:endParaRPr lang="en-US" dirty="0"/>
          </a:p>
        </p:txBody>
      </p:sp>
      <p:sp>
        <p:nvSpPr>
          <p:cNvPr id="5" name="Rectangle 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1-2 Part 2</a:t>
            </a:r>
            <a:endParaRPr lang="en-US" sz="2400" b="1" dirty="0">
              <a:solidFill>
                <a:prstClr val="white"/>
              </a:solidFill>
            </a:endParaRPr>
          </a:p>
        </p:txBody>
      </p:sp>
      <p:sp>
        <p:nvSpPr>
          <p:cNvPr id="6" name="Rounded Rectangle 5"/>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C4:  Explain generally accepted accounting principles and define and apply several accounting principles.</a:t>
            </a:r>
            <a:endParaRPr lang="en-US" sz="1100" b="1" kern="0" dirty="0">
              <a:solidFill>
                <a:prstClr val="black"/>
              </a:solidFill>
              <a:latin typeface="Arial Narrow" pitchFamily="34" charset="0"/>
            </a:endParaRPr>
          </a:p>
        </p:txBody>
      </p:sp>
      <p:sp>
        <p:nvSpPr>
          <p:cNvPr id="7" name="Rectangle 6"/>
          <p:cNvSpPr>
            <a:spLocks noChangeArrowheads="1"/>
          </p:cNvSpPr>
          <p:nvPr/>
        </p:nvSpPr>
        <p:spPr bwMode="auto">
          <a:xfrm>
            <a:off x="130431" y="693217"/>
            <a:ext cx="8975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smtClean="0">
                <a:solidFill>
                  <a:srgbClr val="000000"/>
                </a:solidFill>
              </a:rPr>
              <a:t>Complete the following table with either a yes or a no regarding the attributes of a partnership and a corporation.</a:t>
            </a:r>
            <a:endParaRPr lang="en-US" dirty="0" smtClean="0">
              <a:solidFill>
                <a:prstClr val="black"/>
              </a:solidFill>
            </a:endParaRPr>
          </a:p>
        </p:txBody>
      </p:sp>
      <p:sp>
        <p:nvSpPr>
          <p:cNvPr id="11" name="Rectangle 10"/>
          <p:cNvSpPr>
            <a:spLocks noChangeArrowheads="1"/>
          </p:cNvSpPr>
          <p:nvPr/>
        </p:nvSpPr>
        <p:spPr bwMode="auto">
          <a:xfrm>
            <a:off x="5243000" y="1094584"/>
            <a:ext cx="9569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smtClean="0">
                <a:solidFill>
                  <a:srgbClr val="000000"/>
                </a:solidFill>
              </a:rPr>
              <a:t>Corporation</a:t>
            </a:r>
            <a:endParaRPr lang="en-US" b="1" dirty="0" smtClean="0">
              <a:solidFill>
                <a:prstClr val="black"/>
              </a:solidFill>
            </a:endParaRPr>
          </a:p>
        </p:txBody>
      </p:sp>
      <p:sp>
        <p:nvSpPr>
          <p:cNvPr id="12" name="Rectangle 11"/>
          <p:cNvSpPr>
            <a:spLocks noChangeArrowheads="1"/>
          </p:cNvSpPr>
          <p:nvPr/>
        </p:nvSpPr>
        <p:spPr bwMode="auto">
          <a:xfrm>
            <a:off x="3718038" y="1302175"/>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rPr>
              <a:t>no</a:t>
            </a:r>
            <a:endParaRPr lang="en-US" dirty="0" smtClean="0">
              <a:solidFill>
                <a:prstClr val="black"/>
              </a:solidFill>
            </a:endParaRPr>
          </a:p>
        </p:txBody>
      </p:sp>
      <p:sp>
        <p:nvSpPr>
          <p:cNvPr id="13" name="Rectangle 12"/>
          <p:cNvSpPr>
            <a:spLocks noChangeArrowheads="1"/>
          </p:cNvSpPr>
          <p:nvPr/>
        </p:nvSpPr>
        <p:spPr bwMode="auto">
          <a:xfrm>
            <a:off x="5565293" y="1296285"/>
            <a:ext cx="25968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rPr>
              <a:t>yes</a:t>
            </a:r>
            <a:endParaRPr lang="en-US" dirty="0" smtClean="0">
              <a:solidFill>
                <a:prstClr val="black"/>
              </a:solidFill>
            </a:endParaRPr>
          </a:p>
        </p:txBody>
      </p:sp>
      <p:sp>
        <p:nvSpPr>
          <p:cNvPr id="19" name="Rectangle 18"/>
          <p:cNvSpPr>
            <a:spLocks noChangeArrowheads="1"/>
          </p:cNvSpPr>
          <p:nvPr/>
        </p:nvSpPr>
        <p:spPr bwMode="auto">
          <a:xfrm>
            <a:off x="1466851" y="1104108"/>
            <a:ext cx="13561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smtClean="0">
                <a:solidFill>
                  <a:srgbClr val="000000"/>
                </a:solidFill>
              </a:rPr>
              <a:t>Attribute Present</a:t>
            </a:r>
            <a:endParaRPr lang="en-US" b="1" dirty="0" smtClean="0">
              <a:solidFill>
                <a:prstClr val="black"/>
              </a:solidFill>
            </a:endParaRPr>
          </a:p>
        </p:txBody>
      </p:sp>
      <p:sp>
        <p:nvSpPr>
          <p:cNvPr id="20" name="Rectangle 19"/>
          <p:cNvSpPr>
            <a:spLocks noChangeArrowheads="1"/>
          </p:cNvSpPr>
          <p:nvPr/>
        </p:nvSpPr>
        <p:spPr bwMode="auto">
          <a:xfrm>
            <a:off x="1490868" y="1501733"/>
            <a:ext cx="10852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rPr>
              <a:t>Limited liability</a:t>
            </a:r>
            <a:endParaRPr lang="en-US" dirty="0" smtClean="0">
              <a:solidFill>
                <a:prstClr val="black"/>
              </a:solidFill>
            </a:endParaRPr>
          </a:p>
        </p:txBody>
      </p:sp>
      <p:sp>
        <p:nvSpPr>
          <p:cNvPr id="21" name="Rectangle 20"/>
          <p:cNvSpPr>
            <a:spLocks noChangeArrowheads="1"/>
          </p:cNvSpPr>
          <p:nvPr/>
        </p:nvSpPr>
        <p:spPr bwMode="auto">
          <a:xfrm>
            <a:off x="1499727" y="1708108"/>
            <a:ext cx="8544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rPr>
              <a:t>Legal entity</a:t>
            </a:r>
            <a:endParaRPr lang="en-US" dirty="0" smtClean="0">
              <a:solidFill>
                <a:prstClr val="black"/>
              </a:solidFill>
            </a:endParaRPr>
          </a:p>
        </p:txBody>
      </p:sp>
      <p:sp>
        <p:nvSpPr>
          <p:cNvPr id="22" name="Rectangle 21"/>
          <p:cNvSpPr>
            <a:spLocks noChangeArrowheads="1"/>
          </p:cNvSpPr>
          <p:nvPr/>
        </p:nvSpPr>
        <p:spPr bwMode="auto">
          <a:xfrm>
            <a:off x="1480933" y="1927991"/>
            <a:ext cx="9553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rPr>
              <a:t>Unlimited life</a:t>
            </a:r>
            <a:endParaRPr lang="en-US" dirty="0" smtClean="0">
              <a:solidFill>
                <a:prstClr val="black"/>
              </a:solidFill>
            </a:endParaRPr>
          </a:p>
        </p:txBody>
      </p:sp>
      <p:sp>
        <p:nvSpPr>
          <p:cNvPr id="24" name="Line 22"/>
          <p:cNvSpPr>
            <a:spLocks noChangeShapeType="1"/>
          </p:cNvSpPr>
          <p:nvPr/>
        </p:nvSpPr>
        <p:spPr bwMode="auto">
          <a:xfrm flipH="1">
            <a:off x="1420364" y="1083472"/>
            <a:ext cx="5212" cy="104298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Line 24"/>
          <p:cNvSpPr>
            <a:spLocks noChangeShapeType="1"/>
          </p:cNvSpPr>
          <p:nvPr/>
        </p:nvSpPr>
        <p:spPr bwMode="auto">
          <a:xfrm>
            <a:off x="3124200" y="1100127"/>
            <a:ext cx="0" cy="10429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Line 26"/>
          <p:cNvSpPr>
            <a:spLocks noChangeShapeType="1"/>
          </p:cNvSpPr>
          <p:nvPr/>
        </p:nvSpPr>
        <p:spPr bwMode="auto">
          <a:xfrm>
            <a:off x="6810375" y="1092996"/>
            <a:ext cx="7289" cy="10334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Line 28"/>
          <p:cNvSpPr>
            <a:spLocks noChangeShapeType="1"/>
          </p:cNvSpPr>
          <p:nvPr/>
        </p:nvSpPr>
        <p:spPr bwMode="auto">
          <a:xfrm>
            <a:off x="1436688" y="1083471"/>
            <a:ext cx="5383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29"/>
          <p:cNvSpPr>
            <a:spLocks noChangeArrowheads="1"/>
          </p:cNvSpPr>
          <p:nvPr/>
        </p:nvSpPr>
        <p:spPr bwMode="auto">
          <a:xfrm>
            <a:off x="1436688" y="1083471"/>
            <a:ext cx="53832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Line 30"/>
          <p:cNvSpPr>
            <a:spLocks noChangeShapeType="1"/>
          </p:cNvSpPr>
          <p:nvPr/>
        </p:nvSpPr>
        <p:spPr bwMode="auto">
          <a:xfrm>
            <a:off x="1436688" y="1289846"/>
            <a:ext cx="5383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31"/>
          <p:cNvSpPr>
            <a:spLocks noChangeArrowheads="1"/>
          </p:cNvSpPr>
          <p:nvPr/>
        </p:nvSpPr>
        <p:spPr bwMode="auto">
          <a:xfrm>
            <a:off x="1436688" y="1289846"/>
            <a:ext cx="53832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Line 32"/>
          <p:cNvSpPr>
            <a:spLocks noChangeShapeType="1"/>
          </p:cNvSpPr>
          <p:nvPr/>
        </p:nvSpPr>
        <p:spPr bwMode="auto">
          <a:xfrm>
            <a:off x="1436688" y="1496221"/>
            <a:ext cx="5383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Line 34"/>
          <p:cNvSpPr>
            <a:spLocks noChangeShapeType="1"/>
          </p:cNvSpPr>
          <p:nvPr/>
        </p:nvSpPr>
        <p:spPr bwMode="auto">
          <a:xfrm>
            <a:off x="1436688" y="1702596"/>
            <a:ext cx="5383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35"/>
          <p:cNvSpPr>
            <a:spLocks noChangeArrowheads="1"/>
          </p:cNvSpPr>
          <p:nvPr/>
        </p:nvSpPr>
        <p:spPr bwMode="auto">
          <a:xfrm>
            <a:off x="1436688" y="1702596"/>
            <a:ext cx="53832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Line 36"/>
          <p:cNvSpPr>
            <a:spLocks noChangeShapeType="1"/>
          </p:cNvSpPr>
          <p:nvPr/>
        </p:nvSpPr>
        <p:spPr bwMode="auto">
          <a:xfrm>
            <a:off x="1436688" y="1910558"/>
            <a:ext cx="5383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37"/>
          <p:cNvSpPr>
            <a:spLocks noChangeArrowheads="1"/>
          </p:cNvSpPr>
          <p:nvPr/>
        </p:nvSpPr>
        <p:spPr bwMode="auto">
          <a:xfrm>
            <a:off x="1436688" y="1910558"/>
            <a:ext cx="53832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Line 24"/>
          <p:cNvSpPr>
            <a:spLocks noChangeShapeType="1"/>
          </p:cNvSpPr>
          <p:nvPr/>
        </p:nvSpPr>
        <p:spPr bwMode="auto">
          <a:xfrm>
            <a:off x="4947620" y="1083667"/>
            <a:ext cx="7291" cy="10594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Rectangle 45"/>
          <p:cNvSpPr>
            <a:spLocks noChangeArrowheads="1"/>
          </p:cNvSpPr>
          <p:nvPr/>
        </p:nvSpPr>
        <p:spPr bwMode="auto">
          <a:xfrm>
            <a:off x="3470367" y="1110428"/>
            <a:ext cx="92813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smtClean="0">
                <a:solidFill>
                  <a:srgbClr val="000000"/>
                </a:solidFill>
              </a:rPr>
              <a:t>Partnership</a:t>
            </a:r>
            <a:endParaRPr lang="en-US" b="1" dirty="0" smtClean="0">
              <a:solidFill>
                <a:prstClr val="black"/>
              </a:solidFill>
            </a:endParaRPr>
          </a:p>
        </p:txBody>
      </p:sp>
      <p:sp>
        <p:nvSpPr>
          <p:cNvPr id="49" name="Rectangle 48"/>
          <p:cNvSpPr>
            <a:spLocks noChangeArrowheads="1"/>
          </p:cNvSpPr>
          <p:nvPr/>
        </p:nvSpPr>
        <p:spPr bwMode="auto">
          <a:xfrm>
            <a:off x="1490868" y="1304479"/>
            <a:ext cx="11317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rPr>
              <a:t>Business taxed</a:t>
            </a:r>
            <a:endParaRPr lang="en-US" dirty="0" smtClean="0">
              <a:solidFill>
                <a:prstClr val="black"/>
              </a:solidFill>
            </a:endParaRPr>
          </a:p>
        </p:txBody>
      </p:sp>
      <p:sp>
        <p:nvSpPr>
          <p:cNvPr id="50" name="Line 36"/>
          <p:cNvSpPr>
            <a:spLocks noChangeShapeType="1"/>
          </p:cNvSpPr>
          <p:nvPr/>
        </p:nvSpPr>
        <p:spPr bwMode="auto">
          <a:xfrm flipV="1">
            <a:off x="1415430" y="2131250"/>
            <a:ext cx="5402234" cy="1008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Rectangle 50"/>
          <p:cNvSpPr>
            <a:spLocks noChangeArrowheads="1"/>
          </p:cNvSpPr>
          <p:nvPr/>
        </p:nvSpPr>
        <p:spPr bwMode="auto">
          <a:xfrm>
            <a:off x="3718038" y="1496176"/>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rPr>
              <a:t>no</a:t>
            </a:r>
            <a:endParaRPr lang="en-US" dirty="0" smtClean="0">
              <a:solidFill>
                <a:prstClr val="black"/>
              </a:solidFill>
            </a:endParaRPr>
          </a:p>
        </p:txBody>
      </p:sp>
      <p:sp>
        <p:nvSpPr>
          <p:cNvPr id="52" name="Rectangle 51"/>
          <p:cNvSpPr>
            <a:spLocks noChangeArrowheads="1"/>
          </p:cNvSpPr>
          <p:nvPr/>
        </p:nvSpPr>
        <p:spPr bwMode="auto">
          <a:xfrm>
            <a:off x="3713836" y="1706864"/>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rPr>
              <a:t>no</a:t>
            </a:r>
            <a:endParaRPr lang="en-US" dirty="0" smtClean="0">
              <a:solidFill>
                <a:prstClr val="black"/>
              </a:solidFill>
            </a:endParaRPr>
          </a:p>
        </p:txBody>
      </p:sp>
      <p:sp>
        <p:nvSpPr>
          <p:cNvPr id="53" name="Rectangle 52"/>
          <p:cNvSpPr>
            <a:spLocks noChangeArrowheads="1"/>
          </p:cNvSpPr>
          <p:nvPr/>
        </p:nvSpPr>
        <p:spPr bwMode="auto">
          <a:xfrm>
            <a:off x="3713561" y="1911391"/>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rPr>
              <a:t>no</a:t>
            </a:r>
            <a:endParaRPr lang="en-US" dirty="0" smtClean="0">
              <a:solidFill>
                <a:prstClr val="black"/>
              </a:solidFill>
            </a:endParaRPr>
          </a:p>
        </p:txBody>
      </p:sp>
      <p:sp>
        <p:nvSpPr>
          <p:cNvPr id="54" name="Rectangle 53"/>
          <p:cNvSpPr>
            <a:spLocks noChangeArrowheads="1"/>
          </p:cNvSpPr>
          <p:nvPr/>
        </p:nvSpPr>
        <p:spPr bwMode="auto">
          <a:xfrm>
            <a:off x="5565293" y="1491429"/>
            <a:ext cx="25968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rPr>
              <a:t>yes</a:t>
            </a:r>
            <a:endParaRPr lang="en-US" dirty="0" smtClean="0">
              <a:solidFill>
                <a:prstClr val="black"/>
              </a:solidFill>
            </a:endParaRPr>
          </a:p>
        </p:txBody>
      </p:sp>
      <p:sp>
        <p:nvSpPr>
          <p:cNvPr id="55" name="Rectangle 54"/>
          <p:cNvSpPr>
            <a:spLocks noChangeArrowheads="1"/>
          </p:cNvSpPr>
          <p:nvPr/>
        </p:nvSpPr>
        <p:spPr bwMode="auto">
          <a:xfrm>
            <a:off x="5565293" y="1708962"/>
            <a:ext cx="25968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rPr>
              <a:t>yes</a:t>
            </a:r>
            <a:endParaRPr lang="en-US" dirty="0" smtClean="0">
              <a:solidFill>
                <a:prstClr val="black"/>
              </a:solidFill>
            </a:endParaRPr>
          </a:p>
        </p:txBody>
      </p:sp>
      <p:sp>
        <p:nvSpPr>
          <p:cNvPr id="56" name="Rectangle 55"/>
          <p:cNvSpPr>
            <a:spLocks noChangeArrowheads="1"/>
          </p:cNvSpPr>
          <p:nvPr/>
        </p:nvSpPr>
        <p:spPr bwMode="auto">
          <a:xfrm>
            <a:off x="5565293" y="1906919"/>
            <a:ext cx="25968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smtClean="0">
                <a:solidFill>
                  <a:srgbClr val="000000"/>
                </a:solidFill>
              </a:rPr>
              <a:t>yes</a:t>
            </a:r>
            <a:endParaRPr lang="en-US" dirty="0" smtClean="0">
              <a:solidFill>
                <a:prstClr val="black"/>
              </a:solidFill>
            </a:endParaRPr>
          </a:p>
        </p:txBody>
      </p:sp>
      <p:sp>
        <p:nvSpPr>
          <p:cNvPr id="35" name="Rounded Rectangle 34"/>
          <p:cNvSpPr/>
          <p:nvPr/>
        </p:nvSpPr>
        <p:spPr>
          <a:xfrm>
            <a:off x="169863" y="6194123"/>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C3:  Explain why ethics are crucial to accounting.</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1034557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1" grpId="0"/>
      <p:bldP spid="52" grpId="0"/>
      <p:bldP spid="53" grpId="0"/>
      <p:bldP spid="54" grpId="0"/>
      <p:bldP spid="55" grpId="0"/>
      <p:bldP spid="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	</a:t>
            </a:r>
            <a:br>
              <a:rPr lang="en-US" altLang="en-US" dirty="0" smtClean="0"/>
            </a:br>
            <a:r>
              <a:rPr lang="en-US" dirty="0"/>
              <a:t>Define and i</a:t>
            </a:r>
            <a:r>
              <a:rPr lang="en-US" dirty="0" smtClean="0"/>
              <a:t>nterpret </a:t>
            </a:r>
            <a:r>
              <a:rPr lang="en-US" dirty="0"/>
              <a:t>the a</a:t>
            </a:r>
            <a:r>
              <a:rPr lang="en-US" dirty="0" smtClean="0"/>
              <a:t>ccounting </a:t>
            </a:r>
            <a:r>
              <a:rPr lang="en-US" dirty="0"/>
              <a:t>e</a:t>
            </a:r>
            <a:r>
              <a:rPr lang="en-US" dirty="0" smtClean="0"/>
              <a:t>quation </a:t>
            </a:r>
            <a:r>
              <a:rPr lang="en-US" dirty="0"/>
              <a:t>and e</a:t>
            </a:r>
            <a:r>
              <a:rPr lang="en-US" dirty="0" smtClean="0"/>
              <a:t>ach </a:t>
            </a:r>
            <a:r>
              <a:rPr lang="en-US" dirty="0"/>
              <a:t>of </a:t>
            </a:r>
            <a:r>
              <a:rPr lang="en-US" dirty="0" smtClean="0"/>
              <a:t>its </a:t>
            </a:r>
            <a:r>
              <a:rPr lang="en-US" dirty="0"/>
              <a:t>c</a:t>
            </a:r>
            <a:r>
              <a:rPr lang="en-US" dirty="0" smtClean="0"/>
              <a:t>omponents</a:t>
            </a:r>
            <a:r>
              <a:rPr lang="en-US" dirty="0"/>
              <a:t>.</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28</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163274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57800"/>
            <a:ext cx="7315200" cy="87313"/>
          </a:xfrm>
          <a:prstGeom prst="rect">
            <a:avLst/>
          </a:prstGeom>
          <a:noFill/>
          <a:ln w="9525">
            <a:noFill/>
            <a:miter lim="800000"/>
            <a:headEnd/>
            <a:tailEnd/>
          </a:ln>
        </p:spPr>
      </p:pic>
      <p:sp>
        <p:nvSpPr>
          <p:cNvPr id="6" name="Rectangle 5"/>
          <p:cNvSpPr/>
          <p:nvPr/>
        </p:nvSpPr>
        <p:spPr>
          <a:xfrm>
            <a:off x="2161425" y="395430"/>
            <a:ext cx="5267789" cy="769441"/>
          </a:xfrm>
          <a:prstGeom prst="rect">
            <a:avLst/>
          </a:prstGeom>
        </p:spPr>
        <p:txBody>
          <a:bodyPr wrap="none">
            <a:spAutoFit/>
          </a:bodyPr>
          <a:lstStyle/>
          <a:p>
            <a:r>
              <a:rPr lang="en-US" altLang="en-US" sz="4400" b="1" dirty="0">
                <a:solidFill>
                  <a:prstClr val="black"/>
                </a:solidFill>
              </a:rPr>
              <a:t>Learning Objective</a:t>
            </a:r>
            <a:endParaRPr lang="en-US" sz="4400" dirty="0">
              <a:solidFill>
                <a:prstClr val="black"/>
              </a:solidFill>
            </a:endParaRPr>
          </a:p>
        </p:txBody>
      </p:sp>
    </p:spTree>
    <p:extLst>
      <p:ext uri="{BB962C8B-B14F-4D97-AF65-F5344CB8AC3E}">
        <p14:creationId xmlns:p14="http://schemas.microsoft.com/office/powerpoint/2010/main" val="278069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rtlCol="0">
            <a:noAutofit/>
          </a:bodyPr>
          <a:lstStyle/>
          <a:p>
            <a:pPr eaLnBrk="1" fontAlgn="auto" hangingPunct="1">
              <a:spcAft>
                <a:spcPts val="0"/>
              </a:spcAft>
              <a:defRPr/>
            </a:pPr>
            <a:r>
              <a:rPr lang="en-US" altLang="en-US" sz="3600" dirty="0" smtClean="0"/>
              <a:t/>
            </a:r>
            <a:br>
              <a:rPr lang="en-US" altLang="en-US" sz="3600" dirty="0" smtClean="0"/>
            </a:br>
            <a:r>
              <a:rPr lang="en-US" altLang="en-US" sz="3600" b="1" dirty="0" smtClean="0"/>
              <a:t>Transaction Analysis and the Accounting Equation</a:t>
            </a:r>
          </a:p>
        </p:txBody>
      </p:sp>
      <p:sp>
        <p:nvSpPr>
          <p:cNvPr id="151555" name="TextBox 18"/>
          <p:cNvSpPr txBox="1">
            <a:spLocks noChangeArrowheads="1"/>
          </p:cNvSpPr>
          <p:nvPr/>
        </p:nvSpPr>
        <p:spPr bwMode="auto">
          <a:xfrm>
            <a:off x="3505200" y="3668713"/>
            <a:ext cx="838200" cy="369887"/>
          </a:xfrm>
          <a:prstGeom prst="rect">
            <a:avLst/>
          </a:prstGeom>
          <a:noFill/>
          <a:ln w="9525">
            <a:noFill/>
            <a:miter lim="800000"/>
            <a:headEnd/>
            <a:tailEnd/>
          </a:ln>
        </p:spPr>
        <p:txBody>
          <a:bodyPr>
            <a:spAutoFit/>
          </a:bodyPr>
          <a:lstStyle/>
          <a:p>
            <a:r>
              <a:rPr lang="en-US" altLang="en-US" dirty="0"/>
              <a:t>  </a:t>
            </a:r>
          </a:p>
        </p:txBody>
      </p:sp>
      <p:sp>
        <p:nvSpPr>
          <p:cNvPr id="151556" name="TextBox 19"/>
          <p:cNvSpPr txBox="1">
            <a:spLocks noChangeArrowheads="1"/>
          </p:cNvSpPr>
          <p:nvPr/>
        </p:nvSpPr>
        <p:spPr bwMode="auto">
          <a:xfrm>
            <a:off x="7924800" y="3657600"/>
            <a:ext cx="838200" cy="369888"/>
          </a:xfrm>
          <a:prstGeom prst="rect">
            <a:avLst/>
          </a:prstGeom>
          <a:noFill/>
          <a:ln w="9525">
            <a:noFill/>
            <a:miter lim="800000"/>
            <a:headEnd/>
            <a:tailEnd/>
          </a:ln>
        </p:spPr>
        <p:txBody>
          <a:bodyPr>
            <a:spAutoFit/>
          </a:bodyPr>
          <a:lstStyle/>
          <a:p>
            <a:r>
              <a:rPr lang="en-US" altLang="en-US" dirty="0"/>
              <a:t>  </a:t>
            </a:r>
          </a:p>
        </p:txBody>
      </p:sp>
      <p:sp>
        <p:nvSpPr>
          <p:cNvPr id="2" name="TextBox 1"/>
          <p:cNvSpPr txBox="1">
            <a:spLocks noChangeArrowheads="1"/>
          </p:cNvSpPr>
          <p:nvPr/>
        </p:nvSpPr>
        <p:spPr bwMode="auto">
          <a:xfrm>
            <a:off x="2362200" y="1905000"/>
            <a:ext cx="4419600" cy="523875"/>
          </a:xfrm>
          <a:prstGeom prst="rect">
            <a:avLst/>
          </a:prstGeom>
          <a:solidFill>
            <a:srgbClr val="FAC090"/>
          </a:solidFill>
          <a:ln w="9525">
            <a:noFill/>
            <a:miter lim="800000"/>
            <a:headEnd/>
            <a:tailEnd/>
          </a:ln>
          <a:effectLst>
            <a:outerShdw blurRad="63500" dist="38100" dir="5400000" algn="t" rotWithShape="0">
              <a:srgbClr val="000000">
                <a:alpha val="39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800" dirty="0" smtClean="0"/>
              <a:t>The Accounting Equation</a:t>
            </a:r>
          </a:p>
        </p:txBody>
      </p:sp>
      <p:sp>
        <p:nvSpPr>
          <p:cNvPr id="151558" name="TextBox 2"/>
          <p:cNvSpPr txBox="1">
            <a:spLocks noChangeArrowheads="1"/>
          </p:cNvSpPr>
          <p:nvPr/>
        </p:nvSpPr>
        <p:spPr bwMode="auto">
          <a:xfrm>
            <a:off x="152400" y="4572000"/>
            <a:ext cx="3886200" cy="400050"/>
          </a:xfrm>
          <a:prstGeom prst="rect">
            <a:avLst/>
          </a:prstGeom>
          <a:noFill/>
          <a:ln w="9525">
            <a:noFill/>
            <a:miter lim="800000"/>
            <a:headEnd/>
            <a:tailEnd/>
          </a:ln>
        </p:spPr>
        <p:txBody>
          <a:bodyPr>
            <a:spAutoFit/>
          </a:bodyPr>
          <a:lstStyle/>
          <a:p>
            <a:r>
              <a:rPr lang="en-US" altLang="en-US" sz="2000" dirty="0">
                <a:solidFill>
                  <a:srgbClr val="215968"/>
                </a:solidFill>
              </a:rPr>
              <a:t>Expanded Accounting Equation:</a:t>
            </a:r>
          </a:p>
        </p:txBody>
      </p:sp>
      <p:pic>
        <p:nvPicPr>
          <p:cNvPr id="151560" name="Picture 10"/>
          <p:cNvPicPr>
            <a:picLocks noChangeAspect="1" noChangeArrowheads="1"/>
          </p:cNvPicPr>
          <p:nvPr/>
        </p:nvPicPr>
        <p:blipFill>
          <a:blip r:embed="rId3" cstate="print"/>
          <a:srcRect/>
          <a:stretch>
            <a:fillRect/>
          </a:stretch>
        </p:blipFill>
        <p:spPr bwMode="auto">
          <a:xfrm>
            <a:off x="304800" y="4984172"/>
            <a:ext cx="8712200" cy="1188027"/>
          </a:xfrm>
          <a:prstGeom prst="rect">
            <a:avLst/>
          </a:prstGeom>
          <a:noFill/>
          <a:ln w="9525">
            <a:noFill/>
            <a:miter lim="800000"/>
            <a:headEnd/>
            <a:tailEnd/>
          </a:ln>
        </p:spPr>
      </p:pic>
      <p:grpSp>
        <p:nvGrpSpPr>
          <p:cNvPr id="3" name="Group 13"/>
          <p:cNvGrpSpPr>
            <a:grpSpLocks/>
          </p:cNvGrpSpPr>
          <p:nvPr/>
        </p:nvGrpSpPr>
        <p:grpSpPr bwMode="auto">
          <a:xfrm>
            <a:off x="5867400" y="5867400"/>
            <a:ext cx="2819400" cy="838200"/>
            <a:chOff x="5867400" y="5867401"/>
            <a:chExt cx="2819400" cy="838199"/>
          </a:xfrm>
        </p:grpSpPr>
        <p:sp>
          <p:nvSpPr>
            <p:cNvPr id="151569" name="TextBox 14"/>
            <p:cNvSpPr txBox="1">
              <a:spLocks noChangeArrowheads="1"/>
            </p:cNvSpPr>
            <p:nvPr/>
          </p:nvSpPr>
          <p:spPr bwMode="auto">
            <a:xfrm>
              <a:off x="6019800" y="6305550"/>
              <a:ext cx="2667000" cy="400050"/>
            </a:xfrm>
            <a:prstGeom prst="rect">
              <a:avLst/>
            </a:prstGeom>
            <a:noFill/>
            <a:ln w="9525">
              <a:noFill/>
              <a:miter lim="800000"/>
              <a:headEnd/>
              <a:tailEnd/>
            </a:ln>
          </p:spPr>
          <p:txBody>
            <a:bodyPr>
              <a:spAutoFit/>
            </a:bodyPr>
            <a:lstStyle/>
            <a:p>
              <a:pPr algn="ctr"/>
              <a:r>
                <a:rPr lang="en-US" altLang="en-US" sz="2000" dirty="0">
                  <a:solidFill>
                    <a:srgbClr val="215968"/>
                  </a:solidFill>
                </a:rPr>
                <a:t>Net Income</a:t>
              </a:r>
            </a:p>
          </p:txBody>
        </p:sp>
        <p:sp>
          <p:nvSpPr>
            <p:cNvPr id="13" name="Left Brace 12"/>
            <p:cNvSpPr>
              <a:spLocks/>
            </p:cNvSpPr>
            <p:nvPr/>
          </p:nvSpPr>
          <p:spPr bwMode="auto">
            <a:xfrm rot="-5400000">
              <a:off x="7010400" y="4724401"/>
              <a:ext cx="533399" cy="2819400"/>
            </a:xfrm>
            <a:prstGeom prst="leftBrace">
              <a:avLst>
                <a:gd name="adj1" fmla="val 8345"/>
                <a:gd name="adj2" fmla="val 50000"/>
              </a:avLst>
            </a:prstGeom>
            <a:noFill/>
            <a:ln w="28575">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Calibri" pitchFamily="-107" charset="0"/>
              </a:endParaRPr>
            </a:p>
          </p:txBody>
        </p:sp>
      </p:grpSp>
      <p:sp>
        <p:nvSpPr>
          <p:cNvPr id="5" name="Slide Number Placeholder 4"/>
          <p:cNvSpPr>
            <a:spLocks noGrp="1"/>
          </p:cNvSpPr>
          <p:nvPr>
            <p:ph type="sldNum" sz="quarter" idx="12"/>
          </p:nvPr>
        </p:nvSpPr>
        <p:spPr/>
        <p:txBody>
          <a:bodyPr/>
          <a:lstStyle/>
          <a:p>
            <a:pPr>
              <a:defRPr/>
            </a:pPr>
            <a:fld id="{DAAFCF38-18EE-4966-A002-11F6F550E954}" type="slidenum">
              <a:rPr lang="en-US"/>
              <a:pPr>
                <a:defRPr/>
              </a:pPr>
              <a:t>29</a:t>
            </a:fld>
            <a:endParaRPr lang="en-US" dirty="0"/>
          </a:p>
        </p:txBody>
      </p:sp>
      <p:grpSp>
        <p:nvGrpSpPr>
          <p:cNvPr id="151563" name="Group 13"/>
          <p:cNvGrpSpPr>
            <a:grpSpLocks/>
          </p:cNvGrpSpPr>
          <p:nvPr/>
        </p:nvGrpSpPr>
        <p:grpSpPr bwMode="auto">
          <a:xfrm>
            <a:off x="444500" y="2782888"/>
            <a:ext cx="8293100" cy="911225"/>
            <a:chOff x="244" y="1125"/>
            <a:chExt cx="5224" cy="574"/>
          </a:xfrm>
        </p:grpSpPr>
        <p:sp>
          <p:nvSpPr>
            <p:cNvPr id="15" name="Rectangle 14"/>
            <p:cNvSpPr>
              <a:spLocks noChangeArrowheads="1"/>
            </p:cNvSpPr>
            <p:nvPr/>
          </p:nvSpPr>
          <p:spPr bwMode="auto">
            <a:xfrm>
              <a:off x="2116" y="1252"/>
              <a:ext cx="1480" cy="376"/>
            </a:xfrm>
            <a:prstGeom prst="rect">
              <a:avLst/>
            </a:prstGeom>
            <a:solidFill>
              <a:srgbClr val="F6E9B4"/>
            </a:solidFill>
            <a:ln w="12700">
              <a:solidFill>
                <a:sysClr val="windowText" lastClr="000000"/>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600" b="1" dirty="0">
                  <a:solidFill>
                    <a:srgbClr val="9A2F6F"/>
                  </a:solidFill>
                  <a:ea typeface="MS PGothic" pitchFamily="34" charset="-128"/>
                </a:rPr>
                <a:t>Liabilities</a:t>
              </a:r>
            </a:p>
          </p:txBody>
        </p:sp>
        <p:sp>
          <p:nvSpPr>
            <p:cNvPr id="16" name="Rectangle 15"/>
            <p:cNvSpPr>
              <a:spLocks noChangeArrowheads="1"/>
            </p:cNvSpPr>
            <p:nvPr/>
          </p:nvSpPr>
          <p:spPr bwMode="auto">
            <a:xfrm>
              <a:off x="4228" y="1252"/>
              <a:ext cx="1240" cy="376"/>
            </a:xfrm>
            <a:prstGeom prst="rect">
              <a:avLst/>
            </a:prstGeom>
            <a:solidFill>
              <a:srgbClr val="F6E9B4"/>
            </a:solidFill>
            <a:ln w="12700">
              <a:solidFill>
                <a:sysClr val="windowText" lastClr="000000"/>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600" b="1" dirty="0">
                  <a:solidFill>
                    <a:srgbClr val="9A2F6F"/>
                  </a:solidFill>
                  <a:ea typeface="MS PGothic" pitchFamily="34" charset="-128"/>
                </a:rPr>
                <a:t>Equity</a:t>
              </a:r>
            </a:p>
          </p:txBody>
        </p:sp>
        <p:sp>
          <p:nvSpPr>
            <p:cNvPr id="17" name="Rectangle 16"/>
            <p:cNvSpPr>
              <a:spLocks noChangeArrowheads="1"/>
            </p:cNvSpPr>
            <p:nvPr/>
          </p:nvSpPr>
          <p:spPr bwMode="auto">
            <a:xfrm>
              <a:off x="244" y="1252"/>
              <a:ext cx="1192" cy="376"/>
            </a:xfrm>
            <a:prstGeom prst="rect">
              <a:avLst/>
            </a:prstGeom>
            <a:solidFill>
              <a:srgbClr val="F6E9B4"/>
            </a:solidFill>
            <a:ln w="12700">
              <a:solidFill>
                <a:sysClr val="windowText" lastClr="000000"/>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600" b="1" dirty="0">
                  <a:solidFill>
                    <a:srgbClr val="9A2F6F"/>
                  </a:solidFill>
                  <a:ea typeface="MS PGothic" pitchFamily="34" charset="-128"/>
                </a:rPr>
                <a:t>Assets</a:t>
              </a:r>
            </a:p>
          </p:txBody>
        </p:sp>
        <p:sp>
          <p:nvSpPr>
            <p:cNvPr id="151567" name="Rectangle 17"/>
            <p:cNvSpPr>
              <a:spLocks noChangeArrowheads="1"/>
            </p:cNvSpPr>
            <p:nvPr/>
          </p:nvSpPr>
          <p:spPr bwMode="auto">
            <a:xfrm>
              <a:off x="1581" y="1125"/>
              <a:ext cx="390" cy="574"/>
            </a:xfrm>
            <a:prstGeom prst="rect">
              <a:avLst/>
            </a:prstGeom>
            <a:noFill/>
            <a:ln w="12700">
              <a:noFill/>
              <a:miter lim="800000"/>
              <a:headEnd/>
              <a:tailEnd/>
            </a:ln>
          </p:spPr>
          <p:txBody>
            <a:bodyPr lIns="90488" tIns="44450" rIns="90488" bIns="44450">
              <a:spAutoFit/>
            </a:bodyPr>
            <a:lstStyle/>
            <a:p>
              <a:pPr>
                <a:spcBef>
                  <a:spcPct val="50000"/>
                </a:spcBef>
              </a:pPr>
              <a:r>
                <a:rPr lang="en-US" altLang="en-US" sz="5400" b="1" dirty="0">
                  <a:solidFill>
                    <a:srgbClr val="008000"/>
                  </a:solidFill>
                  <a:latin typeface="Times New Roman" pitchFamily="-107" charset="0"/>
                </a:rPr>
                <a:t>=</a:t>
              </a:r>
            </a:p>
          </p:txBody>
        </p:sp>
        <p:sp>
          <p:nvSpPr>
            <p:cNvPr id="151568" name="Rectangle 18"/>
            <p:cNvSpPr>
              <a:spLocks noChangeArrowheads="1"/>
            </p:cNvSpPr>
            <p:nvPr/>
          </p:nvSpPr>
          <p:spPr bwMode="auto">
            <a:xfrm>
              <a:off x="3741" y="1125"/>
              <a:ext cx="390" cy="574"/>
            </a:xfrm>
            <a:prstGeom prst="rect">
              <a:avLst/>
            </a:prstGeom>
            <a:noFill/>
            <a:ln w="12700">
              <a:noFill/>
              <a:miter lim="800000"/>
              <a:headEnd/>
              <a:tailEnd/>
            </a:ln>
          </p:spPr>
          <p:txBody>
            <a:bodyPr lIns="90488" tIns="44450" rIns="90488" bIns="44450">
              <a:spAutoFit/>
            </a:bodyPr>
            <a:lstStyle/>
            <a:p>
              <a:pPr>
                <a:spcBef>
                  <a:spcPct val="50000"/>
                </a:spcBef>
              </a:pPr>
              <a:r>
                <a:rPr lang="en-US" altLang="en-US" sz="5400" b="1" dirty="0">
                  <a:solidFill>
                    <a:srgbClr val="008000"/>
                  </a:solidFill>
                  <a:latin typeface="Times New Roman" pitchFamily="-107" charset="0"/>
                </a:rPr>
                <a:t>+</a:t>
              </a:r>
            </a:p>
          </p:txBody>
        </p:sp>
      </p:gr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20" name="Rounded Rectangle 19"/>
          <p:cNvSpPr/>
          <p:nvPr/>
        </p:nvSpPr>
        <p:spPr>
          <a:xfrm>
            <a:off x="152400" y="6520844"/>
            <a:ext cx="5843588"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a:t>
            </a:r>
            <a:r>
              <a:rPr lang="en-US" altLang="en-US" sz="1100" b="1" kern="0" dirty="0" smtClean="0">
                <a:solidFill>
                  <a:prstClr val="black"/>
                </a:solidFill>
                <a:latin typeface="Arial Narrow" pitchFamily="34" charset="0"/>
                <a:cs typeface="+mn-cs"/>
              </a:rPr>
              <a:t>:  Define and interpret the accounting equation and each of its components.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	</a:t>
            </a:r>
            <a:br>
              <a:rPr lang="en-US" altLang="en-US" dirty="0" smtClean="0"/>
            </a:br>
            <a:r>
              <a:rPr lang="en-US" dirty="0"/>
              <a:t>Explain the </a:t>
            </a:r>
            <a:r>
              <a:rPr lang="en-US" dirty="0" smtClean="0"/>
              <a:t>purpose </a:t>
            </a:r>
            <a:r>
              <a:rPr lang="en-US" dirty="0"/>
              <a:t>and i</a:t>
            </a:r>
            <a:r>
              <a:rPr lang="en-US" dirty="0" smtClean="0"/>
              <a:t>mportance of accounting</a:t>
            </a:r>
            <a:r>
              <a:rPr lang="en-US" dirty="0"/>
              <a:t>.</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897228" y="19367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3" name="TextBox 2"/>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137328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1-3</a:t>
            </a:r>
            <a:endParaRPr lang="en-US" sz="2400" b="1" dirty="0">
              <a:solidFill>
                <a:prstClr val="white"/>
              </a:solidFill>
            </a:endParaRPr>
          </a:p>
        </p:txBody>
      </p:sp>
      <p:sp>
        <p:nvSpPr>
          <p:cNvPr id="27" name="Rectangle 5"/>
          <p:cNvSpPr>
            <a:spLocks noChangeArrowheads="1"/>
          </p:cNvSpPr>
          <p:nvPr/>
        </p:nvSpPr>
        <p:spPr bwMode="auto">
          <a:xfrm>
            <a:off x="1030288" y="1263650"/>
            <a:ext cx="3602037"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4" name="Rectangle 6"/>
          <p:cNvSpPr>
            <a:spLocks noChangeArrowheads="1"/>
          </p:cNvSpPr>
          <p:nvPr/>
        </p:nvSpPr>
        <p:spPr bwMode="auto">
          <a:xfrm>
            <a:off x="609600" y="858838"/>
            <a:ext cx="6286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Use the accounting equation to compute the missing financial statement amounts.</a:t>
            </a:r>
            <a:endParaRPr lang="en-US" dirty="0" smtClean="0">
              <a:solidFill>
                <a:prstClr val="black"/>
              </a:solidFill>
              <a:cs typeface="+mn-cs"/>
            </a:endParaRPr>
          </a:p>
        </p:txBody>
      </p:sp>
      <p:sp>
        <p:nvSpPr>
          <p:cNvPr id="2706" name="Rectangle 8"/>
          <p:cNvSpPr>
            <a:spLocks noChangeArrowheads="1"/>
          </p:cNvSpPr>
          <p:nvPr/>
        </p:nvSpPr>
        <p:spPr bwMode="auto">
          <a:xfrm>
            <a:off x="2119313" y="1284288"/>
            <a:ext cx="646112"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Assets</a:t>
            </a:r>
            <a:endParaRPr lang="en-US" dirty="0" smtClean="0">
              <a:solidFill>
                <a:prstClr val="black"/>
              </a:solidFill>
              <a:cs typeface="+mn-cs"/>
            </a:endParaRPr>
          </a:p>
        </p:txBody>
      </p:sp>
      <p:sp>
        <p:nvSpPr>
          <p:cNvPr id="2707" name="Rectangle 9"/>
          <p:cNvSpPr>
            <a:spLocks noChangeArrowheads="1"/>
          </p:cNvSpPr>
          <p:nvPr/>
        </p:nvSpPr>
        <p:spPr bwMode="auto">
          <a:xfrm>
            <a:off x="2917825" y="1284288"/>
            <a:ext cx="868363"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Liabilities</a:t>
            </a:r>
            <a:endParaRPr lang="en-US" dirty="0" smtClean="0">
              <a:solidFill>
                <a:prstClr val="black"/>
              </a:solidFill>
              <a:cs typeface="+mn-cs"/>
            </a:endParaRPr>
          </a:p>
        </p:txBody>
      </p:sp>
      <p:sp>
        <p:nvSpPr>
          <p:cNvPr id="2708" name="Rectangle 10"/>
          <p:cNvSpPr>
            <a:spLocks noChangeArrowheads="1"/>
          </p:cNvSpPr>
          <p:nvPr/>
        </p:nvSpPr>
        <p:spPr bwMode="auto">
          <a:xfrm>
            <a:off x="3935413" y="1284288"/>
            <a:ext cx="604837"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Equity</a:t>
            </a:r>
            <a:endParaRPr lang="en-US" dirty="0" smtClean="0">
              <a:solidFill>
                <a:prstClr val="black"/>
              </a:solidFill>
              <a:cs typeface="+mn-cs"/>
            </a:endParaRPr>
          </a:p>
        </p:txBody>
      </p:sp>
      <p:sp>
        <p:nvSpPr>
          <p:cNvPr id="2709" name="Rectangle 11"/>
          <p:cNvSpPr>
            <a:spLocks noChangeArrowheads="1"/>
          </p:cNvSpPr>
          <p:nvPr/>
        </p:nvSpPr>
        <p:spPr bwMode="auto">
          <a:xfrm>
            <a:off x="1162050" y="1512888"/>
            <a:ext cx="4746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Bose</a:t>
            </a:r>
            <a:endParaRPr lang="en-US" dirty="0" smtClean="0">
              <a:solidFill>
                <a:prstClr val="black"/>
              </a:solidFill>
              <a:cs typeface="+mn-cs"/>
            </a:endParaRPr>
          </a:p>
        </p:txBody>
      </p:sp>
      <p:sp>
        <p:nvSpPr>
          <p:cNvPr id="2710" name="Rectangle 12"/>
          <p:cNvSpPr>
            <a:spLocks noChangeArrowheads="1"/>
          </p:cNvSpPr>
          <p:nvPr/>
        </p:nvSpPr>
        <p:spPr bwMode="auto">
          <a:xfrm>
            <a:off x="2290763" y="1512888"/>
            <a:ext cx="4635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$150</a:t>
            </a:r>
            <a:endParaRPr lang="en-US" dirty="0" smtClean="0">
              <a:solidFill>
                <a:prstClr val="black"/>
              </a:solidFill>
              <a:cs typeface="+mn-cs"/>
            </a:endParaRPr>
          </a:p>
        </p:txBody>
      </p:sp>
      <p:sp>
        <p:nvSpPr>
          <p:cNvPr id="2711" name="Rectangle 13"/>
          <p:cNvSpPr>
            <a:spLocks noChangeArrowheads="1"/>
          </p:cNvSpPr>
          <p:nvPr/>
        </p:nvSpPr>
        <p:spPr bwMode="auto">
          <a:xfrm>
            <a:off x="3279775" y="1512888"/>
            <a:ext cx="3635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a:t>
            </a:r>
            <a:endParaRPr lang="en-US" dirty="0" smtClean="0">
              <a:solidFill>
                <a:prstClr val="black"/>
              </a:solidFill>
              <a:cs typeface="+mn-cs"/>
            </a:endParaRPr>
          </a:p>
        </p:txBody>
      </p:sp>
      <p:sp>
        <p:nvSpPr>
          <p:cNvPr id="2712" name="Rectangle 14"/>
          <p:cNvSpPr>
            <a:spLocks noChangeArrowheads="1"/>
          </p:cNvSpPr>
          <p:nvPr/>
        </p:nvSpPr>
        <p:spPr bwMode="auto">
          <a:xfrm>
            <a:off x="4087813" y="1512888"/>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$120</a:t>
            </a:r>
            <a:endParaRPr lang="en-US" dirty="0" smtClean="0">
              <a:solidFill>
                <a:srgbClr val="C00000"/>
              </a:solidFill>
              <a:cs typeface="+mn-cs"/>
            </a:endParaRPr>
          </a:p>
        </p:txBody>
      </p:sp>
      <p:sp>
        <p:nvSpPr>
          <p:cNvPr id="2713" name="Rectangle 15"/>
          <p:cNvSpPr>
            <a:spLocks noChangeArrowheads="1"/>
          </p:cNvSpPr>
          <p:nvPr/>
        </p:nvSpPr>
        <p:spPr bwMode="auto">
          <a:xfrm>
            <a:off x="1162050" y="1719263"/>
            <a:ext cx="5746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Vogue</a:t>
            </a:r>
            <a:endParaRPr lang="en-US" dirty="0" smtClean="0">
              <a:solidFill>
                <a:prstClr val="black"/>
              </a:solidFill>
              <a:cs typeface="+mn-cs"/>
            </a:endParaRPr>
          </a:p>
        </p:txBody>
      </p:sp>
      <p:sp>
        <p:nvSpPr>
          <p:cNvPr id="2714" name="Rectangle 16"/>
          <p:cNvSpPr>
            <a:spLocks noChangeArrowheads="1"/>
          </p:cNvSpPr>
          <p:nvPr/>
        </p:nvSpPr>
        <p:spPr bwMode="auto">
          <a:xfrm>
            <a:off x="2290763" y="1719263"/>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$400</a:t>
            </a:r>
            <a:endParaRPr lang="en-US" dirty="0" smtClean="0">
              <a:solidFill>
                <a:srgbClr val="C00000"/>
              </a:solidFill>
              <a:cs typeface="+mn-cs"/>
            </a:endParaRPr>
          </a:p>
        </p:txBody>
      </p:sp>
      <p:sp>
        <p:nvSpPr>
          <p:cNvPr id="2715" name="Rectangle 17"/>
          <p:cNvSpPr>
            <a:spLocks noChangeArrowheads="1"/>
          </p:cNvSpPr>
          <p:nvPr/>
        </p:nvSpPr>
        <p:spPr bwMode="auto">
          <a:xfrm>
            <a:off x="3189288" y="1719263"/>
            <a:ext cx="4635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a:t>
            </a:r>
            <a:endParaRPr lang="en-US" dirty="0" smtClean="0">
              <a:solidFill>
                <a:prstClr val="black"/>
              </a:solidFill>
              <a:cs typeface="+mn-cs"/>
            </a:endParaRPr>
          </a:p>
        </p:txBody>
      </p:sp>
      <p:sp>
        <p:nvSpPr>
          <p:cNvPr id="2716" name="Rectangle 18"/>
          <p:cNvSpPr>
            <a:spLocks noChangeArrowheads="1"/>
          </p:cNvSpPr>
          <p:nvPr/>
        </p:nvSpPr>
        <p:spPr bwMode="auto">
          <a:xfrm>
            <a:off x="4087813" y="1719263"/>
            <a:ext cx="4635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$300</a:t>
            </a:r>
            <a:endParaRPr lang="en-US" dirty="0" smtClean="0">
              <a:solidFill>
                <a:prstClr val="black"/>
              </a:solidFill>
              <a:cs typeface="+mn-cs"/>
            </a:endParaRPr>
          </a:p>
        </p:txBody>
      </p:sp>
      <p:sp>
        <p:nvSpPr>
          <p:cNvPr id="2717" name="Rectangle 19"/>
          <p:cNvSpPr>
            <a:spLocks noChangeArrowheads="1"/>
          </p:cNvSpPr>
          <p:nvPr/>
        </p:nvSpPr>
        <p:spPr bwMode="auto">
          <a:xfrm>
            <a:off x="1020763" y="1252538"/>
            <a:ext cx="19050" cy="2492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8" name="Rectangle 20"/>
          <p:cNvSpPr>
            <a:spLocks noChangeArrowheads="1"/>
          </p:cNvSpPr>
          <p:nvPr/>
        </p:nvSpPr>
        <p:spPr bwMode="auto">
          <a:xfrm>
            <a:off x="4611688" y="1273175"/>
            <a:ext cx="20637"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9" name="Rectangle 21"/>
          <p:cNvSpPr>
            <a:spLocks noChangeArrowheads="1"/>
          </p:cNvSpPr>
          <p:nvPr/>
        </p:nvSpPr>
        <p:spPr bwMode="auto">
          <a:xfrm>
            <a:off x="1039813" y="1252538"/>
            <a:ext cx="35925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6" name="Rectangle 22"/>
          <p:cNvSpPr>
            <a:spLocks noChangeArrowheads="1"/>
          </p:cNvSpPr>
          <p:nvPr/>
        </p:nvSpPr>
        <p:spPr bwMode="auto">
          <a:xfrm>
            <a:off x="1039813" y="1481138"/>
            <a:ext cx="359251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8" name="Rectangle 9"/>
          <p:cNvSpPr>
            <a:spLocks noChangeArrowheads="1"/>
          </p:cNvSpPr>
          <p:nvPr/>
        </p:nvSpPr>
        <p:spPr bwMode="auto">
          <a:xfrm>
            <a:off x="2740025" y="1287463"/>
            <a:ext cx="1125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                    +</a:t>
            </a:r>
            <a:endParaRPr lang="en-US" dirty="0" smtClean="0">
              <a:solidFill>
                <a:prstClr val="black"/>
              </a:solidFill>
              <a:cs typeface="+mn-cs"/>
            </a:endParaRPr>
          </a:p>
        </p:txBody>
      </p:sp>
      <p:sp>
        <p:nvSpPr>
          <p:cNvPr id="239" name="Rectangle 9"/>
          <p:cNvSpPr>
            <a:spLocks noChangeArrowheads="1"/>
          </p:cNvSpPr>
          <p:nvPr/>
        </p:nvSpPr>
        <p:spPr bwMode="auto">
          <a:xfrm>
            <a:off x="2740025" y="1512888"/>
            <a:ext cx="1125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                    +</a:t>
            </a:r>
            <a:endParaRPr lang="en-US" dirty="0" smtClean="0">
              <a:solidFill>
                <a:prstClr val="black"/>
              </a:solidFill>
              <a:cs typeface="+mn-cs"/>
            </a:endParaRPr>
          </a:p>
        </p:txBody>
      </p:sp>
      <p:sp>
        <p:nvSpPr>
          <p:cNvPr id="240" name="Rectangle 9"/>
          <p:cNvSpPr>
            <a:spLocks noChangeArrowheads="1"/>
          </p:cNvSpPr>
          <p:nvPr/>
        </p:nvSpPr>
        <p:spPr bwMode="auto">
          <a:xfrm>
            <a:off x="2743200" y="1704975"/>
            <a:ext cx="1125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                    +</a:t>
            </a:r>
            <a:endParaRPr lang="en-US" dirty="0" smtClean="0">
              <a:solidFill>
                <a:prstClr val="black"/>
              </a:solidFill>
              <a:cs typeface="+mn-cs"/>
            </a:endParaRPr>
          </a:p>
        </p:txBody>
      </p:sp>
      <p:sp>
        <p:nvSpPr>
          <p:cNvPr id="260" name="Rectangle 26"/>
          <p:cNvSpPr>
            <a:spLocks noChangeArrowheads="1"/>
          </p:cNvSpPr>
          <p:nvPr/>
        </p:nvSpPr>
        <p:spPr bwMode="auto">
          <a:xfrm>
            <a:off x="609600" y="3113088"/>
            <a:ext cx="3600450" cy="4349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1" name="Rectangle 27"/>
          <p:cNvSpPr>
            <a:spLocks noChangeArrowheads="1"/>
          </p:cNvSpPr>
          <p:nvPr/>
        </p:nvSpPr>
        <p:spPr bwMode="auto">
          <a:xfrm>
            <a:off x="4200525" y="3113088"/>
            <a:ext cx="3600450" cy="434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2" name="Rectangle 28"/>
          <p:cNvSpPr>
            <a:spLocks noChangeArrowheads="1"/>
          </p:cNvSpPr>
          <p:nvPr/>
        </p:nvSpPr>
        <p:spPr bwMode="auto">
          <a:xfrm>
            <a:off x="649288" y="2708275"/>
            <a:ext cx="67071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Use the expanded accounting equation to compute the missing financial statement amounts.</a:t>
            </a:r>
            <a:endParaRPr lang="en-US" dirty="0" smtClean="0">
              <a:solidFill>
                <a:prstClr val="black"/>
              </a:solidFill>
              <a:cs typeface="+mn-cs"/>
            </a:endParaRPr>
          </a:p>
        </p:txBody>
      </p:sp>
      <p:sp>
        <p:nvSpPr>
          <p:cNvPr id="263" name="Rectangle 29"/>
          <p:cNvSpPr>
            <a:spLocks noChangeArrowheads="1"/>
          </p:cNvSpPr>
          <p:nvPr/>
        </p:nvSpPr>
        <p:spPr bwMode="auto">
          <a:xfrm>
            <a:off x="1698625" y="3236913"/>
            <a:ext cx="6159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Assets</a:t>
            </a:r>
            <a:endParaRPr lang="en-US" dirty="0" smtClean="0">
              <a:solidFill>
                <a:prstClr val="black"/>
              </a:solidFill>
              <a:cs typeface="+mn-cs"/>
            </a:endParaRPr>
          </a:p>
        </p:txBody>
      </p:sp>
      <p:sp>
        <p:nvSpPr>
          <p:cNvPr id="264" name="Rectangle 30"/>
          <p:cNvSpPr>
            <a:spLocks noChangeArrowheads="1"/>
          </p:cNvSpPr>
          <p:nvPr/>
        </p:nvSpPr>
        <p:spPr bwMode="auto">
          <a:xfrm>
            <a:off x="2495550" y="3236913"/>
            <a:ext cx="8270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Liabilities</a:t>
            </a:r>
            <a:endParaRPr lang="en-US" dirty="0" smtClean="0">
              <a:solidFill>
                <a:prstClr val="black"/>
              </a:solidFill>
              <a:cs typeface="+mn-cs"/>
            </a:endParaRPr>
          </a:p>
        </p:txBody>
      </p:sp>
      <p:sp>
        <p:nvSpPr>
          <p:cNvPr id="265" name="Rectangle 31"/>
          <p:cNvSpPr>
            <a:spLocks noChangeArrowheads="1"/>
          </p:cNvSpPr>
          <p:nvPr/>
        </p:nvSpPr>
        <p:spPr bwMode="auto">
          <a:xfrm>
            <a:off x="3503613" y="3236913"/>
            <a:ext cx="5746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Equity</a:t>
            </a:r>
            <a:endParaRPr lang="en-US" dirty="0" smtClean="0">
              <a:solidFill>
                <a:prstClr val="black"/>
              </a:solidFill>
              <a:cs typeface="+mn-cs"/>
            </a:endParaRPr>
          </a:p>
        </p:txBody>
      </p:sp>
      <p:sp>
        <p:nvSpPr>
          <p:cNvPr id="266" name="Rectangle 32"/>
          <p:cNvSpPr>
            <a:spLocks noChangeArrowheads="1"/>
          </p:cNvSpPr>
          <p:nvPr/>
        </p:nvSpPr>
        <p:spPr bwMode="auto">
          <a:xfrm>
            <a:off x="4259263" y="3133725"/>
            <a:ext cx="78581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1300" dirty="0" smtClean="0">
                <a:solidFill>
                  <a:srgbClr val="000000"/>
                </a:solidFill>
                <a:cs typeface="+mn-cs"/>
              </a:rPr>
              <a:t>Owner, Capital</a:t>
            </a:r>
            <a:endParaRPr lang="en-US" dirty="0" smtClean="0">
              <a:solidFill>
                <a:prstClr val="black"/>
              </a:solidFill>
              <a:cs typeface="+mn-cs"/>
            </a:endParaRPr>
          </a:p>
        </p:txBody>
      </p:sp>
      <p:sp>
        <p:nvSpPr>
          <p:cNvPr id="268" name="Rectangle 34"/>
          <p:cNvSpPr>
            <a:spLocks noChangeArrowheads="1"/>
          </p:cNvSpPr>
          <p:nvPr/>
        </p:nvSpPr>
        <p:spPr bwMode="auto">
          <a:xfrm>
            <a:off x="5029200" y="3133725"/>
            <a:ext cx="935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1300" dirty="0" smtClean="0">
                <a:solidFill>
                  <a:srgbClr val="000000"/>
                </a:solidFill>
                <a:cs typeface="+mn-cs"/>
              </a:rPr>
              <a:t>Owner, Withdrawals</a:t>
            </a:r>
            <a:endParaRPr lang="en-US" dirty="0" smtClean="0">
              <a:solidFill>
                <a:prstClr val="black"/>
              </a:solidFill>
              <a:cs typeface="+mn-cs"/>
            </a:endParaRPr>
          </a:p>
        </p:txBody>
      </p:sp>
      <p:sp>
        <p:nvSpPr>
          <p:cNvPr id="269" name="Rectangle 35"/>
          <p:cNvSpPr>
            <a:spLocks noChangeArrowheads="1"/>
          </p:cNvSpPr>
          <p:nvPr/>
        </p:nvSpPr>
        <p:spPr bwMode="auto">
          <a:xfrm>
            <a:off x="6096000" y="3133725"/>
            <a:ext cx="806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Revenues</a:t>
            </a:r>
            <a:endParaRPr lang="en-US" dirty="0" smtClean="0">
              <a:solidFill>
                <a:prstClr val="black"/>
              </a:solidFill>
              <a:cs typeface="+mn-cs"/>
            </a:endParaRPr>
          </a:p>
        </p:txBody>
      </p:sp>
      <p:sp>
        <p:nvSpPr>
          <p:cNvPr id="270" name="Rectangle 36"/>
          <p:cNvSpPr>
            <a:spLocks noChangeArrowheads="1"/>
          </p:cNvSpPr>
          <p:nvPr/>
        </p:nvSpPr>
        <p:spPr bwMode="auto">
          <a:xfrm>
            <a:off x="6994525" y="3133725"/>
            <a:ext cx="78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Expenses</a:t>
            </a:r>
            <a:endParaRPr lang="en-US" dirty="0" smtClean="0">
              <a:solidFill>
                <a:prstClr val="black"/>
              </a:solidFill>
              <a:cs typeface="+mn-cs"/>
            </a:endParaRPr>
          </a:p>
        </p:txBody>
      </p:sp>
      <p:sp>
        <p:nvSpPr>
          <p:cNvPr id="271" name="Rectangle 37"/>
          <p:cNvSpPr>
            <a:spLocks noChangeArrowheads="1"/>
          </p:cNvSpPr>
          <p:nvPr/>
        </p:nvSpPr>
        <p:spPr bwMode="auto">
          <a:xfrm>
            <a:off x="741363" y="3559175"/>
            <a:ext cx="3903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Tesla</a:t>
            </a:r>
            <a:endParaRPr lang="en-US" dirty="0" smtClean="0">
              <a:solidFill>
                <a:prstClr val="black"/>
              </a:solidFill>
              <a:cs typeface="+mn-cs"/>
            </a:endParaRPr>
          </a:p>
        </p:txBody>
      </p:sp>
      <p:sp>
        <p:nvSpPr>
          <p:cNvPr id="272" name="Rectangle 38"/>
          <p:cNvSpPr>
            <a:spLocks noChangeArrowheads="1"/>
          </p:cNvSpPr>
          <p:nvPr/>
        </p:nvSpPr>
        <p:spPr bwMode="auto">
          <a:xfrm>
            <a:off x="1870075" y="3559175"/>
            <a:ext cx="433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a:t>
            </a:r>
            <a:endParaRPr lang="en-US" dirty="0" smtClean="0">
              <a:solidFill>
                <a:prstClr val="black"/>
              </a:solidFill>
              <a:cs typeface="+mn-cs"/>
            </a:endParaRPr>
          </a:p>
        </p:txBody>
      </p:sp>
      <p:sp>
        <p:nvSpPr>
          <p:cNvPr id="273" name="Rectangle 39"/>
          <p:cNvSpPr>
            <a:spLocks noChangeArrowheads="1"/>
          </p:cNvSpPr>
          <p:nvPr/>
        </p:nvSpPr>
        <p:spPr bwMode="auto">
          <a:xfrm>
            <a:off x="2859088" y="3559175"/>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$80</a:t>
            </a:r>
            <a:endParaRPr lang="en-US" dirty="0" smtClean="0">
              <a:solidFill>
                <a:prstClr val="black"/>
              </a:solidFill>
              <a:cs typeface="+mn-cs"/>
            </a:endParaRPr>
          </a:p>
        </p:txBody>
      </p:sp>
      <p:sp>
        <p:nvSpPr>
          <p:cNvPr id="274" name="Rectangle 40"/>
          <p:cNvSpPr>
            <a:spLocks noChangeArrowheads="1"/>
          </p:cNvSpPr>
          <p:nvPr/>
        </p:nvSpPr>
        <p:spPr bwMode="auto">
          <a:xfrm>
            <a:off x="3665538" y="3559175"/>
            <a:ext cx="433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$120</a:t>
            </a:r>
            <a:endParaRPr lang="en-US" dirty="0" smtClean="0">
              <a:solidFill>
                <a:prstClr val="black"/>
              </a:solidFill>
              <a:cs typeface="+mn-cs"/>
            </a:endParaRPr>
          </a:p>
        </p:txBody>
      </p:sp>
      <p:sp>
        <p:nvSpPr>
          <p:cNvPr id="275" name="Rectangle 41"/>
          <p:cNvSpPr>
            <a:spLocks noChangeArrowheads="1"/>
          </p:cNvSpPr>
          <p:nvPr/>
        </p:nvSpPr>
        <p:spPr bwMode="auto">
          <a:xfrm>
            <a:off x="4564063" y="3559175"/>
            <a:ext cx="433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$100</a:t>
            </a:r>
            <a:endParaRPr lang="en-US" dirty="0" smtClean="0">
              <a:solidFill>
                <a:prstClr val="black"/>
              </a:solidFill>
              <a:cs typeface="+mn-cs"/>
            </a:endParaRPr>
          </a:p>
        </p:txBody>
      </p:sp>
      <p:sp>
        <p:nvSpPr>
          <p:cNvPr id="276" name="Rectangle 42"/>
          <p:cNvSpPr>
            <a:spLocks noChangeArrowheads="1"/>
          </p:cNvSpPr>
          <p:nvPr/>
        </p:nvSpPr>
        <p:spPr bwMode="auto">
          <a:xfrm>
            <a:off x="5641975" y="3559175"/>
            <a:ext cx="2524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$0</a:t>
            </a:r>
            <a:endParaRPr lang="en-US" dirty="0" smtClean="0">
              <a:solidFill>
                <a:prstClr val="black"/>
              </a:solidFill>
              <a:cs typeface="+mn-cs"/>
            </a:endParaRPr>
          </a:p>
        </p:txBody>
      </p:sp>
      <p:sp>
        <p:nvSpPr>
          <p:cNvPr id="277" name="Rectangle 43"/>
          <p:cNvSpPr>
            <a:spLocks noChangeArrowheads="1"/>
          </p:cNvSpPr>
          <p:nvPr/>
        </p:nvSpPr>
        <p:spPr bwMode="auto">
          <a:xfrm>
            <a:off x="6450013" y="3559175"/>
            <a:ext cx="27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$60</a:t>
            </a:r>
            <a:endParaRPr lang="en-US" dirty="0" smtClean="0">
              <a:solidFill>
                <a:srgbClr val="C00000"/>
              </a:solidFill>
              <a:cs typeface="+mn-cs"/>
            </a:endParaRPr>
          </a:p>
        </p:txBody>
      </p:sp>
      <p:sp>
        <p:nvSpPr>
          <p:cNvPr id="278" name="Rectangle 44"/>
          <p:cNvSpPr>
            <a:spLocks noChangeArrowheads="1"/>
          </p:cNvSpPr>
          <p:nvPr/>
        </p:nvSpPr>
        <p:spPr bwMode="auto">
          <a:xfrm>
            <a:off x="7296150" y="3559175"/>
            <a:ext cx="454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a:t>
            </a:r>
            <a:endParaRPr lang="en-US" dirty="0" smtClean="0">
              <a:solidFill>
                <a:prstClr val="black"/>
              </a:solidFill>
              <a:cs typeface="+mn-cs"/>
            </a:endParaRPr>
          </a:p>
        </p:txBody>
      </p:sp>
      <p:sp>
        <p:nvSpPr>
          <p:cNvPr id="279" name="Rectangle 45"/>
          <p:cNvSpPr>
            <a:spLocks noChangeArrowheads="1"/>
          </p:cNvSpPr>
          <p:nvPr/>
        </p:nvSpPr>
        <p:spPr bwMode="auto">
          <a:xfrm>
            <a:off x="741363" y="3765550"/>
            <a:ext cx="7254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YouTube</a:t>
            </a:r>
            <a:endParaRPr lang="en-US" dirty="0" smtClean="0">
              <a:solidFill>
                <a:prstClr val="black"/>
              </a:solidFill>
              <a:cs typeface="+mn-cs"/>
            </a:endParaRPr>
          </a:p>
        </p:txBody>
      </p:sp>
      <p:sp>
        <p:nvSpPr>
          <p:cNvPr id="280" name="Rectangle 46"/>
          <p:cNvSpPr>
            <a:spLocks noChangeArrowheads="1"/>
          </p:cNvSpPr>
          <p:nvPr/>
        </p:nvSpPr>
        <p:spPr bwMode="auto">
          <a:xfrm>
            <a:off x="1870075" y="3765550"/>
            <a:ext cx="433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a:t>
            </a:r>
            <a:endParaRPr lang="en-US" dirty="0" smtClean="0">
              <a:solidFill>
                <a:prstClr val="black"/>
              </a:solidFill>
              <a:cs typeface="+mn-cs"/>
            </a:endParaRPr>
          </a:p>
        </p:txBody>
      </p:sp>
      <p:sp>
        <p:nvSpPr>
          <p:cNvPr id="281" name="Rectangle 47"/>
          <p:cNvSpPr>
            <a:spLocks noChangeArrowheads="1"/>
          </p:cNvSpPr>
          <p:nvPr/>
        </p:nvSpPr>
        <p:spPr bwMode="auto">
          <a:xfrm>
            <a:off x="2768600" y="3765550"/>
            <a:ext cx="433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$160</a:t>
            </a:r>
            <a:endParaRPr lang="en-US" dirty="0" smtClean="0">
              <a:solidFill>
                <a:prstClr val="black"/>
              </a:solidFill>
              <a:cs typeface="+mn-cs"/>
            </a:endParaRPr>
          </a:p>
        </p:txBody>
      </p:sp>
      <p:sp>
        <p:nvSpPr>
          <p:cNvPr id="282" name="Rectangle 48"/>
          <p:cNvSpPr>
            <a:spLocks noChangeArrowheads="1"/>
          </p:cNvSpPr>
          <p:nvPr/>
        </p:nvSpPr>
        <p:spPr bwMode="auto">
          <a:xfrm>
            <a:off x="3665538" y="3765550"/>
            <a:ext cx="433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$240</a:t>
            </a:r>
            <a:endParaRPr lang="en-US" dirty="0" smtClean="0">
              <a:solidFill>
                <a:prstClr val="black"/>
              </a:solidFill>
              <a:cs typeface="+mn-cs"/>
            </a:endParaRPr>
          </a:p>
        </p:txBody>
      </p:sp>
      <p:sp>
        <p:nvSpPr>
          <p:cNvPr id="283" name="Rectangle 49"/>
          <p:cNvSpPr>
            <a:spLocks noChangeArrowheads="1"/>
          </p:cNvSpPr>
          <p:nvPr/>
        </p:nvSpPr>
        <p:spPr bwMode="auto">
          <a:xfrm>
            <a:off x="4564063" y="3765550"/>
            <a:ext cx="433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$220</a:t>
            </a:r>
            <a:endParaRPr lang="en-US" dirty="0" smtClean="0">
              <a:solidFill>
                <a:prstClr val="black"/>
              </a:solidFill>
              <a:cs typeface="+mn-cs"/>
            </a:endParaRPr>
          </a:p>
        </p:txBody>
      </p:sp>
      <p:sp>
        <p:nvSpPr>
          <p:cNvPr id="284" name="Rectangle 50"/>
          <p:cNvSpPr>
            <a:spLocks noChangeArrowheads="1"/>
          </p:cNvSpPr>
          <p:nvPr/>
        </p:nvSpPr>
        <p:spPr bwMode="auto">
          <a:xfrm>
            <a:off x="5500688" y="3765550"/>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($10)</a:t>
            </a:r>
            <a:endParaRPr lang="en-US" dirty="0" smtClean="0">
              <a:solidFill>
                <a:srgbClr val="C00000"/>
              </a:solidFill>
              <a:cs typeface="+mn-cs"/>
            </a:endParaRPr>
          </a:p>
        </p:txBody>
      </p:sp>
      <p:sp>
        <p:nvSpPr>
          <p:cNvPr id="285" name="Rectangle 51"/>
          <p:cNvSpPr>
            <a:spLocks noChangeArrowheads="1"/>
          </p:cNvSpPr>
          <p:nvPr/>
        </p:nvSpPr>
        <p:spPr bwMode="auto">
          <a:xfrm>
            <a:off x="6357938" y="3765550"/>
            <a:ext cx="433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$120</a:t>
            </a:r>
            <a:endParaRPr lang="en-US" dirty="0" smtClean="0">
              <a:solidFill>
                <a:prstClr val="black"/>
              </a:solidFill>
              <a:cs typeface="+mn-cs"/>
            </a:endParaRPr>
          </a:p>
        </p:txBody>
      </p:sp>
      <p:sp>
        <p:nvSpPr>
          <p:cNvPr id="286" name="Rectangle 52"/>
          <p:cNvSpPr>
            <a:spLocks noChangeArrowheads="1"/>
          </p:cNvSpPr>
          <p:nvPr/>
        </p:nvSpPr>
        <p:spPr bwMode="auto">
          <a:xfrm>
            <a:off x="7296150" y="3765550"/>
            <a:ext cx="4540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($90)</a:t>
            </a:r>
            <a:endParaRPr lang="en-US" dirty="0" smtClean="0">
              <a:solidFill>
                <a:prstClr val="black"/>
              </a:solidFill>
              <a:cs typeface="+mn-cs"/>
            </a:endParaRPr>
          </a:p>
        </p:txBody>
      </p:sp>
      <p:sp>
        <p:nvSpPr>
          <p:cNvPr id="224" name="Rectangle 53"/>
          <p:cNvSpPr>
            <a:spLocks noChangeArrowheads="1"/>
          </p:cNvSpPr>
          <p:nvPr/>
        </p:nvSpPr>
        <p:spPr bwMode="auto">
          <a:xfrm>
            <a:off x="600075" y="3101975"/>
            <a:ext cx="19050" cy="4460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5" name="Rectangle 54"/>
          <p:cNvSpPr>
            <a:spLocks noChangeArrowheads="1"/>
          </p:cNvSpPr>
          <p:nvPr/>
        </p:nvSpPr>
        <p:spPr bwMode="auto">
          <a:xfrm>
            <a:off x="4189413" y="3122613"/>
            <a:ext cx="20637" cy="425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6" name="Rectangle 55"/>
          <p:cNvSpPr>
            <a:spLocks noChangeArrowheads="1"/>
          </p:cNvSpPr>
          <p:nvPr/>
        </p:nvSpPr>
        <p:spPr bwMode="auto">
          <a:xfrm>
            <a:off x="7780338" y="3122613"/>
            <a:ext cx="20637" cy="425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7" name="Rectangle 56"/>
          <p:cNvSpPr>
            <a:spLocks noChangeArrowheads="1"/>
          </p:cNvSpPr>
          <p:nvPr/>
        </p:nvSpPr>
        <p:spPr bwMode="auto">
          <a:xfrm>
            <a:off x="619125" y="3101975"/>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8" name="Rectangle 57"/>
          <p:cNvSpPr>
            <a:spLocks noChangeArrowheads="1"/>
          </p:cNvSpPr>
          <p:nvPr/>
        </p:nvSpPr>
        <p:spPr bwMode="auto">
          <a:xfrm>
            <a:off x="619125" y="3527425"/>
            <a:ext cx="7181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8" name="Rectangle 9"/>
          <p:cNvSpPr>
            <a:spLocks noChangeArrowheads="1"/>
          </p:cNvSpPr>
          <p:nvPr/>
        </p:nvSpPr>
        <p:spPr bwMode="auto">
          <a:xfrm>
            <a:off x="2317750" y="3233738"/>
            <a:ext cx="1125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                    +</a:t>
            </a:r>
            <a:endParaRPr lang="en-US" dirty="0" smtClean="0">
              <a:solidFill>
                <a:prstClr val="black"/>
              </a:solidFill>
              <a:cs typeface="+mn-cs"/>
            </a:endParaRPr>
          </a:p>
        </p:txBody>
      </p:sp>
      <p:sp>
        <p:nvSpPr>
          <p:cNvPr id="289" name="Rectangle 9"/>
          <p:cNvSpPr>
            <a:spLocks noChangeArrowheads="1"/>
          </p:cNvSpPr>
          <p:nvPr/>
        </p:nvSpPr>
        <p:spPr bwMode="auto">
          <a:xfrm>
            <a:off x="4237038" y="3133725"/>
            <a:ext cx="27257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a:t>
            </a:r>
            <a:r>
              <a:rPr lang="en-US" sz="1300" b="1" dirty="0" smtClean="0">
                <a:solidFill>
                  <a:srgbClr val="000000"/>
                </a:solidFill>
                <a:cs typeface="+mn-cs"/>
              </a:rPr>
              <a:t>                 -                +                   -</a:t>
            </a:r>
            <a:endParaRPr lang="en-US" dirty="0" smtClean="0">
              <a:solidFill>
                <a:prstClr val="black"/>
              </a:solidFill>
              <a:cs typeface="+mn-cs"/>
            </a:endParaRPr>
          </a:p>
        </p:txBody>
      </p:sp>
      <p:sp>
        <p:nvSpPr>
          <p:cNvPr id="58" name="Slide Number Placeholder 57"/>
          <p:cNvSpPr>
            <a:spLocks noGrp="1"/>
          </p:cNvSpPr>
          <p:nvPr>
            <p:ph type="sldNum" sz="quarter" idx="12"/>
          </p:nvPr>
        </p:nvSpPr>
        <p:spPr/>
        <p:txBody>
          <a:bodyPr/>
          <a:lstStyle/>
          <a:p>
            <a:pPr>
              <a:defRPr/>
            </a:pPr>
            <a:fld id="{0F398BF0-B633-437F-A375-9F5C8EBF9E1A}" type="slidenum">
              <a:rPr lang="en-US" smtClean="0"/>
              <a:pPr>
                <a:defRPr/>
              </a:pPr>
              <a:t>30</a:t>
            </a:fld>
            <a:endParaRPr lang="en-US" dirty="0"/>
          </a:p>
        </p:txBody>
      </p:sp>
      <p:sp>
        <p:nvSpPr>
          <p:cNvPr id="59" name="Rounded Rectangle 58"/>
          <p:cNvSpPr/>
          <p:nvPr/>
        </p:nvSpPr>
        <p:spPr>
          <a:xfrm>
            <a:off x="152400" y="6520844"/>
            <a:ext cx="5843588"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a:t>
            </a:r>
            <a:r>
              <a:rPr lang="en-US" altLang="en-US" sz="1100" b="1" kern="0" dirty="0" smtClean="0">
                <a:solidFill>
                  <a:prstClr val="black"/>
                </a:solidFill>
                <a:latin typeface="Arial Narrow" pitchFamily="34" charset="0"/>
                <a:cs typeface="+mn-cs"/>
              </a:rPr>
              <a:t>:  Define and interpret the accounting equation and each of its components.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2" grpId="0"/>
      <p:bldP spid="2714" grpId="0"/>
      <p:bldP spid="277" grpId="0"/>
      <p:bldP spid="2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5865" y="1338016"/>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	</a:t>
            </a:r>
            <a:br>
              <a:rPr lang="en-US" altLang="en-US" dirty="0" smtClean="0"/>
            </a:br>
            <a:r>
              <a:rPr lang="en-US" dirty="0"/>
              <a:t>Analyze b</a:t>
            </a:r>
            <a:r>
              <a:rPr lang="en-US" dirty="0" smtClean="0"/>
              <a:t>usiness </a:t>
            </a:r>
            <a:r>
              <a:rPr lang="en-US" dirty="0"/>
              <a:t>t</a:t>
            </a:r>
            <a:r>
              <a:rPr lang="en-US" dirty="0" smtClean="0"/>
              <a:t>ransactions </a:t>
            </a:r>
            <a:r>
              <a:rPr lang="en-US" dirty="0"/>
              <a:t>u</a:t>
            </a:r>
            <a:r>
              <a:rPr lang="en-US" dirty="0" smtClean="0"/>
              <a:t>sing the accounting </a:t>
            </a:r>
            <a:r>
              <a:rPr lang="en-US" dirty="0"/>
              <a:t>e</a:t>
            </a:r>
            <a:r>
              <a:rPr lang="en-US" dirty="0" smtClean="0"/>
              <a:t>quation</a:t>
            </a:r>
            <a:r>
              <a:rPr lang="en-US" dirty="0"/>
              <a:t>.</a:t>
            </a: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31</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35865" y="169855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54110" y="4822758"/>
            <a:ext cx="7315200" cy="87313"/>
          </a:xfrm>
          <a:prstGeom prst="rect">
            <a:avLst/>
          </a:prstGeom>
          <a:noFill/>
          <a:ln w="9525">
            <a:noFill/>
            <a:miter lim="800000"/>
            <a:headEnd/>
            <a:tailEnd/>
          </a:ln>
        </p:spPr>
      </p:pic>
      <p:sp>
        <p:nvSpPr>
          <p:cNvPr id="6" name="Rectangle 5"/>
          <p:cNvSpPr/>
          <p:nvPr/>
        </p:nvSpPr>
        <p:spPr>
          <a:xfrm>
            <a:off x="2161425" y="395430"/>
            <a:ext cx="5267789" cy="769441"/>
          </a:xfrm>
          <a:prstGeom prst="rect">
            <a:avLst/>
          </a:prstGeom>
        </p:spPr>
        <p:txBody>
          <a:bodyPr wrap="none">
            <a:spAutoFit/>
          </a:bodyPr>
          <a:lstStyle/>
          <a:p>
            <a:r>
              <a:rPr lang="en-US" altLang="en-US" sz="4400" b="1" dirty="0">
                <a:solidFill>
                  <a:prstClr val="black"/>
                </a:solidFill>
              </a:rPr>
              <a:t>Learning Objective</a:t>
            </a:r>
            <a:endParaRPr lang="en-US" sz="4400" dirty="0">
              <a:solidFill>
                <a:prstClr val="black"/>
              </a:solidFill>
            </a:endParaRPr>
          </a:p>
        </p:txBody>
      </p:sp>
    </p:spTree>
    <p:extLst>
      <p:ext uri="{BB962C8B-B14F-4D97-AF65-F5344CB8AC3E}">
        <p14:creationId xmlns:p14="http://schemas.microsoft.com/office/powerpoint/2010/main" val="280507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noChangeArrowheads="1"/>
          </p:cNvSpPr>
          <p:nvPr>
            <p:ph type="title"/>
          </p:nvPr>
        </p:nvSpPr>
        <p:spPr>
          <a:xfrm>
            <a:off x="966848" y="220662"/>
            <a:ext cx="7158038" cy="1412875"/>
          </a:xfrm>
        </p:spPr>
        <p:txBody>
          <a:bodyPr/>
          <a:lstStyle/>
          <a:p>
            <a:pPr algn="ctr"/>
            <a:r>
              <a:rPr lang="en-US" b="1" dirty="0"/>
              <a:t>Transaction </a:t>
            </a:r>
            <a:r>
              <a:rPr lang="en-US" b="1" dirty="0" smtClean="0"/>
              <a:t>1:</a:t>
            </a:r>
            <a:endParaRPr lang="en-US" b="1" dirty="0"/>
          </a:p>
        </p:txBody>
      </p:sp>
      <p:sp>
        <p:nvSpPr>
          <p:cNvPr id="34818" name="Rectangle 2"/>
          <p:cNvSpPr>
            <a:spLocks noGrp="1" noChangeArrowheads="1"/>
          </p:cNvSpPr>
          <p:nvPr>
            <p:ph type="body" idx="4294967295"/>
          </p:nvPr>
        </p:nvSpPr>
        <p:spPr bwMode="auto">
          <a:xfrm>
            <a:off x="1143000" y="1981200"/>
            <a:ext cx="7161213" cy="14525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a:buFont typeface="Wingdings" panose="05000000000000000000" pitchFamily="2" charset="2"/>
              <a:buNone/>
            </a:pPr>
            <a:endParaRPr lang="en-US" dirty="0"/>
          </a:p>
          <a:p>
            <a:pPr algn="ctr">
              <a:buFont typeface="Wingdings" panose="05000000000000000000" pitchFamily="2" charset="2"/>
              <a:buNone/>
            </a:pPr>
            <a:endParaRPr lang="en-US" dirty="0"/>
          </a:p>
          <a:p>
            <a:pPr algn="ct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a:t>
            </a:r>
            <a:r>
              <a:rPr lang="en-US" b="1" dirty="0">
                <a:solidFill>
                  <a:schemeClr val="hlink"/>
                </a:solidFill>
              </a:rPr>
              <a:t> </a:t>
            </a:r>
            <a:r>
              <a:rPr lang="en-US" b="1" dirty="0" smtClean="0">
                <a:solidFill>
                  <a:schemeClr val="hlink"/>
                </a:solidFill>
              </a:rPr>
              <a:t> </a:t>
            </a:r>
            <a:r>
              <a:rPr lang="en-US" b="1" dirty="0" smtClean="0">
                <a:solidFill>
                  <a:srgbClr val="9A2F6F"/>
                </a:solidFill>
              </a:rPr>
              <a:t>(asset</a:t>
            </a:r>
            <a:r>
              <a:rPr lang="en-US" b="1" dirty="0">
                <a:solidFill>
                  <a:srgbClr val="9A2F6F"/>
                </a:solidFill>
              </a:rPr>
              <a:t>)</a:t>
            </a:r>
          </a:p>
          <a:p>
            <a:pPr>
              <a:buFont typeface="Wingdings" panose="05000000000000000000" pitchFamily="2" charset="2"/>
              <a:buNone/>
            </a:pPr>
            <a:r>
              <a:rPr lang="en-US" b="1" dirty="0">
                <a:solidFill>
                  <a:schemeClr val="hlink"/>
                </a:solidFill>
              </a:rPr>
              <a:t>	</a:t>
            </a:r>
            <a:r>
              <a:rPr lang="en-US" b="1" dirty="0"/>
              <a:t>(2) </a:t>
            </a:r>
            <a:r>
              <a:rPr lang="en-US" b="1" dirty="0" smtClean="0"/>
              <a:t>C. Taylor, Capital </a:t>
            </a:r>
            <a:r>
              <a:rPr lang="en-US" b="1" dirty="0" smtClean="0">
                <a:solidFill>
                  <a:srgbClr val="9A2F6F"/>
                </a:solidFill>
              </a:rPr>
              <a:t>(equity</a:t>
            </a:r>
            <a:r>
              <a:rPr lang="en-US" b="1" dirty="0">
                <a:solidFill>
                  <a:srgbClr val="9A2F6F"/>
                </a:solidFill>
              </a:rPr>
              <a:t>)</a:t>
            </a:r>
          </a:p>
        </p:txBody>
      </p:sp>
      <p:sp>
        <p:nvSpPr>
          <p:cNvPr id="34819" name="Rectangle 3"/>
          <p:cNvSpPr>
            <a:spLocks noChangeArrowheads="1"/>
          </p:cNvSpPr>
          <p:nvPr/>
        </p:nvSpPr>
        <p:spPr bwMode="auto">
          <a:xfrm>
            <a:off x="457200" y="1506538"/>
            <a:ext cx="8229600" cy="1160462"/>
          </a:xfrm>
          <a:prstGeom prst="rect">
            <a:avLst/>
          </a:prstGeom>
          <a:solidFill>
            <a:srgbClr val="FFFF99"/>
          </a:solidFill>
          <a:ln>
            <a:noFill/>
          </a:ln>
          <a:effectLst/>
        </p:spPr>
        <p:txBody>
          <a:bodyPr lIns="90488" tIns="44450" rIns="90488" bIns="44450"/>
          <a:lstStyle/>
          <a:p>
            <a:pPr algn="ctr">
              <a:spcBef>
                <a:spcPct val="20000"/>
              </a:spcBef>
            </a:pPr>
            <a:r>
              <a:rPr lang="en-US" sz="3200" b="1" dirty="0">
                <a:solidFill>
                  <a:prstClr val="black"/>
                </a:solidFill>
                <a:latin typeface="Arial" panose="020B0604020202020204" pitchFamily="34" charset="0"/>
              </a:rPr>
              <a:t>         </a:t>
            </a:r>
            <a:r>
              <a:rPr lang="en-US" sz="3200" b="1" dirty="0" smtClean="0">
                <a:solidFill>
                  <a:prstClr val="black"/>
                </a:solidFill>
                <a:latin typeface="Arial" panose="020B0604020202020204" pitchFamily="34" charset="0"/>
              </a:rPr>
              <a:t>Chas Taylor invests $30,000 </a:t>
            </a:r>
            <a:r>
              <a:rPr lang="en-US" sz="3200" b="1" dirty="0">
                <a:solidFill>
                  <a:prstClr val="black"/>
                </a:solidFill>
                <a:latin typeface="Arial" panose="020B0604020202020204" pitchFamily="34" charset="0"/>
              </a:rPr>
              <a:t>cash to start a </a:t>
            </a:r>
            <a:r>
              <a:rPr lang="en-US" sz="3200" b="1" dirty="0" smtClean="0">
                <a:solidFill>
                  <a:prstClr val="black"/>
                </a:solidFill>
                <a:latin typeface="Arial" panose="020B0604020202020204" pitchFamily="34" charset="0"/>
              </a:rPr>
              <a:t>company.</a:t>
            </a:r>
            <a:endParaRPr lang="en-US" sz="3200" b="1" dirty="0">
              <a:solidFill>
                <a:srgbClr val="9900CC"/>
              </a:solidFill>
              <a:latin typeface="Arial" panose="020B0604020202020204" pitchFamily="34" charset="0"/>
            </a:endParaRPr>
          </a:p>
        </p:txBody>
      </p:sp>
      <p:sp>
        <p:nvSpPr>
          <p:cNvPr id="34820" name="AutoShape 4"/>
          <p:cNvSpPr>
            <a:spLocks noChangeArrowheads="1"/>
          </p:cNvSpPr>
          <p:nvPr/>
        </p:nvSpPr>
        <p:spPr bwMode="auto">
          <a:xfrm rot="16200000">
            <a:off x="4543425" y="3823190"/>
            <a:ext cx="444500" cy="330200"/>
          </a:xfrm>
          <a:prstGeom prst="rightArrow">
            <a:avLst>
              <a:gd name="adj1" fmla="val 50000"/>
              <a:gd name="adj2" fmla="val 67314"/>
            </a:avLst>
          </a:prstGeom>
          <a:solidFill>
            <a:srgbClr val="00B05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a:solidFill>
                <a:prstClr val="black"/>
              </a:solidFill>
            </a:endParaRPr>
          </a:p>
        </p:txBody>
      </p:sp>
      <p:sp>
        <p:nvSpPr>
          <p:cNvPr id="34821" name="AutoShape 5"/>
          <p:cNvSpPr>
            <a:spLocks noChangeArrowheads="1"/>
          </p:cNvSpPr>
          <p:nvPr/>
        </p:nvSpPr>
        <p:spPr bwMode="auto">
          <a:xfrm rot="16200000">
            <a:off x="6191250" y="4399942"/>
            <a:ext cx="444500" cy="330200"/>
          </a:xfrm>
          <a:prstGeom prst="rightArrow">
            <a:avLst>
              <a:gd name="adj1" fmla="val 50000"/>
              <a:gd name="adj2" fmla="val 67314"/>
            </a:avLst>
          </a:prstGeom>
          <a:solidFill>
            <a:srgbClr val="00B05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a:solidFill>
                <a:prstClr val="black"/>
              </a:solidFill>
            </a:endParaRPr>
          </a:p>
        </p:txBody>
      </p:sp>
      <p:pic>
        <p:nvPicPr>
          <p:cNvPr id="34831" name="Picture 15" descr="MCBS00512_0000[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257800"/>
            <a:ext cx="1841500" cy="8715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34" name="Picture 18" descr="MCj039740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143000"/>
            <a:ext cx="1077913" cy="23622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41619008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1000"/>
                                        <p:tgtEl>
                                          <p:spTgt spid="34819"/>
                                        </p:tgtEl>
                                      </p:cBhvr>
                                    </p:animEffect>
                                    <p:anim calcmode="lin" valueType="num">
                                      <p:cBhvr>
                                        <p:cTn id="8" dur="1000" fill="hold"/>
                                        <p:tgtEl>
                                          <p:spTgt spid="34819"/>
                                        </p:tgtEl>
                                        <p:attrNameLst>
                                          <p:attrName>ppt_x</p:attrName>
                                        </p:attrNameLst>
                                      </p:cBhvr>
                                      <p:tavLst>
                                        <p:tav tm="0">
                                          <p:val>
                                            <p:strVal val="#ppt_x"/>
                                          </p:val>
                                        </p:tav>
                                        <p:tav tm="100000">
                                          <p:val>
                                            <p:strVal val="#ppt_x"/>
                                          </p:val>
                                        </p:tav>
                                      </p:tavLst>
                                    </p:anim>
                                    <p:anim calcmode="lin" valueType="num">
                                      <p:cBhvr>
                                        <p:cTn id="9" dur="1000" fill="hold"/>
                                        <p:tgtEl>
                                          <p:spTgt spid="348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Effect transition="in" filter="dissolve">
                                      <p:cBhvr>
                                        <p:cTn id="13" dur="500"/>
                                        <p:tgtEl>
                                          <p:spTgt spid="34818">
                                            <p:txEl>
                                              <p:pRg st="2" end="2"/>
                                            </p:txEl>
                                          </p:spTgt>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4818">
                                            <p:txEl>
                                              <p:pRg st="3" end="3"/>
                                            </p:txEl>
                                          </p:spTgt>
                                        </p:tgtEl>
                                        <p:attrNameLst>
                                          <p:attrName>style.visibility</p:attrName>
                                        </p:attrNameLst>
                                      </p:cBhvr>
                                      <p:to>
                                        <p:strVal val="visible"/>
                                      </p:to>
                                    </p:set>
                                    <p:animEffect transition="in" filter="dissolve">
                                      <p:cBhvr>
                                        <p:cTn id="18" dur="1000"/>
                                        <p:tgtEl>
                                          <p:spTgt spid="34818">
                                            <p:txEl>
                                              <p:pRg st="3" end="3"/>
                                            </p:txEl>
                                          </p:spTgt>
                                        </p:tgtEl>
                                      </p:cBhvr>
                                    </p:animEffect>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34818">
                                            <p:txEl>
                                              <p:pRg st="4" end="4"/>
                                            </p:txEl>
                                          </p:spTgt>
                                        </p:tgtEl>
                                        <p:attrNameLst>
                                          <p:attrName>style.visibility</p:attrName>
                                        </p:attrNameLst>
                                      </p:cBhvr>
                                      <p:to>
                                        <p:strVal val="visible"/>
                                      </p:to>
                                    </p:set>
                                    <p:animEffect transition="in" filter="dissolve">
                                      <p:cBhvr>
                                        <p:cTn id="22" dur="2000"/>
                                        <p:tgtEl>
                                          <p:spTgt spid="34818">
                                            <p:txEl>
                                              <p:pRg st="4" end="4"/>
                                            </p:txEl>
                                          </p:spTgt>
                                        </p:tgtEl>
                                      </p:cBhvr>
                                    </p:animEffect>
                                  </p:childTnLst>
                                </p:cTn>
                              </p:par>
                            </p:childTnLst>
                          </p:cTn>
                        </p:par>
                        <p:par>
                          <p:cTn id="23" fill="hold" nodeType="afterGroup">
                            <p:stCondLst>
                              <p:cond delay="3000"/>
                            </p:stCondLst>
                            <p:childTnLst>
                              <p:par>
                                <p:cTn id="24" presetID="29" presetClass="entr" presetSubtype="0" fill="hold" grpId="0" nodeType="afterEffect">
                                  <p:stCondLst>
                                    <p:cond delay="0"/>
                                  </p:stCondLst>
                                  <p:childTnLst>
                                    <p:set>
                                      <p:cBhvr>
                                        <p:cTn id="25" dur="1" fill="hold">
                                          <p:stCondLst>
                                            <p:cond delay="0"/>
                                          </p:stCondLst>
                                        </p:cTn>
                                        <p:tgtEl>
                                          <p:spTgt spid="34820"/>
                                        </p:tgtEl>
                                        <p:attrNameLst>
                                          <p:attrName>style.visibility</p:attrName>
                                        </p:attrNameLst>
                                      </p:cBhvr>
                                      <p:to>
                                        <p:strVal val="visible"/>
                                      </p:to>
                                    </p:set>
                                    <p:anim calcmode="lin" valueType="num">
                                      <p:cBhvr>
                                        <p:cTn id="26" dur="1000" fill="hold"/>
                                        <p:tgtEl>
                                          <p:spTgt spid="34820"/>
                                        </p:tgtEl>
                                        <p:attrNameLst>
                                          <p:attrName>ppt_x</p:attrName>
                                        </p:attrNameLst>
                                      </p:cBhvr>
                                      <p:tavLst>
                                        <p:tav tm="0">
                                          <p:val>
                                            <p:strVal val="#ppt_x-.2"/>
                                          </p:val>
                                        </p:tav>
                                        <p:tav tm="100000">
                                          <p:val>
                                            <p:strVal val="#ppt_x"/>
                                          </p:val>
                                        </p:tav>
                                      </p:tavLst>
                                    </p:anim>
                                    <p:anim calcmode="lin" valueType="num">
                                      <p:cBhvr>
                                        <p:cTn id="27" dur="1000" fill="hold"/>
                                        <p:tgtEl>
                                          <p:spTgt spid="3482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4820"/>
                                        </p:tgtEl>
                                      </p:cBhvr>
                                    </p:animEffect>
                                  </p:childTnLst>
                                </p:cTn>
                              </p:par>
                            </p:childTnLst>
                          </p:cTn>
                        </p:par>
                        <p:par>
                          <p:cTn id="29" fill="hold" nodeType="afterGroup">
                            <p:stCondLst>
                              <p:cond delay="4000"/>
                            </p:stCondLst>
                            <p:childTnLst>
                              <p:par>
                                <p:cTn id="30" presetID="29" presetClass="entr" presetSubtype="0" fill="hold" grpId="0" nodeType="afterEffect">
                                  <p:stCondLst>
                                    <p:cond delay="0"/>
                                  </p:stCondLst>
                                  <p:childTnLst>
                                    <p:set>
                                      <p:cBhvr>
                                        <p:cTn id="31" dur="1" fill="hold">
                                          <p:stCondLst>
                                            <p:cond delay="0"/>
                                          </p:stCondLst>
                                        </p:cTn>
                                        <p:tgtEl>
                                          <p:spTgt spid="34821"/>
                                        </p:tgtEl>
                                        <p:attrNameLst>
                                          <p:attrName>style.visibility</p:attrName>
                                        </p:attrNameLst>
                                      </p:cBhvr>
                                      <p:to>
                                        <p:strVal val="visible"/>
                                      </p:to>
                                    </p:set>
                                    <p:anim calcmode="lin" valueType="num">
                                      <p:cBhvr>
                                        <p:cTn id="32" dur="1000" fill="hold"/>
                                        <p:tgtEl>
                                          <p:spTgt spid="34821"/>
                                        </p:tgtEl>
                                        <p:attrNameLst>
                                          <p:attrName>ppt_x</p:attrName>
                                        </p:attrNameLst>
                                      </p:cBhvr>
                                      <p:tavLst>
                                        <p:tav tm="0">
                                          <p:val>
                                            <p:strVal val="#ppt_x-.2"/>
                                          </p:val>
                                        </p:tav>
                                        <p:tav tm="100000">
                                          <p:val>
                                            <p:strVal val="#ppt_x"/>
                                          </p:val>
                                        </p:tav>
                                      </p:tavLst>
                                    </p:anim>
                                    <p:anim calcmode="lin" valueType="num">
                                      <p:cBhvr>
                                        <p:cTn id="33" dur="1000" fill="hold"/>
                                        <p:tgtEl>
                                          <p:spTgt spid="3482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P spid="348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40581" y="562829"/>
            <a:ext cx="7158038" cy="609600"/>
          </a:xfrm>
          <a:noFill/>
          <a:extLst>
            <a:ext uri="{909E8E84-426E-40DD-AFC4-6F175D3DCCD1}">
              <a14:hiddenFill xmlns:a14="http://schemas.microsoft.com/office/drawing/2010/main">
                <a:solidFill>
                  <a:srgbClr val="CCFF99"/>
                </a:solidFill>
              </a14:hiddenFill>
            </a:ext>
          </a:extLst>
        </p:spPr>
        <p:txBody>
          <a:bodyPr/>
          <a:lstStyle/>
          <a:p>
            <a:pPr algn="ctr"/>
            <a:r>
              <a:rPr lang="en-US" b="1" dirty="0" smtClean="0"/>
              <a:t>Accounting </a:t>
            </a:r>
            <a:r>
              <a:rPr lang="en-US" b="1" dirty="0"/>
              <a:t>Equation: </a:t>
            </a:r>
          </a:p>
        </p:txBody>
      </p:sp>
      <p:graphicFrame>
        <p:nvGraphicFramePr>
          <p:cNvPr id="36867" name="Object 3"/>
          <p:cNvGraphicFramePr>
            <a:graphicFrameLocks/>
          </p:cNvGraphicFramePr>
          <p:nvPr>
            <p:extLst>
              <p:ext uri="{D42A27DB-BD31-4B8C-83A1-F6EECF244321}">
                <p14:modId xmlns:p14="http://schemas.microsoft.com/office/powerpoint/2010/main" val="4095061634"/>
              </p:ext>
            </p:extLst>
          </p:nvPr>
        </p:nvGraphicFramePr>
        <p:xfrm>
          <a:off x="249238" y="2527300"/>
          <a:ext cx="8623300" cy="3798888"/>
        </p:xfrm>
        <a:graphic>
          <a:graphicData uri="http://schemas.openxmlformats.org/presentationml/2006/ole">
            <mc:AlternateContent xmlns:mc="http://schemas.openxmlformats.org/markup-compatibility/2006">
              <mc:Choice xmlns:v="urn:schemas-microsoft-com:vml" Requires="v">
                <p:oleObj spid="_x0000_s1080" name="Worksheet" r:id="rId5" imgW="4467288" imgH="1952480" progId="Excel.Sheet.8">
                  <p:embed/>
                </p:oleObj>
              </mc:Choice>
              <mc:Fallback>
                <p:oleObj name="Worksheet" r:id="rId5" imgW="4467288" imgH="1952480" progId="Excel.Sheet.8">
                  <p:embed/>
                  <p:pic>
                    <p:nvPicPr>
                      <p:cNvPr id="0" name=""/>
                      <p:cNvPicPr>
                        <a:picLocks noChangeArrowheads="1"/>
                      </p:cNvPicPr>
                      <p:nvPr/>
                    </p:nvPicPr>
                    <p:blipFill>
                      <a:blip r:embed="rId6"/>
                      <a:srcRect b="5867"/>
                      <a:stretch>
                        <a:fillRect/>
                      </a:stretch>
                    </p:blipFill>
                    <p:spPr bwMode="auto">
                      <a:xfrm>
                        <a:off x="249238" y="2527300"/>
                        <a:ext cx="8623300" cy="3798888"/>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 name="Rectangle 5"/>
          <p:cNvSpPr>
            <a:spLocks noChangeArrowheads="1"/>
          </p:cNvSpPr>
          <p:nvPr/>
        </p:nvSpPr>
        <p:spPr bwMode="auto">
          <a:xfrm>
            <a:off x="304800" y="1295400"/>
            <a:ext cx="8229600" cy="1160463"/>
          </a:xfrm>
          <a:prstGeom prst="rect">
            <a:avLst/>
          </a:prstGeom>
          <a:solidFill>
            <a:schemeClr val="accent3">
              <a:lumMod val="40000"/>
              <a:lumOff val="60000"/>
            </a:schemeClr>
          </a:solidFill>
          <a:ln>
            <a:noFill/>
          </a:ln>
          <a:effectLst/>
        </p:spPr>
        <p:txBody>
          <a:bodyPr lIns="90488" tIns="44450" rIns="90488" bIns="44450"/>
          <a:lstStyle/>
          <a:p>
            <a:pPr algn="ctr">
              <a:spcBef>
                <a:spcPct val="20000"/>
              </a:spcBef>
            </a:pPr>
            <a:r>
              <a:rPr lang="en-US" sz="3200" b="1" dirty="0" smtClean="0">
                <a:solidFill>
                  <a:prstClr val="black"/>
                </a:solidFill>
                <a:latin typeface="Arial" panose="020B0604020202020204" pitchFamily="34" charset="0"/>
              </a:rPr>
              <a:t>Chas Taylor invests $30,000 </a:t>
            </a:r>
            <a:r>
              <a:rPr lang="en-US" sz="3200" b="1" dirty="0">
                <a:solidFill>
                  <a:prstClr val="black"/>
                </a:solidFill>
                <a:latin typeface="Arial" panose="020B0604020202020204" pitchFamily="34" charset="0"/>
              </a:rPr>
              <a:t>cash to start the business, </a:t>
            </a:r>
            <a:r>
              <a:rPr lang="en-US" sz="3200" b="1" i="1" dirty="0" smtClean="0">
                <a:solidFill>
                  <a:prstClr val="black"/>
                </a:solidFill>
                <a:latin typeface="Arial" panose="020B0604020202020204" pitchFamily="34" charset="0"/>
              </a:rPr>
              <a:t>Fast Forward</a:t>
            </a:r>
            <a:r>
              <a:rPr lang="en-US" sz="3200" b="1" dirty="0" smtClean="0">
                <a:solidFill>
                  <a:prstClr val="black"/>
                </a:solidFill>
                <a:latin typeface="Arial" panose="020B0604020202020204" pitchFamily="34" charset="0"/>
              </a:rPr>
              <a:t>.</a:t>
            </a:r>
            <a:endParaRPr lang="en-US" sz="3200" b="1" dirty="0">
              <a:solidFill>
                <a:prstClr val="black"/>
              </a:solidFill>
              <a:latin typeface="Arial" panose="020B0604020202020204" pitchFamily="34" charset="0"/>
            </a:endParaRPr>
          </a:p>
        </p:txBody>
      </p:sp>
      <p:sp>
        <p:nvSpPr>
          <p:cNvPr id="36871" name="Oval 7"/>
          <p:cNvSpPr>
            <a:spLocks noChangeArrowheads="1"/>
          </p:cNvSpPr>
          <p:nvPr/>
        </p:nvSpPr>
        <p:spPr bwMode="auto">
          <a:xfrm>
            <a:off x="685800" y="3499704"/>
            <a:ext cx="1219200" cy="462696"/>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6872" name="Oval 8"/>
          <p:cNvSpPr>
            <a:spLocks noChangeArrowheads="1"/>
          </p:cNvSpPr>
          <p:nvPr/>
        </p:nvSpPr>
        <p:spPr bwMode="auto">
          <a:xfrm>
            <a:off x="7729538" y="3505200"/>
            <a:ext cx="1143000" cy="457200"/>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6969" name="Oval 105"/>
          <p:cNvSpPr>
            <a:spLocks noChangeArrowheads="1"/>
          </p:cNvSpPr>
          <p:nvPr/>
        </p:nvSpPr>
        <p:spPr bwMode="auto">
          <a:xfrm>
            <a:off x="1752600" y="5697657"/>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6970" name="Oval 106"/>
          <p:cNvSpPr>
            <a:spLocks noChangeArrowheads="1"/>
          </p:cNvSpPr>
          <p:nvPr/>
        </p:nvSpPr>
        <p:spPr bwMode="auto">
          <a:xfrm>
            <a:off x="5791200" y="5716707"/>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 name="Rounded Rectangle 10"/>
          <p:cNvSpPr/>
          <p:nvPr/>
        </p:nvSpPr>
        <p:spPr>
          <a:xfrm>
            <a:off x="29876" y="6535566"/>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253767261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1000"/>
                                        <p:tgtEl>
                                          <p:spTgt spid="36869"/>
                                        </p:tgtEl>
                                      </p:cBhvr>
                                    </p:animEffect>
                                    <p:anim calcmode="lin" valueType="num">
                                      <p:cBhvr>
                                        <p:cTn id="8" dur="1000" fill="hold"/>
                                        <p:tgtEl>
                                          <p:spTgt spid="36869"/>
                                        </p:tgtEl>
                                        <p:attrNameLst>
                                          <p:attrName>ppt_x</p:attrName>
                                        </p:attrNameLst>
                                      </p:cBhvr>
                                      <p:tavLst>
                                        <p:tav tm="0">
                                          <p:val>
                                            <p:strVal val="#ppt_x"/>
                                          </p:val>
                                        </p:tav>
                                        <p:tav tm="100000">
                                          <p:val>
                                            <p:strVal val="#ppt_x"/>
                                          </p:val>
                                        </p:tav>
                                      </p:tavLst>
                                    </p:anim>
                                    <p:anim calcmode="lin" valueType="num">
                                      <p:cBhvr>
                                        <p:cTn id="9" dur="1000" fill="hold"/>
                                        <p:tgtEl>
                                          <p:spTgt spid="36869"/>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4000"/>
                                  </p:stCondLst>
                                  <p:childTnLst>
                                    <p:set>
                                      <p:cBhvr>
                                        <p:cTn id="11" dur="1" fill="hold">
                                          <p:stCondLst>
                                            <p:cond delay="0"/>
                                          </p:stCondLst>
                                        </p:cTn>
                                        <p:tgtEl>
                                          <p:spTgt spid="36867"/>
                                        </p:tgtEl>
                                        <p:attrNameLst>
                                          <p:attrName>style.visibility</p:attrName>
                                        </p:attrNameLst>
                                      </p:cBhvr>
                                      <p:to>
                                        <p:strVal val="visible"/>
                                      </p:to>
                                    </p:set>
                                    <p:animEffect transition="in" filter="dissolve">
                                      <p:cBhvr>
                                        <p:cTn id="12" dur="1000"/>
                                        <p:tgtEl>
                                          <p:spTgt spid="36867"/>
                                        </p:tgtEl>
                                      </p:cBhvr>
                                    </p:animEffect>
                                  </p:childTnLst>
                                </p:cTn>
                              </p:par>
                            </p:childTnLst>
                          </p:cTn>
                        </p:par>
                        <p:par>
                          <p:cTn id="13" fill="hold">
                            <p:stCondLst>
                              <p:cond delay="5000"/>
                            </p:stCondLst>
                            <p:childTnLst>
                              <p:par>
                                <p:cTn id="14" presetID="9" presetClass="entr" presetSubtype="0" fill="hold" grpId="0" nodeType="afterEffect">
                                  <p:stCondLst>
                                    <p:cond delay="0"/>
                                  </p:stCondLst>
                                  <p:childTnLst>
                                    <p:set>
                                      <p:cBhvr>
                                        <p:cTn id="15" dur="1" fill="hold">
                                          <p:stCondLst>
                                            <p:cond delay="0"/>
                                          </p:stCondLst>
                                        </p:cTn>
                                        <p:tgtEl>
                                          <p:spTgt spid="36871"/>
                                        </p:tgtEl>
                                        <p:attrNameLst>
                                          <p:attrName>style.visibility</p:attrName>
                                        </p:attrNameLst>
                                      </p:cBhvr>
                                      <p:to>
                                        <p:strVal val="visible"/>
                                      </p:to>
                                    </p:set>
                                    <p:animEffect transition="in" filter="dissolve">
                                      <p:cBhvr>
                                        <p:cTn id="16" dur="1000"/>
                                        <p:tgtEl>
                                          <p:spTgt spid="36871"/>
                                        </p:tgtEl>
                                      </p:cBhvr>
                                    </p:animEffect>
                                  </p:childTnLst>
                                </p:cTn>
                              </p:par>
                            </p:childTnLst>
                          </p:cTn>
                        </p:par>
                        <p:par>
                          <p:cTn id="17" fill="hold">
                            <p:stCondLst>
                              <p:cond delay="6000"/>
                            </p:stCondLst>
                            <p:childTnLst>
                              <p:par>
                                <p:cTn id="18" presetID="9" presetClass="entr" presetSubtype="0" fill="hold" grpId="0" nodeType="afterEffect">
                                  <p:stCondLst>
                                    <p:cond delay="0"/>
                                  </p:stCondLst>
                                  <p:childTnLst>
                                    <p:set>
                                      <p:cBhvr>
                                        <p:cTn id="19" dur="1" fill="hold">
                                          <p:stCondLst>
                                            <p:cond delay="0"/>
                                          </p:stCondLst>
                                        </p:cTn>
                                        <p:tgtEl>
                                          <p:spTgt spid="36872"/>
                                        </p:tgtEl>
                                        <p:attrNameLst>
                                          <p:attrName>style.visibility</p:attrName>
                                        </p:attrNameLst>
                                      </p:cBhvr>
                                      <p:to>
                                        <p:strVal val="visible"/>
                                      </p:to>
                                    </p:set>
                                    <p:animEffect transition="in" filter="dissolve">
                                      <p:cBhvr>
                                        <p:cTn id="20" dur="1000"/>
                                        <p:tgtEl>
                                          <p:spTgt spid="36872"/>
                                        </p:tgtEl>
                                      </p:cBhvr>
                                    </p:animEffect>
                                  </p:childTnLst>
                                </p:cTn>
                              </p:par>
                            </p:childTnLst>
                          </p:cTn>
                        </p:par>
                        <p:par>
                          <p:cTn id="21" fill="hold">
                            <p:stCondLst>
                              <p:cond delay="7000"/>
                            </p:stCondLst>
                            <p:childTnLst>
                              <p:par>
                                <p:cTn id="22" presetID="9" presetClass="entr" presetSubtype="0" fill="hold" grpId="0" nodeType="afterEffect">
                                  <p:stCondLst>
                                    <p:cond delay="0"/>
                                  </p:stCondLst>
                                  <p:childTnLst>
                                    <p:set>
                                      <p:cBhvr>
                                        <p:cTn id="23" dur="1" fill="hold">
                                          <p:stCondLst>
                                            <p:cond delay="0"/>
                                          </p:stCondLst>
                                        </p:cTn>
                                        <p:tgtEl>
                                          <p:spTgt spid="36969"/>
                                        </p:tgtEl>
                                        <p:attrNameLst>
                                          <p:attrName>style.visibility</p:attrName>
                                        </p:attrNameLst>
                                      </p:cBhvr>
                                      <p:to>
                                        <p:strVal val="visible"/>
                                      </p:to>
                                    </p:set>
                                    <p:animEffect transition="in" filter="dissolve">
                                      <p:cBhvr>
                                        <p:cTn id="24" dur="1000"/>
                                        <p:tgtEl>
                                          <p:spTgt spid="36969"/>
                                        </p:tgtEl>
                                      </p:cBhvr>
                                    </p:animEffect>
                                  </p:childTnLst>
                                </p:cTn>
                              </p:par>
                            </p:childTnLst>
                          </p:cTn>
                        </p:par>
                        <p:par>
                          <p:cTn id="25" fill="hold">
                            <p:stCondLst>
                              <p:cond delay="8000"/>
                            </p:stCondLst>
                            <p:childTnLst>
                              <p:par>
                                <p:cTn id="26" presetID="9" presetClass="entr" presetSubtype="0" fill="hold" grpId="0" nodeType="afterEffect">
                                  <p:stCondLst>
                                    <p:cond delay="0"/>
                                  </p:stCondLst>
                                  <p:childTnLst>
                                    <p:set>
                                      <p:cBhvr>
                                        <p:cTn id="27" dur="1" fill="hold">
                                          <p:stCondLst>
                                            <p:cond delay="0"/>
                                          </p:stCondLst>
                                        </p:cTn>
                                        <p:tgtEl>
                                          <p:spTgt spid="36970"/>
                                        </p:tgtEl>
                                        <p:attrNameLst>
                                          <p:attrName>style.visibility</p:attrName>
                                        </p:attrNameLst>
                                      </p:cBhvr>
                                      <p:to>
                                        <p:strVal val="visible"/>
                                      </p:to>
                                    </p:set>
                                    <p:animEffect transition="in" filter="dissolve">
                                      <p:cBhvr>
                                        <p:cTn id="28" dur="1000"/>
                                        <p:tgtEl>
                                          <p:spTgt spid="36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1" grpId="0" animBg="1"/>
      <p:bldP spid="36872" grpId="0" animBg="1"/>
      <p:bldP spid="36969" grpId="0" animBg="1"/>
      <p:bldP spid="3697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4294967295"/>
          </p:nvPr>
        </p:nvSpPr>
        <p:spPr bwMode="auto">
          <a:xfrm>
            <a:off x="1089025" y="2079625"/>
            <a:ext cx="7448550" cy="3597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a:buFont typeface="Wingdings" panose="05000000000000000000" pitchFamily="2" charset="2"/>
              <a:buNone/>
            </a:pPr>
            <a:r>
              <a:rPr lang="en-US" dirty="0">
                <a:solidFill>
                  <a:schemeClr val="hlink"/>
                </a:solidFill>
              </a:rPr>
              <a:t/>
            </a:r>
            <a:br>
              <a:rPr lang="en-US" dirty="0">
                <a:solidFill>
                  <a:schemeClr val="hlink"/>
                </a:solidFill>
              </a:rPr>
            </a:br>
            <a:endParaRPr lang="en-US"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a:t>
            </a:r>
            <a:r>
              <a:rPr lang="en-US" b="1" dirty="0">
                <a:solidFill>
                  <a:schemeClr val="hlink"/>
                </a:solidFill>
              </a:rPr>
              <a:t> </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a:t>(2) Supplies</a:t>
            </a:r>
            <a:r>
              <a:rPr lang="en-US" b="1" dirty="0">
                <a:solidFill>
                  <a:schemeClr val="hlink"/>
                </a:solidFill>
              </a:rPr>
              <a:t> </a:t>
            </a:r>
            <a:r>
              <a:rPr lang="en-US" b="1" dirty="0">
                <a:solidFill>
                  <a:srgbClr val="9A2F6F"/>
                </a:solidFill>
              </a:rPr>
              <a:t>(asset)</a:t>
            </a:r>
          </a:p>
        </p:txBody>
      </p:sp>
      <p:sp>
        <p:nvSpPr>
          <p:cNvPr id="38915" name="AutoShape 3"/>
          <p:cNvSpPr>
            <a:spLocks noChangeArrowheads="1"/>
          </p:cNvSpPr>
          <p:nvPr/>
        </p:nvSpPr>
        <p:spPr bwMode="auto">
          <a:xfrm rot="16200000">
            <a:off x="4756944" y="4398659"/>
            <a:ext cx="444500" cy="331788"/>
          </a:xfrm>
          <a:prstGeom prst="rightArrow">
            <a:avLst>
              <a:gd name="adj1" fmla="val 50000"/>
              <a:gd name="adj2" fmla="val 66992"/>
            </a:avLst>
          </a:prstGeom>
          <a:solidFill>
            <a:srgbClr val="00CC00"/>
          </a:solidFill>
          <a:ln w="12700">
            <a:solidFill>
              <a:schemeClr val="tx1"/>
            </a:solidFill>
            <a:miter lim="800000"/>
            <a:headEnd/>
            <a:tailEnd/>
          </a:ln>
          <a:effectLst>
            <a:outerShdw dist="71842" dir="2700000" algn="ctr" rotWithShape="0">
              <a:schemeClr val="bg2"/>
            </a:outerShdw>
          </a:effectLst>
        </p:spPr>
        <p:txBody>
          <a:bodyPr wrap="none" anchor="ctr"/>
          <a:lstStyle/>
          <a:p>
            <a:endParaRPr lang="en-US">
              <a:solidFill>
                <a:prstClr val="black"/>
              </a:solidFill>
            </a:endParaRPr>
          </a:p>
        </p:txBody>
      </p:sp>
      <p:sp>
        <p:nvSpPr>
          <p:cNvPr id="38916" name="AutoShape 4"/>
          <p:cNvSpPr>
            <a:spLocks noChangeArrowheads="1"/>
          </p:cNvSpPr>
          <p:nvPr/>
        </p:nvSpPr>
        <p:spPr bwMode="auto">
          <a:xfrm rot="16200000" flipH="1">
            <a:off x="4287044" y="3802856"/>
            <a:ext cx="444500" cy="331788"/>
          </a:xfrm>
          <a:prstGeom prst="rightArrow">
            <a:avLst>
              <a:gd name="adj1" fmla="val 50000"/>
              <a:gd name="adj2" fmla="val 66992"/>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a:solidFill>
                <a:prstClr val="black"/>
              </a:solidFill>
            </a:endParaRPr>
          </a:p>
        </p:txBody>
      </p:sp>
      <p:sp>
        <p:nvSpPr>
          <p:cNvPr id="38917" name="Rectangle 5"/>
          <p:cNvSpPr>
            <a:spLocks noGrp="1" noChangeArrowheads="1"/>
          </p:cNvSpPr>
          <p:nvPr>
            <p:ph type="title"/>
          </p:nvPr>
        </p:nvSpPr>
        <p:spPr>
          <a:xfrm>
            <a:off x="914399" y="381000"/>
            <a:ext cx="7656513" cy="879475"/>
          </a:xfrm>
          <a:noFill/>
          <a:extLst>
            <a:ext uri="{909E8E84-426E-40DD-AFC4-6F175D3DCCD1}">
              <a14:hiddenFill xmlns:a14="http://schemas.microsoft.com/office/drawing/2010/main">
                <a:solidFill>
                  <a:srgbClr val="FFFF00"/>
                </a:solidFill>
              </a14:hiddenFill>
            </a:ext>
          </a:extLst>
        </p:spPr>
        <p:txBody>
          <a:bodyPr/>
          <a:lstStyle/>
          <a:p>
            <a:pPr algn="ctr"/>
            <a:r>
              <a:rPr lang="en-US" b="1" dirty="0" smtClean="0"/>
              <a:t>Transaction 2:</a:t>
            </a:r>
            <a:endParaRPr lang="en-US" dirty="0"/>
          </a:p>
        </p:txBody>
      </p:sp>
      <p:sp>
        <p:nvSpPr>
          <p:cNvPr id="38918" name="Rectangle 6"/>
          <p:cNvSpPr>
            <a:spLocks noChangeArrowheads="1"/>
          </p:cNvSpPr>
          <p:nvPr/>
        </p:nvSpPr>
        <p:spPr bwMode="auto">
          <a:xfrm>
            <a:off x="566738" y="1447800"/>
            <a:ext cx="8004175" cy="1160463"/>
          </a:xfrm>
          <a:prstGeom prst="rect">
            <a:avLst/>
          </a:prstGeom>
          <a:solidFill>
            <a:srgbClr val="FFFF99"/>
          </a:solidFill>
          <a:ln>
            <a:noFill/>
          </a:ln>
          <a:effectLst/>
          <a:extLst/>
        </p:spPr>
        <p:txBody>
          <a:bodyPr lIns="90488" tIns="44450" rIns="90488" bIns="44450"/>
          <a:lstStyle/>
          <a:p>
            <a:pPr algn="ctr"/>
            <a:r>
              <a:rPr lang="en-US" sz="3200" b="1" dirty="0">
                <a:solidFill>
                  <a:prstClr val="black"/>
                </a:solidFill>
                <a:latin typeface="Arial" panose="020B0604020202020204" pitchFamily="34" charset="0"/>
              </a:rPr>
              <a:t> Company purchased supplies paying </a:t>
            </a:r>
            <a:r>
              <a:rPr lang="en-US" sz="3200" b="1" dirty="0" smtClean="0">
                <a:solidFill>
                  <a:prstClr val="black"/>
                </a:solidFill>
                <a:latin typeface="Arial" panose="020B0604020202020204" pitchFamily="34" charset="0"/>
              </a:rPr>
              <a:t>$2,500 </a:t>
            </a:r>
            <a:r>
              <a:rPr lang="en-US" sz="3200" b="1" dirty="0">
                <a:solidFill>
                  <a:prstClr val="black"/>
                </a:solidFill>
                <a:latin typeface="Arial" panose="020B0604020202020204" pitchFamily="34" charset="0"/>
              </a:rPr>
              <a:t>cash.</a:t>
            </a:r>
          </a:p>
        </p:txBody>
      </p:sp>
      <p:pic>
        <p:nvPicPr>
          <p:cNvPr id="38919" name="Picture 7" descr="j02872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191000"/>
            <a:ext cx="1997075" cy="204311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33702175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8918">
                                            <p:txEl>
                                              <p:pRg st="0" end="0"/>
                                            </p:txEl>
                                          </p:spTgt>
                                        </p:tgtEl>
                                        <p:attrNameLst>
                                          <p:attrName>style.visibility</p:attrName>
                                        </p:attrNameLst>
                                      </p:cBhvr>
                                      <p:to>
                                        <p:strVal val="visible"/>
                                      </p:to>
                                    </p:set>
                                    <p:animEffect transition="in" filter="fade">
                                      <p:cBhvr>
                                        <p:cTn id="7" dur="1000"/>
                                        <p:tgtEl>
                                          <p:spTgt spid="38918">
                                            <p:txEl>
                                              <p:pRg st="0" end="0"/>
                                            </p:txEl>
                                          </p:spTgt>
                                        </p:tgtEl>
                                      </p:cBhvr>
                                    </p:animEffect>
                                    <p:anim calcmode="lin" valueType="num">
                                      <p:cBhvr>
                                        <p:cTn id="8" dur="1000" fill="hold"/>
                                        <p:tgtEl>
                                          <p:spTgt spid="389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8914">
                                            <p:txEl>
                                              <p:pRg st="1" end="1"/>
                                            </p:txEl>
                                          </p:spTgt>
                                        </p:tgtEl>
                                        <p:attrNameLst>
                                          <p:attrName>style.visibility</p:attrName>
                                        </p:attrNameLst>
                                      </p:cBhvr>
                                      <p:to>
                                        <p:strVal val="visible"/>
                                      </p:to>
                                    </p:set>
                                    <p:animEffect transition="in" filter="barn(inVertical)">
                                      <p:cBhvr>
                                        <p:cTn id="14" dur="500"/>
                                        <p:tgtEl>
                                          <p:spTgt spid="38914">
                                            <p:txEl>
                                              <p:pRg st="1" end="1"/>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38914">
                                            <p:txEl>
                                              <p:pRg st="2" end="2"/>
                                            </p:txEl>
                                          </p:spTgt>
                                        </p:tgtEl>
                                        <p:attrNameLst>
                                          <p:attrName>style.visibility</p:attrName>
                                        </p:attrNameLst>
                                      </p:cBhvr>
                                      <p:to>
                                        <p:strVal val="visible"/>
                                      </p:to>
                                    </p:set>
                                    <p:anim calcmode="lin" valueType="num">
                                      <p:cBhvr>
                                        <p:cTn id="19" dur="1000" fill="hold"/>
                                        <p:tgtEl>
                                          <p:spTgt spid="38914">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891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8914">
                                            <p:txEl>
                                              <p:pRg st="2" end="2"/>
                                            </p:txEl>
                                          </p:spTgt>
                                        </p:tgtEl>
                                      </p:cBhvr>
                                    </p:animEffect>
                                  </p:childTnLst>
                                </p:cTn>
                              </p:par>
                            </p:childTnLst>
                          </p:cTn>
                        </p:par>
                        <p:par>
                          <p:cTn id="22" fill="hold" nodeType="afterGroup">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8916"/>
                                        </p:tgtEl>
                                        <p:attrNameLst>
                                          <p:attrName>style.visibility</p:attrName>
                                        </p:attrNameLst>
                                      </p:cBhvr>
                                      <p:to>
                                        <p:strVal val="visible"/>
                                      </p:to>
                                    </p:set>
                                    <p:animEffect transition="in" filter="fade">
                                      <p:cBhvr>
                                        <p:cTn id="25" dur="2000"/>
                                        <p:tgtEl>
                                          <p:spTgt spid="38916"/>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38914">
                                            <p:txEl>
                                              <p:pRg st="3" end="3"/>
                                            </p:txEl>
                                          </p:spTgt>
                                        </p:tgtEl>
                                        <p:attrNameLst>
                                          <p:attrName>style.visibility</p:attrName>
                                        </p:attrNameLst>
                                      </p:cBhvr>
                                      <p:to>
                                        <p:strVal val="visible"/>
                                      </p:to>
                                    </p:set>
                                    <p:anim calcmode="lin" valueType="num">
                                      <p:cBhvr>
                                        <p:cTn id="30" dur="1000" fill="hold"/>
                                        <p:tgtEl>
                                          <p:spTgt spid="38914">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3891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8914">
                                            <p:txEl>
                                              <p:pRg st="3" end="3"/>
                                            </p:txEl>
                                          </p:spTgt>
                                        </p:tgtEl>
                                      </p:cBhvr>
                                    </p:animEffect>
                                  </p:childTnLst>
                                </p:cTn>
                              </p:par>
                            </p:childTnLst>
                          </p:cTn>
                        </p:par>
                        <p:par>
                          <p:cTn id="33" fill="hold" nodeType="afterGroup">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8915"/>
                                        </p:tgtEl>
                                        <p:attrNameLst>
                                          <p:attrName>style.visibility</p:attrName>
                                        </p:attrNameLst>
                                      </p:cBhvr>
                                      <p:to>
                                        <p:strVal val="visible"/>
                                      </p:to>
                                    </p:set>
                                    <p:animEffect transition="in" filter="fade">
                                      <p:cBhvr>
                                        <p:cTn id="36" dur="2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4400" y="131457"/>
            <a:ext cx="7158038" cy="1412875"/>
          </a:xfrm>
        </p:spPr>
        <p:txBody>
          <a:bodyPr/>
          <a:lstStyle/>
          <a:p>
            <a:pPr algn="ctr"/>
            <a:r>
              <a:rPr lang="en-US" b="1" dirty="0" smtClean="0"/>
              <a:t>Accounting Equation:</a:t>
            </a:r>
            <a:endParaRPr lang="en-US" b="1" dirty="0"/>
          </a:p>
        </p:txBody>
      </p:sp>
      <p:sp>
        <p:nvSpPr>
          <p:cNvPr id="40963" name="Rectangle 3"/>
          <p:cNvSpPr>
            <a:spLocks noChangeArrowheads="1"/>
          </p:cNvSpPr>
          <p:nvPr/>
        </p:nvSpPr>
        <p:spPr bwMode="auto">
          <a:xfrm>
            <a:off x="381000" y="1295400"/>
            <a:ext cx="8458200" cy="1160463"/>
          </a:xfrm>
          <a:prstGeom prst="rect">
            <a:avLst/>
          </a:prstGeom>
          <a:solidFill>
            <a:srgbClr val="FFFF99"/>
          </a:solidFill>
          <a:ln>
            <a:noFill/>
          </a:ln>
          <a:effectLst/>
          <a:extLst/>
        </p:spPr>
        <p:txBody>
          <a:bodyPr lIns="90488" tIns="44450" rIns="90488" bIns="44450"/>
          <a:lstStyle/>
          <a:p>
            <a:pPr algn="ctr"/>
            <a:r>
              <a:rPr lang="en-US" sz="3200" b="1" dirty="0">
                <a:solidFill>
                  <a:prstClr val="black"/>
                </a:solidFill>
                <a:latin typeface="Arial" panose="020B0604020202020204" pitchFamily="34" charset="0"/>
              </a:rPr>
              <a:t>Company purchased supplies paying </a:t>
            </a:r>
            <a:r>
              <a:rPr lang="en-US" sz="3200" b="1" dirty="0" smtClean="0">
                <a:solidFill>
                  <a:prstClr val="black"/>
                </a:solidFill>
                <a:latin typeface="Arial" panose="020B0604020202020204" pitchFamily="34" charset="0"/>
              </a:rPr>
              <a:t>$2,500 </a:t>
            </a:r>
            <a:r>
              <a:rPr lang="en-US" sz="3200" b="1" dirty="0">
                <a:solidFill>
                  <a:prstClr val="black"/>
                </a:solidFill>
                <a:latin typeface="Arial" panose="020B0604020202020204" pitchFamily="34" charset="0"/>
              </a:rPr>
              <a:t>cash. </a:t>
            </a:r>
          </a:p>
        </p:txBody>
      </p:sp>
      <p:graphicFrame>
        <p:nvGraphicFramePr>
          <p:cNvPr id="40964" name="Object 4"/>
          <p:cNvGraphicFramePr>
            <a:graphicFrameLocks/>
          </p:cNvGraphicFramePr>
          <p:nvPr>
            <p:extLst>
              <p:ext uri="{D42A27DB-BD31-4B8C-83A1-F6EECF244321}">
                <p14:modId xmlns:p14="http://schemas.microsoft.com/office/powerpoint/2010/main" val="7061647"/>
              </p:ext>
            </p:extLst>
          </p:nvPr>
        </p:nvGraphicFramePr>
        <p:xfrm>
          <a:off x="422275" y="2570163"/>
          <a:ext cx="8229600" cy="3797300"/>
        </p:xfrm>
        <a:graphic>
          <a:graphicData uri="http://schemas.openxmlformats.org/presentationml/2006/ole">
            <mc:AlternateContent xmlns:mc="http://schemas.openxmlformats.org/markup-compatibility/2006">
              <mc:Choice xmlns:v="urn:schemas-microsoft-com:vml" Requires="v">
                <p:oleObj spid="_x0000_s2104" name="Worksheet" r:id="rId5" imgW="4467288" imgH="1952480" progId="Excel.Sheet.8">
                  <p:embed/>
                </p:oleObj>
              </mc:Choice>
              <mc:Fallback>
                <p:oleObj name="Worksheet" r:id="rId5" imgW="4467288" imgH="1952480" progId="Excel.Sheet.8">
                  <p:embed/>
                  <p:pic>
                    <p:nvPicPr>
                      <p:cNvPr id="0" name=""/>
                      <p:cNvPicPr>
                        <a:picLocks noChangeArrowheads="1"/>
                      </p:cNvPicPr>
                      <p:nvPr/>
                    </p:nvPicPr>
                    <p:blipFill>
                      <a:blip r:embed="rId6"/>
                      <a:srcRect b="5867"/>
                      <a:stretch>
                        <a:fillRect/>
                      </a:stretch>
                    </p:blipFill>
                    <p:spPr bwMode="auto">
                      <a:xfrm>
                        <a:off x="422275" y="2570163"/>
                        <a:ext cx="8229600" cy="3797300"/>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Oval 6"/>
          <p:cNvSpPr>
            <a:spLocks noChangeArrowheads="1"/>
          </p:cNvSpPr>
          <p:nvPr/>
        </p:nvSpPr>
        <p:spPr bwMode="auto">
          <a:xfrm>
            <a:off x="1123156" y="3871670"/>
            <a:ext cx="954088" cy="497986"/>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0969" name="Oval 9"/>
          <p:cNvSpPr>
            <a:spLocks noChangeArrowheads="1"/>
          </p:cNvSpPr>
          <p:nvPr/>
        </p:nvSpPr>
        <p:spPr bwMode="auto">
          <a:xfrm>
            <a:off x="2282825" y="3854939"/>
            <a:ext cx="990600" cy="497986"/>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0970" name="Oval 10"/>
          <p:cNvSpPr>
            <a:spLocks noChangeArrowheads="1"/>
          </p:cNvSpPr>
          <p:nvPr/>
        </p:nvSpPr>
        <p:spPr bwMode="auto">
          <a:xfrm>
            <a:off x="1811338" y="5761038"/>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0971" name="Oval 11"/>
          <p:cNvSpPr>
            <a:spLocks noChangeArrowheads="1"/>
          </p:cNvSpPr>
          <p:nvPr/>
        </p:nvSpPr>
        <p:spPr bwMode="auto">
          <a:xfrm>
            <a:off x="5753100" y="574119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0972" name="AutoShape 12"/>
          <p:cNvSpPr>
            <a:spLocks noChangeArrowheads="1"/>
          </p:cNvSpPr>
          <p:nvPr/>
        </p:nvSpPr>
        <p:spPr bwMode="auto">
          <a:xfrm>
            <a:off x="4648200" y="3886200"/>
            <a:ext cx="2971800" cy="1295400"/>
          </a:xfrm>
          <a:prstGeom prst="wedgeRoundRectCallout">
            <a:avLst>
              <a:gd name="adj1" fmla="val -23718"/>
              <a:gd name="adj2" fmla="val 48773"/>
              <a:gd name="adj3" fmla="val 16667"/>
            </a:avLst>
          </a:prstGeom>
          <a:solidFill>
            <a:srgbClr val="0000FF"/>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a:solidFill>
                  <a:srgbClr val="FFFFFF"/>
                </a:solidFill>
              </a:rPr>
              <a:t>Accounting Equation must remain in balance!!</a:t>
            </a:r>
          </a:p>
        </p:txBody>
      </p:sp>
      <p:sp>
        <p:nvSpPr>
          <p:cNvPr id="40973" name="Line 13"/>
          <p:cNvSpPr>
            <a:spLocks noChangeShapeType="1"/>
          </p:cNvSpPr>
          <p:nvPr/>
        </p:nvSpPr>
        <p:spPr bwMode="auto">
          <a:xfrm flipH="1">
            <a:off x="3505200" y="5486400"/>
            <a:ext cx="1219200" cy="4572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40974" name="Line 14"/>
          <p:cNvSpPr>
            <a:spLocks noChangeShapeType="1"/>
          </p:cNvSpPr>
          <p:nvPr/>
        </p:nvSpPr>
        <p:spPr bwMode="auto">
          <a:xfrm>
            <a:off x="6400800" y="5334000"/>
            <a:ext cx="152400" cy="4572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13" name="Rounded Rectangle 12"/>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319508916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1000"/>
                                        <p:tgtEl>
                                          <p:spTgt spid="40963">
                                            <p:txEl>
                                              <p:pRg st="0" end="0"/>
                                            </p:txEl>
                                          </p:spTgt>
                                        </p:tgtEl>
                                      </p:cBhvr>
                                    </p:animEffect>
                                    <p:anim calcmode="lin" valueType="num">
                                      <p:cBhvr>
                                        <p:cTn id="8"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40964"/>
                                        </p:tgtEl>
                                        <p:attrNameLst>
                                          <p:attrName>style.visibility</p:attrName>
                                        </p:attrNameLst>
                                      </p:cBhvr>
                                      <p:to>
                                        <p:strVal val="visible"/>
                                      </p:to>
                                    </p:set>
                                    <p:animEffect transition="in" filter="dissolve">
                                      <p:cBhvr>
                                        <p:cTn id="13" dur="1000"/>
                                        <p:tgtEl>
                                          <p:spTgt spid="40964"/>
                                        </p:tgtEl>
                                      </p:cBhvr>
                                    </p:animEffect>
                                  </p:childTnLst>
                                </p:cTn>
                              </p:par>
                            </p:childTnLst>
                          </p:cTn>
                        </p:par>
                        <p:par>
                          <p:cTn id="14" fill="hold" nodeType="afterGroup">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dissolve">
                                      <p:cBhvr>
                                        <p:cTn id="17" dur="1000"/>
                                        <p:tgtEl>
                                          <p:spTgt spid="40966"/>
                                        </p:tgtEl>
                                      </p:cBhvr>
                                    </p:animEffect>
                                  </p:childTnLst>
                                </p:cTn>
                              </p:par>
                            </p:childTnLst>
                          </p:cTn>
                        </p:par>
                        <p:par>
                          <p:cTn id="18" fill="hold" nodeType="afterGroup">
                            <p:stCondLst>
                              <p:cond delay="3000"/>
                            </p:stCondLst>
                            <p:childTnLst>
                              <p:par>
                                <p:cTn id="19" presetID="9" presetClass="entr" presetSubtype="0" fill="hold" grpId="0" nodeType="afterEffect">
                                  <p:stCondLst>
                                    <p:cond delay="0"/>
                                  </p:stCondLst>
                                  <p:childTnLst>
                                    <p:set>
                                      <p:cBhvr>
                                        <p:cTn id="20" dur="1" fill="hold">
                                          <p:stCondLst>
                                            <p:cond delay="0"/>
                                          </p:stCondLst>
                                        </p:cTn>
                                        <p:tgtEl>
                                          <p:spTgt spid="40969"/>
                                        </p:tgtEl>
                                        <p:attrNameLst>
                                          <p:attrName>style.visibility</p:attrName>
                                        </p:attrNameLst>
                                      </p:cBhvr>
                                      <p:to>
                                        <p:strVal val="visible"/>
                                      </p:to>
                                    </p:set>
                                    <p:animEffect transition="in" filter="dissolve">
                                      <p:cBhvr>
                                        <p:cTn id="21" dur="1000"/>
                                        <p:tgtEl>
                                          <p:spTgt spid="40969"/>
                                        </p:tgtEl>
                                      </p:cBhvr>
                                    </p:animEffect>
                                  </p:childTnLst>
                                </p:cTn>
                              </p:par>
                            </p:childTnLst>
                          </p:cTn>
                        </p:par>
                        <p:par>
                          <p:cTn id="22" fill="hold" nodeType="afterGroup">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40972"/>
                                        </p:tgtEl>
                                        <p:attrNameLst>
                                          <p:attrName>style.visibility</p:attrName>
                                        </p:attrNameLst>
                                      </p:cBhvr>
                                      <p:to>
                                        <p:strVal val="visible"/>
                                      </p:to>
                                    </p:set>
                                    <p:animEffect transition="in" filter="fade">
                                      <p:cBhvr>
                                        <p:cTn id="25" dur="1000"/>
                                        <p:tgtEl>
                                          <p:spTgt spid="40972"/>
                                        </p:tgtEl>
                                      </p:cBhvr>
                                    </p:animEffect>
                                  </p:childTnLst>
                                </p:cTn>
                              </p:par>
                            </p:childTnLst>
                          </p:cTn>
                        </p:par>
                      </p:childTnLst>
                    </p:cTn>
                  </p:par>
                  <p:par>
                    <p:cTn id="26" fill="hold">
                      <p:stCondLst>
                        <p:cond delay="indefinite"/>
                      </p:stCondLst>
                      <p:childTnLst>
                        <p:par>
                          <p:cTn id="27" fill="hold" nodeType="afterGroup">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0973"/>
                                        </p:tgtEl>
                                        <p:attrNameLst>
                                          <p:attrName>style.visibility</p:attrName>
                                        </p:attrNameLst>
                                      </p:cBhvr>
                                      <p:to>
                                        <p:strVal val="visible"/>
                                      </p:to>
                                    </p:set>
                                    <p:animEffect transition="in" filter="fade">
                                      <p:cBhvr>
                                        <p:cTn id="30" dur="500"/>
                                        <p:tgtEl>
                                          <p:spTgt spid="40973"/>
                                        </p:tgtEl>
                                      </p:cBhvr>
                                    </p:animEffect>
                                    <p:anim calcmode="lin" valueType="num">
                                      <p:cBhvr>
                                        <p:cTn id="31" dur="500" fill="hold"/>
                                        <p:tgtEl>
                                          <p:spTgt spid="40973"/>
                                        </p:tgtEl>
                                        <p:attrNameLst>
                                          <p:attrName>ppt_x</p:attrName>
                                        </p:attrNameLst>
                                      </p:cBhvr>
                                      <p:tavLst>
                                        <p:tav tm="0">
                                          <p:val>
                                            <p:strVal val="#ppt_x"/>
                                          </p:val>
                                        </p:tav>
                                        <p:tav tm="100000">
                                          <p:val>
                                            <p:strVal val="#ppt_x"/>
                                          </p:val>
                                        </p:tav>
                                      </p:tavLst>
                                    </p:anim>
                                    <p:anim calcmode="lin" valueType="num">
                                      <p:cBhvr>
                                        <p:cTn id="32" dur="450" decel="100000" fill="hold"/>
                                        <p:tgtEl>
                                          <p:spTgt spid="40973"/>
                                        </p:tgtEl>
                                        <p:attrNameLst>
                                          <p:attrName>ppt_y</p:attrName>
                                        </p:attrNameLst>
                                      </p:cBhvr>
                                      <p:tavLst>
                                        <p:tav tm="0">
                                          <p:val>
                                            <p:strVal val="#ppt_y+1"/>
                                          </p:val>
                                        </p:tav>
                                        <p:tav tm="100000">
                                          <p:val>
                                            <p:strVal val="#ppt_y-.03"/>
                                          </p:val>
                                        </p:tav>
                                      </p:tavLst>
                                    </p:anim>
                                    <p:anim calcmode="lin" valueType="num">
                                      <p:cBhvr>
                                        <p:cTn id="33" dur="50" accel="100000" fill="hold">
                                          <p:stCondLst>
                                            <p:cond delay="450"/>
                                          </p:stCondLst>
                                        </p:cTn>
                                        <p:tgtEl>
                                          <p:spTgt spid="40973"/>
                                        </p:tgtEl>
                                        <p:attrNameLst>
                                          <p:attrName>ppt_y</p:attrName>
                                        </p:attrNameLst>
                                      </p:cBhvr>
                                      <p:tavLst>
                                        <p:tav tm="0">
                                          <p:val>
                                            <p:strVal val="#ppt_y-.03"/>
                                          </p:val>
                                        </p:tav>
                                        <p:tav tm="100000">
                                          <p:val>
                                            <p:strVal val="#ppt_y"/>
                                          </p:val>
                                        </p:tav>
                                      </p:tavLst>
                                    </p:anim>
                                  </p:childTnLst>
                                </p:cTn>
                              </p:par>
                            </p:childTnLst>
                          </p:cTn>
                        </p:par>
                        <p:par>
                          <p:cTn id="34" fill="hold" nodeType="afterGroup">
                            <p:stCondLst>
                              <p:cond delay="500"/>
                            </p:stCondLst>
                            <p:childTnLst>
                              <p:par>
                                <p:cTn id="35" presetID="37" presetClass="entr" presetSubtype="0" fill="hold" grpId="0" nodeType="afterEffect">
                                  <p:stCondLst>
                                    <p:cond delay="0"/>
                                  </p:stCondLst>
                                  <p:childTnLst>
                                    <p:set>
                                      <p:cBhvr>
                                        <p:cTn id="36" dur="1" fill="hold">
                                          <p:stCondLst>
                                            <p:cond delay="0"/>
                                          </p:stCondLst>
                                        </p:cTn>
                                        <p:tgtEl>
                                          <p:spTgt spid="40974"/>
                                        </p:tgtEl>
                                        <p:attrNameLst>
                                          <p:attrName>style.visibility</p:attrName>
                                        </p:attrNameLst>
                                      </p:cBhvr>
                                      <p:to>
                                        <p:strVal val="visible"/>
                                      </p:to>
                                    </p:set>
                                    <p:animEffect transition="in" filter="fade">
                                      <p:cBhvr>
                                        <p:cTn id="37" dur="500"/>
                                        <p:tgtEl>
                                          <p:spTgt spid="40974"/>
                                        </p:tgtEl>
                                      </p:cBhvr>
                                    </p:animEffect>
                                    <p:anim calcmode="lin" valueType="num">
                                      <p:cBhvr>
                                        <p:cTn id="38" dur="500" fill="hold"/>
                                        <p:tgtEl>
                                          <p:spTgt spid="40974"/>
                                        </p:tgtEl>
                                        <p:attrNameLst>
                                          <p:attrName>ppt_x</p:attrName>
                                        </p:attrNameLst>
                                      </p:cBhvr>
                                      <p:tavLst>
                                        <p:tav tm="0">
                                          <p:val>
                                            <p:strVal val="#ppt_x"/>
                                          </p:val>
                                        </p:tav>
                                        <p:tav tm="100000">
                                          <p:val>
                                            <p:strVal val="#ppt_x"/>
                                          </p:val>
                                        </p:tav>
                                      </p:tavLst>
                                    </p:anim>
                                    <p:anim calcmode="lin" valueType="num">
                                      <p:cBhvr>
                                        <p:cTn id="39" dur="450" decel="100000" fill="hold"/>
                                        <p:tgtEl>
                                          <p:spTgt spid="40974"/>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40974"/>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970"/>
                                        </p:tgtEl>
                                        <p:attrNameLst>
                                          <p:attrName>style.visibility</p:attrName>
                                        </p:attrNameLst>
                                      </p:cBhvr>
                                      <p:to>
                                        <p:strVal val="visible"/>
                                      </p:to>
                                    </p:set>
                                    <p:animEffect transition="in" filter="dissolve">
                                      <p:cBhvr>
                                        <p:cTn id="45" dur="1000"/>
                                        <p:tgtEl>
                                          <p:spTgt spid="40970"/>
                                        </p:tgtEl>
                                      </p:cBhvr>
                                    </p:animEffect>
                                  </p:childTnLst>
                                </p:cTn>
                              </p:par>
                            </p:childTnLst>
                          </p:cTn>
                        </p:par>
                        <p:par>
                          <p:cTn id="46" fill="hold" nodeType="afterGroup">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40971"/>
                                        </p:tgtEl>
                                        <p:attrNameLst>
                                          <p:attrName>style.visibility</p:attrName>
                                        </p:attrNameLst>
                                      </p:cBhvr>
                                      <p:to>
                                        <p:strVal val="visible"/>
                                      </p:to>
                                    </p:set>
                                    <p:animEffect transition="in" filter="dissolve">
                                      <p:cBhvr>
                                        <p:cTn id="49" dur="5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9" grpId="0" animBg="1"/>
      <p:bldP spid="40970" grpId="0" animBg="1"/>
      <p:bldP spid="40971" grpId="0" animBg="1"/>
      <p:bldP spid="40972" grpId="0" animBg="1"/>
      <p:bldP spid="40973" grpId="0" animBg="1"/>
      <p:bldP spid="4097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bwMode="auto">
          <a:xfrm>
            <a:off x="1370013" y="2079625"/>
            <a:ext cx="6954837" cy="3584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a:buFont typeface="Wingdings" panose="05000000000000000000" pitchFamily="2" charset="2"/>
              <a:buNone/>
            </a:pPr>
            <a:endParaRPr lang="en-US" dirty="0"/>
          </a:p>
          <a:p>
            <a:pPr algn="ctr">
              <a:buFont typeface="Wingdings" panose="05000000000000000000" pitchFamily="2" charset="2"/>
              <a:buNone/>
            </a:pPr>
            <a:endParaRPr lang="en-US" dirty="0"/>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a:t>
            </a:r>
            <a:r>
              <a:rPr lang="en-US" b="1" dirty="0">
                <a:solidFill>
                  <a:schemeClr val="hlink"/>
                </a:solidFill>
              </a:rPr>
              <a:t> </a:t>
            </a:r>
            <a:r>
              <a:rPr lang="en-US" b="1" dirty="0">
                <a:solidFill>
                  <a:srgbClr val="9A2F6F"/>
                </a:solidFill>
              </a:rPr>
              <a:t>(asset)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Equipment</a:t>
            </a:r>
            <a:r>
              <a:rPr lang="en-US" b="1" dirty="0">
                <a:solidFill>
                  <a:schemeClr val="hlink"/>
                </a:solidFill>
              </a:rPr>
              <a:t> </a:t>
            </a:r>
            <a:r>
              <a:rPr lang="en-US" b="1" dirty="0">
                <a:solidFill>
                  <a:srgbClr val="9A2F6F"/>
                </a:solidFill>
              </a:rPr>
              <a:t>(asset)</a:t>
            </a:r>
            <a:r>
              <a:rPr lang="en-US" b="1" dirty="0">
                <a:solidFill>
                  <a:schemeClr val="hlink"/>
                </a:solidFill>
              </a:rPr>
              <a:t> </a:t>
            </a:r>
          </a:p>
        </p:txBody>
      </p:sp>
      <p:sp>
        <p:nvSpPr>
          <p:cNvPr id="43011" name="AutoShape 3"/>
          <p:cNvSpPr>
            <a:spLocks noChangeArrowheads="1"/>
          </p:cNvSpPr>
          <p:nvPr/>
        </p:nvSpPr>
        <p:spPr bwMode="auto">
          <a:xfrm rot="16200000">
            <a:off x="5472114" y="4454525"/>
            <a:ext cx="533400" cy="396875"/>
          </a:xfrm>
          <a:prstGeom prst="rightArrow">
            <a:avLst>
              <a:gd name="adj1" fmla="val 50000"/>
              <a:gd name="adj2" fmla="val 67206"/>
            </a:avLst>
          </a:prstGeom>
          <a:solidFill>
            <a:srgbClr val="00CC00"/>
          </a:solidFill>
          <a:ln w="12700">
            <a:solidFill>
              <a:schemeClr val="tx1"/>
            </a:solidFill>
            <a:miter lim="800000"/>
            <a:headEnd/>
            <a:tailEnd/>
          </a:ln>
          <a:effectLst>
            <a:outerShdw dist="81320" dir="3080412" algn="ctr" rotWithShape="0">
              <a:schemeClr val="bg2"/>
            </a:outerShdw>
          </a:effectLst>
        </p:spPr>
        <p:txBody>
          <a:bodyPr wrap="none" anchor="ctr"/>
          <a:lstStyle/>
          <a:p>
            <a:endParaRPr lang="en-US">
              <a:solidFill>
                <a:prstClr val="black"/>
              </a:solidFill>
            </a:endParaRPr>
          </a:p>
        </p:txBody>
      </p:sp>
      <p:sp>
        <p:nvSpPr>
          <p:cNvPr id="43012" name="AutoShape 4"/>
          <p:cNvSpPr>
            <a:spLocks noChangeArrowheads="1"/>
          </p:cNvSpPr>
          <p:nvPr/>
        </p:nvSpPr>
        <p:spPr bwMode="auto">
          <a:xfrm rot="16200000" flipH="1">
            <a:off x="4513263" y="3921125"/>
            <a:ext cx="533400" cy="396875"/>
          </a:xfrm>
          <a:prstGeom prst="rightArrow">
            <a:avLst>
              <a:gd name="adj1" fmla="val 50000"/>
              <a:gd name="adj2" fmla="val 67206"/>
            </a:avLst>
          </a:prstGeom>
          <a:solidFill>
            <a:srgbClr val="FF3300"/>
          </a:solidFill>
          <a:ln w="12700">
            <a:solidFill>
              <a:schemeClr val="tx1"/>
            </a:solidFill>
            <a:miter lim="800000"/>
            <a:headEnd/>
            <a:tailEnd/>
          </a:ln>
          <a:effectLst>
            <a:outerShdw dist="74053" dir="3542175" algn="ctr" rotWithShape="0">
              <a:schemeClr val="bg2"/>
            </a:outerShdw>
          </a:effectLst>
        </p:spPr>
        <p:txBody>
          <a:bodyPr wrap="none" anchor="ctr"/>
          <a:lstStyle/>
          <a:p>
            <a:endParaRPr lang="en-US">
              <a:solidFill>
                <a:prstClr val="black"/>
              </a:solidFill>
            </a:endParaRPr>
          </a:p>
        </p:txBody>
      </p:sp>
      <p:sp>
        <p:nvSpPr>
          <p:cNvPr id="43013" name="Rectangle 5"/>
          <p:cNvSpPr>
            <a:spLocks noGrp="1" noChangeArrowheads="1"/>
          </p:cNvSpPr>
          <p:nvPr>
            <p:ph type="title"/>
          </p:nvPr>
        </p:nvSpPr>
        <p:spPr>
          <a:xfrm>
            <a:off x="838200" y="457200"/>
            <a:ext cx="7467600" cy="879475"/>
          </a:xfrm>
          <a:noFill/>
          <a:extLst>
            <a:ext uri="{909E8E84-426E-40DD-AFC4-6F175D3DCCD1}">
              <a14:hiddenFill xmlns:a14="http://schemas.microsoft.com/office/drawing/2010/main">
                <a:solidFill>
                  <a:srgbClr val="00CC00"/>
                </a:solidFill>
              </a14:hiddenFill>
            </a:ext>
          </a:extLst>
        </p:spPr>
        <p:txBody>
          <a:bodyPr/>
          <a:lstStyle/>
          <a:p>
            <a:pPr algn="ctr"/>
            <a:r>
              <a:rPr lang="en-US" b="1" dirty="0" smtClean="0"/>
              <a:t>Transaction 3:</a:t>
            </a:r>
            <a:endParaRPr lang="en-US" b="1" dirty="0"/>
          </a:p>
        </p:txBody>
      </p:sp>
      <p:sp>
        <p:nvSpPr>
          <p:cNvPr id="43014" name="Rectangle 6"/>
          <p:cNvSpPr>
            <a:spLocks noChangeArrowheads="1"/>
          </p:cNvSpPr>
          <p:nvPr/>
        </p:nvSpPr>
        <p:spPr bwMode="auto">
          <a:xfrm>
            <a:off x="609600" y="1524001"/>
            <a:ext cx="8001000" cy="914400"/>
          </a:xfrm>
          <a:prstGeom prst="rect">
            <a:avLst/>
          </a:prstGeom>
          <a:solidFill>
            <a:schemeClr val="accent3">
              <a:lumMod val="40000"/>
              <a:lumOff val="60000"/>
            </a:schemeClr>
          </a:solidFill>
          <a:ln>
            <a:noFill/>
          </a:ln>
          <a:effectLst/>
          <a:extLst/>
        </p:spPr>
        <p:txBody>
          <a:bodyPr lIns="90488" tIns="44450" rIns="90488" bIns="44450"/>
          <a:lstStyle/>
          <a:p>
            <a:pPr algn="ctr"/>
            <a:r>
              <a:rPr lang="en-US" sz="3200" b="1" dirty="0">
                <a:solidFill>
                  <a:prstClr val="black"/>
                </a:solidFill>
                <a:latin typeface="Arial" panose="020B0604020202020204" pitchFamily="34" charset="0"/>
              </a:rPr>
              <a:t>Purchased </a:t>
            </a:r>
            <a:r>
              <a:rPr lang="en-US" sz="3200" b="1" dirty="0" smtClean="0">
                <a:solidFill>
                  <a:prstClr val="black"/>
                </a:solidFill>
                <a:latin typeface="Arial" panose="020B0604020202020204" pitchFamily="34" charset="0"/>
              </a:rPr>
              <a:t>equipment for $26,000 </a:t>
            </a:r>
            <a:r>
              <a:rPr lang="en-US" sz="3200" b="1" dirty="0">
                <a:solidFill>
                  <a:prstClr val="black"/>
                </a:solidFill>
                <a:latin typeface="Arial" panose="020B0604020202020204" pitchFamily="34" charset="0"/>
              </a:rPr>
              <a:t>cash.</a:t>
            </a:r>
            <a:endParaRPr lang="en-US" sz="3200" dirty="0">
              <a:solidFill>
                <a:prstClr val="black"/>
              </a:solidFill>
              <a:latin typeface="Arial" panose="020B0604020202020204" pitchFamily="34" charset="0"/>
            </a:endParaRPr>
          </a:p>
        </p:txBody>
      </p:sp>
      <p:sp>
        <p:nvSpPr>
          <p:cNvPr id="9" name="Rounded Rectangle 8"/>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1474972735"/>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fade">
                                      <p:cBhvr>
                                        <p:cTn id="7" dur="1000"/>
                                        <p:tgtEl>
                                          <p:spTgt spid="43014"/>
                                        </p:tgtEl>
                                      </p:cBhvr>
                                    </p:animEffect>
                                    <p:anim calcmode="lin" valueType="num">
                                      <p:cBhvr>
                                        <p:cTn id="8" dur="1000" fill="hold"/>
                                        <p:tgtEl>
                                          <p:spTgt spid="43014"/>
                                        </p:tgtEl>
                                        <p:attrNameLst>
                                          <p:attrName>ppt_x</p:attrName>
                                        </p:attrNameLst>
                                      </p:cBhvr>
                                      <p:tavLst>
                                        <p:tav tm="0">
                                          <p:val>
                                            <p:strVal val="#ppt_x"/>
                                          </p:val>
                                        </p:tav>
                                        <p:tav tm="100000">
                                          <p:val>
                                            <p:strVal val="#ppt_x"/>
                                          </p:val>
                                        </p:tav>
                                      </p:tavLst>
                                    </p:anim>
                                    <p:anim calcmode="lin" valueType="num">
                                      <p:cBhvr>
                                        <p:cTn id="9" dur="1000" fill="hold"/>
                                        <p:tgtEl>
                                          <p:spTgt spid="430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3010">
                                            <p:txEl>
                                              <p:pRg st="2" end="2"/>
                                            </p:txEl>
                                          </p:spTgt>
                                        </p:tgtEl>
                                        <p:attrNameLst>
                                          <p:attrName>style.visibility</p:attrName>
                                        </p:attrNameLst>
                                      </p:cBhvr>
                                      <p:to>
                                        <p:strVal val="visible"/>
                                      </p:to>
                                    </p:set>
                                    <p:animEffect transition="in" filter="barn(inVertical)">
                                      <p:cBhvr>
                                        <p:cTn id="14" dur="500"/>
                                        <p:tgtEl>
                                          <p:spTgt spid="43010">
                                            <p:txEl>
                                              <p:pRg st="2" end="2"/>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3010">
                                            <p:txEl>
                                              <p:pRg st="3" end="3"/>
                                            </p:txEl>
                                          </p:spTgt>
                                        </p:tgtEl>
                                        <p:attrNameLst>
                                          <p:attrName>style.visibility</p:attrName>
                                        </p:attrNameLst>
                                      </p:cBhvr>
                                      <p:to>
                                        <p:strVal val="visible"/>
                                      </p:to>
                                    </p:set>
                                    <p:animEffect transition="in" filter="fade">
                                      <p:cBhvr>
                                        <p:cTn id="19" dur="2000"/>
                                        <p:tgtEl>
                                          <p:spTgt spid="43010">
                                            <p:txEl>
                                              <p:pRg st="3" end="3"/>
                                            </p:txEl>
                                          </p:spTgt>
                                        </p:tgtEl>
                                      </p:cBhvr>
                                    </p:animEffect>
                                  </p:childTnLst>
                                </p:cTn>
                              </p:par>
                              <p:par>
                                <p:cTn id="20" presetID="17" presetClass="entr" presetSubtype="10" fill="hold" grpId="0" nodeType="withEffect">
                                  <p:stCondLst>
                                    <p:cond delay="0"/>
                                  </p:stCondLst>
                                  <p:childTnLst>
                                    <p:set>
                                      <p:cBhvr>
                                        <p:cTn id="21" dur="1" fill="hold">
                                          <p:stCondLst>
                                            <p:cond delay="0"/>
                                          </p:stCondLst>
                                        </p:cTn>
                                        <p:tgtEl>
                                          <p:spTgt spid="43012"/>
                                        </p:tgtEl>
                                        <p:attrNameLst>
                                          <p:attrName>style.visibility</p:attrName>
                                        </p:attrNameLst>
                                      </p:cBhvr>
                                      <p:to>
                                        <p:strVal val="visible"/>
                                      </p:to>
                                    </p:set>
                                    <p:anim calcmode="lin" valueType="num">
                                      <p:cBhvr>
                                        <p:cTn id="22" dur="2000" fill="hold"/>
                                        <p:tgtEl>
                                          <p:spTgt spid="43012"/>
                                        </p:tgtEl>
                                        <p:attrNameLst>
                                          <p:attrName>ppt_w</p:attrName>
                                        </p:attrNameLst>
                                      </p:cBhvr>
                                      <p:tavLst>
                                        <p:tav tm="0">
                                          <p:val>
                                            <p:fltVal val="0"/>
                                          </p:val>
                                        </p:tav>
                                        <p:tav tm="100000">
                                          <p:val>
                                            <p:strVal val="#ppt_w"/>
                                          </p:val>
                                        </p:tav>
                                      </p:tavLst>
                                    </p:anim>
                                    <p:anim calcmode="lin" valueType="num">
                                      <p:cBhvr>
                                        <p:cTn id="23" dur="2000" fill="hold"/>
                                        <p:tgtEl>
                                          <p:spTgt spid="4301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010">
                                            <p:txEl>
                                              <p:pRg st="4" end="4"/>
                                            </p:txEl>
                                          </p:spTgt>
                                        </p:tgtEl>
                                        <p:attrNameLst>
                                          <p:attrName>style.visibility</p:attrName>
                                        </p:attrNameLst>
                                      </p:cBhvr>
                                      <p:to>
                                        <p:strVal val="visible"/>
                                      </p:to>
                                    </p:set>
                                    <p:animEffect transition="in" filter="fade">
                                      <p:cBhvr>
                                        <p:cTn id="28" dur="1000"/>
                                        <p:tgtEl>
                                          <p:spTgt spid="43010">
                                            <p:txEl>
                                              <p:pRg st="4" end="4"/>
                                            </p:txEl>
                                          </p:spTgt>
                                        </p:tgtEl>
                                      </p:cBhvr>
                                    </p:animEffect>
                                  </p:childTnLst>
                                </p:cTn>
                              </p:par>
                            </p:childTnLst>
                          </p:cTn>
                        </p:par>
                        <p:par>
                          <p:cTn id="29" fill="hold" nodeType="afterGroup">
                            <p:stCondLst>
                              <p:cond delay="1000"/>
                            </p:stCondLst>
                            <p:childTnLst>
                              <p:par>
                                <p:cTn id="30" presetID="17" presetClass="entr" presetSubtype="10" fill="hold" grpId="0" nodeType="afterEffect">
                                  <p:stCondLst>
                                    <p:cond delay="0"/>
                                  </p:stCondLst>
                                  <p:childTnLst>
                                    <p:set>
                                      <p:cBhvr>
                                        <p:cTn id="31" dur="1" fill="hold">
                                          <p:stCondLst>
                                            <p:cond delay="0"/>
                                          </p:stCondLst>
                                        </p:cTn>
                                        <p:tgtEl>
                                          <p:spTgt spid="43011"/>
                                        </p:tgtEl>
                                        <p:attrNameLst>
                                          <p:attrName>style.visibility</p:attrName>
                                        </p:attrNameLst>
                                      </p:cBhvr>
                                      <p:to>
                                        <p:strVal val="visible"/>
                                      </p:to>
                                    </p:set>
                                    <p:anim calcmode="lin" valueType="num">
                                      <p:cBhvr>
                                        <p:cTn id="32" dur="2000" fill="hold"/>
                                        <p:tgtEl>
                                          <p:spTgt spid="43011"/>
                                        </p:tgtEl>
                                        <p:attrNameLst>
                                          <p:attrName>ppt_w</p:attrName>
                                        </p:attrNameLst>
                                      </p:cBhvr>
                                      <p:tavLst>
                                        <p:tav tm="0">
                                          <p:val>
                                            <p:fltVal val="0"/>
                                          </p:val>
                                        </p:tav>
                                        <p:tav tm="100000">
                                          <p:val>
                                            <p:strVal val="#ppt_w"/>
                                          </p:val>
                                        </p:tav>
                                      </p:tavLst>
                                    </p:anim>
                                    <p:anim calcmode="lin" valueType="num">
                                      <p:cBhvr>
                                        <p:cTn id="33" dur="2000" fill="hold"/>
                                        <p:tgtEl>
                                          <p:spTgt spid="430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2" grpId="0" animBg="1"/>
      <p:bldP spid="430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381000"/>
            <a:ext cx="7543800" cy="879475"/>
          </a:xfrm>
          <a:noFill/>
          <a:extLst>
            <a:ext uri="{909E8E84-426E-40DD-AFC4-6F175D3DCCD1}">
              <a14:hiddenFill xmlns:a14="http://schemas.microsoft.com/office/drawing/2010/main">
                <a:solidFill>
                  <a:srgbClr val="FFFF00"/>
                </a:solidFill>
              </a14:hiddenFill>
            </a:ext>
          </a:extLst>
        </p:spPr>
        <p:txBody>
          <a:bodyPr/>
          <a:lstStyle/>
          <a:p>
            <a:pPr algn="ctr"/>
            <a:r>
              <a:rPr lang="en-US" b="1" dirty="0" smtClean="0"/>
              <a:t>Accounting Equation:</a:t>
            </a:r>
            <a:endParaRPr lang="en-US" b="1" dirty="0"/>
          </a:p>
        </p:txBody>
      </p:sp>
      <p:graphicFrame>
        <p:nvGraphicFramePr>
          <p:cNvPr id="45060" name="Object 4"/>
          <p:cNvGraphicFramePr>
            <a:graphicFrameLocks/>
          </p:cNvGraphicFramePr>
          <p:nvPr>
            <p:extLst>
              <p:ext uri="{D42A27DB-BD31-4B8C-83A1-F6EECF244321}">
                <p14:modId xmlns:p14="http://schemas.microsoft.com/office/powerpoint/2010/main" val="1863679760"/>
              </p:ext>
            </p:extLst>
          </p:nvPr>
        </p:nvGraphicFramePr>
        <p:xfrm>
          <a:off x="456406" y="2482852"/>
          <a:ext cx="8154988" cy="3656013"/>
        </p:xfrm>
        <a:graphic>
          <a:graphicData uri="http://schemas.openxmlformats.org/presentationml/2006/ole">
            <mc:AlternateContent xmlns:mc="http://schemas.openxmlformats.org/markup-compatibility/2006">
              <mc:Choice xmlns:v="urn:schemas-microsoft-com:vml" Requires="v">
                <p:oleObj spid="_x0000_s3127" name="Worksheet" r:id="rId5" imgW="4447998" imgH="1952480" progId="Excel.Sheet.8">
                  <p:embed/>
                </p:oleObj>
              </mc:Choice>
              <mc:Fallback>
                <p:oleObj name="Worksheet" r:id="rId5" imgW="4447998" imgH="1952480" progId="Excel.Sheet.8">
                  <p:embed/>
                  <p:pic>
                    <p:nvPicPr>
                      <p:cNvPr id="0" name=""/>
                      <p:cNvPicPr>
                        <a:picLocks noChangeArrowheads="1"/>
                      </p:cNvPicPr>
                      <p:nvPr/>
                    </p:nvPicPr>
                    <p:blipFill>
                      <a:blip r:embed="rId6"/>
                      <a:srcRect b="5867"/>
                      <a:stretch>
                        <a:fillRect/>
                      </a:stretch>
                    </p:blipFill>
                    <p:spPr bwMode="auto">
                      <a:xfrm>
                        <a:off x="456406" y="2482852"/>
                        <a:ext cx="8154988" cy="3656013"/>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1" name="Rectangle 5"/>
          <p:cNvSpPr>
            <a:spLocks noChangeArrowheads="1"/>
          </p:cNvSpPr>
          <p:nvPr/>
        </p:nvSpPr>
        <p:spPr bwMode="auto">
          <a:xfrm>
            <a:off x="533400" y="1447801"/>
            <a:ext cx="8001000" cy="838200"/>
          </a:xfrm>
          <a:prstGeom prst="rect">
            <a:avLst/>
          </a:prstGeom>
          <a:solidFill>
            <a:schemeClr val="accent3">
              <a:lumMod val="40000"/>
              <a:lumOff val="60000"/>
            </a:schemeClr>
          </a:solidFill>
          <a:ln>
            <a:noFill/>
          </a:ln>
          <a:effectLst/>
          <a:extLst/>
        </p:spPr>
        <p:txBody>
          <a:bodyPr lIns="90488" tIns="44450" rIns="90488" bIns="44450"/>
          <a:lstStyle/>
          <a:p>
            <a:pPr algn="ctr"/>
            <a:r>
              <a:rPr lang="en-US" sz="3200" b="1" dirty="0">
                <a:solidFill>
                  <a:prstClr val="black"/>
                </a:solidFill>
              </a:rPr>
              <a:t>Purchased </a:t>
            </a:r>
            <a:r>
              <a:rPr lang="en-US" sz="3200" b="1" dirty="0" smtClean="0">
                <a:solidFill>
                  <a:prstClr val="black"/>
                </a:solidFill>
              </a:rPr>
              <a:t>equipment for $26,000 </a:t>
            </a:r>
            <a:r>
              <a:rPr lang="en-US" sz="3200" b="1" dirty="0">
                <a:solidFill>
                  <a:prstClr val="black"/>
                </a:solidFill>
              </a:rPr>
              <a:t>cash.</a:t>
            </a:r>
          </a:p>
        </p:txBody>
      </p:sp>
      <p:sp>
        <p:nvSpPr>
          <p:cNvPr id="45064" name="Oval 8"/>
          <p:cNvSpPr>
            <a:spLocks noChangeArrowheads="1"/>
          </p:cNvSpPr>
          <p:nvPr/>
        </p:nvSpPr>
        <p:spPr bwMode="auto">
          <a:xfrm>
            <a:off x="3543300" y="3997814"/>
            <a:ext cx="990600" cy="533400"/>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5066" name="Oval 10"/>
          <p:cNvSpPr>
            <a:spLocks noChangeArrowheads="1"/>
          </p:cNvSpPr>
          <p:nvPr/>
        </p:nvSpPr>
        <p:spPr bwMode="auto">
          <a:xfrm>
            <a:off x="5753100" y="5586414"/>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5067" name="AutoShape 11"/>
          <p:cNvSpPr>
            <a:spLocks noChangeArrowheads="1"/>
          </p:cNvSpPr>
          <p:nvPr/>
        </p:nvSpPr>
        <p:spPr bwMode="auto">
          <a:xfrm>
            <a:off x="4733192" y="3883514"/>
            <a:ext cx="2971800" cy="1295400"/>
          </a:xfrm>
          <a:prstGeom prst="wedgeRoundRectCallout">
            <a:avLst>
              <a:gd name="adj1" fmla="val -31412"/>
              <a:gd name="adj2" fmla="val 47417"/>
              <a:gd name="adj3" fmla="val 16667"/>
            </a:avLst>
          </a:prstGeom>
          <a:solidFill>
            <a:srgbClr val="0000FF"/>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a:solidFill>
                  <a:srgbClr val="FFFFFF"/>
                </a:solidFill>
              </a:rPr>
              <a:t>Accounting Equation </a:t>
            </a:r>
            <a:r>
              <a:rPr lang="en-US" sz="2000" b="1" u="sng">
                <a:solidFill>
                  <a:srgbClr val="FFFFFF"/>
                </a:solidFill>
              </a:rPr>
              <a:t>still</a:t>
            </a:r>
            <a:r>
              <a:rPr lang="en-US" sz="2000" b="1">
                <a:solidFill>
                  <a:srgbClr val="FFFFFF"/>
                </a:solidFill>
              </a:rPr>
              <a:t> remains in balance!!</a:t>
            </a:r>
          </a:p>
        </p:txBody>
      </p:sp>
      <p:sp>
        <p:nvSpPr>
          <p:cNvPr id="45068" name="Line 12"/>
          <p:cNvSpPr>
            <a:spLocks noChangeShapeType="1"/>
          </p:cNvSpPr>
          <p:nvPr/>
        </p:nvSpPr>
        <p:spPr bwMode="auto">
          <a:xfrm flipH="1">
            <a:off x="3429000" y="5181600"/>
            <a:ext cx="1295400" cy="6858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45069" name="Line 13"/>
          <p:cNvSpPr>
            <a:spLocks noChangeShapeType="1"/>
          </p:cNvSpPr>
          <p:nvPr/>
        </p:nvSpPr>
        <p:spPr bwMode="auto">
          <a:xfrm>
            <a:off x="6400800" y="5181600"/>
            <a:ext cx="152400" cy="4572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13" name="Rounded Rectangle 12"/>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
        <p:nvSpPr>
          <p:cNvPr id="14" name="Oval 8"/>
          <p:cNvSpPr>
            <a:spLocks noChangeArrowheads="1"/>
          </p:cNvSpPr>
          <p:nvPr/>
        </p:nvSpPr>
        <p:spPr bwMode="auto">
          <a:xfrm>
            <a:off x="1108899" y="4044158"/>
            <a:ext cx="990600" cy="5334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 name="Oval 10"/>
          <p:cNvSpPr>
            <a:spLocks noChangeArrowheads="1"/>
          </p:cNvSpPr>
          <p:nvPr/>
        </p:nvSpPr>
        <p:spPr bwMode="auto">
          <a:xfrm>
            <a:off x="1828800" y="5529264"/>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2591300966"/>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Effect transition="in" filter="fade">
                                      <p:cBhvr>
                                        <p:cTn id="7" dur="1000"/>
                                        <p:tgtEl>
                                          <p:spTgt spid="45061">
                                            <p:txEl>
                                              <p:pRg st="0" end="0"/>
                                            </p:txEl>
                                          </p:spTgt>
                                        </p:tgtEl>
                                      </p:cBhvr>
                                    </p:animEffect>
                                    <p:anim calcmode="lin" valueType="num">
                                      <p:cBhvr>
                                        <p:cTn id="8" dur="1000" fill="hold"/>
                                        <p:tgtEl>
                                          <p:spTgt spid="450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61">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5064"/>
                                        </p:tgtEl>
                                        <p:attrNameLst>
                                          <p:attrName>style.visibility</p:attrName>
                                        </p:attrNameLst>
                                      </p:cBhvr>
                                      <p:to>
                                        <p:strVal val="visible"/>
                                      </p:to>
                                    </p:set>
                                    <p:animEffect transition="in" filter="dissolve">
                                      <p:cBhvr>
                                        <p:cTn id="13" dur="2000"/>
                                        <p:tgtEl>
                                          <p:spTgt spid="45064"/>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067"/>
                                        </p:tgtEl>
                                        <p:attrNameLst>
                                          <p:attrName>style.visibility</p:attrName>
                                        </p:attrNameLst>
                                      </p:cBhvr>
                                      <p:to>
                                        <p:strVal val="visible"/>
                                      </p:to>
                                    </p:set>
                                    <p:animEffect transition="in" filter="fade">
                                      <p:cBhvr>
                                        <p:cTn id="18" dur="2000"/>
                                        <p:tgtEl>
                                          <p:spTgt spid="45067"/>
                                        </p:tgtEl>
                                      </p:cBhvr>
                                    </p:animEffect>
                                  </p:childTnLst>
                                </p:cTn>
                              </p:par>
                            </p:childTnLst>
                          </p:cTn>
                        </p:par>
                        <p:par>
                          <p:cTn id="19" fill="hold" nodeType="afterGroup">
                            <p:stCondLst>
                              <p:cond delay="2000"/>
                            </p:stCondLst>
                            <p:childTnLst>
                              <p:par>
                                <p:cTn id="20" presetID="37" presetClass="entr" presetSubtype="0" fill="hold" grpId="0" nodeType="afterEffect">
                                  <p:stCondLst>
                                    <p:cond delay="0"/>
                                  </p:stCondLst>
                                  <p:childTnLst>
                                    <p:set>
                                      <p:cBhvr>
                                        <p:cTn id="21" dur="1" fill="hold">
                                          <p:stCondLst>
                                            <p:cond delay="0"/>
                                          </p:stCondLst>
                                        </p:cTn>
                                        <p:tgtEl>
                                          <p:spTgt spid="45068"/>
                                        </p:tgtEl>
                                        <p:attrNameLst>
                                          <p:attrName>style.visibility</p:attrName>
                                        </p:attrNameLst>
                                      </p:cBhvr>
                                      <p:to>
                                        <p:strVal val="visible"/>
                                      </p:to>
                                    </p:set>
                                    <p:animEffect transition="in" filter="fade">
                                      <p:cBhvr>
                                        <p:cTn id="22" dur="1000"/>
                                        <p:tgtEl>
                                          <p:spTgt spid="45068"/>
                                        </p:tgtEl>
                                      </p:cBhvr>
                                    </p:animEffect>
                                    <p:anim calcmode="lin" valueType="num">
                                      <p:cBhvr>
                                        <p:cTn id="23" dur="1000" fill="hold"/>
                                        <p:tgtEl>
                                          <p:spTgt spid="45068"/>
                                        </p:tgtEl>
                                        <p:attrNameLst>
                                          <p:attrName>ppt_x</p:attrName>
                                        </p:attrNameLst>
                                      </p:cBhvr>
                                      <p:tavLst>
                                        <p:tav tm="0">
                                          <p:val>
                                            <p:strVal val="#ppt_x"/>
                                          </p:val>
                                        </p:tav>
                                        <p:tav tm="100000">
                                          <p:val>
                                            <p:strVal val="#ppt_x"/>
                                          </p:val>
                                        </p:tav>
                                      </p:tavLst>
                                    </p:anim>
                                    <p:anim calcmode="lin" valueType="num">
                                      <p:cBhvr>
                                        <p:cTn id="24" dur="900" decel="100000" fill="hold"/>
                                        <p:tgtEl>
                                          <p:spTgt spid="45068"/>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5068"/>
                                        </p:tgtEl>
                                        <p:attrNameLst>
                                          <p:attrName>ppt_y</p:attrName>
                                        </p:attrNameLst>
                                      </p:cBhvr>
                                      <p:tavLst>
                                        <p:tav tm="0">
                                          <p:val>
                                            <p:strVal val="#ppt_y-.03"/>
                                          </p:val>
                                        </p:tav>
                                        <p:tav tm="100000">
                                          <p:val>
                                            <p:strVal val="#ppt_y"/>
                                          </p:val>
                                        </p:tav>
                                      </p:tavLst>
                                    </p:anim>
                                  </p:childTnLst>
                                </p:cTn>
                              </p:par>
                            </p:childTnLst>
                          </p:cTn>
                        </p:par>
                        <p:par>
                          <p:cTn id="26" fill="hold" nodeType="afterGroup">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45069"/>
                                        </p:tgtEl>
                                        <p:attrNameLst>
                                          <p:attrName>style.visibility</p:attrName>
                                        </p:attrNameLst>
                                      </p:cBhvr>
                                      <p:to>
                                        <p:strVal val="visible"/>
                                      </p:to>
                                    </p:set>
                                    <p:animEffect transition="in" filter="fade">
                                      <p:cBhvr>
                                        <p:cTn id="29" dur="1000"/>
                                        <p:tgtEl>
                                          <p:spTgt spid="45069"/>
                                        </p:tgtEl>
                                      </p:cBhvr>
                                    </p:animEffect>
                                    <p:anim calcmode="lin" valueType="num">
                                      <p:cBhvr>
                                        <p:cTn id="30" dur="1000" fill="hold"/>
                                        <p:tgtEl>
                                          <p:spTgt spid="45069"/>
                                        </p:tgtEl>
                                        <p:attrNameLst>
                                          <p:attrName>ppt_x</p:attrName>
                                        </p:attrNameLst>
                                      </p:cBhvr>
                                      <p:tavLst>
                                        <p:tav tm="0">
                                          <p:val>
                                            <p:strVal val="#ppt_x"/>
                                          </p:val>
                                        </p:tav>
                                        <p:tav tm="100000">
                                          <p:val>
                                            <p:strVal val="#ppt_x"/>
                                          </p:val>
                                        </p:tav>
                                      </p:tavLst>
                                    </p:anim>
                                    <p:anim calcmode="lin" valueType="num">
                                      <p:cBhvr>
                                        <p:cTn id="31" dur="900" decel="100000" fill="hold"/>
                                        <p:tgtEl>
                                          <p:spTgt spid="4506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5069"/>
                                        </p:tgtEl>
                                        <p:attrNameLst>
                                          <p:attrName>ppt_y</p:attrName>
                                        </p:attrNameLst>
                                      </p:cBhvr>
                                      <p:tavLst>
                                        <p:tav tm="0">
                                          <p:val>
                                            <p:strVal val="#ppt_y-.03"/>
                                          </p:val>
                                        </p:tav>
                                        <p:tav tm="100000">
                                          <p:val>
                                            <p:strVal val="#ppt_y"/>
                                          </p:val>
                                        </p:tav>
                                      </p:tavLst>
                                    </p:anim>
                                  </p:childTnLst>
                                </p:cTn>
                              </p:par>
                            </p:childTnLst>
                          </p:cTn>
                        </p:par>
                        <p:par>
                          <p:cTn id="33" fill="hold" nodeType="afterGroup">
                            <p:stCondLst>
                              <p:cond delay="4000"/>
                            </p:stCondLst>
                            <p:childTnLst>
                              <p:par>
                                <p:cTn id="34" presetID="9" presetClass="entr" presetSubtype="0" fill="hold" grpId="0" nodeType="afterEffect">
                                  <p:stCondLst>
                                    <p:cond delay="0"/>
                                  </p:stCondLst>
                                  <p:childTnLst>
                                    <p:set>
                                      <p:cBhvr>
                                        <p:cTn id="35" dur="1" fill="hold">
                                          <p:stCondLst>
                                            <p:cond delay="0"/>
                                          </p:stCondLst>
                                        </p:cTn>
                                        <p:tgtEl>
                                          <p:spTgt spid="45066"/>
                                        </p:tgtEl>
                                        <p:attrNameLst>
                                          <p:attrName>style.visibility</p:attrName>
                                        </p:attrNameLst>
                                      </p:cBhvr>
                                      <p:to>
                                        <p:strVal val="visible"/>
                                      </p:to>
                                    </p:set>
                                    <p:animEffect transition="in" filter="dissolve">
                                      <p:cBhvr>
                                        <p:cTn id="36" dur="1000"/>
                                        <p:tgtEl>
                                          <p:spTgt spid="45066"/>
                                        </p:tgtEl>
                                      </p:cBhvr>
                                    </p:animEffect>
                                  </p:childTnLst>
                                </p:cTn>
                              </p:par>
                            </p:childTnLst>
                          </p:cTn>
                        </p:par>
                        <p:par>
                          <p:cTn id="37" fill="hold">
                            <p:stCondLst>
                              <p:cond delay="5000"/>
                            </p:stCondLst>
                            <p:childTnLst>
                              <p:par>
                                <p:cTn id="38" presetID="9"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2000"/>
                                        <p:tgtEl>
                                          <p:spTgt spid="14"/>
                                        </p:tgtEl>
                                      </p:cBhvr>
                                    </p:animEffect>
                                  </p:childTnLst>
                                </p:cTn>
                              </p:par>
                            </p:childTnLst>
                          </p:cTn>
                        </p:par>
                        <p:par>
                          <p:cTn id="41" fill="hold">
                            <p:stCondLst>
                              <p:cond delay="7000"/>
                            </p:stCondLst>
                            <p:childTnLst>
                              <p:par>
                                <p:cTn id="42" presetID="9"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ssolve">
                                      <p:cBhvr>
                                        <p:cTn id="4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66" grpId="0" animBg="1"/>
      <p:bldP spid="45067" grpId="0" animBg="1"/>
      <p:bldP spid="45068" grpId="0" animBg="1"/>
      <p:bldP spid="45069"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bwMode="auto">
          <a:xfrm>
            <a:off x="457200" y="2514600"/>
            <a:ext cx="6934200" cy="3691919"/>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Supplies</a:t>
            </a:r>
            <a:r>
              <a:rPr lang="en-US" b="1" dirty="0">
                <a:solidFill>
                  <a:schemeClr val="hlink"/>
                </a:solidFill>
              </a:rPr>
              <a:t> </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smtClean="0"/>
              <a:t>(2) </a:t>
            </a:r>
            <a:r>
              <a:rPr lang="en-US" b="1" dirty="0"/>
              <a:t>Accounts Payable</a:t>
            </a:r>
            <a:r>
              <a:rPr lang="en-US" b="1" dirty="0">
                <a:solidFill>
                  <a:schemeClr val="hlink"/>
                </a:solidFill>
              </a:rPr>
              <a:t> </a:t>
            </a:r>
            <a:r>
              <a:rPr lang="en-US" b="1" dirty="0">
                <a:solidFill>
                  <a:srgbClr val="9A2F6F"/>
                </a:solidFill>
              </a:rPr>
              <a:t>(liability)</a:t>
            </a:r>
          </a:p>
        </p:txBody>
      </p:sp>
      <p:sp>
        <p:nvSpPr>
          <p:cNvPr id="47107"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710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7109" name="AutoShape 5"/>
          <p:cNvSpPr>
            <a:spLocks noChangeArrowheads="1"/>
          </p:cNvSpPr>
          <p:nvPr/>
        </p:nvSpPr>
        <p:spPr bwMode="auto">
          <a:xfrm rot="16200000">
            <a:off x="4164806" y="3621578"/>
            <a:ext cx="444500" cy="331788"/>
          </a:xfrm>
          <a:prstGeom prst="rightArrow">
            <a:avLst>
              <a:gd name="adj1" fmla="val 50000"/>
              <a:gd name="adj2" fmla="val 66992"/>
            </a:avLst>
          </a:prstGeom>
          <a:solidFill>
            <a:srgbClr val="00CC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a:solidFill>
                <a:prstClr val="black"/>
              </a:solidFill>
            </a:endParaRPr>
          </a:p>
        </p:txBody>
      </p:sp>
      <p:sp>
        <p:nvSpPr>
          <p:cNvPr id="47111" name="AutoShape 7"/>
          <p:cNvSpPr>
            <a:spLocks noChangeArrowheads="1"/>
          </p:cNvSpPr>
          <p:nvPr/>
        </p:nvSpPr>
        <p:spPr bwMode="auto">
          <a:xfrm rot="16200000">
            <a:off x="6115844" y="4272756"/>
            <a:ext cx="444500" cy="331788"/>
          </a:xfrm>
          <a:prstGeom prst="rightArrow">
            <a:avLst>
              <a:gd name="adj1" fmla="val 50000"/>
              <a:gd name="adj2" fmla="val 66992"/>
            </a:avLst>
          </a:prstGeom>
          <a:solidFill>
            <a:srgbClr val="00CC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a:solidFill>
                <a:prstClr val="black"/>
              </a:solidFill>
            </a:endParaRPr>
          </a:p>
        </p:txBody>
      </p:sp>
      <p:sp>
        <p:nvSpPr>
          <p:cNvPr id="47112" name="Rectangle 8"/>
          <p:cNvSpPr>
            <a:spLocks noGrp="1" noChangeArrowheads="1"/>
          </p:cNvSpPr>
          <p:nvPr>
            <p:ph type="title"/>
          </p:nvPr>
        </p:nvSpPr>
        <p:spPr>
          <a:xfrm>
            <a:off x="992981" y="215900"/>
            <a:ext cx="7158038" cy="1412875"/>
          </a:xfrm>
        </p:spPr>
        <p:txBody>
          <a:bodyPr/>
          <a:lstStyle/>
          <a:p>
            <a:pPr algn="ctr"/>
            <a:r>
              <a:rPr lang="en-US" b="1" dirty="0"/>
              <a:t>Transaction </a:t>
            </a:r>
            <a:r>
              <a:rPr lang="en-US" b="1" dirty="0" smtClean="0"/>
              <a:t>4:</a:t>
            </a:r>
            <a:endParaRPr lang="en-US" b="1" dirty="0"/>
          </a:p>
        </p:txBody>
      </p:sp>
      <p:sp>
        <p:nvSpPr>
          <p:cNvPr id="47113" name="Rectangle 9"/>
          <p:cNvSpPr>
            <a:spLocks noChangeArrowheads="1"/>
          </p:cNvSpPr>
          <p:nvPr/>
        </p:nvSpPr>
        <p:spPr bwMode="auto">
          <a:xfrm>
            <a:off x="419100" y="1450657"/>
            <a:ext cx="8305800" cy="492443"/>
          </a:xfrm>
          <a:prstGeom prst="rect">
            <a:avLst/>
          </a:prstGeom>
          <a:solidFill>
            <a:srgbClr val="FFFF99"/>
          </a:solidFill>
          <a:ln>
            <a:noFill/>
          </a:ln>
          <a:effectLst/>
        </p:spPr>
        <p:txBody>
          <a:bodyPr lIns="0" tIns="0" rIns="0" bIns="0">
            <a:spAutoFit/>
          </a:bodyPr>
          <a:lstStyle/>
          <a:p>
            <a:pPr algn="ctr"/>
            <a:r>
              <a:rPr lang="en-US" sz="3200" b="1" dirty="0">
                <a:solidFill>
                  <a:prstClr val="black"/>
                </a:solidFill>
              </a:rPr>
              <a:t>Purchased </a:t>
            </a:r>
            <a:r>
              <a:rPr lang="en-US" sz="3200" b="1" dirty="0" smtClean="0">
                <a:solidFill>
                  <a:prstClr val="black"/>
                </a:solidFill>
              </a:rPr>
              <a:t>supplies </a:t>
            </a:r>
            <a:r>
              <a:rPr lang="en-US" sz="3200" b="1" dirty="0">
                <a:solidFill>
                  <a:prstClr val="black"/>
                </a:solidFill>
              </a:rPr>
              <a:t>of </a:t>
            </a:r>
            <a:r>
              <a:rPr lang="en-US" sz="3200" b="1" dirty="0" smtClean="0">
                <a:solidFill>
                  <a:prstClr val="black"/>
                </a:solidFill>
              </a:rPr>
              <a:t>$7,100 on credit.</a:t>
            </a:r>
            <a:endParaRPr lang="en-US" sz="3200" b="1" dirty="0">
              <a:solidFill>
                <a:prstClr val="black"/>
              </a:solidFill>
            </a:endParaRPr>
          </a:p>
        </p:txBody>
      </p:sp>
      <p:pic>
        <p:nvPicPr>
          <p:cNvPr id="47118" name="Picture 14" descr="MCj02378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362200"/>
            <a:ext cx="2057400" cy="207645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170820589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fade">
                                      <p:cBhvr>
                                        <p:cTn id="7" dur="1000"/>
                                        <p:tgtEl>
                                          <p:spTgt spid="47113"/>
                                        </p:tgtEl>
                                      </p:cBhvr>
                                    </p:animEffect>
                                    <p:anim calcmode="lin" valueType="num">
                                      <p:cBhvr>
                                        <p:cTn id="8" dur="1000" fill="hold"/>
                                        <p:tgtEl>
                                          <p:spTgt spid="47113"/>
                                        </p:tgtEl>
                                        <p:attrNameLst>
                                          <p:attrName>ppt_x</p:attrName>
                                        </p:attrNameLst>
                                      </p:cBhvr>
                                      <p:tavLst>
                                        <p:tav tm="0">
                                          <p:val>
                                            <p:strVal val="#ppt_x"/>
                                          </p:val>
                                        </p:tav>
                                        <p:tav tm="100000">
                                          <p:val>
                                            <p:strVal val="#ppt_x"/>
                                          </p:val>
                                        </p:tav>
                                      </p:tavLst>
                                    </p:anim>
                                    <p:anim calcmode="lin" valueType="num">
                                      <p:cBhvr>
                                        <p:cTn id="9" dur="1000" fill="hold"/>
                                        <p:tgtEl>
                                          <p:spTgt spid="471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7106">
                                            <p:txEl>
                                              <p:pRg st="0" end="0"/>
                                            </p:txEl>
                                          </p:spTgt>
                                        </p:tgtEl>
                                        <p:attrNameLst>
                                          <p:attrName>style.visibility</p:attrName>
                                        </p:attrNameLst>
                                      </p:cBhvr>
                                      <p:to>
                                        <p:strVal val="visible"/>
                                      </p:to>
                                    </p:set>
                                    <p:anim calcmode="discrete" valueType="clr">
                                      <p:cBhvr override="childStyle">
                                        <p:cTn id="13" dur="80"/>
                                        <p:tgtEl>
                                          <p:spTgt spid="4710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710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47106">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nodeType="after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7106">
                                            <p:txEl>
                                              <p:pRg st="1" end="1"/>
                                            </p:txEl>
                                          </p:spTgt>
                                        </p:tgtEl>
                                        <p:attrNameLst>
                                          <p:attrName>style.visibility</p:attrName>
                                        </p:attrNameLst>
                                      </p:cBhvr>
                                      <p:to>
                                        <p:strVal val="visible"/>
                                      </p:to>
                                    </p:set>
                                    <p:animEffect transition="in" filter="dissolve">
                                      <p:cBhvr>
                                        <p:cTn id="20" dur="1000"/>
                                        <p:tgtEl>
                                          <p:spTgt spid="47106">
                                            <p:txEl>
                                              <p:pRg st="1" end="1"/>
                                            </p:txEl>
                                          </p:spTgt>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7106">
                                            <p:txEl>
                                              <p:pRg st="2" end="2"/>
                                            </p:txEl>
                                          </p:spTgt>
                                        </p:tgtEl>
                                        <p:attrNameLst>
                                          <p:attrName>style.visibility</p:attrName>
                                        </p:attrNameLst>
                                      </p:cBhvr>
                                      <p:to>
                                        <p:strVal val="visible"/>
                                      </p:to>
                                    </p:set>
                                    <p:animEffect transition="in" filter="dissolve">
                                      <p:cBhvr>
                                        <p:cTn id="25" dur="1000"/>
                                        <p:tgtEl>
                                          <p:spTgt spid="47106">
                                            <p:txEl>
                                              <p:pRg st="2" end="2"/>
                                            </p:txEl>
                                          </p:spTgt>
                                        </p:tgtEl>
                                      </p:cBhvr>
                                    </p:animEffect>
                                  </p:childTnLst>
                                </p:cTn>
                              </p:par>
                            </p:childTnLst>
                          </p:cTn>
                        </p:par>
                        <p:par>
                          <p:cTn id="26" fill="hold" nodeType="afterGroup">
                            <p:stCondLst>
                              <p:cond delay="1000"/>
                            </p:stCondLst>
                            <p:childTnLst>
                              <p:par>
                                <p:cTn id="27" presetID="54" presetClass="entr" presetSubtype="0" accel="100000" fill="hold" grpId="0" nodeType="afterEffect">
                                  <p:stCondLst>
                                    <p:cond delay="0"/>
                                  </p:stCondLst>
                                  <p:childTnLst>
                                    <p:set>
                                      <p:cBhvr>
                                        <p:cTn id="28" dur="1" fill="hold">
                                          <p:stCondLst>
                                            <p:cond delay="0"/>
                                          </p:stCondLst>
                                        </p:cTn>
                                        <p:tgtEl>
                                          <p:spTgt spid="47109"/>
                                        </p:tgtEl>
                                        <p:attrNameLst>
                                          <p:attrName>style.visibility</p:attrName>
                                        </p:attrNameLst>
                                      </p:cBhvr>
                                      <p:to>
                                        <p:strVal val="visible"/>
                                      </p:to>
                                    </p:set>
                                    <p:anim calcmode="lin" valueType="num">
                                      <p:cBhvr>
                                        <p:cTn id="29" dur="2000" fill="hold"/>
                                        <p:tgtEl>
                                          <p:spTgt spid="47109"/>
                                        </p:tgtEl>
                                        <p:attrNameLst>
                                          <p:attrName>ppt_w</p:attrName>
                                        </p:attrNameLst>
                                      </p:cBhvr>
                                      <p:tavLst>
                                        <p:tav tm="0">
                                          <p:val>
                                            <p:strVal val="#ppt_w*0.05"/>
                                          </p:val>
                                        </p:tav>
                                        <p:tav tm="100000">
                                          <p:val>
                                            <p:strVal val="#ppt_w"/>
                                          </p:val>
                                        </p:tav>
                                      </p:tavLst>
                                    </p:anim>
                                    <p:anim calcmode="lin" valueType="num">
                                      <p:cBhvr>
                                        <p:cTn id="30" dur="2000" fill="hold"/>
                                        <p:tgtEl>
                                          <p:spTgt spid="47109"/>
                                        </p:tgtEl>
                                        <p:attrNameLst>
                                          <p:attrName>ppt_h</p:attrName>
                                        </p:attrNameLst>
                                      </p:cBhvr>
                                      <p:tavLst>
                                        <p:tav tm="0">
                                          <p:val>
                                            <p:strVal val="#ppt_h"/>
                                          </p:val>
                                        </p:tav>
                                        <p:tav tm="100000">
                                          <p:val>
                                            <p:strVal val="#ppt_h"/>
                                          </p:val>
                                        </p:tav>
                                      </p:tavLst>
                                    </p:anim>
                                    <p:anim calcmode="lin" valueType="num">
                                      <p:cBhvr>
                                        <p:cTn id="31" dur="2000" fill="hold"/>
                                        <p:tgtEl>
                                          <p:spTgt spid="47109"/>
                                        </p:tgtEl>
                                        <p:attrNameLst>
                                          <p:attrName>ppt_x</p:attrName>
                                        </p:attrNameLst>
                                      </p:cBhvr>
                                      <p:tavLst>
                                        <p:tav tm="0">
                                          <p:val>
                                            <p:strVal val="#ppt_x-.2"/>
                                          </p:val>
                                        </p:tav>
                                        <p:tav tm="100000">
                                          <p:val>
                                            <p:strVal val="#ppt_x"/>
                                          </p:val>
                                        </p:tav>
                                      </p:tavLst>
                                    </p:anim>
                                    <p:anim calcmode="lin" valueType="num">
                                      <p:cBhvr>
                                        <p:cTn id="32" dur="2000" fill="hold"/>
                                        <p:tgtEl>
                                          <p:spTgt spid="47109"/>
                                        </p:tgtEl>
                                        <p:attrNameLst>
                                          <p:attrName>ppt_y</p:attrName>
                                        </p:attrNameLst>
                                      </p:cBhvr>
                                      <p:tavLst>
                                        <p:tav tm="0">
                                          <p:val>
                                            <p:strVal val="#ppt_y"/>
                                          </p:val>
                                        </p:tav>
                                        <p:tav tm="100000">
                                          <p:val>
                                            <p:strVal val="#ppt_y"/>
                                          </p:val>
                                        </p:tav>
                                      </p:tavLst>
                                    </p:anim>
                                    <p:animEffect transition="in" filter="fade">
                                      <p:cBhvr>
                                        <p:cTn id="33" dur="2000"/>
                                        <p:tgtEl>
                                          <p:spTgt spid="47109"/>
                                        </p:tgtEl>
                                      </p:cBhvr>
                                    </p:animEffect>
                                  </p:childTnLst>
                                </p:cTn>
                              </p:par>
                            </p:childTnLst>
                          </p:cTn>
                        </p:par>
                        <p:par>
                          <p:cTn id="34" fill="hold" nodeType="afterGroup">
                            <p:stCondLst>
                              <p:cond delay="3000"/>
                            </p:stCondLst>
                            <p:childTnLst>
                              <p:par>
                                <p:cTn id="35" presetID="54" presetClass="entr" presetSubtype="0" accel="100000" fill="hold" grpId="0" nodeType="afterEffect">
                                  <p:stCondLst>
                                    <p:cond delay="0"/>
                                  </p:stCondLst>
                                  <p:childTnLst>
                                    <p:set>
                                      <p:cBhvr>
                                        <p:cTn id="36" dur="1" fill="hold">
                                          <p:stCondLst>
                                            <p:cond delay="0"/>
                                          </p:stCondLst>
                                        </p:cTn>
                                        <p:tgtEl>
                                          <p:spTgt spid="47111"/>
                                        </p:tgtEl>
                                        <p:attrNameLst>
                                          <p:attrName>style.visibility</p:attrName>
                                        </p:attrNameLst>
                                      </p:cBhvr>
                                      <p:to>
                                        <p:strVal val="visible"/>
                                      </p:to>
                                    </p:set>
                                    <p:anim calcmode="lin" valueType="num">
                                      <p:cBhvr>
                                        <p:cTn id="37" dur="2000" fill="hold"/>
                                        <p:tgtEl>
                                          <p:spTgt spid="47111"/>
                                        </p:tgtEl>
                                        <p:attrNameLst>
                                          <p:attrName>ppt_w</p:attrName>
                                        </p:attrNameLst>
                                      </p:cBhvr>
                                      <p:tavLst>
                                        <p:tav tm="0">
                                          <p:val>
                                            <p:strVal val="#ppt_w*0.05"/>
                                          </p:val>
                                        </p:tav>
                                        <p:tav tm="100000">
                                          <p:val>
                                            <p:strVal val="#ppt_w"/>
                                          </p:val>
                                        </p:tav>
                                      </p:tavLst>
                                    </p:anim>
                                    <p:anim calcmode="lin" valueType="num">
                                      <p:cBhvr>
                                        <p:cTn id="38" dur="2000" fill="hold"/>
                                        <p:tgtEl>
                                          <p:spTgt spid="47111"/>
                                        </p:tgtEl>
                                        <p:attrNameLst>
                                          <p:attrName>ppt_h</p:attrName>
                                        </p:attrNameLst>
                                      </p:cBhvr>
                                      <p:tavLst>
                                        <p:tav tm="0">
                                          <p:val>
                                            <p:strVal val="#ppt_h"/>
                                          </p:val>
                                        </p:tav>
                                        <p:tav tm="100000">
                                          <p:val>
                                            <p:strVal val="#ppt_h"/>
                                          </p:val>
                                        </p:tav>
                                      </p:tavLst>
                                    </p:anim>
                                    <p:anim calcmode="lin" valueType="num">
                                      <p:cBhvr>
                                        <p:cTn id="39" dur="2000" fill="hold"/>
                                        <p:tgtEl>
                                          <p:spTgt spid="47111"/>
                                        </p:tgtEl>
                                        <p:attrNameLst>
                                          <p:attrName>ppt_x</p:attrName>
                                        </p:attrNameLst>
                                      </p:cBhvr>
                                      <p:tavLst>
                                        <p:tav tm="0">
                                          <p:val>
                                            <p:strVal val="#ppt_x-.2"/>
                                          </p:val>
                                        </p:tav>
                                        <p:tav tm="100000">
                                          <p:val>
                                            <p:strVal val="#ppt_x"/>
                                          </p:val>
                                        </p:tav>
                                      </p:tavLst>
                                    </p:anim>
                                    <p:anim calcmode="lin" valueType="num">
                                      <p:cBhvr>
                                        <p:cTn id="40" dur="2000" fill="hold"/>
                                        <p:tgtEl>
                                          <p:spTgt spid="47111"/>
                                        </p:tgtEl>
                                        <p:attrNameLst>
                                          <p:attrName>ppt_y</p:attrName>
                                        </p:attrNameLst>
                                      </p:cBhvr>
                                      <p:tavLst>
                                        <p:tav tm="0">
                                          <p:val>
                                            <p:strVal val="#ppt_y"/>
                                          </p:val>
                                        </p:tav>
                                        <p:tav tm="100000">
                                          <p:val>
                                            <p:strVal val="#ppt_y"/>
                                          </p:val>
                                        </p:tav>
                                      </p:tavLst>
                                    </p:anim>
                                    <p:animEffect transition="in" filter="fade">
                                      <p:cBhvr>
                                        <p:cTn id="41" dur="20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1" grpId="0" animBg="1"/>
      <p:bldP spid="471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91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9156" name="Rectangle 4"/>
          <p:cNvSpPr>
            <a:spLocks noGrp="1" noChangeArrowheads="1"/>
          </p:cNvSpPr>
          <p:nvPr>
            <p:ph type="title"/>
          </p:nvPr>
        </p:nvSpPr>
        <p:spPr>
          <a:xfrm>
            <a:off x="992981" y="225425"/>
            <a:ext cx="7158038" cy="1412875"/>
          </a:xfrm>
        </p:spPr>
        <p:txBody>
          <a:bodyPr/>
          <a:lstStyle/>
          <a:p>
            <a:pPr algn="ctr"/>
            <a:r>
              <a:rPr lang="en-US" b="1" dirty="0" smtClean="0"/>
              <a:t>Accounting Equation:</a:t>
            </a:r>
            <a:endParaRPr lang="en-US" b="1" dirty="0"/>
          </a:p>
        </p:txBody>
      </p:sp>
      <p:graphicFrame>
        <p:nvGraphicFramePr>
          <p:cNvPr id="49158" name="Object 6"/>
          <p:cNvGraphicFramePr>
            <a:graphicFrameLocks/>
          </p:cNvGraphicFramePr>
          <p:nvPr>
            <p:extLst>
              <p:ext uri="{D42A27DB-BD31-4B8C-83A1-F6EECF244321}">
                <p14:modId xmlns:p14="http://schemas.microsoft.com/office/powerpoint/2010/main" val="3325044522"/>
              </p:ext>
            </p:extLst>
          </p:nvPr>
        </p:nvGraphicFramePr>
        <p:xfrm>
          <a:off x="304800" y="2590800"/>
          <a:ext cx="8375650" cy="3656013"/>
        </p:xfrm>
        <a:graphic>
          <a:graphicData uri="http://schemas.openxmlformats.org/presentationml/2006/ole">
            <mc:AlternateContent xmlns:mc="http://schemas.openxmlformats.org/markup-compatibility/2006">
              <mc:Choice xmlns:v="urn:schemas-microsoft-com:vml" Requires="v">
                <p:oleObj spid="_x0000_s4151" name="Worksheet" r:id="rId5" imgW="4476743" imgH="1952480" progId="Excel.Sheet.8">
                  <p:embed/>
                </p:oleObj>
              </mc:Choice>
              <mc:Fallback>
                <p:oleObj name="Worksheet" r:id="rId5" imgW="4476743" imgH="1952480" progId="Excel.Sheet.8">
                  <p:embed/>
                  <p:pic>
                    <p:nvPicPr>
                      <p:cNvPr id="0" name=""/>
                      <p:cNvPicPr>
                        <a:picLocks noChangeArrowheads="1"/>
                      </p:cNvPicPr>
                      <p:nvPr/>
                    </p:nvPicPr>
                    <p:blipFill>
                      <a:blip r:embed="rId6"/>
                      <a:srcRect b="5867"/>
                      <a:stretch>
                        <a:fillRect/>
                      </a:stretch>
                    </p:blipFill>
                    <p:spPr bwMode="auto">
                      <a:xfrm>
                        <a:off x="304800" y="2590800"/>
                        <a:ext cx="8375650" cy="3656013"/>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1" name="Oval 9"/>
          <p:cNvSpPr>
            <a:spLocks noChangeArrowheads="1"/>
          </p:cNvSpPr>
          <p:nvPr/>
        </p:nvSpPr>
        <p:spPr bwMode="auto">
          <a:xfrm>
            <a:off x="2095501" y="4427537"/>
            <a:ext cx="1028699" cy="433754"/>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9163" name="Oval 11"/>
          <p:cNvSpPr>
            <a:spLocks noChangeArrowheads="1"/>
          </p:cNvSpPr>
          <p:nvPr/>
        </p:nvSpPr>
        <p:spPr bwMode="auto">
          <a:xfrm>
            <a:off x="4991100" y="4442284"/>
            <a:ext cx="914400" cy="457200"/>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9164" name="Rectangle 12"/>
          <p:cNvSpPr>
            <a:spLocks noChangeArrowheads="1"/>
          </p:cNvSpPr>
          <p:nvPr/>
        </p:nvSpPr>
        <p:spPr bwMode="auto">
          <a:xfrm>
            <a:off x="467336" y="1562576"/>
            <a:ext cx="8305800" cy="492443"/>
          </a:xfrm>
          <a:prstGeom prst="rect">
            <a:avLst/>
          </a:prstGeom>
          <a:solidFill>
            <a:srgbClr val="FFFF99"/>
          </a:solidFill>
          <a:ln>
            <a:noFill/>
          </a:ln>
          <a:effectLst/>
        </p:spPr>
        <p:txBody>
          <a:bodyPr lIns="0" tIns="0" rIns="0" bIns="0">
            <a:spAutoFit/>
          </a:bodyPr>
          <a:lstStyle/>
          <a:p>
            <a:pPr algn="ctr"/>
            <a:r>
              <a:rPr lang="en-US" sz="3200" b="1" dirty="0">
                <a:solidFill>
                  <a:prstClr val="black"/>
                </a:solidFill>
              </a:rPr>
              <a:t>Purchased Supplies of </a:t>
            </a:r>
            <a:r>
              <a:rPr lang="en-US" sz="3200" b="1" dirty="0" smtClean="0">
                <a:solidFill>
                  <a:prstClr val="black"/>
                </a:solidFill>
              </a:rPr>
              <a:t>$7,100 on credit.</a:t>
            </a:r>
            <a:endParaRPr lang="en-US" sz="3200" b="1" dirty="0">
              <a:solidFill>
                <a:prstClr val="black"/>
              </a:solidFill>
            </a:endParaRPr>
          </a:p>
        </p:txBody>
      </p:sp>
      <p:sp>
        <p:nvSpPr>
          <p:cNvPr id="49165" name="AutoShape 13"/>
          <p:cNvSpPr>
            <a:spLocks noChangeArrowheads="1"/>
          </p:cNvSpPr>
          <p:nvPr/>
        </p:nvSpPr>
        <p:spPr bwMode="auto">
          <a:xfrm>
            <a:off x="5791200" y="3962400"/>
            <a:ext cx="2970213" cy="604838"/>
          </a:xfrm>
          <a:prstGeom prst="wedgeRoundRectCallout">
            <a:avLst>
              <a:gd name="adj1" fmla="val 76565"/>
              <a:gd name="adj2" fmla="val 210106"/>
              <a:gd name="adj3" fmla="val 16667"/>
            </a:avLst>
          </a:prstGeom>
          <a:solidFill>
            <a:srgbClr val="000099"/>
          </a:solidFill>
          <a:ln w="12700" algn="ctr">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en-US" b="1">
                <a:solidFill>
                  <a:srgbClr val="FFFFFF"/>
                </a:solidFill>
              </a:rPr>
              <a:t>Accounting Equation </a:t>
            </a:r>
            <a:r>
              <a:rPr lang="en-US" b="1" u="sng">
                <a:solidFill>
                  <a:srgbClr val="FFFFFF"/>
                </a:solidFill>
              </a:rPr>
              <a:t>still</a:t>
            </a:r>
            <a:r>
              <a:rPr lang="en-US" b="1">
                <a:solidFill>
                  <a:srgbClr val="FFFFFF"/>
                </a:solidFill>
              </a:rPr>
              <a:t> remains in balance!!</a:t>
            </a:r>
          </a:p>
        </p:txBody>
      </p:sp>
      <p:sp>
        <p:nvSpPr>
          <p:cNvPr id="49166" name="Oval 14"/>
          <p:cNvSpPr>
            <a:spLocks noChangeArrowheads="1"/>
          </p:cNvSpPr>
          <p:nvPr/>
        </p:nvSpPr>
        <p:spPr bwMode="auto">
          <a:xfrm>
            <a:off x="1762125" y="5636419"/>
            <a:ext cx="1600200" cy="6858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9167" name="Oval 15"/>
          <p:cNvSpPr>
            <a:spLocks noChangeArrowheads="1"/>
          </p:cNvSpPr>
          <p:nvPr/>
        </p:nvSpPr>
        <p:spPr bwMode="auto">
          <a:xfrm>
            <a:off x="5753100" y="5667072"/>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9168" name="Line 16"/>
          <p:cNvSpPr>
            <a:spLocks noChangeShapeType="1"/>
          </p:cNvSpPr>
          <p:nvPr/>
        </p:nvSpPr>
        <p:spPr bwMode="auto">
          <a:xfrm flipH="1" flipV="1">
            <a:off x="3276600" y="6172200"/>
            <a:ext cx="762000" cy="3810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49169" name="Line 17"/>
          <p:cNvSpPr>
            <a:spLocks noChangeShapeType="1"/>
          </p:cNvSpPr>
          <p:nvPr/>
        </p:nvSpPr>
        <p:spPr bwMode="auto">
          <a:xfrm flipH="1" flipV="1">
            <a:off x="7543800" y="6096000"/>
            <a:ext cx="457200" cy="4572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solidFill>
                <a:prstClr val="black"/>
              </a:solidFill>
            </a:endParaRPr>
          </a:p>
        </p:txBody>
      </p:sp>
      <p:sp>
        <p:nvSpPr>
          <p:cNvPr id="16" name="Rounded Rectangle 15"/>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239375684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9164">
                                            <p:txEl>
                                              <p:pRg st="0" end="0"/>
                                            </p:txEl>
                                          </p:spTgt>
                                        </p:tgtEl>
                                        <p:attrNameLst>
                                          <p:attrName>style.visibility</p:attrName>
                                        </p:attrNameLst>
                                      </p:cBhvr>
                                      <p:to>
                                        <p:strVal val="visible"/>
                                      </p:to>
                                    </p:set>
                                    <p:animEffect transition="in" filter="fade">
                                      <p:cBhvr>
                                        <p:cTn id="7" dur="1000"/>
                                        <p:tgtEl>
                                          <p:spTgt spid="49164">
                                            <p:txEl>
                                              <p:pRg st="0" end="0"/>
                                            </p:txEl>
                                          </p:spTgt>
                                        </p:tgtEl>
                                      </p:cBhvr>
                                    </p:animEffect>
                                    <p:anim calcmode="lin" valueType="num">
                                      <p:cBhvr>
                                        <p:cTn id="8" dur="1000" fill="hold"/>
                                        <p:tgtEl>
                                          <p:spTgt spid="491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6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49158"/>
                                        </p:tgtEl>
                                        <p:attrNameLst>
                                          <p:attrName>style.visibility</p:attrName>
                                        </p:attrNameLst>
                                      </p:cBhvr>
                                      <p:to>
                                        <p:strVal val="visible"/>
                                      </p:to>
                                    </p:set>
                                    <p:animEffect transition="in" filter="dissolve">
                                      <p:cBhvr>
                                        <p:cTn id="13" dur="2000"/>
                                        <p:tgtEl>
                                          <p:spTgt spid="49158"/>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9161"/>
                                        </p:tgtEl>
                                        <p:attrNameLst>
                                          <p:attrName>style.visibility</p:attrName>
                                        </p:attrNameLst>
                                      </p:cBhvr>
                                      <p:to>
                                        <p:strVal val="visible"/>
                                      </p:to>
                                    </p:set>
                                    <p:animEffect transition="in" filter="dissolve">
                                      <p:cBhvr>
                                        <p:cTn id="18" dur="2000"/>
                                        <p:tgtEl>
                                          <p:spTgt spid="49161"/>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49163"/>
                                        </p:tgtEl>
                                        <p:attrNameLst>
                                          <p:attrName>style.visibility</p:attrName>
                                        </p:attrNameLst>
                                      </p:cBhvr>
                                      <p:to>
                                        <p:strVal val="visible"/>
                                      </p:to>
                                    </p:set>
                                    <p:animEffect transition="in" filter="dissolve">
                                      <p:cBhvr>
                                        <p:cTn id="22" dur="2000"/>
                                        <p:tgtEl>
                                          <p:spTgt spid="49163"/>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166"/>
                                        </p:tgtEl>
                                        <p:attrNameLst>
                                          <p:attrName>style.visibility</p:attrName>
                                        </p:attrNameLst>
                                      </p:cBhvr>
                                      <p:to>
                                        <p:strVal val="visible"/>
                                      </p:to>
                                    </p:set>
                                    <p:animEffect transition="in" filter="dissolve">
                                      <p:cBhvr>
                                        <p:cTn id="27" dur="1000"/>
                                        <p:tgtEl>
                                          <p:spTgt spid="49166"/>
                                        </p:tgtEl>
                                      </p:cBhvr>
                                    </p:animEffect>
                                  </p:childTnLst>
                                </p:cTn>
                              </p:par>
                            </p:childTnLst>
                          </p:cTn>
                        </p:par>
                        <p:par>
                          <p:cTn id="28" fill="hold" nodeType="afterGroup">
                            <p:stCondLst>
                              <p:cond delay="1000"/>
                            </p:stCondLst>
                            <p:childTnLst>
                              <p:par>
                                <p:cTn id="29" presetID="37" presetClass="entr" presetSubtype="0" fill="hold" grpId="0" nodeType="afterEffect">
                                  <p:stCondLst>
                                    <p:cond delay="0"/>
                                  </p:stCondLst>
                                  <p:childTnLst>
                                    <p:set>
                                      <p:cBhvr>
                                        <p:cTn id="30" dur="1" fill="hold">
                                          <p:stCondLst>
                                            <p:cond delay="0"/>
                                          </p:stCondLst>
                                        </p:cTn>
                                        <p:tgtEl>
                                          <p:spTgt spid="49168"/>
                                        </p:tgtEl>
                                        <p:attrNameLst>
                                          <p:attrName>style.visibility</p:attrName>
                                        </p:attrNameLst>
                                      </p:cBhvr>
                                      <p:to>
                                        <p:strVal val="visible"/>
                                      </p:to>
                                    </p:set>
                                    <p:animEffect transition="in" filter="fade">
                                      <p:cBhvr>
                                        <p:cTn id="31" dur="1000"/>
                                        <p:tgtEl>
                                          <p:spTgt spid="49168"/>
                                        </p:tgtEl>
                                      </p:cBhvr>
                                    </p:animEffect>
                                    <p:anim calcmode="lin" valueType="num">
                                      <p:cBhvr>
                                        <p:cTn id="32" dur="1000" fill="hold"/>
                                        <p:tgtEl>
                                          <p:spTgt spid="49168"/>
                                        </p:tgtEl>
                                        <p:attrNameLst>
                                          <p:attrName>ppt_x</p:attrName>
                                        </p:attrNameLst>
                                      </p:cBhvr>
                                      <p:tavLst>
                                        <p:tav tm="0">
                                          <p:val>
                                            <p:strVal val="#ppt_x"/>
                                          </p:val>
                                        </p:tav>
                                        <p:tav tm="100000">
                                          <p:val>
                                            <p:strVal val="#ppt_x"/>
                                          </p:val>
                                        </p:tav>
                                      </p:tavLst>
                                    </p:anim>
                                    <p:anim calcmode="lin" valueType="num">
                                      <p:cBhvr>
                                        <p:cTn id="33" dur="900" decel="100000" fill="hold"/>
                                        <p:tgtEl>
                                          <p:spTgt spid="4916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9168"/>
                                        </p:tgtEl>
                                        <p:attrNameLst>
                                          <p:attrName>ppt_y</p:attrName>
                                        </p:attrNameLst>
                                      </p:cBhvr>
                                      <p:tavLst>
                                        <p:tav tm="0">
                                          <p:val>
                                            <p:strVal val="#ppt_y-.03"/>
                                          </p:val>
                                        </p:tav>
                                        <p:tav tm="100000">
                                          <p:val>
                                            <p:strVal val="#ppt_y"/>
                                          </p:val>
                                        </p:tav>
                                      </p:tavLst>
                                    </p:anim>
                                  </p:childTnLst>
                                </p:cTn>
                              </p:par>
                            </p:childTnLst>
                          </p:cTn>
                        </p:par>
                        <p:par>
                          <p:cTn id="35" fill="hold">
                            <p:stCondLst>
                              <p:cond delay="2000"/>
                            </p:stCondLst>
                            <p:childTnLst>
                              <p:par>
                                <p:cTn id="36" presetID="37" presetClass="entr" presetSubtype="0" fill="hold" grpId="0" nodeType="afterEffect">
                                  <p:stCondLst>
                                    <p:cond delay="0"/>
                                  </p:stCondLst>
                                  <p:childTnLst>
                                    <p:set>
                                      <p:cBhvr>
                                        <p:cTn id="37" dur="1" fill="hold">
                                          <p:stCondLst>
                                            <p:cond delay="0"/>
                                          </p:stCondLst>
                                        </p:cTn>
                                        <p:tgtEl>
                                          <p:spTgt spid="49169"/>
                                        </p:tgtEl>
                                        <p:attrNameLst>
                                          <p:attrName>style.visibility</p:attrName>
                                        </p:attrNameLst>
                                      </p:cBhvr>
                                      <p:to>
                                        <p:strVal val="visible"/>
                                      </p:to>
                                    </p:set>
                                    <p:animEffect transition="in" filter="fade">
                                      <p:cBhvr>
                                        <p:cTn id="38" dur="1000"/>
                                        <p:tgtEl>
                                          <p:spTgt spid="49169"/>
                                        </p:tgtEl>
                                      </p:cBhvr>
                                    </p:animEffect>
                                    <p:anim calcmode="lin" valueType="num">
                                      <p:cBhvr>
                                        <p:cTn id="39" dur="1000" fill="hold"/>
                                        <p:tgtEl>
                                          <p:spTgt spid="49169"/>
                                        </p:tgtEl>
                                        <p:attrNameLst>
                                          <p:attrName>ppt_x</p:attrName>
                                        </p:attrNameLst>
                                      </p:cBhvr>
                                      <p:tavLst>
                                        <p:tav tm="0">
                                          <p:val>
                                            <p:strVal val="#ppt_x"/>
                                          </p:val>
                                        </p:tav>
                                        <p:tav tm="100000">
                                          <p:val>
                                            <p:strVal val="#ppt_x"/>
                                          </p:val>
                                        </p:tav>
                                      </p:tavLst>
                                    </p:anim>
                                    <p:anim calcmode="lin" valueType="num">
                                      <p:cBhvr>
                                        <p:cTn id="40" dur="900" decel="100000" fill="hold"/>
                                        <p:tgtEl>
                                          <p:spTgt spid="4916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9169"/>
                                        </p:tgtEl>
                                        <p:attrNameLst>
                                          <p:attrName>ppt_y</p:attrName>
                                        </p:attrNameLst>
                                      </p:cBhvr>
                                      <p:tavLst>
                                        <p:tav tm="0">
                                          <p:val>
                                            <p:strVal val="#ppt_y-.03"/>
                                          </p:val>
                                        </p:tav>
                                        <p:tav tm="100000">
                                          <p:val>
                                            <p:strVal val="#ppt_y"/>
                                          </p:val>
                                        </p:tav>
                                      </p:tavLst>
                                    </p:anim>
                                  </p:childTnLst>
                                </p:cTn>
                              </p:par>
                            </p:childTnLst>
                          </p:cTn>
                        </p:par>
                        <p:par>
                          <p:cTn id="42" fill="hold" nodeType="afterGroup">
                            <p:stCondLst>
                              <p:cond delay="3000"/>
                            </p:stCondLst>
                            <p:childTnLst>
                              <p:par>
                                <p:cTn id="43" presetID="9" presetClass="entr" presetSubtype="0" fill="hold" grpId="0" nodeType="afterEffect">
                                  <p:stCondLst>
                                    <p:cond delay="0"/>
                                  </p:stCondLst>
                                  <p:childTnLst>
                                    <p:set>
                                      <p:cBhvr>
                                        <p:cTn id="44" dur="1" fill="hold">
                                          <p:stCondLst>
                                            <p:cond delay="0"/>
                                          </p:stCondLst>
                                        </p:cTn>
                                        <p:tgtEl>
                                          <p:spTgt spid="49167"/>
                                        </p:tgtEl>
                                        <p:attrNameLst>
                                          <p:attrName>style.visibility</p:attrName>
                                        </p:attrNameLst>
                                      </p:cBhvr>
                                      <p:to>
                                        <p:strVal val="visible"/>
                                      </p:to>
                                    </p:set>
                                    <p:animEffect transition="in" filter="dissolve">
                                      <p:cBhvr>
                                        <p:cTn id="45" dur="1000"/>
                                        <p:tgtEl>
                                          <p:spTgt spid="4916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165"/>
                                        </p:tgtEl>
                                        <p:attrNameLst>
                                          <p:attrName>style.visibility</p:attrName>
                                        </p:attrNameLst>
                                      </p:cBhvr>
                                      <p:to>
                                        <p:strVal val="visible"/>
                                      </p:to>
                                    </p:set>
                                    <p:animEffect transition="in" filter="fade">
                                      <p:cBhvr>
                                        <p:cTn id="50" dur="2000"/>
                                        <p:tgtEl>
                                          <p:spTgt spid="49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animBg="1"/>
      <p:bldP spid="49163" grpId="0" animBg="1"/>
      <p:bldP spid="49165" grpId="0" animBg="1"/>
      <p:bldP spid="49166" grpId="0" animBg="1"/>
      <p:bldP spid="49167" grpId="0" animBg="1"/>
      <p:bldP spid="49168" grpId="0" animBg="1"/>
      <p:bldP spid="491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altLang="en-US" b="1" dirty="0" smtClean="0"/>
              <a:t>Importance of Accounting</a:t>
            </a:r>
          </a:p>
        </p:txBody>
      </p:sp>
      <p:pic>
        <p:nvPicPr>
          <p:cNvPr id="132100" name="Picture 14"/>
          <p:cNvPicPr>
            <a:picLocks noChangeAspect="1" noChangeArrowheads="1"/>
          </p:cNvPicPr>
          <p:nvPr/>
        </p:nvPicPr>
        <p:blipFill>
          <a:blip r:embed="rId3" cstate="print"/>
          <a:srcRect/>
          <a:stretch>
            <a:fillRect/>
          </a:stretch>
        </p:blipFill>
        <p:spPr bwMode="auto">
          <a:xfrm>
            <a:off x="76200" y="1524000"/>
            <a:ext cx="8950325" cy="3048000"/>
          </a:xfrm>
          <a:prstGeom prst="rect">
            <a:avLst/>
          </a:prstGeom>
          <a:noFill/>
          <a:ln w="9525">
            <a:noFill/>
            <a:miter lim="800000"/>
            <a:headEnd/>
            <a:tailEnd/>
          </a:ln>
        </p:spPr>
      </p:pic>
      <p:sp>
        <p:nvSpPr>
          <p:cNvPr id="132101" name="TextBox 4"/>
          <p:cNvSpPr txBox="1">
            <a:spLocks noChangeArrowheads="1"/>
          </p:cNvSpPr>
          <p:nvPr/>
        </p:nvSpPr>
        <p:spPr bwMode="auto">
          <a:xfrm>
            <a:off x="76200" y="4419600"/>
            <a:ext cx="2514600" cy="646113"/>
          </a:xfrm>
          <a:prstGeom prst="rect">
            <a:avLst/>
          </a:prstGeom>
          <a:noFill/>
          <a:ln w="9525">
            <a:noFill/>
            <a:miter lim="800000"/>
            <a:headEnd/>
            <a:tailEnd/>
          </a:ln>
        </p:spPr>
        <p:txBody>
          <a:bodyPr>
            <a:spAutoFit/>
          </a:bodyPr>
          <a:lstStyle/>
          <a:p>
            <a:pPr algn="ctr"/>
            <a:r>
              <a:rPr lang="en-US" altLang="en-US" dirty="0">
                <a:solidFill>
                  <a:srgbClr val="984807"/>
                </a:solidFill>
              </a:rPr>
              <a:t>For example, the sale by Apple of an iPhone.</a:t>
            </a:r>
          </a:p>
        </p:txBody>
      </p:sp>
      <p:sp>
        <p:nvSpPr>
          <p:cNvPr id="132102" name="TextBox 15"/>
          <p:cNvSpPr txBox="1">
            <a:spLocks noChangeArrowheads="1"/>
          </p:cNvSpPr>
          <p:nvPr/>
        </p:nvSpPr>
        <p:spPr bwMode="auto">
          <a:xfrm>
            <a:off x="3276600" y="4419600"/>
            <a:ext cx="2514600" cy="646113"/>
          </a:xfrm>
          <a:prstGeom prst="rect">
            <a:avLst/>
          </a:prstGeom>
          <a:noFill/>
          <a:ln w="9525">
            <a:noFill/>
            <a:miter lim="800000"/>
            <a:headEnd/>
            <a:tailEnd/>
          </a:ln>
        </p:spPr>
        <p:txBody>
          <a:bodyPr>
            <a:spAutoFit/>
          </a:bodyPr>
          <a:lstStyle/>
          <a:p>
            <a:pPr algn="ctr"/>
            <a:r>
              <a:rPr lang="en-US" altLang="en-US" dirty="0">
                <a:solidFill>
                  <a:srgbClr val="984807"/>
                </a:solidFill>
              </a:rPr>
              <a:t>Keep a chronological log of transactions.</a:t>
            </a:r>
          </a:p>
        </p:txBody>
      </p:sp>
      <p:sp>
        <p:nvSpPr>
          <p:cNvPr id="132103" name="TextBox 16"/>
          <p:cNvSpPr txBox="1">
            <a:spLocks noChangeArrowheads="1"/>
          </p:cNvSpPr>
          <p:nvPr/>
        </p:nvSpPr>
        <p:spPr bwMode="auto">
          <a:xfrm>
            <a:off x="6400800" y="4419600"/>
            <a:ext cx="2743200" cy="646113"/>
          </a:xfrm>
          <a:prstGeom prst="rect">
            <a:avLst/>
          </a:prstGeom>
          <a:noFill/>
          <a:ln w="9525">
            <a:noFill/>
            <a:miter lim="800000"/>
            <a:headEnd/>
            <a:tailEnd/>
          </a:ln>
        </p:spPr>
        <p:txBody>
          <a:bodyPr>
            <a:spAutoFit/>
          </a:bodyPr>
          <a:lstStyle/>
          <a:p>
            <a:pPr algn="ctr"/>
            <a:r>
              <a:rPr lang="en-US" altLang="en-US" dirty="0">
                <a:solidFill>
                  <a:srgbClr val="984807"/>
                </a:solidFill>
              </a:rPr>
              <a:t>Prepare reports such as financial statements.</a:t>
            </a:r>
          </a:p>
        </p:txBody>
      </p:sp>
      <p:sp>
        <p:nvSpPr>
          <p:cNvPr id="3" name="Slide Number Placeholder 2"/>
          <p:cNvSpPr>
            <a:spLocks noGrp="1"/>
          </p:cNvSpPr>
          <p:nvPr>
            <p:ph type="sldNum" sz="quarter" idx="12"/>
          </p:nvPr>
        </p:nvSpPr>
        <p:spPr/>
        <p:txBody>
          <a:bodyPr/>
          <a:lstStyle/>
          <a:p>
            <a:pPr>
              <a:defRPr/>
            </a:pPr>
            <a:fld id="{8BFDED57-353D-48DB-AA91-A9EB7B5353E7}" type="slidenum">
              <a:rPr lang="en-US"/>
              <a:pPr>
                <a:defRPr/>
              </a:pPr>
              <a:t>4</a:t>
            </a:fld>
            <a:endParaRPr lang="en-US"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35477" y="6549124"/>
            <a:ext cx="4532312"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b="1" kern="0" dirty="0">
                <a:solidFill>
                  <a:prstClr val="black"/>
                </a:solidFill>
                <a:latin typeface="Arial Narrow" pitchFamily="34" charset="0"/>
                <a:cs typeface="+mn-cs"/>
              </a:rPr>
              <a:t>Explain the </a:t>
            </a:r>
            <a:r>
              <a:rPr lang="en-US" altLang="en-US" sz="1100" b="1" kern="0" dirty="0" smtClean="0">
                <a:solidFill>
                  <a:prstClr val="black"/>
                </a:solidFill>
                <a:latin typeface="Arial Narrow" pitchFamily="34" charset="0"/>
                <a:cs typeface="+mn-cs"/>
              </a:rPr>
              <a:t>purpose </a:t>
            </a:r>
            <a:r>
              <a:rPr lang="en-US" altLang="en-US" sz="1100" b="1" kern="0" dirty="0">
                <a:solidFill>
                  <a:prstClr val="black"/>
                </a:solidFill>
                <a:latin typeface="Arial Narrow" pitchFamily="34" charset="0"/>
                <a:cs typeface="+mn-cs"/>
              </a:rPr>
              <a:t>and </a:t>
            </a:r>
            <a:r>
              <a:rPr lang="en-US" altLang="en-US" sz="1100" b="1" kern="0" dirty="0" smtClean="0">
                <a:solidFill>
                  <a:prstClr val="black"/>
                </a:solidFill>
                <a:latin typeface="Arial Narrow" pitchFamily="34" charset="0"/>
                <a:cs typeface="+mn-cs"/>
              </a:rPr>
              <a:t>importance </a:t>
            </a:r>
            <a:r>
              <a:rPr lang="en-US" altLang="en-US" sz="1100" b="1" kern="0" dirty="0">
                <a:solidFill>
                  <a:prstClr val="black"/>
                </a:solidFill>
                <a:latin typeface="Arial Narrow" pitchFamily="34" charset="0"/>
                <a:cs typeface="+mn-cs"/>
              </a:rPr>
              <a:t>of </a:t>
            </a:r>
            <a:r>
              <a:rPr lang="en-US" altLang="en-US" sz="1100" b="1" kern="0" dirty="0" smtClean="0">
                <a:solidFill>
                  <a:prstClr val="black"/>
                </a:solidFill>
                <a:latin typeface="Arial Narrow" pitchFamily="34" charset="0"/>
                <a:cs typeface="+mn-cs"/>
              </a:rPr>
              <a:t>accounting.</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1" name="TextBox 10"/>
          <p:cNvSpPr txBox="1"/>
          <p:nvPr/>
        </p:nvSpPr>
        <p:spPr>
          <a:xfrm>
            <a:off x="332282" y="5203200"/>
            <a:ext cx="8382000" cy="1015663"/>
          </a:xfrm>
          <a:prstGeom prst="rect">
            <a:avLst/>
          </a:prstGeom>
          <a:solidFill>
            <a:schemeClr val="accent3">
              <a:lumMod val="20000"/>
              <a:lumOff val="80000"/>
            </a:schemeClr>
          </a:solidFill>
          <a:ln w="28575">
            <a:solidFill>
              <a:schemeClr val="accent1"/>
            </a:solidFill>
          </a:ln>
        </p:spPr>
        <p:txBody>
          <a:bodyPr wrap="square" rtlCol="0">
            <a:spAutoFit/>
          </a:bodyPr>
          <a:lstStyle/>
          <a:p>
            <a:r>
              <a:rPr lang="en-US" altLang="en-US" sz="2000" dirty="0"/>
              <a:t>Accounting</a:t>
            </a:r>
            <a:r>
              <a:rPr lang="en-US" altLang="en-US" sz="2000" b="1" dirty="0"/>
              <a:t> </a:t>
            </a:r>
            <a:r>
              <a:rPr lang="en-US" altLang="en-US" sz="2000" dirty="0"/>
              <a:t>is an information and measurement system that identifies, records, and communicates </a:t>
            </a:r>
            <a:r>
              <a:rPr lang="en-US" altLang="en-US" sz="2000" dirty="0" smtClean="0"/>
              <a:t>information </a:t>
            </a:r>
            <a:r>
              <a:rPr lang="en-US" altLang="en-US" sz="2000" dirty="0"/>
              <a:t>about an organization’s business activities. </a:t>
            </a:r>
          </a:p>
        </p:txBody>
      </p:sp>
      <p:sp>
        <p:nvSpPr>
          <p:cNvPr id="12" name="TextBox 11"/>
          <p:cNvSpPr txBox="1"/>
          <p:nvPr/>
        </p:nvSpPr>
        <p:spPr>
          <a:xfrm>
            <a:off x="7959725" y="69499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a:t>
            </a:r>
            <a:br>
              <a:rPr lang="en-US" kern="0" dirty="0" smtClean="0">
                <a:latin typeface="Berlin Sans FB" panose="020E0602020502020306" pitchFamily="34" charset="0"/>
              </a:rPr>
            </a:br>
            <a:r>
              <a:rPr lang="en-US" kern="0" dirty="0" smtClean="0">
                <a:latin typeface="Berlin Sans FB" panose="020E0602020502020306" pitchFamily="34" charset="0"/>
              </a:rPr>
              <a:t>1.1</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838200" y="454025"/>
            <a:ext cx="7158038" cy="1412875"/>
          </a:xfrm>
        </p:spPr>
        <p:txBody>
          <a:bodyPr/>
          <a:lstStyle/>
          <a:p>
            <a:pPr algn="ctr"/>
            <a:r>
              <a:rPr lang="en-US" b="1" dirty="0"/>
              <a:t>Transaction Analysis</a:t>
            </a:r>
          </a:p>
        </p:txBody>
      </p:sp>
      <p:sp>
        <p:nvSpPr>
          <p:cNvPr id="223235" name="Rectangle 3"/>
          <p:cNvSpPr>
            <a:spLocks noGrp="1" noChangeArrowheads="1"/>
          </p:cNvSpPr>
          <p:nvPr>
            <p:ph type="body" idx="1"/>
          </p:nvPr>
        </p:nvSpPr>
        <p:spPr bwMode="auto">
          <a:xfrm>
            <a:off x="914400" y="2514600"/>
            <a:ext cx="7661275"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0"/>
              </a:spcBef>
              <a:buClrTx/>
              <a:buSzTx/>
              <a:buFontTx/>
              <a:buNone/>
            </a:pPr>
            <a:r>
              <a:rPr lang="en-US" b="1" dirty="0"/>
              <a:t>Now, let’s look at transactions involving </a:t>
            </a:r>
            <a:r>
              <a:rPr lang="en-US" b="1" dirty="0" smtClean="0"/>
              <a:t>revenues, </a:t>
            </a:r>
            <a:r>
              <a:rPr lang="en-US" b="1" dirty="0"/>
              <a:t>expenses and </a:t>
            </a:r>
            <a:r>
              <a:rPr lang="en-US" b="1" dirty="0" smtClean="0"/>
              <a:t>withdrawals.</a:t>
            </a:r>
            <a:endParaRPr lang="en-US" b="1" dirty="0"/>
          </a:p>
          <a:p>
            <a:endParaRPr lang="en-US" dirty="0"/>
          </a:p>
        </p:txBody>
      </p:sp>
      <p:sp>
        <p:nvSpPr>
          <p:cNvPr id="223236" name="AutoShape 4"/>
          <p:cNvSpPr>
            <a:spLocks noChangeArrowheads="1"/>
          </p:cNvSpPr>
          <p:nvPr/>
        </p:nvSpPr>
        <p:spPr bwMode="auto">
          <a:xfrm>
            <a:off x="5257800" y="4724400"/>
            <a:ext cx="3276600" cy="381000"/>
          </a:xfrm>
          <a:prstGeom prst="rightArrow">
            <a:avLst>
              <a:gd name="adj1" fmla="val 50000"/>
              <a:gd name="adj2" fmla="val 215000"/>
            </a:avLst>
          </a:prstGeom>
          <a:solidFill>
            <a:srgbClr val="FF0000"/>
          </a:solidFill>
          <a:ln w="12700">
            <a:solidFill>
              <a:schemeClr val="tx1"/>
            </a:solidFill>
            <a:miter lim="800000"/>
            <a:headEnd/>
            <a:tailEnd/>
          </a:ln>
          <a:effectLst>
            <a:outerShdw dist="63500" dir="2212194" algn="ctr" rotWithShape="0">
              <a:schemeClr val="bg2"/>
            </a:outerShdw>
          </a:effectLst>
        </p:spPr>
        <p:txBody>
          <a:bodyPr wrap="none" anchor="ctr"/>
          <a:lstStyle/>
          <a:p>
            <a:endParaRPr lang="en-US">
              <a:solidFill>
                <a:prstClr val="black"/>
              </a:solidFill>
            </a:endParaRPr>
          </a:p>
        </p:txBody>
      </p:sp>
      <p:sp>
        <p:nvSpPr>
          <p:cNvPr id="6" name="Rounded Rectangle 5"/>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270539309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3236"/>
                                        </p:tgtEl>
                                        <p:attrNameLst>
                                          <p:attrName>style.visibility</p:attrName>
                                        </p:attrNameLst>
                                      </p:cBhvr>
                                      <p:to>
                                        <p:strVal val="visible"/>
                                      </p:to>
                                    </p:set>
                                    <p:anim calcmode="lin" valueType="num">
                                      <p:cBhvr>
                                        <p:cTn id="7" dur="1000" fill="hold"/>
                                        <p:tgtEl>
                                          <p:spTgt spid="223236"/>
                                        </p:tgtEl>
                                        <p:attrNameLst>
                                          <p:attrName>ppt_w</p:attrName>
                                        </p:attrNameLst>
                                      </p:cBhvr>
                                      <p:tavLst>
                                        <p:tav tm="0">
                                          <p:val>
                                            <p:fltVal val="0"/>
                                          </p:val>
                                        </p:tav>
                                        <p:tav tm="100000">
                                          <p:val>
                                            <p:strVal val="#ppt_w"/>
                                          </p:val>
                                        </p:tav>
                                      </p:tavLst>
                                    </p:anim>
                                    <p:anim calcmode="lin" valueType="num">
                                      <p:cBhvr>
                                        <p:cTn id="8" dur="1000" fill="hold"/>
                                        <p:tgtEl>
                                          <p:spTgt spid="2232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bwMode="auto">
          <a:xfrm>
            <a:off x="457200" y="1371600"/>
            <a:ext cx="8153400" cy="4724400"/>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a:t/>
            </a:r>
            <a:br>
              <a:rPr lang="en-US"/>
            </a:br>
            <a:endParaRPr lang="en-US"/>
          </a:p>
          <a:p>
            <a:pPr>
              <a:buFont typeface="Wingdings" panose="05000000000000000000" pitchFamily="2" charset="2"/>
              <a:buNone/>
            </a:pPr>
            <a:endParaRPr lang="en-US"/>
          </a:p>
          <a:p>
            <a:pPr>
              <a:buFont typeface="Wingdings" panose="05000000000000000000" pitchFamily="2" charset="2"/>
              <a:buNone/>
            </a:pPr>
            <a:endParaRPr lang="en-US" b="1">
              <a:solidFill>
                <a:srgbClr val="800080"/>
              </a:solidFill>
            </a:endParaRPr>
          </a:p>
          <a:p>
            <a:pPr>
              <a:buFont typeface="Wingdings" panose="05000000000000000000" pitchFamily="2" charset="2"/>
              <a:buNone/>
            </a:pPr>
            <a:r>
              <a:rPr lang="en-US" b="1">
                <a:solidFill>
                  <a:srgbClr val="800080"/>
                </a:solidFill>
              </a:rPr>
              <a:t>The accounts involved are:</a:t>
            </a:r>
          </a:p>
          <a:p>
            <a:pPr>
              <a:buFont typeface="Wingdings" panose="05000000000000000000" pitchFamily="2" charset="2"/>
              <a:buNone/>
            </a:pPr>
            <a:r>
              <a:rPr lang="en-US" b="1">
                <a:solidFill>
                  <a:schemeClr val="hlink"/>
                </a:solidFill>
              </a:rPr>
              <a:t>	</a:t>
            </a:r>
            <a:r>
              <a:rPr lang="en-US" b="1"/>
              <a:t>(1) Cash</a:t>
            </a:r>
            <a:r>
              <a:rPr lang="en-US" b="1">
                <a:solidFill>
                  <a:schemeClr val="hlink"/>
                </a:solidFill>
              </a:rPr>
              <a:t> </a:t>
            </a:r>
            <a:r>
              <a:rPr lang="en-US" b="1">
                <a:solidFill>
                  <a:srgbClr val="9A2F6F"/>
                </a:solidFill>
              </a:rPr>
              <a:t>(asset)</a:t>
            </a:r>
            <a:r>
              <a:rPr lang="en-US" b="1">
                <a:solidFill>
                  <a:schemeClr val="hlink"/>
                </a:solidFill>
              </a:rPr>
              <a:t> </a:t>
            </a:r>
          </a:p>
          <a:p>
            <a:pPr>
              <a:buFont typeface="Wingdings" panose="05000000000000000000" pitchFamily="2" charset="2"/>
              <a:buNone/>
            </a:pPr>
            <a:r>
              <a:rPr lang="en-US" b="1">
                <a:solidFill>
                  <a:schemeClr val="hlink"/>
                </a:solidFill>
              </a:rPr>
              <a:t>	</a:t>
            </a:r>
            <a:r>
              <a:rPr lang="en-US" b="1"/>
              <a:t>(2) Revenues</a:t>
            </a:r>
            <a:r>
              <a:rPr lang="en-US" b="1">
                <a:solidFill>
                  <a:schemeClr val="hlink"/>
                </a:solidFill>
              </a:rPr>
              <a:t> </a:t>
            </a:r>
            <a:r>
              <a:rPr lang="en-US" b="1">
                <a:solidFill>
                  <a:srgbClr val="9A2F6F"/>
                </a:solidFill>
              </a:rPr>
              <a:t>(equity)</a:t>
            </a:r>
            <a:r>
              <a:rPr lang="en-US"/>
              <a:t> </a:t>
            </a:r>
          </a:p>
        </p:txBody>
      </p:sp>
      <p:sp>
        <p:nvSpPr>
          <p:cNvPr id="55299" name="AutoShape 3"/>
          <p:cNvSpPr>
            <a:spLocks noChangeArrowheads="1"/>
          </p:cNvSpPr>
          <p:nvPr/>
        </p:nvSpPr>
        <p:spPr bwMode="auto">
          <a:xfrm rot="16200000">
            <a:off x="4523582" y="4925218"/>
            <a:ext cx="381000" cy="284163"/>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a:solidFill>
                <a:prstClr val="black"/>
              </a:solidFill>
            </a:endParaRPr>
          </a:p>
        </p:txBody>
      </p:sp>
      <p:sp>
        <p:nvSpPr>
          <p:cNvPr id="55300" name="AutoShape 4"/>
          <p:cNvSpPr>
            <a:spLocks noChangeArrowheads="1"/>
          </p:cNvSpPr>
          <p:nvPr/>
        </p:nvSpPr>
        <p:spPr bwMode="auto">
          <a:xfrm rot="16200000">
            <a:off x="3532982" y="4315618"/>
            <a:ext cx="381000" cy="284163"/>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a:solidFill>
                <a:prstClr val="black"/>
              </a:solidFill>
            </a:endParaRPr>
          </a:p>
        </p:txBody>
      </p:sp>
      <p:sp>
        <p:nvSpPr>
          <p:cNvPr id="55301" name="Rectangle 5"/>
          <p:cNvSpPr>
            <a:spLocks noGrp="1" noChangeArrowheads="1"/>
          </p:cNvSpPr>
          <p:nvPr>
            <p:ph type="title"/>
          </p:nvPr>
        </p:nvSpPr>
        <p:spPr>
          <a:xfrm>
            <a:off x="906463" y="122848"/>
            <a:ext cx="7158038" cy="1412875"/>
          </a:xfrm>
        </p:spPr>
        <p:txBody>
          <a:bodyPr/>
          <a:lstStyle/>
          <a:p>
            <a:pPr algn="ctr"/>
            <a:r>
              <a:rPr lang="en-US" b="1" dirty="0"/>
              <a:t>Transaction </a:t>
            </a:r>
            <a:r>
              <a:rPr lang="en-US" b="1" dirty="0" smtClean="0"/>
              <a:t>5:</a:t>
            </a:r>
            <a:endParaRPr lang="en-US" b="1" dirty="0"/>
          </a:p>
        </p:txBody>
      </p:sp>
      <p:sp>
        <p:nvSpPr>
          <p:cNvPr id="55302" name="Rectangle 6"/>
          <p:cNvSpPr>
            <a:spLocks noChangeArrowheads="1"/>
          </p:cNvSpPr>
          <p:nvPr/>
        </p:nvSpPr>
        <p:spPr bwMode="auto">
          <a:xfrm>
            <a:off x="609600" y="1524000"/>
            <a:ext cx="7924800" cy="1160463"/>
          </a:xfrm>
          <a:prstGeom prst="rect">
            <a:avLst/>
          </a:prstGeom>
          <a:solidFill>
            <a:srgbClr val="FFFF99"/>
          </a:solidFill>
          <a:ln>
            <a:noFill/>
          </a:ln>
          <a:effectLst/>
          <a:extLst/>
        </p:spPr>
        <p:txBody>
          <a:bodyPr lIns="90488" tIns="44450" rIns="90488" bIns="44450"/>
          <a:lstStyle/>
          <a:p>
            <a:pPr algn="ctr"/>
            <a:r>
              <a:rPr lang="en-US" sz="2800" b="1" dirty="0">
                <a:solidFill>
                  <a:srgbClr val="0000FF"/>
                </a:solidFill>
                <a:latin typeface="Arial" panose="020B0604020202020204" pitchFamily="34" charset="0"/>
              </a:rPr>
              <a:t>Provided </a:t>
            </a:r>
            <a:r>
              <a:rPr lang="en-US" sz="2800" b="1" u="sng" dirty="0">
                <a:solidFill>
                  <a:srgbClr val="0000FF"/>
                </a:solidFill>
                <a:latin typeface="Arial" panose="020B0604020202020204" pitchFamily="34" charset="0"/>
              </a:rPr>
              <a:t>consulting services</a:t>
            </a:r>
            <a:r>
              <a:rPr lang="en-US" sz="2800" b="1" dirty="0">
                <a:solidFill>
                  <a:srgbClr val="0000FF"/>
                </a:solidFill>
                <a:latin typeface="Arial" panose="020B0604020202020204" pitchFamily="34" charset="0"/>
              </a:rPr>
              <a:t> </a:t>
            </a:r>
            <a:r>
              <a:rPr lang="en-US" sz="2800" b="1" dirty="0" smtClean="0">
                <a:solidFill>
                  <a:srgbClr val="0000FF"/>
                </a:solidFill>
                <a:latin typeface="Arial" panose="020B0604020202020204" pitchFamily="34" charset="0"/>
              </a:rPr>
              <a:t>to a customer </a:t>
            </a:r>
            <a:br>
              <a:rPr lang="en-US" sz="2800" b="1" dirty="0" smtClean="0">
                <a:solidFill>
                  <a:srgbClr val="0000FF"/>
                </a:solidFill>
                <a:latin typeface="Arial" panose="020B0604020202020204" pitchFamily="34" charset="0"/>
              </a:rPr>
            </a:br>
            <a:r>
              <a:rPr lang="en-US" sz="2800" b="1" dirty="0" smtClean="0">
                <a:solidFill>
                  <a:srgbClr val="0000FF"/>
                </a:solidFill>
                <a:latin typeface="Arial" panose="020B0604020202020204" pitchFamily="34" charset="0"/>
              </a:rPr>
              <a:t>and </a:t>
            </a:r>
            <a:r>
              <a:rPr lang="en-US" sz="2800" b="1" dirty="0">
                <a:solidFill>
                  <a:srgbClr val="0000FF"/>
                </a:solidFill>
                <a:latin typeface="Arial" panose="020B0604020202020204" pitchFamily="34" charset="0"/>
              </a:rPr>
              <a:t>received </a:t>
            </a:r>
            <a:r>
              <a:rPr lang="en-US" sz="2800" b="1" dirty="0" smtClean="0">
                <a:solidFill>
                  <a:srgbClr val="0000FF"/>
                </a:solidFill>
                <a:latin typeface="Arial" panose="020B0604020202020204" pitchFamily="34" charset="0"/>
              </a:rPr>
              <a:t>$4,200 </a:t>
            </a:r>
            <a:r>
              <a:rPr lang="en-US" sz="2800" b="1" dirty="0">
                <a:solidFill>
                  <a:srgbClr val="0000FF"/>
                </a:solidFill>
                <a:latin typeface="Arial" panose="020B0604020202020204" pitchFamily="34" charset="0"/>
              </a:rPr>
              <a:t>cash right away.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1324" y="3933215"/>
            <a:ext cx="1643177" cy="1762049"/>
          </a:xfrm>
          <a:prstGeom prst="rect">
            <a:avLst/>
          </a:prstGeom>
        </p:spPr>
      </p:pic>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3553671612"/>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anim calcmode="lin" valueType="num">
                                      <p:cBhvr>
                                        <p:cTn id="8" dur="1000" fill="hold"/>
                                        <p:tgtEl>
                                          <p:spTgt spid="55302"/>
                                        </p:tgtEl>
                                        <p:attrNameLst>
                                          <p:attrName>ppt_x</p:attrName>
                                        </p:attrNameLst>
                                      </p:cBhvr>
                                      <p:tavLst>
                                        <p:tav tm="0">
                                          <p:val>
                                            <p:strVal val="#ppt_x"/>
                                          </p:val>
                                        </p:tav>
                                        <p:tav tm="100000">
                                          <p:val>
                                            <p:strVal val="#ppt_x"/>
                                          </p:val>
                                        </p:tav>
                                      </p:tavLst>
                                    </p:anim>
                                    <p:anim calcmode="lin" valueType="num">
                                      <p:cBhvr>
                                        <p:cTn id="9" dur="1000" fill="hold"/>
                                        <p:tgtEl>
                                          <p:spTgt spid="553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5298">
                                            <p:txEl>
                                              <p:pRg st="3" end="3"/>
                                            </p:txEl>
                                          </p:spTgt>
                                        </p:tgtEl>
                                        <p:attrNameLst>
                                          <p:attrName>style.visibility</p:attrName>
                                        </p:attrNameLst>
                                      </p:cBhvr>
                                      <p:to>
                                        <p:strVal val="visible"/>
                                      </p:to>
                                    </p:set>
                                    <p:anim calcmode="lin" valueType="num">
                                      <p:cBhvr additive="base">
                                        <p:cTn id="13" dur="500" fill="hold"/>
                                        <p:tgtEl>
                                          <p:spTgt spid="5529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5298">
                                            <p:txEl>
                                              <p:pRg st="4" end="4"/>
                                            </p:txEl>
                                          </p:spTgt>
                                        </p:tgtEl>
                                        <p:attrNameLst>
                                          <p:attrName>style.visibility</p:attrName>
                                        </p:attrNameLst>
                                      </p:cBhvr>
                                      <p:to>
                                        <p:strVal val="visible"/>
                                      </p:to>
                                    </p:set>
                                    <p:anim calcmode="lin" valueType="num">
                                      <p:cBhvr>
                                        <p:cTn id="19" dur="1000" fill="hold"/>
                                        <p:tgtEl>
                                          <p:spTgt spid="55298">
                                            <p:txEl>
                                              <p:pRg st="4" end="4"/>
                                            </p:txEl>
                                          </p:spTgt>
                                        </p:tgtEl>
                                        <p:attrNameLst>
                                          <p:attrName>ppt_w</p:attrName>
                                        </p:attrNameLst>
                                      </p:cBhvr>
                                      <p:tavLst>
                                        <p:tav tm="0">
                                          <p:val>
                                            <p:strVal val="#ppt_w*0.05"/>
                                          </p:val>
                                        </p:tav>
                                        <p:tav tm="100000">
                                          <p:val>
                                            <p:strVal val="#ppt_w"/>
                                          </p:val>
                                        </p:tav>
                                      </p:tavLst>
                                    </p:anim>
                                    <p:anim calcmode="lin" valueType="num">
                                      <p:cBhvr>
                                        <p:cTn id="20" dur="1000" fill="hold"/>
                                        <p:tgtEl>
                                          <p:spTgt spid="55298">
                                            <p:txEl>
                                              <p:pRg st="4" end="4"/>
                                            </p:txEl>
                                          </p:spTgt>
                                        </p:tgtEl>
                                        <p:attrNameLst>
                                          <p:attrName>ppt_h</p:attrName>
                                        </p:attrNameLst>
                                      </p:cBhvr>
                                      <p:tavLst>
                                        <p:tav tm="0">
                                          <p:val>
                                            <p:strVal val="#ppt_h"/>
                                          </p:val>
                                        </p:tav>
                                        <p:tav tm="100000">
                                          <p:val>
                                            <p:strVal val="#ppt_h"/>
                                          </p:val>
                                        </p:tav>
                                      </p:tavLst>
                                    </p:anim>
                                    <p:anim calcmode="lin" valueType="num">
                                      <p:cBhvr>
                                        <p:cTn id="21" dur="1000" fill="hold"/>
                                        <p:tgtEl>
                                          <p:spTgt spid="55298">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55298">
                                            <p:txEl>
                                              <p:pRg st="4" end="4"/>
                                            </p:txEl>
                                          </p:spTgt>
                                        </p:tgtEl>
                                        <p:attrNameLst>
                                          <p:attrName>ppt_y</p:attrName>
                                        </p:attrNameLst>
                                      </p:cBhvr>
                                      <p:tavLst>
                                        <p:tav tm="0">
                                          <p:val>
                                            <p:strVal val="#ppt_y"/>
                                          </p:val>
                                        </p:tav>
                                        <p:tav tm="100000">
                                          <p:val>
                                            <p:strVal val="#ppt_y"/>
                                          </p:val>
                                        </p:tav>
                                      </p:tavLst>
                                    </p:anim>
                                    <p:animEffect transition="in" filter="fade">
                                      <p:cBhvr>
                                        <p:cTn id="23" dur="1000"/>
                                        <p:tgtEl>
                                          <p:spTgt spid="55298">
                                            <p:txEl>
                                              <p:pRg st="4" end="4"/>
                                            </p:txEl>
                                          </p:spTgt>
                                        </p:tgtEl>
                                      </p:cBhvr>
                                    </p:animEffect>
                                  </p:childTnLst>
                                </p:cTn>
                              </p:par>
                            </p:childTnLst>
                          </p:cTn>
                        </p:par>
                      </p:childTnLst>
                    </p:cTn>
                  </p:par>
                  <p:par>
                    <p:cTn id="24" fill="hold">
                      <p:stCondLst>
                        <p:cond delay="indefinite"/>
                      </p:stCondLst>
                      <p:childTnLst>
                        <p:par>
                          <p:cTn id="25" fill="hold" nodeType="afterGroup">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55298">
                                            <p:txEl>
                                              <p:pRg st="5" end="5"/>
                                            </p:txEl>
                                          </p:spTgt>
                                        </p:tgtEl>
                                        <p:attrNameLst>
                                          <p:attrName>style.visibility</p:attrName>
                                        </p:attrNameLst>
                                      </p:cBhvr>
                                      <p:to>
                                        <p:strVal val="visible"/>
                                      </p:to>
                                    </p:set>
                                    <p:anim calcmode="lin" valueType="num">
                                      <p:cBhvr>
                                        <p:cTn id="28" dur="1000" fill="hold"/>
                                        <p:tgtEl>
                                          <p:spTgt spid="55298">
                                            <p:txEl>
                                              <p:pRg st="5" end="5"/>
                                            </p:txEl>
                                          </p:spTgt>
                                        </p:tgtEl>
                                        <p:attrNameLst>
                                          <p:attrName>ppt_w</p:attrName>
                                        </p:attrNameLst>
                                      </p:cBhvr>
                                      <p:tavLst>
                                        <p:tav tm="0">
                                          <p:val>
                                            <p:strVal val="#ppt_w*0.05"/>
                                          </p:val>
                                        </p:tav>
                                        <p:tav tm="100000">
                                          <p:val>
                                            <p:strVal val="#ppt_w"/>
                                          </p:val>
                                        </p:tav>
                                      </p:tavLst>
                                    </p:anim>
                                    <p:anim calcmode="lin" valueType="num">
                                      <p:cBhvr>
                                        <p:cTn id="29" dur="1000" fill="hold"/>
                                        <p:tgtEl>
                                          <p:spTgt spid="55298">
                                            <p:txEl>
                                              <p:pRg st="5" end="5"/>
                                            </p:txEl>
                                          </p:spTgt>
                                        </p:tgtEl>
                                        <p:attrNameLst>
                                          <p:attrName>ppt_h</p:attrName>
                                        </p:attrNameLst>
                                      </p:cBhvr>
                                      <p:tavLst>
                                        <p:tav tm="0">
                                          <p:val>
                                            <p:strVal val="#ppt_h"/>
                                          </p:val>
                                        </p:tav>
                                        <p:tav tm="100000">
                                          <p:val>
                                            <p:strVal val="#ppt_h"/>
                                          </p:val>
                                        </p:tav>
                                      </p:tavLst>
                                    </p:anim>
                                    <p:anim calcmode="lin" valueType="num">
                                      <p:cBhvr>
                                        <p:cTn id="30" dur="1000" fill="hold"/>
                                        <p:tgtEl>
                                          <p:spTgt spid="55298">
                                            <p:txEl>
                                              <p:pRg st="5" end="5"/>
                                            </p:txEl>
                                          </p:spTgt>
                                        </p:tgtEl>
                                        <p:attrNameLst>
                                          <p:attrName>ppt_x</p:attrName>
                                        </p:attrNameLst>
                                      </p:cBhvr>
                                      <p:tavLst>
                                        <p:tav tm="0">
                                          <p:val>
                                            <p:strVal val="#ppt_x-.2"/>
                                          </p:val>
                                        </p:tav>
                                        <p:tav tm="100000">
                                          <p:val>
                                            <p:strVal val="#ppt_x"/>
                                          </p:val>
                                        </p:tav>
                                      </p:tavLst>
                                    </p:anim>
                                    <p:anim calcmode="lin" valueType="num">
                                      <p:cBhvr>
                                        <p:cTn id="31" dur="1000" fill="hold"/>
                                        <p:tgtEl>
                                          <p:spTgt spid="55298">
                                            <p:txEl>
                                              <p:pRg st="5" end="5"/>
                                            </p:txEl>
                                          </p:spTgt>
                                        </p:tgtEl>
                                        <p:attrNameLst>
                                          <p:attrName>ppt_y</p:attrName>
                                        </p:attrNameLst>
                                      </p:cBhvr>
                                      <p:tavLst>
                                        <p:tav tm="0">
                                          <p:val>
                                            <p:strVal val="#ppt_y"/>
                                          </p:val>
                                        </p:tav>
                                        <p:tav tm="100000">
                                          <p:val>
                                            <p:strVal val="#ppt_y"/>
                                          </p:val>
                                        </p:tav>
                                      </p:tavLst>
                                    </p:anim>
                                    <p:animEffect transition="in" filter="fade">
                                      <p:cBhvr>
                                        <p:cTn id="32" dur="1000"/>
                                        <p:tgtEl>
                                          <p:spTgt spid="55298">
                                            <p:txEl>
                                              <p:pRg st="5" end="5"/>
                                            </p:txEl>
                                          </p:spTgt>
                                        </p:tgtEl>
                                      </p:cBhvr>
                                    </p:animEffect>
                                  </p:childTnLst>
                                </p:cTn>
                              </p:par>
                            </p:childTnLst>
                          </p:cTn>
                        </p:par>
                        <p:par>
                          <p:cTn id="33" fill="hold" nodeType="afterGroup">
                            <p:stCondLst>
                              <p:cond delay="1000"/>
                            </p:stCondLst>
                            <p:childTnLst>
                              <p:par>
                                <p:cTn id="34" presetID="29" presetClass="entr" presetSubtype="0" fill="hold" grpId="0" nodeType="afterEffect">
                                  <p:stCondLst>
                                    <p:cond delay="0"/>
                                  </p:stCondLst>
                                  <p:childTnLst>
                                    <p:set>
                                      <p:cBhvr>
                                        <p:cTn id="35" dur="1" fill="hold">
                                          <p:stCondLst>
                                            <p:cond delay="0"/>
                                          </p:stCondLst>
                                        </p:cTn>
                                        <p:tgtEl>
                                          <p:spTgt spid="55300"/>
                                        </p:tgtEl>
                                        <p:attrNameLst>
                                          <p:attrName>style.visibility</p:attrName>
                                        </p:attrNameLst>
                                      </p:cBhvr>
                                      <p:to>
                                        <p:strVal val="visible"/>
                                      </p:to>
                                    </p:set>
                                    <p:anim calcmode="lin" valueType="num">
                                      <p:cBhvr>
                                        <p:cTn id="36" dur="2000" fill="hold"/>
                                        <p:tgtEl>
                                          <p:spTgt spid="55300"/>
                                        </p:tgtEl>
                                        <p:attrNameLst>
                                          <p:attrName>ppt_x</p:attrName>
                                        </p:attrNameLst>
                                      </p:cBhvr>
                                      <p:tavLst>
                                        <p:tav tm="0">
                                          <p:val>
                                            <p:strVal val="#ppt_x-.2"/>
                                          </p:val>
                                        </p:tav>
                                        <p:tav tm="100000">
                                          <p:val>
                                            <p:strVal val="#ppt_x"/>
                                          </p:val>
                                        </p:tav>
                                      </p:tavLst>
                                    </p:anim>
                                    <p:anim calcmode="lin" valueType="num">
                                      <p:cBhvr>
                                        <p:cTn id="37" dur="2000" fill="hold"/>
                                        <p:tgtEl>
                                          <p:spTgt spid="55300"/>
                                        </p:tgtEl>
                                        <p:attrNameLst>
                                          <p:attrName>ppt_y</p:attrName>
                                        </p:attrNameLst>
                                      </p:cBhvr>
                                      <p:tavLst>
                                        <p:tav tm="0">
                                          <p:val>
                                            <p:strVal val="#ppt_y"/>
                                          </p:val>
                                        </p:tav>
                                        <p:tav tm="100000">
                                          <p:val>
                                            <p:strVal val="#ppt_y"/>
                                          </p:val>
                                        </p:tav>
                                      </p:tavLst>
                                    </p:anim>
                                    <p:animEffect transition="in" filter="wipe(right)" prLst="gradientSize: 0.1">
                                      <p:cBhvr>
                                        <p:cTn id="38" dur="2000"/>
                                        <p:tgtEl>
                                          <p:spTgt spid="55300"/>
                                        </p:tgtEl>
                                      </p:cBhvr>
                                    </p:animEffect>
                                  </p:childTnLst>
                                </p:cTn>
                              </p:par>
                            </p:childTnLst>
                          </p:cTn>
                        </p:par>
                        <p:par>
                          <p:cTn id="39" fill="hold" nodeType="afterGroup">
                            <p:stCondLst>
                              <p:cond delay="3000"/>
                            </p:stCondLst>
                            <p:childTnLst>
                              <p:par>
                                <p:cTn id="40" presetID="29" presetClass="entr" presetSubtype="0" fill="hold" grpId="0" nodeType="afterEffect">
                                  <p:stCondLst>
                                    <p:cond delay="0"/>
                                  </p:stCondLst>
                                  <p:childTnLst>
                                    <p:set>
                                      <p:cBhvr>
                                        <p:cTn id="41" dur="1" fill="hold">
                                          <p:stCondLst>
                                            <p:cond delay="0"/>
                                          </p:stCondLst>
                                        </p:cTn>
                                        <p:tgtEl>
                                          <p:spTgt spid="55299"/>
                                        </p:tgtEl>
                                        <p:attrNameLst>
                                          <p:attrName>style.visibility</p:attrName>
                                        </p:attrNameLst>
                                      </p:cBhvr>
                                      <p:to>
                                        <p:strVal val="visible"/>
                                      </p:to>
                                    </p:set>
                                    <p:anim calcmode="lin" valueType="num">
                                      <p:cBhvr>
                                        <p:cTn id="42" dur="2000" fill="hold"/>
                                        <p:tgtEl>
                                          <p:spTgt spid="55299"/>
                                        </p:tgtEl>
                                        <p:attrNameLst>
                                          <p:attrName>ppt_x</p:attrName>
                                        </p:attrNameLst>
                                      </p:cBhvr>
                                      <p:tavLst>
                                        <p:tav tm="0">
                                          <p:val>
                                            <p:strVal val="#ppt_x-.2"/>
                                          </p:val>
                                        </p:tav>
                                        <p:tav tm="100000">
                                          <p:val>
                                            <p:strVal val="#ppt_x"/>
                                          </p:val>
                                        </p:tav>
                                      </p:tavLst>
                                    </p:anim>
                                    <p:anim calcmode="lin" valueType="num">
                                      <p:cBhvr>
                                        <p:cTn id="43" dur="2000" fill="hold"/>
                                        <p:tgtEl>
                                          <p:spTgt spid="55299"/>
                                        </p:tgtEl>
                                        <p:attrNameLst>
                                          <p:attrName>ppt_y</p:attrName>
                                        </p:attrNameLst>
                                      </p:cBhvr>
                                      <p:tavLst>
                                        <p:tav tm="0">
                                          <p:val>
                                            <p:strVal val="#ppt_y"/>
                                          </p:val>
                                        </p:tav>
                                        <p:tav tm="100000">
                                          <p:val>
                                            <p:strVal val="#ppt_y"/>
                                          </p:val>
                                        </p:tav>
                                      </p:tavLst>
                                    </p:anim>
                                    <p:animEffect transition="in" filter="wipe(right)" prLst="gradientSize: 0.1">
                                      <p:cBhvr>
                                        <p:cTn id="44" dur="2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p:bldP spid="55300" grpId="0" animBg="1"/>
      <p:bldP spid="5530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p:cNvGraphicFramePr>
          <p:nvPr>
            <p:extLst>
              <p:ext uri="{D42A27DB-BD31-4B8C-83A1-F6EECF244321}">
                <p14:modId xmlns:p14="http://schemas.microsoft.com/office/powerpoint/2010/main" val="1594405236"/>
              </p:ext>
            </p:extLst>
          </p:nvPr>
        </p:nvGraphicFramePr>
        <p:xfrm>
          <a:off x="180975" y="2665413"/>
          <a:ext cx="8516938" cy="3246437"/>
        </p:xfrm>
        <a:graphic>
          <a:graphicData uri="http://schemas.openxmlformats.org/presentationml/2006/ole">
            <mc:AlternateContent xmlns:mc="http://schemas.openxmlformats.org/markup-compatibility/2006">
              <mc:Choice xmlns:v="urn:schemas-microsoft-com:vml" Requires="v">
                <p:oleObj spid="_x0000_s5175" name="Worksheet" r:id="rId5" imgW="5162476" imgH="1828800" progId="Excel.Sheet.8">
                  <p:embed/>
                </p:oleObj>
              </mc:Choice>
              <mc:Fallback>
                <p:oleObj name="Worksheet" r:id="rId5" imgW="5162476" imgH="1828800" progId="Excel.Sheet.8">
                  <p:embed/>
                  <p:pic>
                    <p:nvPicPr>
                      <p:cNvPr id="0" name=""/>
                      <p:cNvPicPr>
                        <a:picLocks noChangeArrowheads="1"/>
                      </p:cNvPicPr>
                      <p:nvPr/>
                    </p:nvPicPr>
                    <p:blipFill>
                      <a:blip r:embed="rId6"/>
                      <a:srcRect b="5836"/>
                      <a:stretch>
                        <a:fillRect/>
                      </a:stretch>
                    </p:blipFill>
                    <p:spPr bwMode="auto">
                      <a:xfrm>
                        <a:off x="180975" y="2665413"/>
                        <a:ext cx="8516938" cy="3246437"/>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7" name="Rectangle 3"/>
          <p:cNvSpPr>
            <a:spLocks noGrp="1" noChangeArrowheads="1"/>
          </p:cNvSpPr>
          <p:nvPr>
            <p:ph type="title"/>
          </p:nvPr>
        </p:nvSpPr>
        <p:spPr>
          <a:xfrm>
            <a:off x="916781" y="114178"/>
            <a:ext cx="7158038" cy="1412875"/>
          </a:xfrm>
        </p:spPr>
        <p:txBody>
          <a:bodyPr/>
          <a:lstStyle/>
          <a:p>
            <a:pPr algn="ctr"/>
            <a:r>
              <a:rPr lang="en-US" b="1" dirty="0" smtClean="0"/>
              <a:t>Accounting Equation:</a:t>
            </a:r>
            <a:endParaRPr lang="en-US" b="1" dirty="0"/>
          </a:p>
        </p:txBody>
      </p:sp>
      <p:sp>
        <p:nvSpPr>
          <p:cNvPr id="57351" name="Oval 7"/>
          <p:cNvSpPr>
            <a:spLocks noChangeArrowheads="1"/>
          </p:cNvSpPr>
          <p:nvPr/>
        </p:nvSpPr>
        <p:spPr bwMode="auto">
          <a:xfrm>
            <a:off x="916781" y="3927964"/>
            <a:ext cx="988219" cy="403714"/>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7352" name="Oval 8"/>
          <p:cNvSpPr>
            <a:spLocks noChangeArrowheads="1"/>
          </p:cNvSpPr>
          <p:nvPr/>
        </p:nvSpPr>
        <p:spPr bwMode="auto">
          <a:xfrm>
            <a:off x="7899401" y="3874478"/>
            <a:ext cx="762000" cy="457200"/>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7353" name="Rectangle 9"/>
          <p:cNvSpPr>
            <a:spLocks noChangeArrowheads="1"/>
          </p:cNvSpPr>
          <p:nvPr/>
        </p:nvSpPr>
        <p:spPr bwMode="auto">
          <a:xfrm>
            <a:off x="457200" y="1308099"/>
            <a:ext cx="8077200" cy="1160463"/>
          </a:xfrm>
          <a:prstGeom prst="rect">
            <a:avLst/>
          </a:prstGeom>
          <a:solidFill>
            <a:schemeClr val="accent3">
              <a:lumMod val="40000"/>
              <a:lumOff val="60000"/>
            </a:schemeClr>
          </a:solidFill>
          <a:ln>
            <a:noFill/>
          </a:ln>
          <a:effectLst/>
          <a:extLst/>
        </p:spPr>
        <p:txBody>
          <a:bodyPr lIns="90488" tIns="44450" rIns="90488" bIns="44450"/>
          <a:lstStyle/>
          <a:p>
            <a:pPr algn="ctr"/>
            <a:r>
              <a:rPr lang="en-US" sz="2800" b="1" dirty="0">
                <a:solidFill>
                  <a:srgbClr val="0000FF"/>
                </a:solidFill>
                <a:latin typeface="Arial" panose="020B0604020202020204" pitchFamily="34" charset="0"/>
              </a:rPr>
              <a:t>Provided consulting services to a customer </a:t>
            </a:r>
            <a:br>
              <a:rPr lang="en-US" sz="2800" b="1" dirty="0">
                <a:solidFill>
                  <a:srgbClr val="0000FF"/>
                </a:solidFill>
                <a:latin typeface="Arial" panose="020B0604020202020204" pitchFamily="34" charset="0"/>
              </a:rPr>
            </a:br>
            <a:r>
              <a:rPr lang="en-US" sz="2800" b="1" dirty="0">
                <a:solidFill>
                  <a:srgbClr val="0000FF"/>
                </a:solidFill>
                <a:latin typeface="Arial" panose="020B0604020202020204" pitchFamily="34" charset="0"/>
              </a:rPr>
              <a:t>and received $4,200 cash right away.</a:t>
            </a:r>
          </a:p>
        </p:txBody>
      </p:sp>
      <p:sp>
        <p:nvSpPr>
          <p:cNvPr id="57354" name="Oval 10"/>
          <p:cNvSpPr>
            <a:spLocks noChangeArrowheads="1"/>
          </p:cNvSpPr>
          <p:nvPr/>
        </p:nvSpPr>
        <p:spPr bwMode="auto">
          <a:xfrm>
            <a:off x="1524000" y="5301947"/>
            <a:ext cx="1600200" cy="6858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7356" name="Oval 12"/>
          <p:cNvSpPr>
            <a:spLocks noChangeArrowheads="1"/>
          </p:cNvSpPr>
          <p:nvPr/>
        </p:nvSpPr>
        <p:spPr bwMode="auto">
          <a:xfrm>
            <a:off x="4953000" y="5301947"/>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1" name="Rounded Rectangle 10"/>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233513220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7353">
                                            <p:txEl>
                                              <p:pRg st="0" end="0"/>
                                            </p:txEl>
                                          </p:spTgt>
                                        </p:tgtEl>
                                        <p:attrNameLst>
                                          <p:attrName>style.visibility</p:attrName>
                                        </p:attrNameLst>
                                      </p:cBhvr>
                                      <p:to>
                                        <p:strVal val="visible"/>
                                      </p:to>
                                    </p:set>
                                    <p:animEffect transition="in" filter="fade">
                                      <p:cBhvr>
                                        <p:cTn id="7" dur="1000"/>
                                        <p:tgtEl>
                                          <p:spTgt spid="57353">
                                            <p:txEl>
                                              <p:pRg st="0" end="0"/>
                                            </p:txEl>
                                          </p:spTgt>
                                        </p:tgtEl>
                                      </p:cBhvr>
                                    </p:animEffect>
                                    <p:anim calcmode="lin" valueType="num">
                                      <p:cBhvr>
                                        <p:cTn id="8" dur="1000" fill="hold"/>
                                        <p:tgtEl>
                                          <p:spTgt spid="573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3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7351"/>
                                        </p:tgtEl>
                                        <p:attrNameLst>
                                          <p:attrName>style.visibility</p:attrName>
                                        </p:attrNameLst>
                                      </p:cBhvr>
                                      <p:to>
                                        <p:strVal val="visible"/>
                                      </p:to>
                                    </p:set>
                                    <p:animEffect transition="in" filter="dissolve">
                                      <p:cBhvr>
                                        <p:cTn id="14" dur="2000"/>
                                        <p:tgtEl>
                                          <p:spTgt spid="57351"/>
                                        </p:tgtEl>
                                      </p:cBhvr>
                                    </p:animEffect>
                                  </p:childTnLst>
                                </p:cTn>
                              </p:par>
                            </p:childTnLst>
                          </p:cTn>
                        </p:par>
                        <p:par>
                          <p:cTn id="15" fill="hold" nodeType="afterGroup">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57352"/>
                                        </p:tgtEl>
                                        <p:attrNameLst>
                                          <p:attrName>style.visibility</p:attrName>
                                        </p:attrNameLst>
                                      </p:cBhvr>
                                      <p:to>
                                        <p:strVal val="visible"/>
                                      </p:to>
                                    </p:set>
                                    <p:animEffect transition="in" filter="dissolve">
                                      <p:cBhvr>
                                        <p:cTn id="18" dur="1000"/>
                                        <p:tgtEl>
                                          <p:spTgt spid="57352"/>
                                        </p:tgtEl>
                                      </p:cBhvr>
                                    </p:animEffect>
                                  </p:childTnLst>
                                </p:cTn>
                              </p:par>
                            </p:childTnLst>
                          </p:cTn>
                        </p:par>
                      </p:childTnLst>
                    </p:cTn>
                  </p:par>
                  <p:par>
                    <p:cTn id="19" fill="hold">
                      <p:stCondLst>
                        <p:cond delay="indefinite"/>
                      </p:stCondLst>
                      <p:childTnLst>
                        <p:par>
                          <p:cTn id="20" fill="hold" nodeType="after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7354"/>
                                        </p:tgtEl>
                                        <p:attrNameLst>
                                          <p:attrName>style.visibility</p:attrName>
                                        </p:attrNameLst>
                                      </p:cBhvr>
                                      <p:to>
                                        <p:strVal val="visible"/>
                                      </p:to>
                                    </p:set>
                                    <p:animEffect transition="in" filter="dissolve">
                                      <p:cBhvr>
                                        <p:cTn id="23" dur="1000"/>
                                        <p:tgtEl>
                                          <p:spTgt spid="57354"/>
                                        </p:tgtEl>
                                      </p:cBhvr>
                                    </p:animEffect>
                                  </p:childTnLst>
                                </p:cTn>
                              </p:par>
                            </p:childTnLst>
                          </p:cTn>
                        </p:par>
                        <p:par>
                          <p:cTn id="24" fill="hold" nodeType="afterGroup">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57356"/>
                                        </p:tgtEl>
                                        <p:attrNameLst>
                                          <p:attrName>style.visibility</p:attrName>
                                        </p:attrNameLst>
                                      </p:cBhvr>
                                      <p:to>
                                        <p:strVal val="visible"/>
                                      </p:to>
                                    </p:set>
                                    <p:animEffect transition="in" filter="dissolve">
                                      <p:cBhvr>
                                        <p:cTn id="27" dur="10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animBg="1"/>
      <p:bldP spid="57352" grpId="0" animBg="1"/>
      <p:bldP spid="57354" grpId="0" animBg="1"/>
      <p:bldP spid="5735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bwMode="auto">
          <a:xfrm>
            <a:off x="1041093" y="1558954"/>
            <a:ext cx="7661275"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a:t>
            </a:r>
            <a:r>
              <a:rPr lang="en-US" b="1" dirty="0" smtClean="0"/>
              <a:t>Cash  </a:t>
            </a:r>
            <a:r>
              <a:rPr lang="en-US" b="1" dirty="0" smtClean="0">
                <a:solidFill>
                  <a:srgbClr val="9A2F6F"/>
                </a:solidFill>
              </a:rPr>
              <a:t>(</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a:t>(2) </a:t>
            </a:r>
            <a:r>
              <a:rPr lang="en-US" b="1" dirty="0" smtClean="0"/>
              <a:t>Rent </a:t>
            </a:r>
            <a:r>
              <a:rPr lang="en-US" b="1" dirty="0"/>
              <a:t>expense</a:t>
            </a:r>
            <a:r>
              <a:rPr lang="en-US" b="1" dirty="0">
                <a:solidFill>
                  <a:schemeClr val="hlink"/>
                </a:solidFill>
              </a:rPr>
              <a:t> </a:t>
            </a:r>
            <a:r>
              <a:rPr lang="en-US" b="1" dirty="0" smtClean="0">
                <a:solidFill>
                  <a:schemeClr val="hlink"/>
                </a:solidFill>
              </a:rPr>
              <a:t>          </a:t>
            </a:r>
            <a:r>
              <a:rPr lang="en-US" b="1" dirty="0" smtClean="0">
                <a:solidFill>
                  <a:srgbClr val="9A2F6F"/>
                </a:solidFill>
              </a:rPr>
              <a:t>(</a:t>
            </a:r>
            <a:r>
              <a:rPr lang="en-US" b="1" dirty="0">
                <a:solidFill>
                  <a:srgbClr val="9A2F6F"/>
                </a:solidFill>
              </a:rPr>
              <a:t>equity</a:t>
            </a:r>
            <a:r>
              <a:rPr lang="en-US" b="1" dirty="0" smtClean="0">
                <a:solidFill>
                  <a:srgbClr val="9A2F6F"/>
                </a:solidFill>
              </a:rPr>
              <a:t>)</a:t>
            </a:r>
          </a:p>
          <a:p>
            <a:pPr>
              <a:buNone/>
            </a:pPr>
            <a:r>
              <a:rPr lang="en-US" b="1" dirty="0" smtClean="0"/>
              <a:t>   (3) </a:t>
            </a:r>
            <a:r>
              <a:rPr lang="en-US" b="1" dirty="0"/>
              <a:t>Salaries expense</a:t>
            </a:r>
            <a:r>
              <a:rPr lang="en-US" b="1" dirty="0">
                <a:solidFill>
                  <a:schemeClr val="hlink"/>
                </a:solidFill>
              </a:rPr>
              <a:t> </a:t>
            </a:r>
            <a:r>
              <a:rPr lang="en-US" b="1" dirty="0" smtClean="0">
                <a:solidFill>
                  <a:schemeClr val="hlink"/>
                </a:solidFill>
              </a:rPr>
              <a:t>     </a:t>
            </a:r>
            <a:r>
              <a:rPr lang="en-US" b="1" dirty="0" smtClean="0">
                <a:solidFill>
                  <a:srgbClr val="9A2F6F"/>
                </a:solidFill>
              </a:rPr>
              <a:t>(</a:t>
            </a:r>
            <a:r>
              <a:rPr lang="en-US" b="1" dirty="0">
                <a:solidFill>
                  <a:srgbClr val="9A2F6F"/>
                </a:solidFill>
              </a:rPr>
              <a:t>equity)</a:t>
            </a:r>
          </a:p>
          <a:p>
            <a:pPr>
              <a:buFont typeface="Wingdings" panose="05000000000000000000" pitchFamily="2" charset="2"/>
              <a:buNone/>
            </a:pPr>
            <a:endParaRPr lang="en-US" b="1" dirty="0">
              <a:solidFill>
                <a:srgbClr val="9A2F6F"/>
              </a:solidFill>
            </a:endParaRPr>
          </a:p>
        </p:txBody>
      </p:sp>
      <p:sp>
        <p:nvSpPr>
          <p:cNvPr id="59395" name="AutoShape 3"/>
          <p:cNvSpPr>
            <a:spLocks noChangeArrowheads="1"/>
          </p:cNvSpPr>
          <p:nvPr/>
        </p:nvSpPr>
        <p:spPr bwMode="auto">
          <a:xfrm rot="16200000" flipH="1">
            <a:off x="4556125" y="3269521"/>
            <a:ext cx="520700" cy="387350"/>
          </a:xfrm>
          <a:prstGeom prst="rightArrow">
            <a:avLst>
              <a:gd name="adj1" fmla="val 50000"/>
              <a:gd name="adj2" fmla="val 67219"/>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a:solidFill>
                <a:prstClr val="black"/>
              </a:solidFill>
            </a:endParaRPr>
          </a:p>
        </p:txBody>
      </p:sp>
      <p:sp>
        <p:nvSpPr>
          <p:cNvPr id="59397" name="Rectangle 5"/>
          <p:cNvSpPr>
            <a:spLocks noGrp="1" noChangeArrowheads="1"/>
          </p:cNvSpPr>
          <p:nvPr>
            <p:ph type="title"/>
          </p:nvPr>
        </p:nvSpPr>
        <p:spPr>
          <a:xfrm>
            <a:off x="905668" y="169863"/>
            <a:ext cx="7158038" cy="1412875"/>
          </a:xfrm>
        </p:spPr>
        <p:txBody>
          <a:bodyPr/>
          <a:lstStyle/>
          <a:p>
            <a:pPr algn="ctr"/>
            <a:r>
              <a:rPr lang="en-US" b="1" dirty="0" smtClean="0"/>
              <a:t>Transactions 6 and 7:</a:t>
            </a:r>
            <a:endParaRPr lang="en-US" b="1" dirty="0"/>
          </a:p>
        </p:txBody>
      </p:sp>
      <p:sp>
        <p:nvSpPr>
          <p:cNvPr id="59398" name="Rectangle 6"/>
          <p:cNvSpPr>
            <a:spLocks noChangeArrowheads="1"/>
          </p:cNvSpPr>
          <p:nvPr/>
        </p:nvSpPr>
        <p:spPr bwMode="auto">
          <a:xfrm>
            <a:off x="685800" y="1371600"/>
            <a:ext cx="7597775" cy="1058228"/>
          </a:xfrm>
          <a:prstGeom prst="rect">
            <a:avLst/>
          </a:prstGeom>
          <a:solidFill>
            <a:srgbClr val="FFFF99"/>
          </a:solidFill>
          <a:ln>
            <a:noFill/>
          </a:ln>
          <a:effectLst/>
          <a:extLst/>
        </p:spPr>
        <p:txBody>
          <a:bodyPr lIns="90488" tIns="44450" rIns="90488" bIns="44450"/>
          <a:lstStyle/>
          <a:p>
            <a:pPr algn="ctr"/>
            <a:r>
              <a:rPr lang="en-US" sz="2800" b="1" dirty="0">
                <a:solidFill>
                  <a:prstClr val="black"/>
                </a:solidFill>
                <a:latin typeface="Arial" panose="020B0604020202020204" pitchFamily="34" charset="0"/>
              </a:rPr>
              <a:t>Paid rent of $1,000 and </a:t>
            </a:r>
            <a:br>
              <a:rPr lang="en-US" sz="2800" b="1" dirty="0">
                <a:solidFill>
                  <a:prstClr val="black"/>
                </a:solidFill>
                <a:latin typeface="Arial" panose="020B0604020202020204" pitchFamily="34" charset="0"/>
              </a:rPr>
            </a:br>
            <a:r>
              <a:rPr lang="en-US" sz="2800" b="1" dirty="0">
                <a:solidFill>
                  <a:prstClr val="black"/>
                </a:solidFill>
                <a:latin typeface="Arial" panose="020B0604020202020204" pitchFamily="34" charset="0"/>
              </a:rPr>
              <a:t>salaries of $700 to employees.</a:t>
            </a:r>
          </a:p>
        </p:txBody>
      </p:sp>
      <p:sp>
        <p:nvSpPr>
          <p:cNvPr id="59400" name="AutoShape 8"/>
          <p:cNvSpPr>
            <a:spLocks noChangeArrowheads="1"/>
          </p:cNvSpPr>
          <p:nvPr/>
        </p:nvSpPr>
        <p:spPr bwMode="auto">
          <a:xfrm rot="5400000">
            <a:off x="7128368" y="3885852"/>
            <a:ext cx="450289" cy="380573"/>
          </a:xfrm>
          <a:prstGeom prst="rightArrow">
            <a:avLst>
              <a:gd name="adj1" fmla="val 50000"/>
              <a:gd name="adj2" fmla="val 60006"/>
            </a:avLst>
          </a:prstGeom>
          <a:solidFill>
            <a:srgbClr val="FF00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a:solidFill>
                <a:prstClr val="black"/>
              </a:solidFill>
            </a:endParaRPr>
          </a:p>
        </p:txBody>
      </p:sp>
      <p:sp>
        <p:nvSpPr>
          <p:cNvPr id="59403" name="AutoShape 11"/>
          <p:cNvSpPr>
            <a:spLocks noChangeArrowheads="1"/>
          </p:cNvSpPr>
          <p:nvPr/>
        </p:nvSpPr>
        <p:spPr bwMode="auto">
          <a:xfrm>
            <a:off x="6111081" y="5368925"/>
            <a:ext cx="2667000" cy="1111250"/>
          </a:xfrm>
          <a:prstGeom prst="wedgeRectCallout">
            <a:avLst>
              <a:gd name="adj1" fmla="val -80166"/>
              <a:gd name="adj2" fmla="val -35570"/>
            </a:avLst>
          </a:prstGeom>
          <a:solidFill>
            <a:schemeClr val="bg2">
              <a:lumMod val="90000"/>
            </a:schemeClr>
          </a:solidFill>
          <a:ln w="12700" algn="ctr">
            <a:solidFill>
              <a:schemeClr val="tx1"/>
            </a:solidFill>
            <a:miter lim="800000"/>
            <a:headEnd/>
            <a:tailEnd/>
          </a:ln>
          <a:effectLst/>
        </p:spPr>
        <p:txBody>
          <a:bodyPr lIns="0" tIns="0" rIns="0" bIns="0" anchor="ctr">
            <a:spAutoFit/>
          </a:bodyPr>
          <a:lstStyle/>
          <a:p>
            <a:pPr algn="ctr"/>
            <a:r>
              <a:rPr lang="en-US" b="1" dirty="0">
                <a:solidFill>
                  <a:prstClr val="black"/>
                </a:solidFill>
              </a:rPr>
              <a:t>But, total Equity </a:t>
            </a:r>
            <a:r>
              <a:rPr lang="en-US" b="1" u="sng" dirty="0" smtClean="0">
                <a:solidFill>
                  <a:prstClr val="black"/>
                </a:solidFill>
              </a:rPr>
              <a:t>decreases,</a:t>
            </a:r>
            <a:r>
              <a:rPr lang="en-US" b="1" dirty="0" smtClean="0">
                <a:solidFill>
                  <a:prstClr val="black"/>
                </a:solidFill>
              </a:rPr>
              <a:t> </a:t>
            </a:r>
            <a:r>
              <a:rPr lang="en-US" b="1" dirty="0">
                <a:solidFill>
                  <a:prstClr val="black"/>
                </a:solidFill>
              </a:rPr>
              <a:t>because expenses </a:t>
            </a:r>
            <a:r>
              <a:rPr lang="en-US" b="1" u="sng" dirty="0">
                <a:solidFill>
                  <a:prstClr val="black"/>
                </a:solidFill>
              </a:rPr>
              <a:t>reduce</a:t>
            </a:r>
            <a:r>
              <a:rPr lang="en-US" b="1" dirty="0">
                <a:solidFill>
                  <a:prstClr val="black"/>
                </a:solidFill>
              </a:rPr>
              <a:t> equity.</a:t>
            </a:r>
          </a:p>
          <a:p>
            <a:pPr algn="ctr"/>
            <a:endParaRPr lang="en-US" b="1" dirty="0">
              <a:solidFill>
                <a:prstClr val="black"/>
              </a:solidFill>
            </a:endParaRPr>
          </a:p>
        </p:txBody>
      </p:sp>
      <p:sp>
        <p:nvSpPr>
          <p:cNvPr id="59402" name="AutoShape 10"/>
          <p:cNvSpPr>
            <a:spLocks noChangeArrowheads="1"/>
          </p:cNvSpPr>
          <p:nvPr/>
        </p:nvSpPr>
        <p:spPr bwMode="auto">
          <a:xfrm>
            <a:off x="218282" y="5022130"/>
            <a:ext cx="3352800" cy="1225868"/>
          </a:xfrm>
          <a:prstGeom prst="wedgeRoundRectCallout">
            <a:avLst>
              <a:gd name="adj1" fmla="val 68162"/>
              <a:gd name="adj2" fmla="val -5695"/>
              <a:gd name="adj3" fmla="val 16667"/>
            </a:avLst>
          </a:prstGeom>
          <a:solidFill>
            <a:schemeClr val="accent1">
              <a:lumMod val="20000"/>
              <a:lumOff val="80000"/>
            </a:schemeClr>
          </a:solidFill>
          <a:ln w="12700" algn="ctr">
            <a:solidFill>
              <a:schemeClr val="tx1"/>
            </a:solidFill>
            <a:miter lim="800000"/>
            <a:headEnd/>
            <a:tailEnd/>
          </a:ln>
          <a:effectLst/>
        </p:spPr>
        <p:txBody>
          <a:bodyPr lIns="0" tIns="0" rIns="0" bIns="0" anchor="ctr">
            <a:spAutoFit/>
          </a:bodyPr>
          <a:lstStyle/>
          <a:p>
            <a:pPr algn="ctr"/>
            <a:r>
              <a:rPr lang="en-US" b="1" dirty="0">
                <a:solidFill>
                  <a:prstClr val="black"/>
                </a:solidFill>
              </a:rPr>
              <a:t>Remember that the balance in the </a:t>
            </a:r>
            <a:r>
              <a:rPr lang="en-US" b="1" i="1" dirty="0" smtClean="0">
                <a:solidFill>
                  <a:prstClr val="black"/>
                </a:solidFill>
              </a:rPr>
              <a:t>Expense</a:t>
            </a:r>
            <a:r>
              <a:rPr lang="en-US" b="1" dirty="0" smtClean="0">
                <a:solidFill>
                  <a:prstClr val="black"/>
                </a:solidFill>
              </a:rPr>
              <a:t> accounts </a:t>
            </a:r>
            <a:r>
              <a:rPr lang="en-US" b="1" dirty="0">
                <a:solidFill>
                  <a:prstClr val="black"/>
                </a:solidFill>
              </a:rPr>
              <a:t>actually </a:t>
            </a:r>
            <a:r>
              <a:rPr lang="en-US" b="1" u="sng" dirty="0" smtClean="0">
                <a:solidFill>
                  <a:prstClr val="black"/>
                </a:solidFill>
              </a:rPr>
              <a:t>increase</a:t>
            </a:r>
            <a:r>
              <a:rPr lang="en-US" b="1" dirty="0" smtClean="0">
                <a:solidFill>
                  <a:prstClr val="black"/>
                </a:solidFill>
              </a:rPr>
              <a:t>.  </a:t>
            </a:r>
            <a:endParaRPr lang="en-US" b="1" dirty="0">
              <a:solidFill>
                <a:prstClr val="black"/>
              </a:solidFill>
            </a:endParaRPr>
          </a:p>
          <a:p>
            <a:pPr algn="ctr"/>
            <a:endParaRPr lang="en-US" b="1" dirty="0">
              <a:solidFill>
                <a:prstClr val="black"/>
              </a:solidFill>
            </a:endParaRPr>
          </a:p>
        </p:txBody>
      </p:sp>
      <p:sp>
        <p:nvSpPr>
          <p:cNvPr id="10" name="AutoShape 8"/>
          <p:cNvSpPr>
            <a:spLocks noChangeArrowheads="1"/>
          </p:cNvSpPr>
          <p:nvPr/>
        </p:nvSpPr>
        <p:spPr bwMode="auto">
          <a:xfrm rot="5400000">
            <a:off x="7125127" y="4449769"/>
            <a:ext cx="457200" cy="381000"/>
          </a:xfrm>
          <a:prstGeom prst="rightArrow">
            <a:avLst>
              <a:gd name="adj1" fmla="val 50000"/>
              <a:gd name="adj2" fmla="val 60006"/>
            </a:avLst>
          </a:prstGeom>
          <a:solidFill>
            <a:srgbClr val="FF00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a:solidFill>
                <a:prstClr val="black"/>
              </a:solidFill>
            </a:endParaRPr>
          </a:p>
        </p:txBody>
      </p:sp>
      <p:sp>
        <p:nvSpPr>
          <p:cNvPr id="11" name="AutoShape 8"/>
          <p:cNvSpPr>
            <a:spLocks noChangeArrowheads="1"/>
          </p:cNvSpPr>
          <p:nvPr/>
        </p:nvSpPr>
        <p:spPr bwMode="auto">
          <a:xfrm rot="16200000">
            <a:off x="4489118" y="3908034"/>
            <a:ext cx="450289" cy="314936"/>
          </a:xfrm>
          <a:prstGeom prst="rightArrow">
            <a:avLst>
              <a:gd name="adj1" fmla="val 50000"/>
              <a:gd name="adj2" fmla="val 60006"/>
            </a:avLst>
          </a:prstGeom>
          <a:solidFill>
            <a:srgbClr val="00B05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a:solidFill>
                <a:prstClr val="black"/>
              </a:solidFill>
            </a:endParaRPr>
          </a:p>
        </p:txBody>
      </p:sp>
      <p:sp>
        <p:nvSpPr>
          <p:cNvPr id="12" name="AutoShape 8"/>
          <p:cNvSpPr>
            <a:spLocks noChangeArrowheads="1"/>
          </p:cNvSpPr>
          <p:nvPr/>
        </p:nvSpPr>
        <p:spPr bwMode="auto">
          <a:xfrm rot="16200000">
            <a:off x="4818034" y="4491285"/>
            <a:ext cx="450289" cy="314936"/>
          </a:xfrm>
          <a:prstGeom prst="rightArrow">
            <a:avLst>
              <a:gd name="adj1" fmla="val 50000"/>
              <a:gd name="adj2" fmla="val 60006"/>
            </a:avLst>
          </a:prstGeom>
          <a:solidFill>
            <a:srgbClr val="00B05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a:solidFill>
                <a:prstClr val="black"/>
              </a:solidFill>
            </a:endParaRPr>
          </a:p>
        </p:txBody>
      </p:sp>
      <p:sp>
        <p:nvSpPr>
          <p:cNvPr id="14" name="Rounded Rectangle 13"/>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831" y="4894234"/>
            <a:ext cx="1447800" cy="1552538"/>
          </a:xfrm>
          <a:prstGeom prst="rect">
            <a:avLst/>
          </a:prstGeom>
        </p:spPr>
      </p:pic>
    </p:spTree>
    <p:extLst>
      <p:ext uri="{BB962C8B-B14F-4D97-AF65-F5344CB8AC3E}">
        <p14:creationId xmlns:p14="http://schemas.microsoft.com/office/powerpoint/2010/main" val="196970356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fade">
                                      <p:cBhvr>
                                        <p:cTn id="7" dur="1000"/>
                                        <p:tgtEl>
                                          <p:spTgt spid="59398"/>
                                        </p:tgtEl>
                                      </p:cBhvr>
                                    </p:animEffect>
                                    <p:anim calcmode="lin" valueType="num">
                                      <p:cBhvr>
                                        <p:cTn id="8" dur="1000" fill="hold"/>
                                        <p:tgtEl>
                                          <p:spTgt spid="59398"/>
                                        </p:tgtEl>
                                        <p:attrNameLst>
                                          <p:attrName>ppt_x</p:attrName>
                                        </p:attrNameLst>
                                      </p:cBhvr>
                                      <p:tavLst>
                                        <p:tav tm="0">
                                          <p:val>
                                            <p:strVal val="#ppt_x"/>
                                          </p:val>
                                        </p:tav>
                                        <p:tav tm="100000">
                                          <p:val>
                                            <p:strVal val="#ppt_x"/>
                                          </p:val>
                                        </p:tav>
                                      </p:tavLst>
                                    </p:anim>
                                    <p:anim calcmode="lin" valueType="num">
                                      <p:cBhvr>
                                        <p:cTn id="9" dur="1000" fill="hold"/>
                                        <p:tgtEl>
                                          <p:spTgt spid="593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9" presetClass="entr" presetSubtype="0" fill="hold" nodeType="clickEffect">
                                  <p:stCondLst>
                                    <p:cond delay="0"/>
                                  </p:stCondLst>
                                  <p:childTnLst>
                                    <p:set>
                                      <p:cBhvr>
                                        <p:cTn id="13" dur="1" fill="hold">
                                          <p:stCondLst>
                                            <p:cond delay="0"/>
                                          </p:stCondLst>
                                        </p:cTn>
                                        <p:tgtEl>
                                          <p:spTgt spid="59394">
                                            <p:txEl>
                                              <p:pRg st="1" end="1"/>
                                            </p:txEl>
                                          </p:spTgt>
                                        </p:tgtEl>
                                        <p:attrNameLst>
                                          <p:attrName>style.visibility</p:attrName>
                                        </p:attrNameLst>
                                      </p:cBhvr>
                                      <p:to>
                                        <p:strVal val="visible"/>
                                      </p:to>
                                    </p:set>
                                    <p:animEffect transition="in" filter="dissolve">
                                      <p:cBhvr>
                                        <p:cTn id="14" dur="1000"/>
                                        <p:tgtEl>
                                          <p:spTgt spid="59394">
                                            <p:txEl>
                                              <p:pRg st="1" end="1"/>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59394">
                                            <p:txEl>
                                              <p:pRg st="2" end="2"/>
                                            </p:txEl>
                                          </p:spTgt>
                                        </p:tgtEl>
                                        <p:attrNameLst>
                                          <p:attrName>style.visibility</p:attrName>
                                        </p:attrNameLst>
                                      </p:cBhvr>
                                      <p:to>
                                        <p:strVal val="visible"/>
                                      </p:to>
                                    </p:set>
                                    <p:anim calcmode="lin" valueType="num">
                                      <p:cBhvr>
                                        <p:cTn id="19" dur="1000" fill="hold"/>
                                        <p:tgtEl>
                                          <p:spTgt spid="59394">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5939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9394">
                                            <p:txEl>
                                              <p:pRg st="2" end="2"/>
                                            </p:txEl>
                                          </p:spTgt>
                                        </p:tgtEl>
                                      </p:cBhvr>
                                    </p:animEffect>
                                  </p:childTnLst>
                                </p:cTn>
                              </p:par>
                            </p:childTnLst>
                          </p:cTn>
                        </p:par>
                        <p:par>
                          <p:cTn id="22" fill="hold">
                            <p:stCondLst>
                              <p:cond delay="1000"/>
                            </p:stCondLst>
                            <p:childTnLst>
                              <p:par>
                                <p:cTn id="23" presetID="17" presetClass="entr" presetSubtype="10" fill="hold" grpId="0" nodeType="afterEffect">
                                  <p:stCondLst>
                                    <p:cond delay="0"/>
                                  </p:stCondLst>
                                  <p:childTnLst>
                                    <p:set>
                                      <p:cBhvr>
                                        <p:cTn id="24" dur="1" fill="hold">
                                          <p:stCondLst>
                                            <p:cond delay="0"/>
                                          </p:stCondLst>
                                        </p:cTn>
                                        <p:tgtEl>
                                          <p:spTgt spid="59395"/>
                                        </p:tgtEl>
                                        <p:attrNameLst>
                                          <p:attrName>style.visibility</p:attrName>
                                        </p:attrNameLst>
                                      </p:cBhvr>
                                      <p:to>
                                        <p:strVal val="visible"/>
                                      </p:to>
                                    </p:set>
                                    <p:anim calcmode="lin" valueType="num">
                                      <p:cBhvr>
                                        <p:cTn id="25" dur="1000" fill="hold"/>
                                        <p:tgtEl>
                                          <p:spTgt spid="59395"/>
                                        </p:tgtEl>
                                        <p:attrNameLst>
                                          <p:attrName>ppt_w</p:attrName>
                                        </p:attrNameLst>
                                      </p:cBhvr>
                                      <p:tavLst>
                                        <p:tav tm="0">
                                          <p:val>
                                            <p:fltVal val="0"/>
                                          </p:val>
                                        </p:tav>
                                        <p:tav tm="100000">
                                          <p:val>
                                            <p:strVal val="#ppt_w"/>
                                          </p:val>
                                        </p:tav>
                                      </p:tavLst>
                                    </p:anim>
                                    <p:anim calcmode="lin" valueType="num">
                                      <p:cBhvr>
                                        <p:cTn id="26" dur="1000" fill="hold"/>
                                        <p:tgtEl>
                                          <p:spTgt spid="5939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nodeType="after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59394">
                                            <p:txEl>
                                              <p:pRg st="3" end="3"/>
                                            </p:txEl>
                                          </p:spTgt>
                                        </p:tgtEl>
                                        <p:attrNameLst>
                                          <p:attrName>style.visibility</p:attrName>
                                        </p:attrNameLst>
                                      </p:cBhvr>
                                      <p:to>
                                        <p:strVal val="visible"/>
                                      </p:to>
                                    </p:set>
                                    <p:anim calcmode="lin" valueType="num">
                                      <p:cBhvr>
                                        <p:cTn id="31" dur="1000" fill="hold"/>
                                        <p:tgtEl>
                                          <p:spTgt spid="59394">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59394">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59394">
                                            <p:txEl>
                                              <p:pRg st="3" end="3"/>
                                            </p:txEl>
                                          </p:spTgt>
                                        </p:tgtEl>
                                      </p:cBhvr>
                                    </p:animEffect>
                                  </p:childTnLst>
                                </p:cTn>
                              </p:par>
                            </p:childTnLst>
                          </p:cTn>
                        </p:par>
                        <p:par>
                          <p:cTn id="34" fill="hold">
                            <p:stCondLst>
                              <p:cond delay="1000"/>
                            </p:stCondLst>
                            <p:childTnLst>
                              <p:par>
                                <p:cTn id="35" presetID="17" presetClass="entr" presetSubtype="1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childTnLst>
                                </p:cTn>
                              </p:par>
                            </p:childTnLst>
                          </p:cTn>
                        </p:par>
                        <p:par>
                          <p:cTn id="39" fill="hold">
                            <p:stCondLst>
                              <p:cond delay="2000"/>
                            </p:stCondLst>
                            <p:childTnLst>
                              <p:par>
                                <p:cTn id="40" presetID="17" presetClass="entr" presetSubtype="10" fill="hold" grpId="0" nodeType="afterEffect">
                                  <p:stCondLst>
                                    <p:cond delay="0"/>
                                  </p:stCondLst>
                                  <p:childTnLst>
                                    <p:set>
                                      <p:cBhvr>
                                        <p:cTn id="41" dur="1" fill="hold">
                                          <p:stCondLst>
                                            <p:cond delay="0"/>
                                          </p:stCondLst>
                                        </p:cTn>
                                        <p:tgtEl>
                                          <p:spTgt spid="59400"/>
                                        </p:tgtEl>
                                        <p:attrNameLst>
                                          <p:attrName>style.visibility</p:attrName>
                                        </p:attrNameLst>
                                      </p:cBhvr>
                                      <p:to>
                                        <p:strVal val="visible"/>
                                      </p:to>
                                    </p:set>
                                    <p:anim calcmode="lin" valueType="num">
                                      <p:cBhvr>
                                        <p:cTn id="42" dur="1000" fill="hold"/>
                                        <p:tgtEl>
                                          <p:spTgt spid="59400"/>
                                        </p:tgtEl>
                                        <p:attrNameLst>
                                          <p:attrName>ppt_w</p:attrName>
                                        </p:attrNameLst>
                                      </p:cBhvr>
                                      <p:tavLst>
                                        <p:tav tm="0">
                                          <p:val>
                                            <p:fltVal val="0"/>
                                          </p:val>
                                        </p:tav>
                                        <p:tav tm="100000">
                                          <p:val>
                                            <p:strVal val="#ppt_w"/>
                                          </p:val>
                                        </p:tav>
                                      </p:tavLst>
                                    </p:anim>
                                    <p:anim calcmode="lin" valueType="num">
                                      <p:cBhvr>
                                        <p:cTn id="43" dur="1000" fill="hold"/>
                                        <p:tgtEl>
                                          <p:spTgt spid="59400"/>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59394">
                                            <p:txEl>
                                              <p:pRg st="4" end="4"/>
                                            </p:txEl>
                                          </p:spTgt>
                                        </p:tgtEl>
                                        <p:attrNameLst>
                                          <p:attrName>style.visibility</p:attrName>
                                        </p:attrNameLst>
                                      </p:cBhvr>
                                      <p:to>
                                        <p:strVal val="visible"/>
                                      </p:to>
                                    </p:set>
                                    <p:anim calcmode="lin" valueType="num">
                                      <p:cBhvr>
                                        <p:cTn id="48" dur="1000" fill="hold"/>
                                        <p:tgtEl>
                                          <p:spTgt spid="59394">
                                            <p:txEl>
                                              <p:pRg st="4" end="4"/>
                                            </p:txEl>
                                          </p:spTgt>
                                        </p:tgtEl>
                                        <p:attrNameLst>
                                          <p:attrName>ppt_w</p:attrName>
                                        </p:attrNameLst>
                                      </p:cBhvr>
                                      <p:tavLst>
                                        <p:tav tm="0">
                                          <p:val>
                                            <p:strVal val="#ppt_w*0.70"/>
                                          </p:val>
                                        </p:tav>
                                        <p:tav tm="100000">
                                          <p:val>
                                            <p:strVal val="#ppt_w"/>
                                          </p:val>
                                        </p:tav>
                                      </p:tavLst>
                                    </p:anim>
                                    <p:anim calcmode="lin" valueType="num">
                                      <p:cBhvr>
                                        <p:cTn id="49" dur="1000" fill="hold"/>
                                        <p:tgtEl>
                                          <p:spTgt spid="59394">
                                            <p:txEl>
                                              <p:pRg st="4" end="4"/>
                                            </p:txEl>
                                          </p:spTgt>
                                        </p:tgtEl>
                                        <p:attrNameLst>
                                          <p:attrName>ppt_h</p:attrName>
                                        </p:attrNameLst>
                                      </p:cBhvr>
                                      <p:tavLst>
                                        <p:tav tm="0">
                                          <p:val>
                                            <p:strVal val="#ppt_h"/>
                                          </p:val>
                                        </p:tav>
                                        <p:tav tm="100000">
                                          <p:val>
                                            <p:strVal val="#ppt_h"/>
                                          </p:val>
                                        </p:tav>
                                      </p:tavLst>
                                    </p:anim>
                                    <p:animEffect transition="in" filter="fade">
                                      <p:cBhvr>
                                        <p:cTn id="50" dur="1000"/>
                                        <p:tgtEl>
                                          <p:spTgt spid="59394">
                                            <p:txEl>
                                              <p:pRg st="4" end="4"/>
                                            </p:txEl>
                                          </p:spTgt>
                                        </p:tgtEl>
                                      </p:cBhvr>
                                    </p:animEffect>
                                  </p:childTnLst>
                                </p:cTn>
                              </p:par>
                            </p:childTnLst>
                          </p:cTn>
                        </p:par>
                        <p:par>
                          <p:cTn id="51" fill="hold" nodeType="afterGroup">
                            <p:stCondLst>
                              <p:cond delay="1000"/>
                            </p:stCondLst>
                            <p:childTnLst>
                              <p:par>
                                <p:cTn id="52" presetID="17" presetClass="entr" presetSubtype="1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2000"/>
                            </p:stCondLst>
                            <p:childTnLst>
                              <p:par>
                                <p:cTn id="57" presetID="17" presetClass="entr" presetSubtype="1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fltVal val="0"/>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nodeType="afterGroup">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59402"/>
                                        </p:tgtEl>
                                        <p:attrNameLst>
                                          <p:attrName>style.visibility</p:attrName>
                                        </p:attrNameLst>
                                      </p:cBhvr>
                                      <p:to>
                                        <p:strVal val="visible"/>
                                      </p:to>
                                    </p:set>
                                    <p:animEffect transition="in" filter="barn(inVertical)">
                                      <p:cBhvr>
                                        <p:cTn id="65" dur="500"/>
                                        <p:tgtEl>
                                          <p:spTgt spid="59402"/>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59403"/>
                                        </p:tgtEl>
                                        <p:attrNameLst>
                                          <p:attrName>style.visibility</p:attrName>
                                        </p:attrNameLst>
                                      </p:cBhvr>
                                      <p:to>
                                        <p:strVal val="visible"/>
                                      </p:to>
                                    </p:set>
                                    <p:animEffect transition="in" filter="randombar(horizontal)">
                                      <p:cBhvr>
                                        <p:cTn id="70" dur="500"/>
                                        <p:tgtEl>
                                          <p:spTgt spid="59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398" grpId="0" animBg="1"/>
      <p:bldP spid="59400" grpId="0" animBg="1"/>
      <p:bldP spid="59403" grpId="0" animBg="1"/>
      <p:bldP spid="59402" grpId="0" animBg="1"/>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6781" y="52388"/>
            <a:ext cx="7158038" cy="1412875"/>
          </a:xfrm>
        </p:spPr>
        <p:txBody>
          <a:bodyPr/>
          <a:lstStyle/>
          <a:p>
            <a:pPr algn="ctr"/>
            <a:r>
              <a:rPr lang="en-US" b="1" dirty="0" smtClean="0"/>
              <a:t>Accounting Equation:</a:t>
            </a:r>
            <a:endParaRPr lang="en-US" b="1" dirty="0"/>
          </a:p>
        </p:txBody>
      </p:sp>
      <p:graphicFrame>
        <p:nvGraphicFramePr>
          <p:cNvPr id="60419" name="Object 3"/>
          <p:cNvGraphicFramePr>
            <a:graphicFrameLocks/>
          </p:cNvGraphicFramePr>
          <p:nvPr>
            <p:extLst>
              <p:ext uri="{D42A27DB-BD31-4B8C-83A1-F6EECF244321}">
                <p14:modId xmlns:p14="http://schemas.microsoft.com/office/powerpoint/2010/main" val="3506128676"/>
              </p:ext>
            </p:extLst>
          </p:nvPr>
        </p:nvGraphicFramePr>
        <p:xfrm>
          <a:off x="342106" y="2472709"/>
          <a:ext cx="8543925" cy="3121025"/>
        </p:xfrm>
        <a:graphic>
          <a:graphicData uri="http://schemas.openxmlformats.org/presentationml/2006/ole">
            <mc:AlternateContent xmlns:mc="http://schemas.openxmlformats.org/markup-compatibility/2006">
              <mc:Choice xmlns:v="urn:schemas-microsoft-com:vml" Requires="v">
                <p:oleObj spid="_x0000_s6199" name="Worksheet" r:id="rId5" imgW="5943524" imgH="1828800" progId="Excel.Sheet.8">
                  <p:embed/>
                </p:oleObj>
              </mc:Choice>
              <mc:Fallback>
                <p:oleObj name="Worksheet" r:id="rId5" imgW="5943524" imgH="1828800" progId="Excel.Sheet.8">
                  <p:embed/>
                  <p:pic>
                    <p:nvPicPr>
                      <p:cNvPr id="0" name=""/>
                      <p:cNvPicPr>
                        <a:picLocks noChangeArrowheads="1"/>
                      </p:cNvPicPr>
                      <p:nvPr/>
                    </p:nvPicPr>
                    <p:blipFill>
                      <a:blip r:embed="rId6"/>
                      <a:srcRect b="5836"/>
                      <a:stretch>
                        <a:fillRect/>
                      </a:stretch>
                    </p:blipFill>
                    <p:spPr bwMode="auto">
                      <a:xfrm>
                        <a:off x="342106" y="2472709"/>
                        <a:ext cx="8543925" cy="3121025"/>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1" name="Text Box 5"/>
          <p:cNvSpPr txBox="1">
            <a:spLocks noChangeArrowheads="1"/>
          </p:cNvSpPr>
          <p:nvPr/>
        </p:nvSpPr>
        <p:spPr bwMode="auto">
          <a:xfrm>
            <a:off x="457200" y="5920114"/>
            <a:ext cx="8534400" cy="461665"/>
          </a:xfrm>
          <a:prstGeom prst="rect">
            <a:avLst/>
          </a:prstGeom>
          <a:solidFill>
            <a:schemeClr val="accent1">
              <a:lumMod val="20000"/>
              <a:lumOff val="80000"/>
            </a:schemeClr>
          </a:solidFill>
          <a:ln w="12700">
            <a:solidFill>
              <a:srgbClr val="9A2F6F"/>
            </a:solidFill>
            <a:miter lim="800000"/>
            <a:headEnd/>
            <a:tailEnd/>
          </a:ln>
          <a:effectLst/>
        </p:spPr>
        <p:txBody>
          <a:bodyPr>
            <a:spAutoFit/>
          </a:bodyPr>
          <a:lstStyle/>
          <a:p>
            <a:pPr algn="ctr">
              <a:spcBef>
                <a:spcPct val="50000"/>
              </a:spcBef>
            </a:pPr>
            <a:r>
              <a:rPr lang="en-US" sz="2400" b="1">
                <a:solidFill>
                  <a:prstClr val="black"/>
                </a:solidFill>
                <a:latin typeface="Arial" panose="020B0604020202020204" pitchFamily="34" charset="0"/>
              </a:rPr>
              <a:t>Remember that expenses</a:t>
            </a:r>
            <a:r>
              <a:rPr lang="en-US" sz="2400" b="1">
                <a:solidFill>
                  <a:srgbClr val="9A2F6F"/>
                </a:solidFill>
                <a:latin typeface="Arial" panose="020B0604020202020204" pitchFamily="34" charset="0"/>
              </a:rPr>
              <a:t> </a:t>
            </a:r>
            <a:r>
              <a:rPr lang="en-US" sz="2400" b="1">
                <a:solidFill>
                  <a:srgbClr val="800080"/>
                </a:solidFill>
                <a:latin typeface="Arial" panose="020B0604020202020204" pitchFamily="34" charset="0"/>
              </a:rPr>
              <a:t>decrease</a:t>
            </a:r>
            <a:r>
              <a:rPr lang="en-US" sz="2400" b="1">
                <a:solidFill>
                  <a:srgbClr val="9A2F6F"/>
                </a:solidFill>
                <a:latin typeface="Arial" panose="020B0604020202020204" pitchFamily="34" charset="0"/>
              </a:rPr>
              <a:t> </a:t>
            </a:r>
            <a:r>
              <a:rPr lang="en-US" sz="2400" b="1">
                <a:solidFill>
                  <a:prstClr val="black"/>
                </a:solidFill>
                <a:latin typeface="Arial" panose="020B0604020202020204" pitchFamily="34" charset="0"/>
              </a:rPr>
              <a:t>equity.</a:t>
            </a:r>
          </a:p>
        </p:txBody>
      </p:sp>
      <p:sp>
        <p:nvSpPr>
          <p:cNvPr id="60422" name="Rectangle 6"/>
          <p:cNvSpPr>
            <a:spLocks noChangeArrowheads="1"/>
          </p:cNvSpPr>
          <p:nvPr/>
        </p:nvSpPr>
        <p:spPr bwMode="auto">
          <a:xfrm>
            <a:off x="685800" y="1371600"/>
            <a:ext cx="7597775" cy="984250"/>
          </a:xfrm>
          <a:prstGeom prst="rect">
            <a:avLst/>
          </a:prstGeom>
          <a:solidFill>
            <a:schemeClr val="accent3">
              <a:lumMod val="40000"/>
              <a:lumOff val="60000"/>
            </a:schemeClr>
          </a:solidFill>
          <a:ln>
            <a:noFill/>
          </a:ln>
          <a:effectLst/>
          <a:extLst/>
        </p:spPr>
        <p:txBody>
          <a:bodyPr lIns="90488" tIns="44450" rIns="90488" bIns="44450"/>
          <a:lstStyle/>
          <a:p>
            <a:pPr algn="ctr"/>
            <a:r>
              <a:rPr lang="en-US" sz="2800" b="1" dirty="0">
                <a:solidFill>
                  <a:prstClr val="black"/>
                </a:solidFill>
                <a:latin typeface="Arial" panose="020B0604020202020204" pitchFamily="34" charset="0"/>
              </a:rPr>
              <a:t>Paid </a:t>
            </a:r>
            <a:r>
              <a:rPr lang="en-US" sz="2800" b="1" dirty="0" smtClean="0">
                <a:solidFill>
                  <a:prstClr val="black"/>
                </a:solidFill>
                <a:latin typeface="Arial" panose="020B0604020202020204" pitchFamily="34" charset="0"/>
              </a:rPr>
              <a:t>rent of $1,000 and </a:t>
            </a:r>
            <a:br>
              <a:rPr lang="en-US" sz="2800" b="1" dirty="0" smtClean="0">
                <a:solidFill>
                  <a:prstClr val="black"/>
                </a:solidFill>
                <a:latin typeface="Arial" panose="020B0604020202020204" pitchFamily="34" charset="0"/>
              </a:rPr>
            </a:br>
            <a:r>
              <a:rPr lang="en-US" sz="2800" b="1" dirty="0" smtClean="0">
                <a:solidFill>
                  <a:prstClr val="black"/>
                </a:solidFill>
                <a:latin typeface="Arial" panose="020B0604020202020204" pitchFamily="34" charset="0"/>
              </a:rPr>
              <a:t>salaries </a:t>
            </a:r>
            <a:r>
              <a:rPr lang="en-US" sz="2800" b="1" dirty="0">
                <a:solidFill>
                  <a:prstClr val="black"/>
                </a:solidFill>
                <a:latin typeface="Arial" panose="020B0604020202020204" pitchFamily="34" charset="0"/>
              </a:rPr>
              <a:t>of </a:t>
            </a:r>
            <a:r>
              <a:rPr lang="en-US" sz="2800" b="1" dirty="0" smtClean="0">
                <a:solidFill>
                  <a:prstClr val="black"/>
                </a:solidFill>
                <a:latin typeface="Arial" panose="020B0604020202020204" pitchFamily="34" charset="0"/>
              </a:rPr>
              <a:t>$700 </a:t>
            </a:r>
            <a:r>
              <a:rPr lang="en-US" sz="2800" b="1" dirty="0">
                <a:solidFill>
                  <a:prstClr val="black"/>
                </a:solidFill>
                <a:latin typeface="Arial" panose="020B0604020202020204" pitchFamily="34" charset="0"/>
              </a:rPr>
              <a:t>to employees.</a:t>
            </a:r>
          </a:p>
        </p:txBody>
      </p:sp>
      <p:sp>
        <p:nvSpPr>
          <p:cNvPr id="60425" name="Oval 9"/>
          <p:cNvSpPr>
            <a:spLocks noChangeArrowheads="1"/>
          </p:cNvSpPr>
          <p:nvPr/>
        </p:nvSpPr>
        <p:spPr bwMode="auto">
          <a:xfrm>
            <a:off x="8230790" y="3685416"/>
            <a:ext cx="708025" cy="34607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0426" name="Oval 10"/>
          <p:cNvSpPr>
            <a:spLocks noChangeArrowheads="1"/>
          </p:cNvSpPr>
          <p:nvPr/>
        </p:nvSpPr>
        <p:spPr bwMode="auto">
          <a:xfrm>
            <a:off x="1390650" y="4935243"/>
            <a:ext cx="1600200" cy="6858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0428" name="Oval 12"/>
          <p:cNvSpPr>
            <a:spLocks noChangeArrowheads="1"/>
          </p:cNvSpPr>
          <p:nvPr/>
        </p:nvSpPr>
        <p:spPr bwMode="auto">
          <a:xfrm>
            <a:off x="4484687" y="5011443"/>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2" name="Oval 9"/>
          <p:cNvSpPr>
            <a:spLocks noChangeArrowheads="1"/>
          </p:cNvSpPr>
          <p:nvPr/>
        </p:nvSpPr>
        <p:spPr bwMode="auto">
          <a:xfrm>
            <a:off x="1066801" y="4031491"/>
            <a:ext cx="838200" cy="361096"/>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 name="Oval 9"/>
          <p:cNvSpPr>
            <a:spLocks noChangeArrowheads="1"/>
          </p:cNvSpPr>
          <p:nvPr/>
        </p:nvSpPr>
        <p:spPr bwMode="auto">
          <a:xfrm>
            <a:off x="8283575" y="4015680"/>
            <a:ext cx="708025" cy="350471"/>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0420" name="Line 4"/>
          <p:cNvSpPr>
            <a:spLocks noChangeShapeType="1"/>
          </p:cNvSpPr>
          <p:nvPr/>
        </p:nvSpPr>
        <p:spPr bwMode="auto">
          <a:xfrm flipV="1">
            <a:off x="6610350" y="5029199"/>
            <a:ext cx="1722437" cy="89091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
        <p:nvSpPr>
          <p:cNvPr id="16" name="Oval 9"/>
          <p:cNvSpPr>
            <a:spLocks noChangeArrowheads="1"/>
          </p:cNvSpPr>
          <p:nvPr/>
        </p:nvSpPr>
        <p:spPr bwMode="auto">
          <a:xfrm>
            <a:off x="1029891" y="3667011"/>
            <a:ext cx="912019" cy="361096"/>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93118529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par>
                          <p:cTn id="14" fill="hold" nodeType="afterGroup">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60425"/>
                                        </p:tgtEl>
                                        <p:attrNameLst>
                                          <p:attrName>style.visibility</p:attrName>
                                        </p:attrNameLst>
                                      </p:cBhvr>
                                      <p:to>
                                        <p:strVal val="visible"/>
                                      </p:to>
                                    </p:set>
                                    <p:animEffect transition="in" filter="dissolve">
                                      <p:cBhvr>
                                        <p:cTn id="17" dur="1000"/>
                                        <p:tgtEl>
                                          <p:spTgt spid="604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1000"/>
                                        <p:tgtEl>
                                          <p:spTgt spid="12"/>
                                        </p:tgtEl>
                                      </p:cBhvr>
                                    </p:animEffect>
                                  </p:childTnLst>
                                </p:cTn>
                              </p:par>
                            </p:childTnLst>
                          </p:cTn>
                        </p:par>
                        <p:par>
                          <p:cTn id="23" fill="hold">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0426"/>
                                        </p:tgtEl>
                                        <p:attrNameLst>
                                          <p:attrName>style.visibility</p:attrName>
                                        </p:attrNameLst>
                                      </p:cBhvr>
                                      <p:to>
                                        <p:strVal val="visible"/>
                                      </p:to>
                                    </p:set>
                                    <p:animEffect transition="in" filter="dissolve">
                                      <p:cBhvr>
                                        <p:cTn id="31" dur="1000"/>
                                        <p:tgtEl>
                                          <p:spTgt spid="60426"/>
                                        </p:tgtEl>
                                      </p:cBhvr>
                                    </p:animEffect>
                                  </p:childTnLst>
                                </p:cTn>
                              </p:par>
                            </p:childTnLst>
                          </p:cTn>
                        </p:par>
                        <p:par>
                          <p:cTn id="32" fill="hold">
                            <p:stCondLst>
                              <p:cond delay="1000"/>
                            </p:stCondLst>
                            <p:childTnLst>
                              <p:par>
                                <p:cTn id="33" presetID="55" presetClass="entr" presetSubtype="0" fill="hold" grpId="0" nodeType="afterEffect">
                                  <p:stCondLst>
                                    <p:cond delay="0"/>
                                  </p:stCondLst>
                                  <p:childTnLst>
                                    <p:set>
                                      <p:cBhvr>
                                        <p:cTn id="34" dur="1" fill="hold">
                                          <p:stCondLst>
                                            <p:cond delay="0"/>
                                          </p:stCondLst>
                                        </p:cTn>
                                        <p:tgtEl>
                                          <p:spTgt spid="60420"/>
                                        </p:tgtEl>
                                        <p:attrNameLst>
                                          <p:attrName>style.visibility</p:attrName>
                                        </p:attrNameLst>
                                      </p:cBhvr>
                                      <p:to>
                                        <p:strVal val="visible"/>
                                      </p:to>
                                    </p:set>
                                    <p:anim calcmode="lin" valueType="num">
                                      <p:cBhvr>
                                        <p:cTn id="35" dur="1000" fill="hold"/>
                                        <p:tgtEl>
                                          <p:spTgt spid="60420"/>
                                        </p:tgtEl>
                                        <p:attrNameLst>
                                          <p:attrName>ppt_w</p:attrName>
                                        </p:attrNameLst>
                                      </p:cBhvr>
                                      <p:tavLst>
                                        <p:tav tm="0">
                                          <p:val>
                                            <p:strVal val="#ppt_w*0.70"/>
                                          </p:val>
                                        </p:tav>
                                        <p:tav tm="100000">
                                          <p:val>
                                            <p:strVal val="#ppt_w"/>
                                          </p:val>
                                        </p:tav>
                                      </p:tavLst>
                                    </p:anim>
                                    <p:anim calcmode="lin" valueType="num">
                                      <p:cBhvr>
                                        <p:cTn id="36" dur="1000" fill="hold"/>
                                        <p:tgtEl>
                                          <p:spTgt spid="60420"/>
                                        </p:tgtEl>
                                        <p:attrNameLst>
                                          <p:attrName>ppt_h</p:attrName>
                                        </p:attrNameLst>
                                      </p:cBhvr>
                                      <p:tavLst>
                                        <p:tav tm="0">
                                          <p:val>
                                            <p:strVal val="#ppt_h"/>
                                          </p:val>
                                        </p:tav>
                                        <p:tav tm="100000">
                                          <p:val>
                                            <p:strVal val="#ppt_h"/>
                                          </p:val>
                                        </p:tav>
                                      </p:tavLst>
                                    </p:anim>
                                    <p:animEffect transition="in" filter="fade">
                                      <p:cBhvr>
                                        <p:cTn id="37" dur="1000"/>
                                        <p:tgtEl>
                                          <p:spTgt spid="60420"/>
                                        </p:tgtEl>
                                      </p:cBhvr>
                                    </p:animEffect>
                                  </p:childTnLst>
                                </p:cTn>
                              </p:par>
                            </p:childTnLst>
                          </p:cTn>
                        </p:par>
                        <p:par>
                          <p:cTn id="38" fill="hold" nodeType="afterGroup">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60428"/>
                                        </p:tgtEl>
                                        <p:attrNameLst>
                                          <p:attrName>style.visibility</p:attrName>
                                        </p:attrNameLst>
                                      </p:cBhvr>
                                      <p:to>
                                        <p:strVal val="visible"/>
                                      </p:to>
                                    </p:set>
                                    <p:animEffect transition="in" filter="dissolve">
                                      <p:cBhvr>
                                        <p:cTn id="41" dur="1000"/>
                                        <p:tgtEl>
                                          <p:spTgt spid="60428"/>
                                        </p:tgtEl>
                                      </p:cBhvr>
                                    </p:animEffect>
                                  </p:childTnLst>
                                </p:cTn>
                              </p:par>
                            </p:childTnLst>
                          </p:cTn>
                        </p:par>
                        <p:par>
                          <p:cTn id="42" fill="hold">
                            <p:stCondLst>
                              <p:cond delay="3000"/>
                            </p:stCondLst>
                            <p:childTnLst>
                              <p:par>
                                <p:cTn id="43" presetID="27" presetClass="entr" presetSubtype="0" fill="hold" nodeType="afterEffect">
                                  <p:stCondLst>
                                    <p:cond delay="0"/>
                                  </p:stCondLst>
                                  <p:iterate type="lt">
                                    <p:tmPct val="50000"/>
                                  </p:iterate>
                                  <p:childTnLst>
                                    <p:set>
                                      <p:cBhvr>
                                        <p:cTn id="44" dur="1" fill="hold">
                                          <p:stCondLst>
                                            <p:cond delay="0"/>
                                          </p:stCondLst>
                                        </p:cTn>
                                        <p:tgtEl>
                                          <p:spTgt spid="60421">
                                            <p:txEl>
                                              <p:pRg st="0" end="0"/>
                                            </p:txEl>
                                          </p:spTgt>
                                        </p:tgtEl>
                                        <p:attrNameLst>
                                          <p:attrName>style.visibility</p:attrName>
                                        </p:attrNameLst>
                                      </p:cBhvr>
                                      <p:to>
                                        <p:strVal val="visible"/>
                                      </p:to>
                                    </p:set>
                                    <p:anim calcmode="discrete" valueType="clr">
                                      <p:cBhvr override="childStyle">
                                        <p:cTn id="45" dur="80"/>
                                        <p:tgtEl>
                                          <p:spTgt spid="604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60421">
                                            <p:txEl>
                                              <p:pRg st="0" end="0"/>
                                            </p:txEl>
                                          </p:spTgt>
                                        </p:tgtEl>
                                        <p:attrNameLst>
                                          <p:attrName>fillcolor</p:attrName>
                                        </p:attrNameLst>
                                      </p:cBhvr>
                                      <p:tavLst>
                                        <p:tav tm="0">
                                          <p:val>
                                            <p:clrVal>
                                              <a:schemeClr val="accent2"/>
                                            </p:clrVal>
                                          </p:val>
                                        </p:tav>
                                        <p:tav tm="50000">
                                          <p:val>
                                            <p:clrVal>
                                              <a:schemeClr val="hlink"/>
                                            </p:clrVal>
                                          </p:val>
                                        </p:tav>
                                      </p:tavLst>
                                    </p:anim>
                                    <p:set>
                                      <p:cBhvr>
                                        <p:cTn id="47" dur="80"/>
                                        <p:tgtEl>
                                          <p:spTgt spid="60421">
                                            <p:txEl>
                                              <p:pRg st="0" end="0"/>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animBg="1"/>
      <p:bldP spid="60426" grpId="0" animBg="1"/>
      <p:bldP spid="60428" grpId="0" animBg="1"/>
      <p:bldP spid="12" grpId="0" animBg="1"/>
      <p:bldP spid="13" grpId="0" animBg="1"/>
      <p:bldP spid="60420"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bwMode="auto">
          <a:xfrm>
            <a:off x="457200" y="1371600"/>
            <a:ext cx="8153400" cy="4724400"/>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p>
          <a:p>
            <a:pPr>
              <a:buFont typeface="Wingdings" panose="05000000000000000000" pitchFamily="2" charset="2"/>
              <a:buNone/>
            </a:pPr>
            <a:endParaRPr lang="en-US" b="1"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a:t>
            </a:r>
            <a:r>
              <a:rPr lang="en-US" b="1" dirty="0" smtClean="0"/>
              <a:t>Accounts receivable</a:t>
            </a:r>
            <a:r>
              <a:rPr lang="en-US" b="1" dirty="0" smtClean="0">
                <a:solidFill>
                  <a:schemeClr val="hlink"/>
                </a:solidFill>
              </a:rPr>
              <a:t>  </a:t>
            </a:r>
            <a:r>
              <a:rPr lang="en-US" b="1" dirty="0" smtClean="0">
                <a:solidFill>
                  <a:srgbClr val="9A2F6F"/>
                </a:solidFill>
              </a:rPr>
              <a:t>(</a:t>
            </a:r>
            <a:r>
              <a:rPr lang="en-US" b="1" dirty="0">
                <a:solidFill>
                  <a:srgbClr val="9A2F6F"/>
                </a:solidFill>
              </a:rPr>
              <a:t>asset)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a:t>
            </a:r>
            <a:r>
              <a:rPr lang="en-US" b="1" dirty="0" smtClean="0"/>
              <a:t>Consulting Revenues  </a:t>
            </a:r>
            <a:r>
              <a:rPr lang="en-US" b="1" dirty="0" smtClean="0">
                <a:solidFill>
                  <a:srgbClr val="9A2F6F"/>
                </a:solidFill>
              </a:rPr>
              <a:t>(</a:t>
            </a:r>
            <a:r>
              <a:rPr lang="en-US" b="1" dirty="0">
                <a:solidFill>
                  <a:srgbClr val="9A2F6F"/>
                </a:solidFill>
              </a:rPr>
              <a:t>equity)</a:t>
            </a:r>
            <a:r>
              <a:rPr lang="en-US" dirty="0"/>
              <a:t> </a:t>
            </a:r>
            <a:endParaRPr lang="en-US" dirty="0" smtClean="0"/>
          </a:p>
          <a:p>
            <a:pPr>
              <a:buFont typeface="Wingdings" panose="05000000000000000000" pitchFamily="2" charset="2"/>
              <a:buNone/>
            </a:pPr>
            <a:r>
              <a:rPr lang="en-US" dirty="0"/>
              <a:t> </a:t>
            </a:r>
            <a:r>
              <a:rPr lang="en-US" dirty="0" smtClean="0"/>
              <a:t>   </a:t>
            </a:r>
            <a:r>
              <a:rPr lang="en-US" b="1" dirty="0" smtClean="0"/>
              <a:t>(3) Rental Revenue  </a:t>
            </a:r>
            <a:r>
              <a:rPr lang="en-US" b="1" dirty="0" smtClean="0">
                <a:solidFill>
                  <a:srgbClr val="9A2F6F"/>
                </a:solidFill>
              </a:rPr>
              <a:t>(</a:t>
            </a:r>
            <a:r>
              <a:rPr lang="en-US" b="1" dirty="0">
                <a:solidFill>
                  <a:srgbClr val="9A2F6F"/>
                </a:solidFill>
              </a:rPr>
              <a:t>equity)</a:t>
            </a:r>
            <a:endParaRPr lang="en-US" b="1" dirty="0"/>
          </a:p>
        </p:txBody>
      </p:sp>
      <p:sp>
        <p:nvSpPr>
          <p:cNvPr id="55300" name="AutoShape 4"/>
          <p:cNvSpPr>
            <a:spLocks noChangeArrowheads="1"/>
          </p:cNvSpPr>
          <p:nvPr/>
        </p:nvSpPr>
        <p:spPr bwMode="auto">
          <a:xfrm rot="16200000">
            <a:off x="6192316" y="3726400"/>
            <a:ext cx="397924" cy="304802"/>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a:solidFill>
                <a:prstClr val="black"/>
              </a:solidFill>
            </a:endParaRPr>
          </a:p>
        </p:txBody>
      </p:sp>
      <p:sp>
        <p:nvSpPr>
          <p:cNvPr id="55301" name="Rectangle 5"/>
          <p:cNvSpPr>
            <a:spLocks noGrp="1" noChangeArrowheads="1"/>
          </p:cNvSpPr>
          <p:nvPr>
            <p:ph type="title"/>
          </p:nvPr>
        </p:nvSpPr>
        <p:spPr>
          <a:xfrm>
            <a:off x="906463" y="122848"/>
            <a:ext cx="7158038" cy="1412875"/>
          </a:xfrm>
        </p:spPr>
        <p:txBody>
          <a:bodyPr/>
          <a:lstStyle/>
          <a:p>
            <a:pPr algn="ctr"/>
            <a:r>
              <a:rPr lang="en-US" b="1" dirty="0"/>
              <a:t>Transaction </a:t>
            </a:r>
            <a:r>
              <a:rPr lang="en-US" b="1" dirty="0" smtClean="0"/>
              <a:t>8:</a:t>
            </a:r>
            <a:endParaRPr lang="en-US" b="1" dirty="0"/>
          </a:p>
        </p:txBody>
      </p:sp>
      <p:sp>
        <p:nvSpPr>
          <p:cNvPr id="55302" name="Rectangle 6"/>
          <p:cNvSpPr>
            <a:spLocks noChangeArrowheads="1"/>
          </p:cNvSpPr>
          <p:nvPr/>
        </p:nvSpPr>
        <p:spPr bwMode="auto">
          <a:xfrm>
            <a:off x="457200" y="1447801"/>
            <a:ext cx="8153400" cy="1066800"/>
          </a:xfrm>
          <a:prstGeom prst="rect">
            <a:avLst/>
          </a:prstGeom>
          <a:solidFill>
            <a:srgbClr val="FFFF99"/>
          </a:solidFill>
          <a:ln>
            <a:noFill/>
          </a:ln>
          <a:effectLst/>
          <a:extLst/>
        </p:spPr>
        <p:txBody>
          <a:bodyPr lIns="90488" tIns="44450" rIns="90488" bIns="44450"/>
          <a:lstStyle/>
          <a:p>
            <a:pPr algn="ctr"/>
            <a:r>
              <a:rPr lang="en-US" sz="2600" b="1" dirty="0">
                <a:solidFill>
                  <a:prstClr val="black"/>
                </a:solidFill>
                <a:latin typeface="Arial" panose="020B0604020202020204" pitchFamily="34" charset="0"/>
              </a:rPr>
              <a:t>Provided consulting services </a:t>
            </a:r>
            <a:r>
              <a:rPr lang="en-US" sz="2600" b="1" dirty="0" smtClean="0">
                <a:solidFill>
                  <a:prstClr val="black"/>
                </a:solidFill>
                <a:latin typeface="Arial" panose="020B0604020202020204" pitchFamily="34" charset="0"/>
              </a:rPr>
              <a:t>of $1,600 and rents facilities for $300 to a customer for credit.</a:t>
            </a:r>
            <a:endParaRPr lang="en-US" sz="2600" b="1" dirty="0">
              <a:solidFill>
                <a:prstClr val="black"/>
              </a:solidFill>
              <a:latin typeface="Arial" panose="020B0604020202020204" pitchFamily="34" charset="0"/>
            </a:endParaRPr>
          </a:p>
        </p:txBody>
      </p:sp>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
        <p:nvSpPr>
          <p:cNvPr id="11" name="AutoShape 4"/>
          <p:cNvSpPr>
            <a:spLocks noChangeArrowheads="1"/>
          </p:cNvSpPr>
          <p:nvPr/>
        </p:nvSpPr>
        <p:spPr bwMode="auto">
          <a:xfrm rot="16200000">
            <a:off x="6582839" y="4389961"/>
            <a:ext cx="397924" cy="304802"/>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a:solidFill>
                <a:prstClr val="black"/>
              </a:solidFill>
            </a:endParaRPr>
          </a:p>
        </p:txBody>
      </p:sp>
      <p:sp>
        <p:nvSpPr>
          <p:cNvPr id="12" name="AutoShape 4"/>
          <p:cNvSpPr>
            <a:spLocks noChangeArrowheads="1"/>
          </p:cNvSpPr>
          <p:nvPr/>
        </p:nvSpPr>
        <p:spPr bwMode="auto">
          <a:xfrm rot="16200000">
            <a:off x="5897039" y="4847161"/>
            <a:ext cx="397924" cy="304802"/>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3530637599"/>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anim calcmode="lin" valueType="num">
                                      <p:cBhvr>
                                        <p:cTn id="8" dur="1000" fill="hold"/>
                                        <p:tgtEl>
                                          <p:spTgt spid="55302"/>
                                        </p:tgtEl>
                                        <p:attrNameLst>
                                          <p:attrName>ppt_x</p:attrName>
                                        </p:attrNameLst>
                                      </p:cBhvr>
                                      <p:tavLst>
                                        <p:tav tm="0">
                                          <p:val>
                                            <p:strVal val="#ppt_x"/>
                                          </p:val>
                                        </p:tav>
                                        <p:tav tm="100000">
                                          <p:val>
                                            <p:strVal val="#ppt_x"/>
                                          </p:val>
                                        </p:tav>
                                      </p:tavLst>
                                    </p:anim>
                                    <p:anim calcmode="lin" valueType="num">
                                      <p:cBhvr>
                                        <p:cTn id="9" dur="1000" fill="hold"/>
                                        <p:tgtEl>
                                          <p:spTgt spid="553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anim calcmode="lin" valueType="num">
                                      <p:cBhvr additive="base">
                                        <p:cTn id="13"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5298">
                                            <p:txEl>
                                              <p:pRg st="3" end="3"/>
                                            </p:txEl>
                                          </p:spTgt>
                                        </p:tgtEl>
                                        <p:attrNameLst>
                                          <p:attrName>style.visibility</p:attrName>
                                        </p:attrNameLst>
                                      </p:cBhvr>
                                      <p:to>
                                        <p:strVal val="visible"/>
                                      </p:to>
                                    </p:set>
                                    <p:anim calcmode="lin" valueType="num">
                                      <p:cBhvr>
                                        <p:cTn id="19" dur="1000" fill="hold"/>
                                        <p:tgtEl>
                                          <p:spTgt spid="55298">
                                            <p:txEl>
                                              <p:pRg st="3" end="3"/>
                                            </p:txEl>
                                          </p:spTgt>
                                        </p:tgtEl>
                                        <p:attrNameLst>
                                          <p:attrName>ppt_w</p:attrName>
                                        </p:attrNameLst>
                                      </p:cBhvr>
                                      <p:tavLst>
                                        <p:tav tm="0">
                                          <p:val>
                                            <p:strVal val="#ppt_w*0.05"/>
                                          </p:val>
                                        </p:tav>
                                        <p:tav tm="100000">
                                          <p:val>
                                            <p:strVal val="#ppt_w"/>
                                          </p:val>
                                        </p:tav>
                                      </p:tavLst>
                                    </p:anim>
                                    <p:anim calcmode="lin" valueType="num">
                                      <p:cBhvr>
                                        <p:cTn id="20" dur="1000" fill="hold"/>
                                        <p:tgtEl>
                                          <p:spTgt spid="55298">
                                            <p:txEl>
                                              <p:pRg st="3" end="3"/>
                                            </p:txEl>
                                          </p:spTgt>
                                        </p:tgtEl>
                                        <p:attrNameLst>
                                          <p:attrName>ppt_h</p:attrName>
                                        </p:attrNameLst>
                                      </p:cBhvr>
                                      <p:tavLst>
                                        <p:tav tm="0">
                                          <p:val>
                                            <p:strVal val="#ppt_h"/>
                                          </p:val>
                                        </p:tav>
                                        <p:tav tm="100000">
                                          <p:val>
                                            <p:strVal val="#ppt_h"/>
                                          </p:val>
                                        </p:tav>
                                      </p:tavLst>
                                    </p:anim>
                                    <p:anim calcmode="lin" valueType="num">
                                      <p:cBhvr>
                                        <p:cTn id="21" dur="1000" fill="hold"/>
                                        <p:tgtEl>
                                          <p:spTgt spid="55298">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55298">
                                            <p:txEl>
                                              <p:pRg st="3" end="3"/>
                                            </p:txEl>
                                          </p:spTgt>
                                        </p:tgtEl>
                                        <p:attrNameLst>
                                          <p:attrName>ppt_y</p:attrName>
                                        </p:attrNameLst>
                                      </p:cBhvr>
                                      <p:tavLst>
                                        <p:tav tm="0">
                                          <p:val>
                                            <p:strVal val="#ppt_y"/>
                                          </p:val>
                                        </p:tav>
                                        <p:tav tm="100000">
                                          <p:val>
                                            <p:strVal val="#ppt_y"/>
                                          </p:val>
                                        </p:tav>
                                      </p:tavLst>
                                    </p:anim>
                                    <p:animEffect transition="in" filter="fade">
                                      <p:cBhvr>
                                        <p:cTn id="23" dur="1000"/>
                                        <p:tgtEl>
                                          <p:spTgt spid="55298">
                                            <p:txEl>
                                              <p:pRg st="3" end="3"/>
                                            </p:txEl>
                                          </p:spTgt>
                                        </p:tgtEl>
                                      </p:cBhvr>
                                    </p:animEffect>
                                  </p:childTnLst>
                                </p:cTn>
                              </p:par>
                            </p:childTnLst>
                          </p:cTn>
                        </p:par>
                        <p:par>
                          <p:cTn id="24" fill="hold" nodeType="afterGroup">
                            <p:stCondLst>
                              <p:cond delay="1000"/>
                            </p:stCondLst>
                            <p:childTnLst>
                              <p:par>
                                <p:cTn id="25" presetID="29" presetClass="entr" presetSubtype="0" fill="hold" grpId="0" nodeType="afterEffect">
                                  <p:stCondLst>
                                    <p:cond delay="0"/>
                                  </p:stCondLst>
                                  <p:childTnLst>
                                    <p:set>
                                      <p:cBhvr>
                                        <p:cTn id="26" dur="1" fill="hold">
                                          <p:stCondLst>
                                            <p:cond delay="0"/>
                                          </p:stCondLst>
                                        </p:cTn>
                                        <p:tgtEl>
                                          <p:spTgt spid="55300"/>
                                        </p:tgtEl>
                                        <p:attrNameLst>
                                          <p:attrName>style.visibility</p:attrName>
                                        </p:attrNameLst>
                                      </p:cBhvr>
                                      <p:to>
                                        <p:strVal val="visible"/>
                                      </p:to>
                                    </p:set>
                                    <p:anim calcmode="lin" valueType="num">
                                      <p:cBhvr>
                                        <p:cTn id="27" dur="2000" fill="hold"/>
                                        <p:tgtEl>
                                          <p:spTgt spid="55300"/>
                                        </p:tgtEl>
                                        <p:attrNameLst>
                                          <p:attrName>ppt_x</p:attrName>
                                        </p:attrNameLst>
                                      </p:cBhvr>
                                      <p:tavLst>
                                        <p:tav tm="0">
                                          <p:val>
                                            <p:strVal val="#ppt_x-.2"/>
                                          </p:val>
                                        </p:tav>
                                        <p:tav tm="100000">
                                          <p:val>
                                            <p:strVal val="#ppt_x"/>
                                          </p:val>
                                        </p:tav>
                                      </p:tavLst>
                                    </p:anim>
                                    <p:anim calcmode="lin" valueType="num">
                                      <p:cBhvr>
                                        <p:cTn id="28" dur="2000" fill="hold"/>
                                        <p:tgtEl>
                                          <p:spTgt spid="55300"/>
                                        </p:tgtEl>
                                        <p:attrNameLst>
                                          <p:attrName>ppt_y</p:attrName>
                                        </p:attrNameLst>
                                      </p:cBhvr>
                                      <p:tavLst>
                                        <p:tav tm="0">
                                          <p:val>
                                            <p:strVal val="#ppt_y"/>
                                          </p:val>
                                        </p:tav>
                                        <p:tav tm="100000">
                                          <p:val>
                                            <p:strVal val="#ppt_y"/>
                                          </p:val>
                                        </p:tav>
                                      </p:tavLst>
                                    </p:anim>
                                    <p:animEffect transition="in" filter="wipe(right)" prLst="gradientSize: 0.1">
                                      <p:cBhvr>
                                        <p:cTn id="29" dur="2000"/>
                                        <p:tgtEl>
                                          <p:spTgt spid="55300"/>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55298">
                                            <p:txEl>
                                              <p:pRg st="4" end="4"/>
                                            </p:txEl>
                                          </p:spTgt>
                                        </p:tgtEl>
                                        <p:attrNameLst>
                                          <p:attrName>style.visibility</p:attrName>
                                        </p:attrNameLst>
                                      </p:cBhvr>
                                      <p:to>
                                        <p:strVal val="visible"/>
                                      </p:to>
                                    </p:set>
                                    <p:anim calcmode="lin" valueType="num">
                                      <p:cBhvr>
                                        <p:cTn id="34" dur="1000" fill="hold"/>
                                        <p:tgtEl>
                                          <p:spTgt spid="55298">
                                            <p:txEl>
                                              <p:pRg st="4" end="4"/>
                                            </p:txEl>
                                          </p:spTgt>
                                        </p:tgtEl>
                                        <p:attrNameLst>
                                          <p:attrName>ppt_w</p:attrName>
                                        </p:attrNameLst>
                                      </p:cBhvr>
                                      <p:tavLst>
                                        <p:tav tm="0">
                                          <p:val>
                                            <p:strVal val="#ppt_w*0.05"/>
                                          </p:val>
                                        </p:tav>
                                        <p:tav tm="100000">
                                          <p:val>
                                            <p:strVal val="#ppt_w"/>
                                          </p:val>
                                        </p:tav>
                                      </p:tavLst>
                                    </p:anim>
                                    <p:anim calcmode="lin" valueType="num">
                                      <p:cBhvr>
                                        <p:cTn id="35" dur="1000" fill="hold"/>
                                        <p:tgtEl>
                                          <p:spTgt spid="55298">
                                            <p:txEl>
                                              <p:pRg st="4" end="4"/>
                                            </p:txEl>
                                          </p:spTgt>
                                        </p:tgtEl>
                                        <p:attrNameLst>
                                          <p:attrName>ppt_h</p:attrName>
                                        </p:attrNameLst>
                                      </p:cBhvr>
                                      <p:tavLst>
                                        <p:tav tm="0">
                                          <p:val>
                                            <p:strVal val="#ppt_h"/>
                                          </p:val>
                                        </p:tav>
                                        <p:tav tm="100000">
                                          <p:val>
                                            <p:strVal val="#ppt_h"/>
                                          </p:val>
                                        </p:tav>
                                      </p:tavLst>
                                    </p:anim>
                                    <p:anim calcmode="lin" valueType="num">
                                      <p:cBhvr>
                                        <p:cTn id="36" dur="1000" fill="hold"/>
                                        <p:tgtEl>
                                          <p:spTgt spid="55298">
                                            <p:txEl>
                                              <p:pRg st="4" end="4"/>
                                            </p:txEl>
                                          </p:spTgt>
                                        </p:tgtEl>
                                        <p:attrNameLst>
                                          <p:attrName>ppt_x</p:attrName>
                                        </p:attrNameLst>
                                      </p:cBhvr>
                                      <p:tavLst>
                                        <p:tav tm="0">
                                          <p:val>
                                            <p:strVal val="#ppt_x-.2"/>
                                          </p:val>
                                        </p:tav>
                                        <p:tav tm="100000">
                                          <p:val>
                                            <p:strVal val="#ppt_x"/>
                                          </p:val>
                                        </p:tav>
                                      </p:tavLst>
                                    </p:anim>
                                    <p:anim calcmode="lin" valueType="num">
                                      <p:cBhvr>
                                        <p:cTn id="37" dur="1000" fill="hold"/>
                                        <p:tgtEl>
                                          <p:spTgt spid="55298">
                                            <p:txEl>
                                              <p:pRg st="4" end="4"/>
                                            </p:txEl>
                                          </p:spTgt>
                                        </p:tgtEl>
                                        <p:attrNameLst>
                                          <p:attrName>ppt_y</p:attrName>
                                        </p:attrNameLst>
                                      </p:cBhvr>
                                      <p:tavLst>
                                        <p:tav tm="0">
                                          <p:val>
                                            <p:strVal val="#ppt_y"/>
                                          </p:val>
                                        </p:tav>
                                        <p:tav tm="100000">
                                          <p:val>
                                            <p:strVal val="#ppt_y"/>
                                          </p:val>
                                        </p:tav>
                                      </p:tavLst>
                                    </p:anim>
                                    <p:animEffect transition="in" filter="fade">
                                      <p:cBhvr>
                                        <p:cTn id="38" dur="1000"/>
                                        <p:tgtEl>
                                          <p:spTgt spid="5529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55298">
                                            <p:txEl>
                                              <p:pRg st="5" end="5"/>
                                            </p:txEl>
                                          </p:spTgt>
                                        </p:tgtEl>
                                        <p:attrNameLst>
                                          <p:attrName>style.visibility</p:attrName>
                                        </p:attrNameLst>
                                      </p:cBhvr>
                                      <p:to>
                                        <p:strVal val="visible"/>
                                      </p:to>
                                    </p:set>
                                    <p:anim calcmode="lin" valueType="num">
                                      <p:cBhvr>
                                        <p:cTn id="43" dur="1000" fill="hold"/>
                                        <p:tgtEl>
                                          <p:spTgt spid="55298">
                                            <p:txEl>
                                              <p:pRg st="5" end="5"/>
                                            </p:txEl>
                                          </p:spTgt>
                                        </p:tgtEl>
                                        <p:attrNameLst>
                                          <p:attrName>ppt_w</p:attrName>
                                        </p:attrNameLst>
                                      </p:cBhvr>
                                      <p:tavLst>
                                        <p:tav tm="0">
                                          <p:val>
                                            <p:strVal val="#ppt_w*0.05"/>
                                          </p:val>
                                        </p:tav>
                                        <p:tav tm="100000">
                                          <p:val>
                                            <p:strVal val="#ppt_w"/>
                                          </p:val>
                                        </p:tav>
                                      </p:tavLst>
                                    </p:anim>
                                    <p:anim calcmode="lin" valueType="num">
                                      <p:cBhvr>
                                        <p:cTn id="44" dur="1000" fill="hold"/>
                                        <p:tgtEl>
                                          <p:spTgt spid="55298">
                                            <p:txEl>
                                              <p:pRg st="5" end="5"/>
                                            </p:txEl>
                                          </p:spTgt>
                                        </p:tgtEl>
                                        <p:attrNameLst>
                                          <p:attrName>ppt_h</p:attrName>
                                        </p:attrNameLst>
                                      </p:cBhvr>
                                      <p:tavLst>
                                        <p:tav tm="0">
                                          <p:val>
                                            <p:strVal val="#ppt_h"/>
                                          </p:val>
                                        </p:tav>
                                        <p:tav tm="100000">
                                          <p:val>
                                            <p:strVal val="#ppt_h"/>
                                          </p:val>
                                        </p:tav>
                                      </p:tavLst>
                                    </p:anim>
                                    <p:anim calcmode="lin" valueType="num">
                                      <p:cBhvr>
                                        <p:cTn id="45" dur="1000" fill="hold"/>
                                        <p:tgtEl>
                                          <p:spTgt spid="55298">
                                            <p:txEl>
                                              <p:pRg st="5" end="5"/>
                                            </p:txEl>
                                          </p:spTgt>
                                        </p:tgtEl>
                                        <p:attrNameLst>
                                          <p:attrName>ppt_x</p:attrName>
                                        </p:attrNameLst>
                                      </p:cBhvr>
                                      <p:tavLst>
                                        <p:tav tm="0">
                                          <p:val>
                                            <p:strVal val="#ppt_x-.2"/>
                                          </p:val>
                                        </p:tav>
                                        <p:tav tm="100000">
                                          <p:val>
                                            <p:strVal val="#ppt_x"/>
                                          </p:val>
                                        </p:tav>
                                      </p:tavLst>
                                    </p:anim>
                                    <p:anim calcmode="lin" valueType="num">
                                      <p:cBhvr>
                                        <p:cTn id="46" dur="1000" fill="hold"/>
                                        <p:tgtEl>
                                          <p:spTgt spid="55298">
                                            <p:txEl>
                                              <p:pRg st="5" end="5"/>
                                            </p:txEl>
                                          </p:spTgt>
                                        </p:tgtEl>
                                        <p:attrNameLst>
                                          <p:attrName>ppt_y</p:attrName>
                                        </p:attrNameLst>
                                      </p:cBhvr>
                                      <p:tavLst>
                                        <p:tav tm="0">
                                          <p:val>
                                            <p:strVal val="#ppt_y"/>
                                          </p:val>
                                        </p:tav>
                                        <p:tav tm="100000">
                                          <p:val>
                                            <p:strVal val="#ppt_y"/>
                                          </p:val>
                                        </p:tav>
                                      </p:tavLst>
                                    </p:anim>
                                    <p:animEffect transition="in" filter="fade">
                                      <p:cBhvr>
                                        <p:cTn id="47" dur="1000"/>
                                        <p:tgtEl>
                                          <p:spTgt spid="55298">
                                            <p:txEl>
                                              <p:pRg st="5" end="5"/>
                                            </p:txEl>
                                          </p:spTgt>
                                        </p:tgtEl>
                                      </p:cBhvr>
                                    </p:animEffect>
                                  </p:childTnLst>
                                </p:cTn>
                              </p:par>
                            </p:childTnLst>
                          </p:cTn>
                        </p:par>
                        <p:par>
                          <p:cTn id="48" fill="hold">
                            <p:stCondLst>
                              <p:cond delay="1000"/>
                            </p:stCondLst>
                            <p:childTnLst>
                              <p:par>
                                <p:cTn id="49" presetID="29"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0" fill="hold"/>
                                        <p:tgtEl>
                                          <p:spTgt spid="11"/>
                                        </p:tgtEl>
                                        <p:attrNameLst>
                                          <p:attrName>ppt_x</p:attrName>
                                        </p:attrNameLst>
                                      </p:cBhvr>
                                      <p:tavLst>
                                        <p:tav tm="0">
                                          <p:val>
                                            <p:strVal val="#ppt_x-.2"/>
                                          </p:val>
                                        </p:tav>
                                        <p:tav tm="100000">
                                          <p:val>
                                            <p:strVal val="#ppt_x"/>
                                          </p:val>
                                        </p:tav>
                                      </p:tavLst>
                                    </p:anim>
                                    <p:anim calcmode="lin" valueType="num">
                                      <p:cBhvr>
                                        <p:cTn id="52"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3" dur="2000"/>
                                        <p:tgtEl>
                                          <p:spTgt spid="11"/>
                                        </p:tgtEl>
                                      </p:cBhvr>
                                    </p:animEffect>
                                  </p:childTnLst>
                                </p:cTn>
                              </p:par>
                            </p:childTnLst>
                          </p:cTn>
                        </p:par>
                        <p:par>
                          <p:cTn id="54" fill="hold">
                            <p:stCondLst>
                              <p:cond delay="3000"/>
                            </p:stCondLst>
                            <p:childTnLst>
                              <p:par>
                                <p:cTn id="55" presetID="29"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000" fill="hold"/>
                                        <p:tgtEl>
                                          <p:spTgt spid="12"/>
                                        </p:tgtEl>
                                        <p:attrNameLst>
                                          <p:attrName>ppt_x</p:attrName>
                                        </p:attrNameLst>
                                      </p:cBhvr>
                                      <p:tavLst>
                                        <p:tav tm="0">
                                          <p:val>
                                            <p:strVal val="#ppt_x-.2"/>
                                          </p:val>
                                        </p:tav>
                                        <p:tav tm="100000">
                                          <p:val>
                                            <p:strVal val="#ppt_x"/>
                                          </p:val>
                                        </p:tav>
                                      </p:tavLst>
                                    </p:anim>
                                    <p:anim calcmode="lin" valueType="num">
                                      <p:cBhvr>
                                        <p:cTn id="58" dur="2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2" grpId="0" animBg="1"/>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6781" y="52388"/>
            <a:ext cx="7158038" cy="1412875"/>
          </a:xfrm>
        </p:spPr>
        <p:txBody>
          <a:bodyPr/>
          <a:lstStyle/>
          <a:p>
            <a:pPr algn="ctr"/>
            <a:r>
              <a:rPr lang="en-US" b="1" dirty="0" smtClean="0"/>
              <a:t>Accounting Equation:</a:t>
            </a:r>
            <a:endParaRPr lang="en-US" b="1" dirty="0"/>
          </a:p>
        </p:txBody>
      </p:sp>
      <p:graphicFrame>
        <p:nvGraphicFramePr>
          <p:cNvPr id="60419" name="Object 3"/>
          <p:cNvGraphicFramePr>
            <a:graphicFrameLocks/>
          </p:cNvGraphicFramePr>
          <p:nvPr>
            <p:extLst>
              <p:ext uri="{D42A27DB-BD31-4B8C-83A1-F6EECF244321}">
                <p14:modId xmlns:p14="http://schemas.microsoft.com/office/powerpoint/2010/main" val="1312796890"/>
              </p:ext>
            </p:extLst>
          </p:nvPr>
        </p:nvGraphicFramePr>
        <p:xfrm>
          <a:off x="255587" y="2511911"/>
          <a:ext cx="8736013" cy="3121025"/>
        </p:xfrm>
        <a:graphic>
          <a:graphicData uri="http://schemas.openxmlformats.org/presentationml/2006/ole">
            <mc:AlternateContent xmlns:mc="http://schemas.openxmlformats.org/markup-compatibility/2006">
              <mc:Choice xmlns:v="urn:schemas-microsoft-com:vml" Requires="v">
                <p:oleObj spid="_x0000_s7223" name="Worksheet" r:id="rId5" imgW="6077039" imgH="1828800" progId="Excel.Sheet.8">
                  <p:embed/>
                </p:oleObj>
              </mc:Choice>
              <mc:Fallback>
                <p:oleObj name="Worksheet" r:id="rId5" imgW="6077039" imgH="1828800" progId="Excel.Sheet.8">
                  <p:embed/>
                  <p:pic>
                    <p:nvPicPr>
                      <p:cNvPr id="0" name=""/>
                      <p:cNvPicPr>
                        <a:picLocks noChangeArrowheads="1"/>
                      </p:cNvPicPr>
                      <p:nvPr/>
                    </p:nvPicPr>
                    <p:blipFill>
                      <a:blip r:embed="rId6"/>
                      <a:srcRect b="5836"/>
                      <a:stretch>
                        <a:fillRect/>
                      </a:stretch>
                    </p:blipFill>
                    <p:spPr bwMode="auto">
                      <a:xfrm>
                        <a:off x="255587" y="2511911"/>
                        <a:ext cx="8736013" cy="3121025"/>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2" name="Rectangle 6"/>
          <p:cNvSpPr>
            <a:spLocks noChangeArrowheads="1"/>
          </p:cNvSpPr>
          <p:nvPr/>
        </p:nvSpPr>
        <p:spPr bwMode="auto">
          <a:xfrm>
            <a:off x="685800" y="1371600"/>
            <a:ext cx="7597775" cy="984250"/>
          </a:xfrm>
          <a:prstGeom prst="rect">
            <a:avLst/>
          </a:prstGeom>
          <a:solidFill>
            <a:schemeClr val="accent3">
              <a:lumMod val="40000"/>
              <a:lumOff val="60000"/>
            </a:schemeClr>
          </a:solidFill>
          <a:ln>
            <a:noFill/>
          </a:ln>
          <a:effectLst/>
          <a:extLst/>
        </p:spPr>
        <p:txBody>
          <a:bodyPr lIns="90488" tIns="44450" rIns="90488" bIns="44450"/>
          <a:lstStyle/>
          <a:p>
            <a:pPr algn="ctr"/>
            <a:r>
              <a:rPr lang="en-US" sz="2400" b="1" dirty="0">
                <a:solidFill>
                  <a:srgbClr val="0000FF"/>
                </a:solidFill>
                <a:latin typeface="Arial" panose="020B0604020202020204" pitchFamily="34" charset="0"/>
              </a:rPr>
              <a:t>Provided consulting services of $1,600 and rents facilities for $300 to a customer for credit.</a:t>
            </a:r>
          </a:p>
        </p:txBody>
      </p:sp>
      <p:sp>
        <p:nvSpPr>
          <p:cNvPr id="60424" name="Oval 8"/>
          <p:cNvSpPr>
            <a:spLocks noChangeArrowheads="1"/>
          </p:cNvSpPr>
          <p:nvPr/>
        </p:nvSpPr>
        <p:spPr bwMode="auto">
          <a:xfrm>
            <a:off x="1905000" y="3767624"/>
            <a:ext cx="914400" cy="304800"/>
          </a:xfrm>
          <a:prstGeom prst="ellipse">
            <a:avLst/>
          </a:prstGeom>
          <a:noFill/>
          <a:ln w="28575" algn="ctr">
            <a:solidFill>
              <a:srgbClr val="1102D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0425" name="Oval 9"/>
          <p:cNvSpPr>
            <a:spLocks noChangeArrowheads="1"/>
          </p:cNvSpPr>
          <p:nvPr/>
        </p:nvSpPr>
        <p:spPr bwMode="auto">
          <a:xfrm>
            <a:off x="7338219" y="3767624"/>
            <a:ext cx="736600" cy="276215"/>
          </a:xfrm>
          <a:prstGeom prst="ellipse">
            <a:avLst/>
          </a:prstGeom>
          <a:noFill/>
          <a:ln w="28575" algn="ctr">
            <a:solidFill>
              <a:srgbClr val="1102D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0426" name="Oval 10"/>
          <p:cNvSpPr>
            <a:spLocks noChangeArrowheads="1"/>
          </p:cNvSpPr>
          <p:nvPr/>
        </p:nvSpPr>
        <p:spPr bwMode="auto">
          <a:xfrm>
            <a:off x="2324100" y="5045094"/>
            <a:ext cx="1600200" cy="6858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0428" name="Oval 12"/>
          <p:cNvSpPr>
            <a:spLocks noChangeArrowheads="1"/>
          </p:cNvSpPr>
          <p:nvPr/>
        </p:nvSpPr>
        <p:spPr bwMode="auto">
          <a:xfrm>
            <a:off x="5738019" y="5075247"/>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 name="Oval 9"/>
          <p:cNvSpPr>
            <a:spLocks noChangeArrowheads="1"/>
          </p:cNvSpPr>
          <p:nvPr/>
        </p:nvSpPr>
        <p:spPr bwMode="auto">
          <a:xfrm>
            <a:off x="7396956" y="4076075"/>
            <a:ext cx="619125" cy="247650"/>
          </a:xfrm>
          <a:prstGeom prst="ellipse">
            <a:avLst/>
          </a:prstGeom>
          <a:noFill/>
          <a:ln w="28575" algn="ctr">
            <a:solidFill>
              <a:srgbClr val="1102D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Tree>
    <p:extLst>
      <p:ext uri="{BB962C8B-B14F-4D97-AF65-F5344CB8AC3E}">
        <p14:creationId xmlns:p14="http://schemas.microsoft.com/office/powerpoint/2010/main" val="446779335"/>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dissolve">
                                      <p:cBhvr>
                                        <p:cTn id="18" dur="2000"/>
                                        <p:tgtEl>
                                          <p:spTgt spid="60424"/>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60425"/>
                                        </p:tgtEl>
                                        <p:attrNameLst>
                                          <p:attrName>style.visibility</p:attrName>
                                        </p:attrNameLst>
                                      </p:cBhvr>
                                      <p:to>
                                        <p:strVal val="visible"/>
                                      </p:to>
                                    </p:set>
                                    <p:animEffect transition="in" filter="dissolve">
                                      <p:cBhvr>
                                        <p:cTn id="22" dur="1000"/>
                                        <p:tgtEl>
                                          <p:spTgt spid="60425"/>
                                        </p:tgtEl>
                                      </p:cBhvr>
                                    </p:animEffect>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0426"/>
                                        </p:tgtEl>
                                        <p:attrNameLst>
                                          <p:attrName>style.visibility</p:attrName>
                                        </p:attrNameLst>
                                      </p:cBhvr>
                                      <p:to>
                                        <p:strVal val="visible"/>
                                      </p:to>
                                    </p:set>
                                    <p:animEffect transition="in" filter="dissolve">
                                      <p:cBhvr>
                                        <p:cTn id="31" dur="1000"/>
                                        <p:tgtEl>
                                          <p:spTgt spid="60426"/>
                                        </p:tgtEl>
                                      </p:cBhvr>
                                    </p:animEffect>
                                  </p:childTnLst>
                                </p:cTn>
                              </p:par>
                            </p:childTnLst>
                          </p:cTn>
                        </p:par>
                        <p:par>
                          <p:cTn id="32" fill="hold" nodeType="afterGroup">
                            <p:stCondLst>
                              <p:cond delay="1000"/>
                            </p:stCondLst>
                            <p:childTnLst>
                              <p:par>
                                <p:cTn id="33" presetID="9" presetClass="entr" presetSubtype="0" fill="hold" grpId="0" nodeType="afterEffect">
                                  <p:stCondLst>
                                    <p:cond delay="0"/>
                                  </p:stCondLst>
                                  <p:childTnLst>
                                    <p:set>
                                      <p:cBhvr>
                                        <p:cTn id="34" dur="1" fill="hold">
                                          <p:stCondLst>
                                            <p:cond delay="0"/>
                                          </p:stCondLst>
                                        </p:cTn>
                                        <p:tgtEl>
                                          <p:spTgt spid="60428"/>
                                        </p:tgtEl>
                                        <p:attrNameLst>
                                          <p:attrName>style.visibility</p:attrName>
                                        </p:attrNameLst>
                                      </p:cBhvr>
                                      <p:to>
                                        <p:strVal val="visible"/>
                                      </p:to>
                                    </p:set>
                                    <p:animEffect transition="in" filter="dissolve">
                                      <p:cBhvr>
                                        <p:cTn id="35" dur="1000"/>
                                        <p:tgtEl>
                                          <p:spTgt spid="60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5" grpId="0" animBg="1"/>
      <p:bldP spid="60426" grpId="0" animBg="1"/>
      <p:bldP spid="60428"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bwMode="auto">
          <a:xfrm>
            <a:off x="457200" y="1371600"/>
            <a:ext cx="8153400" cy="4724400"/>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p>
          <a:p>
            <a:pPr>
              <a:buFont typeface="Wingdings" panose="05000000000000000000" pitchFamily="2" charset="2"/>
              <a:buNone/>
            </a:pPr>
            <a:endParaRPr lang="en-US" b="1"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a:t>
            </a:r>
            <a:r>
              <a:rPr lang="en-US" b="1" dirty="0" smtClean="0"/>
              <a:t>Cash  </a:t>
            </a:r>
            <a:r>
              <a:rPr lang="en-US" b="1" dirty="0" smtClean="0">
                <a:solidFill>
                  <a:srgbClr val="9A2F6F"/>
                </a:solidFill>
              </a:rPr>
              <a:t>(asset</a:t>
            </a:r>
            <a:r>
              <a:rPr lang="en-US" b="1" dirty="0">
                <a:solidFill>
                  <a:srgbClr val="9A2F6F"/>
                </a:solidFill>
              </a:rPr>
              <a: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a:t>
            </a:r>
            <a:r>
              <a:rPr lang="en-US" b="1" dirty="0" smtClean="0"/>
              <a:t>Accounts receivable  </a:t>
            </a:r>
            <a:r>
              <a:rPr lang="en-US" b="1" dirty="0" smtClean="0">
                <a:solidFill>
                  <a:srgbClr val="9A2F6F"/>
                </a:solidFill>
              </a:rPr>
              <a:t>(asset)</a:t>
            </a:r>
            <a:r>
              <a:rPr lang="en-US" dirty="0" smtClean="0"/>
              <a:t> </a:t>
            </a:r>
          </a:p>
          <a:p>
            <a:pPr>
              <a:buFont typeface="Wingdings" panose="05000000000000000000" pitchFamily="2" charset="2"/>
              <a:buNone/>
            </a:pPr>
            <a:r>
              <a:rPr lang="en-US" dirty="0"/>
              <a:t> </a:t>
            </a:r>
            <a:r>
              <a:rPr lang="en-US" dirty="0" smtClean="0"/>
              <a:t>   </a:t>
            </a:r>
            <a:endParaRPr lang="en-US" b="1" dirty="0"/>
          </a:p>
        </p:txBody>
      </p:sp>
      <p:sp>
        <p:nvSpPr>
          <p:cNvPr id="55300" name="AutoShape 4"/>
          <p:cNvSpPr>
            <a:spLocks noChangeArrowheads="1"/>
          </p:cNvSpPr>
          <p:nvPr/>
        </p:nvSpPr>
        <p:spPr bwMode="auto">
          <a:xfrm rot="16200000">
            <a:off x="3924301" y="3771900"/>
            <a:ext cx="381000" cy="304801"/>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a:solidFill>
                <a:prstClr val="black"/>
              </a:solidFill>
            </a:endParaRPr>
          </a:p>
        </p:txBody>
      </p:sp>
      <p:sp>
        <p:nvSpPr>
          <p:cNvPr id="55301" name="Rectangle 5"/>
          <p:cNvSpPr>
            <a:spLocks noGrp="1" noChangeArrowheads="1"/>
          </p:cNvSpPr>
          <p:nvPr>
            <p:ph type="title"/>
          </p:nvPr>
        </p:nvSpPr>
        <p:spPr>
          <a:xfrm>
            <a:off x="906463" y="122848"/>
            <a:ext cx="7158038" cy="1412875"/>
          </a:xfrm>
        </p:spPr>
        <p:txBody>
          <a:bodyPr/>
          <a:lstStyle/>
          <a:p>
            <a:pPr algn="ctr"/>
            <a:r>
              <a:rPr lang="en-US" b="1" dirty="0"/>
              <a:t>Transaction </a:t>
            </a:r>
            <a:r>
              <a:rPr lang="en-US" b="1" dirty="0" smtClean="0"/>
              <a:t>9:</a:t>
            </a:r>
            <a:endParaRPr lang="en-US" b="1" dirty="0"/>
          </a:p>
        </p:txBody>
      </p:sp>
      <p:sp>
        <p:nvSpPr>
          <p:cNvPr id="55302" name="Rectangle 6"/>
          <p:cNvSpPr>
            <a:spLocks noChangeArrowheads="1"/>
          </p:cNvSpPr>
          <p:nvPr/>
        </p:nvSpPr>
        <p:spPr bwMode="auto">
          <a:xfrm>
            <a:off x="457200" y="1447801"/>
            <a:ext cx="8153400" cy="914399"/>
          </a:xfrm>
          <a:prstGeom prst="rect">
            <a:avLst/>
          </a:prstGeom>
          <a:solidFill>
            <a:srgbClr val="FFFF99"/>
          </a:solidFill>
          <a:ln>
            <a:noFill/>
          </a:ln>
          <a:effectLst/>
          <a:extLst/>
        </p:spPr>
        <p:txBody>
          <a:bodyPr lIns="90488" tIns="44450" rIns="90488" bIns="44450"/>
          <a:lstStyle/>
          <a:p>
            <a:pPr algn="ctr"/>
            <a:r>
              <a:rPr lang="en-US" sz="2600" b="1" dirty="0" smtClean="0">
                <a:solidFill>
                  <a:prstClr val="black"/>
                </a:solidFill>
                <a:latin typeface="Arial" panose="020B0604020202020204" pitchFamily="34" charset="0"/>
              </a:rPr>
              <a:t>Client in transaction 8 pays $1,900 for consulting services from account receivable.</a:t>
            </a:r>
            <a:endParaRPr lang="en-US" sz="2600" b="1" dirty="0">
              <a:solidFill>
                <a:prstClr val="black"/>
              </a:solidFill>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0659" y="4114800"/>
            <a:ext cx="1473842" cy="1580464"/>
          </a:xfrm>
          <a:prstGeom prst="rect">
            <a:avLst/>
          </a:prstGeom>
        </p:spPr>
      </p:pic>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
        <p:nvSpPr>
          <p:cNvPr id="11" name="AutoShape 3"/>
          <p:cNvSpPr>
            <a:spLocks noChangeArrowheads="1"/>
          </p:cNvSpPr>
          <p:nvPr/>
        </p:nvSpPr>
        <p:spPr bwMode="auto">
          <a:xfrm rot="16200000" flipH="1">
            <a:off x="6124575" y="4314825"/>
            <a:ext cx="406400" cy="311150"/>
          </a:xfrm>
          <a:prstGeom prst="rightArrow">
            <a:avLst>
              <a:gd name="adj1" fmla="val 50000"/>
              <a:gd name="adj2" fmla="val 67219"/>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576827752"/>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anim calcmode="lin" valueType="num">
                                      <p:cBhvr>
                                        <p:cTn id="8" dur="1000" fill="hold"/>
                                        <p:tgtEl>
                                          <p:spTgt spid="55302"/>
                                        </p:tgtEl>
                                        <p:attrNameLst>
                                          <p:attrName>ppt_x</p:attrName>
                                        </p:attrNameLst>
                                      </p:cBhvr>
                                      <p:tavLst>
                                        <p:tav tm="0">
                                          <p:val>
                                            <p:strVal val="#ppt_x"/>
                                          </p:val>
                                        </p:tav>
                                        <p:tav tm="100000">
                                          <p:val>
                                            <p:strVal val="#ppt_x"/>
                                          </p:val>
                                        </p:tav>
                                      </p:tavLst>
                                    </p:anim>
                                    <p:anim calcmode="lin" valueType="num">
                                      <p:cBhvr>
                                        <p:cTn id="9" dur="1000" fill="hold"/>
                                        <p:tgtEl>
                                          <p:spTgt spid="553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anim calcmode="lin" valueType="num">
                                      <p:cBhvr additive="base">
                                        <p:cTn id="13"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5298">
                                            <p:txEl>
                                              <p:pRg st="3" end="3"/>
                                            </p:txEl>
                                          </p:spTgt>
                                        </p:tgtEl>
                                        <p:attrNameLst>
                                          <p:attrName>style.visibility</p:attrName>
                                        </p:attrNameLst>
                                      </p:cBhvr>
                                      <p:to>
                                        <p:strVal val="visible"/>
                                      </p:to>
                                    </p:set>
                                    <p:anim calcmode="lin" valueType="num">
                                      <p:cBhvr>
                                        <p:cTn id="19" dur="1000" fill="hold"/>
                                        <p:tgtEl>
                                          <p:spTgt spid="55298">
                                            <p:txEl>
                                              <p:pRg st="3" end="3"/>
                                            </p:txEl>
                                          </p:spTgt>
                                        </p:tgtEl>
                                        <p:attrNameLst>
                                          <p:attrName>ppt_w</p:attrName>
                                        </p:attrNameLst>
                                      </p:cBhvr>
                                      <p:tavLst>
                                        <p:tav tm="0">
                                          <p:val>
                                            <p:strVal val="#ppt_w*0.05"/>
                                          </p:val>
                                        </p:tav>
                                        <p:tav tm="100000">
                                          <p:val>
                                            <p:strVal val="#ppt_w"/>
                                          </p:val>
                                        </p:tav>
                                      </p:tavLst>
                                    </p:anim>
                                    <p:anim calcmode="lin" valueType="num">
                                      <p:cBhvr>
                                        <p:cTn id="20" dur="1000" fill="hold"/>
                                        <p:tgtEl>
                                          <p:spTgt spid="55298">
                                            <p:txEl>
                                              <p:pRg st="3" end="3"/>
                                            </p:txEl>
                                          </p:spTgt>
                                        </p:tgtEl>
                                        <p:attrNameLst>
                                          <p:attrName>ppt_h</p:attrName>
                                        </p:attrNameLst>
                                      </p:cBhvr>
                                      <p:tavLst>
                                        <p:tav tm="0">
                                          <p:val>
                                            <p:strVal val="#ppt_h"/>
                                          </p:val>
                                        </p:tav>
                                        <p:tav tm="100000">
                                          <p:val>
                                            <p:strVal val="#ppt_h"/>
                                          </p:val>
                                        </p:tav>
                                      </p:tavLst>
                                    </p:anim>
                                    <p:anim calcmode="lin" valueType="num">
                                      <p:cBhvr>
                                        <p:cTn id="21" dur="1000" fill="hold"/>
                                        <p:tgtEl>
                                          <p:spTgt spid="55298">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55298">
                                            <p:txEl>
                                              <p:pRg st="3" end="3"/>
                                            </p:txEl>
                                          </p:spTgt>
                                        </p:tgtEl>
                                        <p:attrNameLst>
                                          <p:attrName>ppt_y</p:attrName>
                                        </p:attrNameLst>
                                      </p:cBhvr>
                                      <p:tavLst>
                                        <p:tav tm="0">
                                          <p:val>
                                            <p:strVal val="#ppt_y"/>
                                          </p:val>
                                        </p:tav>
                                        <p:tav tm="100000">
                                          <p:val>
                                            <p:strVal val="#ppt_y"/>
                                          </p:val>
                                        </p:tav>
                                      </p:tavLst>
                                    </p:anim>
                                    <p:animEffect transition="in" filter="fade">
                                      <p:cBhvr>
                                        <p:cTn id="23" dur="1000"/>
                                        <p:tgtEl>
                                          <p:spTgt spid="55298">
                                            <p:txEl>
                                              <p:pRg st="3" end="3"/>
                                            </p:txEl>
                                          </p:spTgt>
                                        </p:tgtEl>
                                      </p:cBhvr>
                                    </p:animEffect>
                                  </p:childTnLst>
                                </p:cTn>
                              </p:par>
                            </p:childTnLst>
                          </p:cTn>
                        </p:par>
                        <p:par>
                          <p:cTn id="24" fill="hold" nodeType="afterGroup">
                            <p:stCondLst>
                              <p:cond delay="1000"/>
                            </p:stCondLst>
                            <p:childTnLst>
                              <p:par>
                                <p:cTn id="25" presetID="29" presetClass="entr" presetSubtype="0" fill="hold" grpId="0" nodeType="afterEffect">
                                  <p:stCondLst>
                                    <p:cond delay="0"/>
                                  </p:stCondLst>
                                  <p:childTnLst>
                                    <p:set>
                                      <p:cBhvr>
                                        <p:cTn id="26" dur="1" fill="hold">
                                          <p:stCondLst>
                                            <p:cond delay="0"/>
                                          </p:stCondLst>
                                        </p:cTn>
                                        <p:tgtEl>
                                          <p:spTgt spid="55300"/>
                                        </p:tgtEl>
                                        <p:attrNameLst>
                                          <p:attrName>style.visibility</p:attrName>
                                        </p:attrNameLst>
                                      </p:cBhvr>
                                      <p:to>
                                        <p:strVal val="visible"/>
                                      </p:to>
                                    </p:set>
                                    <p:anim calcmode="lin" valueType="num">
                                      <p:cBhvr>
                                        <p:cTn id="27" dur="2000" fill="hold"/>
                                        <p:tgtEl>
                                          <p:spTgt spid="55300"/>
                                        </p:tgtEl>
                                        <p:attrNameLst>
                                          <p:attrName>ppt_x</p:attrName>
                                        </p:attrNameLst>
                                      </p:cBhvr>
                                      <p:tavLst>
                                        <p:tav tm="0">
                                          <p:val>
                                            <p:strVal val="#ppt_x-.2"/>
                                          </p:val>
                                        </p:tav>
                                        <p:tav tm="100000">
                                          <p:val>
                                            <p:strVal val="#ppt_x"/>
                                          </p:val>
                                        </p:tav>
                                      </p:tavLst>
                                    </p:anim>
                                    <p:anim calcmode="lin" valueType="num">
                                      <p:cBhvr>
                                        <p:cTn id="28" dur="2000" fill="hold"/>
                                        <p:tgtEl>
                                          <p:spTgt spid="55300"/>
                                        </p:tgtEl>
                                        <p:attrNameLst>
                                          <p:attrName>ppt_y</p:attrName>
                                        </p:attrNameLst>
                                      </p:cBhvr>
                                      <p:tavLst>
                                        <p:tav tm="0">
                                          <p:val>
                                            <p:strVal val="#ppt_y"/>
                                          </p:val>
                                        </p:tav>
                                        <p:tav tm="100000">
                                          <p:val>
                                            <p:strVal val="#ppt_y"/>
                                          </p:val>
                                        </p:tav>
                                      </p:tavLst>
                                    </p:anim>
                                    <p:animEffect transition="in" filter="wipe(right)" prLst="gradientSize: 0.1">
                                      <p:cBhvr>
                                        <p:cTn id="29" dur="2000"/>
                                        <p:tgtEl>
                                          <p:spTgt spid="55300"/>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55298">
                                            <p:txEl>
                                              <p:pRg st="4" end="4"/>
                                            </p:txEl>
                                          </p:spTgt>
                                        </p:tgtEl>
                                        <p:attrNameLst>
                                          <p:attrName>style.visibility</p:attrName>
                                        </p:attrNameLst>
                                      </p:cBhvr>
                                      <p:to>
                                        <p:strVal val="visible"/>
                                      </p:to>
                                    </p:set>
                                    <p:anim calcmode="lin" valueType="num">
                                      <p:cBhvr>
                                        <p:cTn id="34" dur="1000" fill="hold"/>
                                        <p:tgtEl>
                                          <p:spTgt spid="55298">
                                            <p:txEl>
                                              <p:pRg st="4" end="4"/>
                                            </p:txEl>
                                          </p:spTgt>
                                        </p:tgtEl>
                                        <p:attrNameLst>
                                          <p:attrName>ppt_w</p:attrName>
                                        </p:attrNameLst>
                                      </p:cBhvr>
                                      <p:tavLst>
                                        <p:tav tm="0">
                                          <p:val>
                                            <p:strVal val="#ppt_w*0.05"/>
                                          </p:val>
                                        </p:tav>
                                        <p:tav tm="100000">
                                          <p:val>
                                            <p:strVal val="#ppt_w"/>
                                          </p:val>
                                        </p:tav>
                                      </p:tavLst>
                                    </p:anim>
                                    <p:anim calcmode="lin" valueType="num">
                                      <p:cBhvr>
                                        <p:cTn id="35" dur="1000" fill="hold"/>
                                        <p:tgtEl>
                                          <p:spTgt spid="55298">
                                            <p:txEl>
                                              <p:pRg st="4" end="4"/>
                                            </p:txEl>
                                          </p:spTgt>
                                        </p:tgtEl>
                                        <p:attrNameLst>
                                          <p:attrName>ppt_h</p:attrName>
                                        </p:attrNameLst>
                                      </p:cBhvr>
                                      <p:tavLst>
                                        <p:tav tm="0">
                                          <p:val>
                                            <p:strVal val="#ppt_h"/>
                                          </p:val>
                                        </p:tav>
                                        <p:tav tm="100000">
                                          <p:val>
                                            <p:strVal val="#ppt_h"/>
                                          </p:val>
                                        </p:tav>
                                      </p:tavLst>
                                    </p:anim>
                                    <p:anim calcmode="lin" valueType="num">
                                      <p:cBhvr>
                                        <p:cTn id="36" dur="1000" fill="hold"/>
                                        <p:tgtEl>
                                          <p:spTgt spid="55298">
                                            <p:txEl>
                                              <p:pRg st="4" end="4"/>
                                            </p:txEl>
                                          </p:spTgt>
                                        </p:tgtEl>
                                        <p:attrNameLst>
                                          <p:attrName>ppt_x</p:attrName>
                                        </p:attrNameLst>
                                      </p:cBhvr>
                                      <p:tavLst>
                                        <p:tav tm="0">
                                          <p:val>
                                            <p:strVal val="#ppt_x-.2"/>
                                          </p:val>
                                        </p:tav>
                                        <p:tav tm="100000">
                                          <p:val>
                                            <p:strVal val="#ppt_x"/>
                                          </p:val>
                                        </p:tav>
                                      </p:tavLst>
                                    </p:anim>
                                    <p:anim calcmode="lin" valueType="num">
                                      <p:cBhvr>
                                        <p:cTn id="37" dur="1000" fill="hold"/>
                                        <p:tgtEl>
                                          <p:spTgt spid="55298">
                                            <p:txEl>
                                              <p:pRg st="4" end="4"/>
                                            </p:txEl>
                                          </p:spTgt>
                                        </p:tgtEl>
                                        <p:attrNameLst>
                                          <p:attrName>ppt_y</p:attrName>
                                        </p:attrNameLst>
                                      </p:cBhvr>
                                      <p:tavLst>
                                        <p:tav tm="0">
                                          <p:val>
                                            <p:strVal val="#ppt_y"/>
                                          </p:val>
                                        </p:tav>
                                        <p:tav tm="100000">
                                          <p:val>
                                            <p:strVal val="#ppt_y"/>
                                          </p:val>
                                        </p:tav>
                                      </p:tavLst>
                                    </p:anim>
                                    <p:animEffect transition="in" filter="fade">
                                      <p:cBhvr>
                                        <p:cTn id="38" dur="1000"/>
                                        <p:tgtEl>
                                          <p:spTgt spid="5529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55298">
                                            <p:txEl>
                                              <p:pRg st="5" end="5"/>
                                            </p:txEl>
                                          </p:spTgt>
                                        </p:tgtEl>
                                        <p:attrNameLst>
                                          <p:attrName>style.visibility</p:attrName>
                                        </p:attrNameLst>
                                      </p:cBhvr>
                                      <p:to>
                                        <p:strVal val="visible"/>
                                      </p:to>
                                    </p:set>
                                    <p:anim calcmode="lin" valueType="num">
                                      <p:cBhvr>
                                        <p:cTn id="43" dur="1000" fill="hold"/>
                                        <p:tgtEl>
                                          <p:spTgt spid="55298">
                                            <p:txEl>
                                              <p:pRg st="5" end="5"/>
                                            </p:txEl>
                                          </p:spTgt>
                                        </p:tgtEl>
                                        <p:attrNameLst>
                                          <p:attrName>ppt_w</p:attrName>
                                        </p:attrNameLst>
                                      </p:cBhvr>
                                      <p:tavLst>
                                        <p:tav tm="0">
                                          <p:val>
                                            <p:strVal val="#ppt_w*0.05"/>
                                          </p:val>
                                        </p:tav>
                                        <p:tav tm="100000">
                                          <p:val>
                                            <p:strVal val="#ppt_w"/>
                                          </p:val>
                                        </p:tav>
                                      </p:tavLst>
                                    </p:anim>
                                    <p:anim calcmode="lin" valueType="num">
                                      <p:cBhvr>
                                        <p:cTn id="44" dur="1000" fill="hold"/>
                                        <p:tgtEl>
                                          <p:spTgt spid="55298">
                                            <p:txEl>
                                              <p:pRg st="5" end="5"/>
                                            </p:txEl>
                                          </p:spTgt>
                                        </p:tgtEl>
                                        <p:attrNameLst>
                                          <p:attrName>ppt_h</p:attrName>
                                        </p:attrNameLst>
                                      </p:cBhvr>
                                      <p:tavLst>
                                        <p:tav tm="0">
                                          <p:val>
                                            <p:strVal val="#ppt_h"/>
                                          </p:val>
                                        </p:tav>
                                        <p:tav tm="100000">
                                          <p:val>
                                            <p:strVal val="#ppt_h"/>
                                          </p:val>
                                        </p:tav>
                                      </p:tavLst>
                                    </p:anim>
                                    <p:anim calcmode="lin" valueType="num">
                                      <p:cBhvr>
                                        <p:cTn id="45" dur="1000" fill="hold"/>
                                        <p:tgtEl>
                                          <p:spTgt spid="55298">
                                            <p:txEl>
                                              <p:pRg st="5" end="5"/>
                                            </p:txEl>
                                          </p:spTgt>
                                        </p:tgtEl>
                                        <p:attrNameLst>
                                          <p:attrName>ppt_x</p:attrName>
                                        </p:attrNameLst>
                                      </p:cBhvr>
                                      <p:tavLst>
                                        <p:tav tm="0">
                                          <p:val>
                                            <p:strVal val="#ppt_x-.2"/>
                                          </p:val>
                                        </p:tav>
                                        <p:tav tm="100000">
                                          <p:val>
                                            <p:strVal val="#ppt_x"/>
                                          </p:val>
                                        </p:tav>
                                      </p:tavLst>
                                    </p:anim>
                                    <p:anim calcmode="lin" valueType="num">
                                      <p:cBhvr>
                                        <p:cTn id="46" dur="1000" fill="hold"/>
                                        <p:tgtEl>
                                          <p:spTgt spid="55298">
                                            <p:txEl>
                                              <p:pRg st="5" end="5"/>
                                            </p:txEl>
                                          </p:spTgt>
                                        </p:tgtEl>
                                        <p:attrNameLst>
                                          <p:attrName>ppt_y</p:attrName>
                                        </p:attrNameLst>
                                      </p:cBhvr>
                                      <p:tavLst>
                                        <p:tav tm="0">
                                          <p:val>
                                            <p:strVal val="#ppt_y"/>
                                          </p:val>
                                        </p:tav>
                                        <p:tav tm="100000">
                                          <p:val>
                                            <p:strVal val="#ppt_y"/>
                                          </p:val>
                                        </p:tav>
                                      </p:tavLst>
                                    </p:anim>
                                    <p:animEffect transition="in" filter="fade">
                                      <p:cBhvr>
                                        <p:cTn id="47" dur="1000"/>
                                        <p:tgtEl>
                                          <p:spTgt spid="55298">
                                            <p:txEl>
                                              <p:pRg st="5" end="5"/>
                                            </p:txEl>
                                          </p:spTgt>
                                        </p:tgtEl>
                                      </p:cBhvr>
                                    </p:animEffect>
                                  </p:childTnLst>
                                </p:cTn>
                              </p:par>
                            </p:childTnLst>
                          </p:cTn>
                        </p:par>
                        <p:par>
                          <p:cTn id="48" fill="hold">
                            <p:stCondLst>
                              <p:cond delay="1000"/>
                            </p:stCondLst>
                            <p:childTnLst>
                              <p:par>
                                <p:cTn id="49" presetID="17" presetClass="entr" presetSubtype="1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2"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6781" y="52388"/>
            <a:ext cx="7158038" cy="1412875"/>
          </a:xfrm>
        </p:spPr>
        <p:txBody>
          <a:bodyPr/>
          <a:lstStyle/>
          <a:p>
            <a:pPr algn="ctr"/>
            <a:r>
              <a:rPr lang="en-US" b="1" dirty="0" smtClean="0"/>
              <a:t>Accounting Equation:</a:t>
            </a:r>
            <a:endParaRPr lang="en-US" b="1" dirty="0"/>
          </a:p>
        </p:txBody>
      </p:sp>
      <p:graphicFrame>
        <p:nvGraphicFramePr>
          <p:cNvPr id="60419" name="Object 3"/>
          <p:cNvGraphicFramePr>
            <a:graphicFrameLocks/>
          </p:cNvGraphicFramePr>
          <p:nvPr>
            <p:extLst>
              <p:ext uri="{D42A27DB-BD31-4B8C-83A1-F6EECF244321}">
                <p14:modId xmlns:p14="http://schemas.microsoft.com/office/powerpoint/2010/main" val="1704982303"/>
              </p:ext>
            </p:extLst>
          </p:nvPr>
        </p:nvGraphicFramePr>
        <p:xfrm>
          <a:off x="171450" y="2120265"/>
          <a:ext cx="8736013" cy="3121025"/>
        </p:xfrm>
        <a:graphic>
          <a:graphicData uri="http://schemas.openxmlformats.org/presentationml/2006/ole">
            <mc:AlternateContent xmlns:mc="http://schemas.openxmlformats.org/markup-compatibility/2006">
              <mc:Choice xmlns:v="urn:schemas-microsoft-com:vml" Requires="v">
                <p:oleObj spid="_x0000_s8247" name="Worksheet" r:id="rId5" imgW="6077039" imgH="1828800" progId="Excel.Sheet.8">
                  <p:embed/>
                </p:oleObj>
              </mc:Choice>
              <mc:Fallback>
                <p:oleObj name="Worksheet" r:id="rId5" imgW="6077039" imgH="1828800" progId="Excel.Sheet.8">
                  <p:embed/>
                  <p:pic>
                    <p:nvPicPr>
                      <p:cNvPr id="0" name=""/>
                      <p:cNvPicPr>
                        <a:picLocks noChangeArrowheads="1"/>
                      </p:cNvPicPr>
                      <p:nvPr/>
                    </p:nvPicPr>
                    <p:blipFill>
                      <a:blip r:embed="rId6"/>
                      <a:srcRect b="5836"/>
                      <a:stretch>
                        <a:fillRect/>
                      </a:stretch>
                    </p:blipFill>
                    <p:spPr bwMode="auto">
                      <a:xfrm>
                        <a:off x="171450" y="2120265"/>
                        <a:ext cx="8736013" cy="3121025"/>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2" name="Rectangle 6"/>
          <p:cNvSpPr>
            <a:spLocks noChangeArrowheads="1"/>
          </p:cNvSpPr>
          <p:nvPr/>
        </p:nvSpPr>
        <p:spPr bwMode="auto">
          <a:xfrm>
            <a:off x="184944" y="1196022"/>
            <a:ext cx="8736012" cy="632777"/>
          </a:xfrm>
          <a:prstGeom prst="rect">
            <a:avLst/>
          </a:prstGeom>
          <a:solidFill>
            <a:schemeClr val="accent3">
              <a:lumMod val="40000"/>
              <a:lumOff val="60000"/>
            </a:schemeClr>
          </a:solidFill>
          <a:ln>
            <a:noFill/>
          </a:ln>
          <a:effectLst/>
          <a:extLst/>
        </p:spPr>
        <p:txBody>
          <a:bodyPr lIns="90488" tIns="44450" rIns="90488" bIns="44450"/>
          <a:lstStyle/>
          <a:p>
            <a:pPr algn="ctr"/>
            <a:r>
              <a:rPr lang="en-US" sz="2400" b="1" dirty="0">
                <a:solidFill>
                  <a:prstClr val="black"/>
                </a:solidFill>
                <a:latin typeface="Arial" panose="020B0604020202020204" pitchFamily="34" charset="0"/>
              </a:rPr>
              <a:t>Client in transaction 8 pays $1,900 for consulting services.</a:t>
            </a:r>
          </a:p>
        </p:txBody>
      </p:sp>
      <p:sp>
        <p:nvSpPr>
          <p:cNvPr id="60424" name="Oval 8"/>
          <p:cNvSpPr>
            <a:spLocks noChangeArrowheads="1"/>
          </p:cNvSpPr>
          <p:nvPr/>
        </p:nvSpPr>
        <p:spPr bwMode="auto">
          <a:xfrm>
            <a:off x="838200" y="3389312"/>
            <a:ext cx="914400" cy="304800"/>
          </a:xfrm>
          <a:prstGeom prst="ellipse">
            <a:avLst/>
          </a:prstGeom>
          <a:noFill/>
          <a:ln w="28575" algn="ctr">
            <a:solidFill>
              <a:srgbClr val="1102D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0428" name="Oval 12"/>
          <p:cNvSpPr>
            <a:spLocks noChangeArrowheads="1"/>
          </p:cNvSpPr>
          <p:nvPr/>
        </p:nvSpPr>
        <p:spPr bwMode="auto">
          <a:xfrm>
            <a:off x="5715000" y="4666614"/>
            <a:ext cx="1600200" cy="574675"/>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
        <p:nvSpPr>
          <p:cNvPr id="14" name="Oval 12"/>
          <p:cNvSpPr>
            <a:spLocks noChangeArrowheads="1"/>
          </p:cNvSpPr>
          <p:nvPr/>
        </p:nvSpPr>
        <p:spPr bwMode="auto">
          <a:xfrm>
            <a:off x="2238375" y="466661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 name="Oval 8"/>
          <p:cNvSpPr>
            <a:spLocks noChangeArrowheads="1"/>
          </p:cNvSpPr>
          <p:nvPr/>
        </p:nvSpPr>
        <p:spPr bwMode="auto">
          <a:xfrm>
            <a:off x="1905000" y="3389312"/>
            <a:ext cx="8382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274702577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dissolve">
                                      <p:cBhvr>
                                        <p:cTn id="18" dur="2000"/>
                                        <p:tgtEl>
                                          <p:spTgt spid="60424"/>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60428"/>
                                        </p:tgtEl>
                                        <p:attrNameLst>
                                          <p:attrName>style.visibility</p:attrName>
                                        </p:attrNameLst>
                                      </p:cBhvr>
                                      <p:to>
                                        <p:strVal val="visible"/>
                                      </p:to>
                                    </p:set>
                                    <p:animEffect transition="in" filter="dissolve">
                                      <p:cBhvr>
                                        <p:cTn id="22" dur="1000"/>
                                        <p:tgtEl>
                                          <p:spTgt spid="60428"/>
                                        </p:tgtEl>
                                      </p:cBhvr>
                                    </p:animEffect>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8" grpId="0" animBg="1"/>
      <p:bldP spid="14"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bwMode="auto">
          <a:xfrm>
            <a:off x="457200" y="1371600"/>
            <a:ext cx="8153400" cy="4724400"/>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p>
          <a:p>
            <a:pPr>
              <a:buFont typeface="Wingdings" panose="05000000000000000000" pitchFamily="2" charset="2"/>
              <a:buNone/>
            </a:pPr>
            <a:endParaRPr lang="en-US" b="1"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a:t>
            </a:r>
            <a:r>
              <a:rPr lang="en-US" b="1" dirty="0" smtClean="0"/>
              <a:t>Cash  </a:t>
            </a:r>
            <a:r>
              <a:rPr lang="en-US" b="1" dirty="0" smtClean="0">
                <a:solidFill>
                  <a:srgbClr val="9A2F6F"/>
                </a:solidFill>
              </a:rPr>
              <a:t>(asset</a:t>
            </a:r>
            <a:r>
              <a:rPr lang="en-US" b="1" dirty="0">
                <a:solidFill>
                  <a:srgbClr val="9A2F6F"/>
                </a:solidFill>
              </a:rPr>
              <a: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a:t>
            </a:r>
            <a:r>
              <a:rPr lang="en-US" b="1" dirty="0" smtClean="0"/>
              <a:t>Accounts payable  </a:t>
            </a:r>
            <a:r>
              <a:rPr lang="en-US" b="1" dirty="0" smtClean="0">
                <a:solidFill>
                  <a:srgbClr val="9A2F6F"/>
                </a:solidFill>
              </a:rPr>
              <a:t>(liability)</a:t>
            </a:r>
            <a:r>
              <a:rPr lang="en-US" dirty="0" smtClean="0"/>
              <a:t> </a:t>
            </a:r>
          </a:p>
          <a:p>
            <a:pPr>
              <a:buFont typeface="Wingdings" panose="05000000000000000000" pitchFamily="2" charset="2"/>
              <a:buNone/>
            </a:pPr>
            <a:r>
              <a:rPr lang="en-US" dirty="0"/>
              <a:t> </a:t>
            </a:r>
            <a:r>
              <a:rPr lang="en-US" dirty="0" smtClean="0"/>
              <a:t>   </a:t>
            </a:r>
            <a:endParaRPr lang="en-US" b="1" dirty="0"/>
          </a:p>
        </p:txBody>
      </p:sp>
      <p:sp>
        <p:nvSpPr>
          <p:cNvPr id="55301" name="Rectangle 5"/>
          <p:cNvSpPr>
            <a:spLocks noGrp="1" noChangeArrowheads="1"/>
          </p:cNvSpPr>
          <p:nvPr>
            <p:ph type="title"/>
          </p:nvPr>
        </p:nvSpPr>
        <p:spPr>
          <a:xfrm>
            <a:off x="906463" y="122848"/>
            <a:ext cx="7158038" cy="1412875"/>
          </a:xfrm>
        </p:spPr>
        <p:txBody>
          <a:bodyPr/>
          <a:lstStyle/>
          <a:p>
            <a:pPr algn="ctr"/>
            <a:r>
              <a:rPr lang="en-US" b="1" dirty="0"/>
              <a:t>Transaction </a:t>
            </a:r>
            <a:r>
              <a:rPr lang="en-US" b="1" dirty="0" smtClean="0"/>
              <a:t>10:</a:t>
            </a:r>
            <a:endParaRPr lang="en-US" b="1" dirty="0"/>
          </a:p>
        </p:txBody>
      </p:sp>
      <p:sp>
        <p:nvSpPr>
          <p:cNvPr id="55302" name="Rectangle 6"/>
          <p:cNvSpPr>
            <a:spLocks noChangeArrowheads="1"/>
          </p:cNvSpPr>
          <p:nvPr/>
        </p:nvSpPr>
        <p:spPr bwMode="auto">
          <a:xfrm>
            <a:off x="457200" y="1447801"/>
            <a:ext cx="8153400" cy="914399"/>
          </a:xfrm>
          <a:prstGeom prst="rect">
            <a:avLst/>
          </a:prstGeom>
          <a:solidFill>
            <a:srgbClr val="FFFF99"/>
          </a:solidFill>
          <a:ln>
            <a:noFill/>
          </a:ln>
          <a:effectLst/>
          <a:extLst/>
        </p:spPr>
        <p:txBody>
          <a:bodyPr lIns="90488" tIns="44450" rIns="90488" bIns="44450"/>
          <a:lstStyle/>
          <a:p>
            <a:pPr algn="ctr"/>
            <a:r>
              <a:rPr lang="en-US" sz="2600" b="1" dirty="0" err="1" smtClean="0">
                <a:solidFill>
                  <a:prstClr val="black"/>
                </a:solidFill>
                <a:latin typeface="Arial" panose="020B0604020202020204" pitchFamily="34" charset="0"/>
              </a:rPr>
              <a:t>FastForward</a:t>
            </a:r>
            <a:r>
              <a:rPr lang="en-US" sz="2600" b="1" dirty="0" smtClean="0">
                <a:solidFill>
                  <a:prstClr val="black"/>
                </a:solidFill>
                <a:latin typeface="Arial" panose="020B0604020202020204" pitchFamily="34" charset="0"/>
              </a:rPr>
              <a:t> pays $900 as partial payment for supplies purchased in transaction 4.</a:t>
            </a:r>
            <a:endParaRPr lang="en-US" sz="2600" b="1" dirty="0">
              <a:solidFill>
                <a:prstClr val="black"/>
              </a:solidFill>
              <a:latin typeface="Arial" panose="020B0604020202020204" pitchFamily="34" charset="0"/>
            </a:endParaRPr>
          </a:p>
        </p:txBody>
      </p:sp>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
        <p:nvSpPr>
          <p:cNvPr id="9" name="AutoShape 3"/>
          <p:cNvSpPr>
            <a:spLocks noChangeArrowheads="1"/>
          </p:cNvSpPr>
          <p:nvPr/>
        </p:nvSpPr>
        <p:spPr bwMode="auto">
          <a:xfrm rot="16200000" flipH="1">
            <a:off x="3618401" y="3753949"/>
            <a:ext cx="427648" cy="349250"/>
          </a:xfrm>
          <a:prstGeom prst="rightArrow">
            <a:avLst>
              <a:gd name="adj1" fmla="val 50000"/>
              <a:gd name="adj2" fmla="val 67219"/>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a:solidFill>
                <a:prstClr val="black"/>
              </a:solidFill>
            </a:endParaRPr>
          </a:p>
        </p:txBody>
      </p:sp>
      <p:sp>
        <p:nvSpPr>
          <p:cNvPr id="11" name="AutoShape 3"/>
          <p:cNvSpPr>
            <a:spLocks noChangeArrowheads="1"/>
          </p:cNvSpPr>
          <p:nvPr/>
        </p:nvSpPr>
        <p:spPr bwMode="auto">
          <a:xfrm rot="16200000" flipH="1">
            <a:off x="6133001" y="4306399"/>
            <a:ext cx="427648" cy="349250"/>
          </a:xfrm>
          <a:prstGeom prst="rightArrow">
            <a:avLst>
              <a:gd name="adj1" fmla="val 50000"/>
              <a:gd name="adj2" fmla="val 67219"/>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2512919298"/>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anim calcmode="lin" valueType="num">
                                      <p:cBhvr>
                                        <p:cTn id="8" dur="1000" fill="hold"/>
                                        <p:tgtEl>
                                          <p:spTgt spid="55302"/>
                                        </p:tgtEl>
                                        <p:attrNameLst>
                                          <p:attrName>ppt_x</p:attrName>
                                        </p:attrNameLst>
                                      </p:cBhvr>
                                      <p:tavLst>
                                        <p:tav tm="0">
                                          <p:val>
                                            <p:strVal val="#ppt_x"/>
                                          </p:val>
                                        </p:tav>
                                        <p:tav tm="100000">
                                          <p:val>
                                            <p:strVal val="#ppt_x"/>
                                          </p:val>
                                        </p:tav>
                                      </p:tavLst>
                                    </p:anim>
                                    <p:anim calcmode="lin" valueType="num">
                                      <p:cBhvr>
                                        <p:cTn id="9" dur="1000" fill="hold"/>
                                        <p:tgtEl>
                                          <p:spTgt spid="553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anim calcmode="lin" valueType="num">
                                      <p:cBhvr additive="base">
                                        <p:cTn id="13"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5298">
                                            <p:txEl>
                                              <p:pRg st="3" end="3"/>
                                            </p:txEl>
                                          </p:spTgt>
                                        </p:tgtEl>
                                        <p:attrNameLst>
                                          <p:attrName>style.visibility</p:attrName>
                                        </p:attrNameLst>
                                      </p:cBhvr>
                                      <p:to>
                                        <p:strVal val="visible"/>
                                      </p:to>
                                    </p:set>
                                    <p:anim calcmode="lin" valueType="num">
                                      <p:cBhvr>
                                        <p:cTn id="19" dur="1000" fill="hold"/>
                                        <p:tgtEl>
                                          <p:spTgt spid="55298">
                                            <p:txEl>
                                              <p:pRg st="3" end="3"/>
                                            </p:txEl>
                                          </p:spTgt>
                                        </p:tgtEl>
                                        <p:attrNameLst>
                                          <p:attrName>ppt_w</p:attrName>
                                        </p:attrNameLst>
                                      </p:cBhvr>
                                      <p:tavLst>
                                        <p:tav tm="0">
                                          <p:val>
                                            <p:strVal val="#ppt_w*0.05"/>
                                          </p:val>
                                        </p:tav>
                                        <p:tav tm="100000">
                                          <p:val>
                                            <p:strVal val="#ppt_w"/>
                                          </p:val>
                                        </p:tav>
                                      </p:tavLst>
                                    </p:anim>
                                    <p:anim calcmode="lin" valueType="num">
                                      <p:cBhvr>
                                        <p:cTn id="20" dur="1000" fill="hold"/>
                                        <p:tgtEl>
                                          <p:spTgt spid="55298">
                                            <p:txEl>
                                              <p:pRg st="3" end="3"/>
                                            </p:txEl>
                                          </p:spTgt>
                                        </p:tgtEl>
                                        <p:attrNameLst>
                                          <p:attrName>ppt_h</p:attrName>
                                        </p:attrNameLst>
                                      </p:cBhvr>
                                      <p:tavLst>
                                        <p:tav tm="0">
                                          <p:val>
                                            <p:strVal val="#ppt_h"/>
                                          </p:val>
                                        </p:tav>
                                        <p:tav tm="100000">
                                          <p:val>
                                            <p:strVal val="#ppt_h"/>
                                          </p:val>
                                        </p:tav>
                                      </p:tavLst>
                                    </p:anim>
                                    <p:anim calcmode="lin" valueType="num">
                                      <p:cBhvr>
                                        <p:cTn id="21" dur="1000" fill="hold"/>
                                        <p:tgtEl>
                                          <p:spTgt spid="55298">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55298">
                                            <p:txEl>
                                              <p:pRg st="3" end="3"/>
                                            </p:txEl>
                                          </p:spTgt>
                                        </p:tgtEl>
                                        <p:attrNameLst>
                                          <p:attrName>ppt_y</p:attrName>
                                        </p:attrNameLst>
                                      </p:cBhvr>
                                      <p:tavLst>
                                        <p:tav tm="0">
                                          <p:val>
                                            <p:strVal val="#ppt_y"/>
                                          </p:val>
                                        </p:tav>
                                        <p:tav tm="100000">
                                          <p:val>
                                            <p:strVal val="#ppt_y"/>
                                          </p:val>
                                        </p:tav>
                                      </p:tavLst>
                                    </p:anim>
                                    <p:animEffect transition="in" filter="fade">
                                      <p:cBhvr>
                                        <p:cTn id="23" dur="1000"/>
                                        <p:tgtEl>
                                          <p:spTgt spid="5529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55298">
                                            <p:txEl>
                                              <p:pRg st="4" end="4"/>
                                            </p:txEl>
                                          </p:spTgt>
                                        </p:tgtEl>
                                        <p:attrNameLst>
                                          <p:attrName>style.visibility</p:attrName>
                                        </p:attrNameLst>
                                      </p:cBhvr>
                                      <p:to>
                                        <p:strVal val="visible"/>
                                      </p:to>
                                    </p:set>
                                    <p:anim calcmode="lin" valueType="num">
                                      <p:cBhvr>
                                        <p:cTn id="28" dur="1000" fill="hold"/>
                                        <p:tgtEl>
                                          <p:spTgt spid="55298">
                                            <p:txEl>
                                              <p:pRg st="4" end="4"/>
                                            </p:txEl>
                                          </p:spTgt>
                                        </p:tgtEl>
                                        <p:attrNameLst>
                                          <p:attrName>ppt_w</p:attrName>
                                        </p:attrNameLst>
                                      </p:cBhvr>
                                      <p:tavLst>
                                        <p:tav tm="0">
                                          <p:val>
                                            <p:strVal val="#ppt_w*0.05"/>
                                          </p:val>
                                        </p:tav>
                                        <p:tav tm="100000">
                                          <p:val>
                                            <p:strVal val="#ppt_w"/>
                                          </p:val>
                                        </p:tav>
                                      </p:tavLst>
                                    </p:anim>
                                    <p:anim calcmode="lin" valueType="num">
                                      <p:cBhvr>
                                        <p:cTn id="29" dur="1000" fill="hold"/>
                                        <p:tgtEl>
                                          <p:spTgt spid="55298">
                                            <p:txEl>
                                              <p:pRg st="4" end="4"/>
                                            </p:txEl>
                                          </p:spTgt>
                                        </p:tgtEl>
                                        <p:attrNameLst>
                                          <p:attrName>ppt_h</p:attrName>
                                        </p:attrNameLst>
                                      </p:cBhvr>
                                      <p:tavLst>
                                        <p:tav tm="0">
                                          <p:val>
                                            <p:strVal val="#ppt_h"/>
                                          </p:val>
                                        </p:tav>
                                        <p:tav tm="100000">
                                          <p:val>
                                            <p:strVal val="#ppt_h"/>
                                          </p:val>
                                        </p:tav>
                                      </p:tavLst>
                                    </p:anim>
                                    <p:anim calcmode="lin" valueType="num">
                                      <p:cBhvr>
                                        <p:cTn id="30" dur="1000" fill="hold"/>
                                        <p:tgtEl>
                                          <p:spTgt spid="55298">
                                            <p:txEl>
                                              <p:pRg st="4" end="4"/>
                                            </p:txEl>
                                          </p:spTgt>
                                        </p:tgtEl>
                                        <p:attrNameLst>
                                          <p:attrName>ppt_x</p:attrName>
                                        </p:attrNameLst>
                                      </p:cBhvr>
                                      <p:tavLst>
                                        <p:tav tm="0">
                                          <p:val>
                                            <p:strVal val="#ppt_x-.2"/>
                                          </p:val>
                                        </p:tav>
                                        <p:tav tm="100000">
                                          <p:val>
                                            <p:strVal val="#ppt_x"/>
                                          </p:val>
                                        </p:tav>
                                      </p:tavLst>
                                    </p:anim>
                                    <p:anim calcmode="lin" valueType="num">
                                      <p:cBhvr>
                                        <p:cTn id="31" dur="1000" fill="hold"/>
                                        <p:tgtEl>
                                          <p:spTgt spid="55298">
                                            <p:txEl>
                                              <p:pRg st="4" end="4"/>
                                            </p:txEl>
                                          </p:spTgt>
                                        </p:tgtEl>
                                        <p:attrNameLst>
                                          <p:attrName>ppt_y</p:attrName>
                                        </p:attrNameLst>
                                      </p:cBhvr>
                                      <p:tavLst>
                                        <p:tav tm="0">
                                          <p:val>
                                            <p:strVal val="#ppt_y"/>
                                          </p:val>
                                        </p:tav>
                                        <p:tav tm="100000">
                                          <p:val>
                                            <p:strVal val="#ppt_y"/>
                                          </p:val>
                                        </p:tav>
                                      </p:tavLst>
                                    </p:anim>
                                    <p:animEffect transition="in" filter="fade">
                                      <p:cBhvr>
                                        <p:cTn id="32" dur="1000"/>
                                        <p:tgtEl>
                                          <p:spTgt spid="5529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55298">
                                            <p:txEl>
                                              <p:pRg st="5" end="5"/>
                                            </p:txEl>
                                          </p:spTgt>
                                        </p:tgtEl>
                                        <p:attrNameLst>
                                          <p:attrName>style.visibility</p:attrName>
                                        </p:attrNameLst>
                                      </p:cBhvr>
                                      <p:to>
                                        <p:strVal val="visible"/>
                                      </p:to>
                                    </p:set>
                                    <p:anim calcmode="lin" valueType="num">
                                      <p:cBhvr>
                                        <p:cTn id="37" dur="1000" fill="hold"/>
                                        <p:tgtEl>
                                          <p:spTgt spid="55298">
                                            <p:txEl>
                                              <p:pRg st="5" end="5"/>
                                            </p:txEl>
                                          </p:spTgt>
                                        </p:tgtEl>
                                        <p:attrNameLst>
                                          <p:attrName>ppt_w</p:attrName>
                                        </p:attrNameLst>
                                      </p:cBhvr>
                                      <p:tavLst>
                                        <p:tav tm="0">
                                          <p:val>
                                            <p:strVal val="#ppt_w*0.05"/>
                                          </p:val>
                                        </p:tav>
                                        <p:tav tm="100000">
                                          <p:val>
                                            <p:strVal val="#ppt_w"/>
                                          </p:val>
                                        </p:tav>
                                      </p:tavLst>
                                    </p:anim>
                                    <p:anim calcmode="lin" valueType="num">
                                      <p:cBhvr>
                                        <p:cTn id="38" dur="1000" fill="hold"/>
                                        <p:tgtEl>
                                          <p:spTgt spid="55298">
                                            <p:txEl>
                                              <p:pRg st="5" end="5"/>
                                            </p:txEl>
                                          </p:spTgt>
                                        </p:tgtEl>
                                        <p:attrNameLst>
                                          <p:attrName>ppt_h</p:attrName>
                                        </p:attrNameLst>
                                      </p:cBhvr>
                                      <p:tavLst>
                                        <p:tav tm="0">
                                          <p:val>
                                            <p:strVal val="#ppt_h"/>
                                          </p:val>
                                        </p:tav>
                                        <p:tav tm="100000">
                                          <p:val>
                                            <p:strVal val="#ppt_h"/>
                                          </p:val>
                                        </p:tav>
                                      </p:tavLst>
                                    </p:anim>
                                    <p:anim calcmode="lin" valueType="num">
                                      <p:cBhvr>
                                        <p:cTn id="39" dur="1000" fill="hold"/>
                                        <p:tgtEl>
                                          <p:spTgt spid="55298">
                                            <p:txEl>
                                              <p:pRg st="5" end="5"/>
                                            </p:txEl>
                                          </p:spTgt>
                                        </p:tgtEl>
                                        <p:attrNameLst>
                                          <p:attrName>ppt_x</p:attrName>
                                        </p:attrNameLst>
                                      </p:cBhvr>
                                      <p:tavLst>
                                        <p:tav tm="0">
                                          <p:val>
                                            <p:strVal val="#ppt_x-.2"/>
                                          </p:val>
                                        </p:tav>
                                        <p:tav tm="100000">
                                          <p:val>
                                            <p:strVal val="#ppt_x"/>
                                          </p:val>
                                        </p:tav>
                                      </p:tavLst>
                                    </p:anim>
                                    <p:anim calcmode="lin" valueType="num">
                                      <p:cBhvr>
                                        <p:cTn id="40" dur="1000" fill="hold"/>
                                        <p:tgtEl>
                                          <p:spTgt spid="55298">
                                            <p:txEl>
                                              <p:pRg st="5" end="5"/>
                                            </p:txEl>
                                          </p:spTgt>
                                        </p:tgtEl>
                                        <p:attrNameLst>
                                          <p:attrName>ppt_y</p:attrName>
                                        </p:attrNameLst>
                                      </p:cBhvr>
                                      <p:tavLst>
                                        <p:tav tm="0">
                                          <p:val>
                                            <p:strVal val="#ppt_y"/>
                                          </p:val>
                                        </p:tav>
                                        <p:tav tm="100000">
                                          <p:val>
                                            <p:strVal val="#ppt_y"/>
                                          </p:val>
                                        </p:tav>
                                      </p:tavLst>
                                    </p:anim>
                                    <p:animEffect transition="in" filter="fade">
                                      <p:cBhvr>
                                        <p:cTn id="41" dur="1000"/>
                                        <p:tgtEl>
                                          <p:spTgt spid="55298">
                                            <p:txEl>
                                              <p:pRg st="5" end="5"/>
                                            </p:txEl>
                                          </p:spTgt>
                                        </p:tgtEl>
                                      </p:cBhvr>
                                    </p:animEffect>
                                  </p:childTnLst>
                                </p:cTn>
                              </p:par>
                            </p:childTnLst>
                          </p:cTn>
                        </p:par>
                        <p:par>
                          <p:cTn id="42" fill="hold">
                            <p:stCondLst>
                              <p:cond delay="1000"/>
                            </p:stCondLst>
                            <p:childTnLst>
                              <p:par>
                                <p:cTn id="43" presetID="17" presetClass="entr" presetSubtype="1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childTnLst>
                                </p:cTn>
                              </p:par>
                            </p:childTnLst>
                          </p:cTn>
                        </p:par>
                        <p:par>
                          <p:cTn id="47" fill="hold">
                            <p:stCondLst>
                              <p:cond delay="2000"/>
                            </p:stCondLst>
                            <p:childTnLst>
                              <p:par>
                                <p:cTn id="48" presetID="17" presetClass="entr" presetSubtype="1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fltVal val="0"/>
                                          </p:val>
                                        </p:tav>
                                        <p:tav tm="100000">
                                          <p:val>
                                            <p:strVal val="#ppt_w"/>
                                          </p:val>
                                        </p:tav>
                                      </p:tavLst>
                                    </p:anim>
                                    <p:anim calcmode="lin" valueType="num">
                                      <p:cBhvr>
                                        <p:cTn id="51"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897228" y="19367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3" name="TextBox 2"/>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C2:	</a:t>
            </a:r>
            <a:br>
              <a:rPr lang="en-US" altLang="en-US" dirty="0" smtClean="0"/>
            </a:br>
            <a:r>
              <a:rPr lang="en-US" dirty="0"/>
              <a:t>Identify u</a:t>
            </a:r>
            <a:r>
              <a:rPr lang="en-US" dirty="0" smtClean="0"/>
              <a:t>sers </a:t>
            </a:r>
            <a:r>
              <a:rPr lang="en-US" dirty="0"/>
              <a:t>and u</a:t>
            </a:r>
            <a:r>
              <a:rPr lang="en-US" dirty="0" smtClean="0"/>
              <a:t>ses </a:t>
            </a:r>
            <a:r>
              <a:rPr lang="en-US" dirty="0"/>
              <a:t>of, and</a:t>
            </a:r>
            <a:br>
              <a:rPr lang="en-US" dirty="0"/>
            </a:br>
            <a:r>
              <a:rPr lang="en-US" dirty="0"/>
              <a:t>o</a:t>
            </a:r>
            <a:r>
              <a:rPr lang="en-US" dirty="0" smtClean="0"/>
              <a:t>pportunities </a:t>
            </a:r>
            <a:r>
              <a:rPr lang="en-US" dirty="0"/>
              <a:t>in, a</a:t>
            </a:r>
            <a:r>
              <a:rPr lang="en-US" dirty="0" smtClean="0"/>
              <a:t>ccounting</a:t>
            </a:r>
            <a:r>
              <a:rPr lang="en-US" dirty="0"/>
              <a:t>.</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39641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6781" y="52388"/>
            <a:ext cx="7158038" cy="1412875"/>
          </a:xfrm>
        </p:spPr>
        <p:txBody>
          <a:bodyPr/>
          <a:lstStyle/>
          <a:p>
            <a:pPr algn="ctr"/>
            <a:r>
              <a:rPr lang="en-US" b="1" dirty="0" smtClean="0"/>
              <a:t>Accounting Equation:</a:t>
            </a:r>
            <a:endParaRPr lang="en-US" b="1" dirty="0"/>
          </a:p>
        </p:txBody>
      </p:sp>
      <p:graphicFrame>
        <p:nvGraphicFramePr>
          <p:cNvPr id="60419" name="Object 3"/>
          <p:cNvGraphicFramePr>
            <a:graphicFrameLocks/>
          </p:cNvGraphicFramePr>
          <p:nvPr>
            <p:extLst>
              <p:ext uri="{D42A27DB-BD31-4B8C-83A1-F6EECF244321}">
                <p14:modId xmlns:p14="http://schemas.microsoft.com/office/powerpoint/2010/main" val="2791522468"/>
              </p:ext>
            </p:extLst>
          </p:nvPr>
        </p:nvGraphicFramePr>
        <p:xfrm>
          <a:off x="184943" y="2133600"/>
          <a:ext cx="8736013" cy="3121025"/>
        </p:xfrm>
        <a:graphic>
          <a:graphicData uri="http://schemas.openxmlformats.org/presentationml/2006/ole">
            <mc:AlternateContent xmlns:mc="http://schemas.openxmlformats.org/markup-compatibility/2006">
              <mc:Choice xmlns:v="urn:schemas-microsoft-com:vml" Requires="v">
                <p:oleObj spid="_x0000_s9271" name="Worksheet" r:id="rId5" imgW="6077039" imgH="1828800" progId="Excel.Sheet.8">
                  <p:embed/>
                </p:oleObj>
              </mc:Choice>
              <mc:Fallback>
                <p:oleObj name="Worksheet" r:id="rId5" imgW="6077039" imgH="1828800" progId="Excel.Sheet.8">
                  <p:embed/>
                  <p:pic>
                    <p:nvPicPr>
                      <p:cNvPr id="0" name=""/>
                      <p:cNvPicPr>
                        <a:picLocks noChangeArrowheads="1"/>
                      </p:cNvPicPr>
                      <p:nvPr/>
                    </p:nvPicPr>
                    <p:blipFill>
                      <a:blip r:embed="rId6"/>
                      <a:srcRect b="5836"/>
                      <a:stretch>
                        <a:fillRect/>
                      </a:stretch>
                    </p:blipFill>
                    <p:spPr bwMode="auto">
                      <a:xfrm>
                        <a:off x="184943" y="2133600"/>
                        <a:ext cx="8736013" cy="3121025"/>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2" name="Rectangle 6"/>
          <p:cNvSpPr>
            <a:spLocks noChangeArrowheads="1"/>
          </p:cNvSpPr>
          <p:nvPr/>
        </p:nvSpPr>
        <p:spPr bwMode="auto">
          <a:xfrm>
            <a:off x="184944" y="1196022"/>
            <a:ext cx="8736012" cy="785178"/>
          </a:xfrm>
          <a:prstGeom prst="rect">
            <a:avLst/>
          </a:prstGeom>
          <a:solidFill>
            <a:schemeClr val="accent3">
              <a:lumMod val="40000"/>
              <a:lumOff val="60000"/>
            </a:schemeClr>
          </a:solidFill>
          <a:ln>
            <a:noFill/>
          </a:ln>
          <a:effectLst/>
          <a:extLst/>
        </p:spPr>
        <p:txBody>
          <a:bodyPr lIns="90488" tIns="44450" rIns="90488" bIns="44450"/>
          <a:lstStyle/>
          <a:p>
            <a:pPr algn="ctr"/>
            <a:r>
              <a:rPr lang="en-US" sz="2400" b="1" dirty="0" err="1">
                <a:solidFill>
                  <a:prstClr val="black"/>
                </a:solidFill>
                <a:latin typeface="Arial" panose="020B0604020202020204" pitchFamily="34" charset="0"/>
              </a:rPr>
              <a:t>FastForward</a:t>
            </a:r>
            <a:r>
              <a:rPr lang="en-US" sz="2400" b="1" dirty="0">
                <a:solidFill>
                  <a:prstClr val="black"/>
                </a:solidFill>
                <a:latin typeface="Arial" panose="020B0604020202020204" pitchFamily="34" charset="0"/>
              </a:rPr>
              <a:t> pays $900 as partial payment for supplies purchased in transaction 4.</a:t>
            </a:r>
          </a:p>
        </p:txBody>
      </p:sp>
      <p:sp>
        <p:nvSpPr>
          <p:cNvPr id="60424" name="Oval 8"/>
          <p:cNvSpPr>
            <a:spLocks noChangeArrowheads="1"/>
          </p:cNvSpPr>
          <p:nvPr/>
        </p:nvSpPr>
        <p:spPr bwMode="auto">
          <a:xfrm>
            <a:off x="838200" y="3389312"/>
            <a:ext cx="9906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0428" name="Oval 12"/>
          <p:cNvSpPr>
            <a:spLocks noChangeArrowheads="1"/>
          </p:cNvSpPr>
          <p:nvPr/>
        </p:nvSpPr>
        <p:spPr bwMode="auto">
          <a:xfrm>
            <a:off x="5715000" y="4685030"/>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
        <p:nvSpPr>
          <p:cNvPr id="14" name="Oval 12"/>
          <p:cNvSpPr>
            <a:spLocks noChangeArrowheads="1"/>
          </p:cNvSpPr>
          <p:nvPr/>
        </p:nvSpPr>
        <p:spPr bwMode="auto">
          <a:xfrm>
            <a:off x="2238375" y="466661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 name="Oval 8"/>
          <p:cNvSpPr>
            <a:spLocks noChangeArrowheads="1"/>
          </p:cNvSpPr>
          <p:nvPr/>
        </p:nvSpPr>
        <p:spPr bwMode="auto">
          <a:xfrm>
            <a:off x="5029200" y="3389312"/>
            <a:ext cx="9906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373584164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dissolve">
                                      <p:cBhvr>
                                        <p:cTn id="18" dur="2000"/>
                                        <p:tgtEl>
                                          <p:spTgt spid="60424"/>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60428"/>
                                        </p:tgtEl>
                                        <p:attrNameLst>
                                          <p:attrName>style.visibility</p:attrName>
                                        </p:attrNameLst>
                                      </p:cBhvr>
                                      <p:to>
                                        <p:strVal val="visible"/>
                                      </p:to>
                                    </p:set>
                                    <p:animEffect transition="in" filter="dissolve">
                                      <p:cBhvr>
                                        <p:cTn id="22" dur="1000"/>
                                        <p:tgtEl>
                                          <p:spTgt spid="60428"/>
                                        </p:tgtEl>
                                      </p:cBhvr>
                                    </p:animEffect>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8" grpId="0" animBg="1"/>
      <p:bldP spid="14" grpId="0" animBg="1"/>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bwMode="auto">
          <a:xfrm>
            <a:off x="914400" y="1447800"/>
            <a:ext cx="76612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a:t>
            </a:r>
            <a:r>
              <a:rPr lang="en-US" b="1" dirty="0" smtClean="0"/>
              <a:t>Cash </a:t>
            </a:r>
            <a:r>
              <a:rPr lang="en-US" b="1" dirty="0" smtClean="0">
                <a:solidFill>
                  <a:srgbClr val="9A2F6F"/>
                </a:solidFill>
              </a:rPr>
              <a:t>(</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a:t>(2) </a:t>
            </a:r>
            <a:r>
              <a:rPr lang="en-US" b="1" dirty="0" smtClean="0"/>
              <a:t>Withdrawals</a:t>
            </a:r>
            <a:r>
              <a:rPr lang="en-US" b="1" dirty="0" smtClean="0">
                <a:solidFill>
                  <a:schemeClr val="hlink"/>
                </a:solidFill>
              </a:rPr>
              <a:t>     </a:t>
            </a:r>
            <a:r>
              <a:rPr lang="en-US" b="1" dirty="0" smtClean="0">
                <a:solidFill>
                  <a:srgbClr val="9A2F6F"/>
                </a:solidFill>
              </a:rPr>
              <a:t>(</a:t>
            </a:r>
            <a:r>
              <a:rPr lang="en-US" b="1" dirty="0">
                <a:solidFill>
                  <a:srgbClr val="9A2F6F"/>
                </a:solidFill>
              </a:rPr>
              <a:t>equity)</a:t>
            </a:r>
          </a:p>
        </p:txBody>
      </p:sp>
      <p:sp>
        <p:nvSpPr>
          <p:cNvPr id="61443" name="AutoShape 3"/>
          <p:cNvSpPr>
            <a:spLocks noChangeArrowheads="1"/>
          </p:cNvSpPr>
          <p:nvPr/>
        </p:nvSpPr>
        <p:spPr bwMode="auto">
          <a:xfrm rot="16200000" flipH="1">
            <a:off x="3971925" y="3256756"/>
            <a:ext cx="444500" cy="311150"/>
          </a:xfrm>
          <a:prstGeom prst="rightArrow">
            <a:avLst>
              <a:gd name="adj1" fmla="val 50000"/>
              <a:gd name="adj2" fmla="val 67219"/>
            </a:avLst>
          </a:prstGeom>
          <a:solidFill>
            <a:srgbClr val="FF33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a:solidFill>
                <a:prstClr val="black"/>
              </a:solidFill>
            </a:endParaRPr>
          </a:p>
        </p:txBody>
      </p:sp>
      <p:sp>
        <p:nvSpPr>
          <p:cNvPr id="61445" name="Rectangle 5"/>
          <p:cNvSpPr>
            <a:spLocks noGrp="1" noChangeArrowheads="1"/>
          </p:cNvSpPr>
          <p:nvPr>
            <p:ph type="title"/>
          </p:nvPr>
        </p:nvSpPr>
        <p:spPr>
          <a:xfrm>
            <a:off x="992981" y="102394"/>
            <a:ext cx="7158038" cy="1412875"/>
          </a:xfrm>
        </p:spPr>
        <p:txBody>
          <a:bodyPr/>
          <a:lstStyle/>
          <a:p>
            <a:pPr algn="ctr"/>
            <a:r>
              <a:rPr lang="en-US" b="1" dirty="0"/>
              <a:t>Transaction </a:t>
            </a:r>
            <a:r>
              <a:rPr lang="en-US" b="1" dirty="0" smtClean="0"/>
              <a:t>11:</a:t>
            </a:r>
            <a:endParaRPr lang="en-US" b="1" dirty="0"/>
          </a:p>
        </p:txBody>
      </p:sp>
      <p:sp>
        <p:nvSpPr>
          <p:cNvPr id="61446" name="Rectangle 6"/>
          <p:cNvSpPr>
            <a:spLocks noChangeArrowheads="1"/>
          </p:cNvSpPr>
          <p:nvPr/>
        </p:nvSpPr>
        <p:spPr bwMode="auto">
          <a:xfrm>
            <a:off x="228600" y="1371600"/>
            <a:ext cx="8686800" cy="703263"/>
          </a:xfrm>
          <a:prstGeom prst="rect">
            <a:avLst/>
          </a:prstGeom>
          <a:solidFill>
            <a:srgbClr val="FFFF99"/>
          </a:solidFill>
          <a:ln>
            <a:noFill/>
          </a:ln>
          <a:effectLst/>
        </p:spPr>
        <p:txBody>
          <a:bodyPr lIns="90488" tIns="44450" rIns="90488" bIns="44450"/>
          <a:lstStyle/>
          <a:p>
            <a:pPr algn="ctr"/>
            <a:r>
              <a:rPr lang="en-US" sz="3200" b="1" dirty="0" smtClean="0">
                <a:solidFill>
                  <a:prstClr val="black"/>
                </a:solidFill>
                <a:latin typeface="Arial" panose="020B0604020202020204" pitchFamily="34" charset="0"/>
              </a:rPr>
              <a:t>Withdrawal of Cash by Owner.</a:t>
            </a:r>
            <a:endParaRPr lang="en-US" sz="3200" b="1" dirty="0">
              <a:solidFill>
                <a:prstClr val="black"/>
              </a:solidFill>
              <a:latin typeface="Arial" panose="020B0604020202020204" pitchFamily="34" charset="0"/>
            </a:endParaRPr>
          </a:p>
        </p:txBody>
      </p:sp>
      <p:sp>
        <p:nvSpPr>
          <p:cNvPr id="61448" name="AutoShape 8"/>
          <p:cNvSpPr>
            <a:spLocks noChangeArrowheads="1"/>
          </p:cNvSpPr>
          <p:nvPr/>
        </p:nvSpPr>
        <p:spPr bwMode="auto">
          <a:xfrm rot="16200000">
            <a:off x="4013845" y="3746082"/>
            <a:ext cx="430510" cy="381000"/>
          </a:xfrm>
          <a:prstGeom prst="rightArrow">
            <a:avLst>
              <a:gd name="adj1" fmla="val 50000"/>
              <a:gd name="adj2" fmla="val 50005"/>
            </a:avLst>
          </a:prstGeom>
          <a:solidFill>
            <a:srgbClr val="00CC00"/>
          </a:solidFill>
          <a:ln w="12700">
            <a:solidFill>
              <a:schemeClr val="tx1"/>
            </a:solidFill>
            <a:miter lim="800000"/>
            <a:headEnd/>
            <a:tailEnd/>
          </a:ln>
          <a:effectLst>
            <a:outerShdw dist="53882" dir="2700000" algn="ctr" rotWithShape="0">
              <a:schemeClr val="bg2"/>
            </a:outerShdw>
          </a:effectLst>
        </p:spPr>
        <p:txBody>
          <a:bodyPr vert="eaVert" wrap="none" anchor="ctr"/>
          <a:lstStyle/>
          <a:p>
            <a:pPr algn="ctr"/>
            <a:endParaRPr lang="en-US" sz="2400">
              <a:solidFill>
                <a:prstClr val="black"/>
              </a:solidFill>
              <a:latin typeface="Arial" panose="020B0604020202020204" pitchFamily="34" charset="0"/>
            </a:endParaRPr>
          </a:p>
        </p:txBody>
      </p:sp>
      <p:sp>
        <p:nvSpPr>
          <p:cNvPr id="61451" name="AutoShape 11"/>
          <p:cNvSpPr>
            <a:spLocks noChangeArrowheads="1"/>
          </p:cNvSpPr>
          <p:nvPr/>
        </p:nvSpPr>
        <p:spPr bwMode="auto">
          <a:xfrm>
            <a:off x="211260" y="4628555"/>
            <a:ext cx="3065340" cy="1702594"/>
          </a:xfrm>
          <a:prstGeom prst="wedgeRoundRectCallout">
            <a:avLst>
              <a:gd name="adj1" fmla="val 67113"/>
              <a:gd name="adj2" fmla="val -2788"/>
              <a:gd name="adj3" fmla="val 16667"/>
            </a:avLst>
          </a:prstGeom>
          <a:solidFill>
            <a:srgbClr val="FFFF99"/>
          </a:solidFill>
          <a:ln w="12700" algn="ctr">
            <a:solidFill>
              <a:schemeClr val="tx1"/>
            </a:solidFill>
            <a:miter lim="800000"/>
            <a:headEnd/>
            <a:tailEnd/>
          </a:ln>
          <a:effectLst/>
        </p:spPr>
        <p:txBody>
          <a:bodyPr wrap="square" lIns="0" tIns="0" rIns="0" bIns="0" anchor="ctr">
            <a:spAutoFit/>
          </a:bodyPr>
          <a:lstStyle/>
          <a:p>
            <a:pPr algn="ctr"/>
            <a:r>
              <a:rPr lang="en-US" sz="2000" b="1" dirty="0">
                <a:solidFill>
                  <a:prstClr val="black"/>
                </a:solidFill>
                <a:latin typeface="Calibri"/>
              </a:rPr>
              <a:t>Remember that the </a:t>
            </a:r>
            <a:r>
              <a:rPr lang="en-US" sz="2000" b="1" i="1" dirty="0" smtClean="0">
                <a:solidFill>
                  <a:prstClr val="black"/>
                </a:solidFill>
                <a:latin typeface="Calibri"/>
              </a:rPr>
              <a:t>Withdrawal</a:t>
            </a:r>
            <a:r>
              <a:rPr lang="en-US" sz="2000" b="1" dirty="0" smtClean="0">
                <a:solidFill>
                  <a:prstClr val="black"/>
                </a:solidFill>
                <a:latin typeface="Calibri"/>
              </a:rPr>
              <a:t> </a:t>
            </a:r>
            <a:r>
              <a:rPr lang="en-US" sz="2000" b="1" dirty="0">
                <a:solidFill>
                  <a:prstClr val="black"/>
                </a:solidFill>
                <a:latin typeface="Calibri"/>
              </a:rPr>
              <a:t>account actually </a:t>
            </a:r>
            <a:r>
              <a:rPr lang="en-US" sz="2000" b="1" u="sng" dirty="0">
                <a:solidFill>
                  <a:prstClr val="black"/>
                </a:solidFill>
                <a:latin typeface="Calibri"/>
              </a:rPr>
              <a:t>increases</a:t>
            </a:r>
            <a:r>
              <a:rPr lang="en-US" sz="2000" b="1" dirty="0">
                <a:solidFill>
                  <a:prstClr val="black"/>
                </a:solidFill>
                <a:latin typeface="Calibri"/>
              </a:rPr>
              <a:t> (just like our Expenses account . . . ) </a:t>
            </a:r>
          </a:p>
          <a:p>
            <a:pPr algn="ctr"/>
            <a:endParaRPr lang="en-US" sz="2000" b="1" dirty="0">
              <a:solidFill>
                <a:prstClr val="black"/>
              </a:solidFill>
              <a:latin typeface="Calibri"/>
            </a:endParaRPr>
          </a:p>
        </p:txBody>
      </p:sp>
      <p:sp>
        <p:nvSpPr>
          <p:cNvPr id="61452" name="AutoShape 12"/>
          <p:cNvSpPr>
            <a:spLocks noChangeArrowheads="1"/>
          </p:cNvSpPr>
          <p:nvPr/>
        </p:nvSpPr>
        <p:spPr bwMode="auto">
          <a:xfrm>
            <a:off x="6096000" y="4510584"/>
            <a:ext cx="2667000" cy="1538883"/>
          </a:xfrm>
          <a:prstGeom prst="wedgeRectCallout">
            <a:avLst>
              <a:gd name="adj1" fmla="val -79287"/>
              <a:gd name="adj2" fmla="val 19287"/>
            </a:avLst>
          </a:prstGeom>
          <a:solidFill>
            <a:schemeClr val="accent1">
              <a:lumMod val="20000"/>
              <a:lumOff val="80000"/>
            </a:schemeClr>
          </a:solidFill>
          <a:ln w="12700" algn="ctr">
            <a:solidFill>
              <a:schemeClr val="tx1"/>
            </a:solidFill>
            <a:miter lim="800000"/>
            <a:headEnd/>
            <a:tailEnd/>
          </a:ln>
          <a:effectLst/>
        </p:spPr>
        <p:txBody>
          <a:bodyPr lIns="0" tIns="0" rIns="0" bIns="0" anchor="ctr">
            <a:spAutoFit/>
          </a:bodyPr>
          <a:lstStyle/>
          <a:p>
            <a:pPr algn="ctr"/>
            <a:r>
              <a:rPr lang="en-US" sz="2000" b="1" dirty="0">
                <a:solidFill>
                  <a:prstClr val="black"/>
                </a:solidFill>
              </a:rPr>
              <a:t>But, </a:t>
            </a:r>
            <a:r>
              <a:rPr lang="en-US" sz="2000" b="1" u="sng" dirty="0">
                <a:solidFill>
                  <a:prstClr val="black"/>
                </a:solidFill>
              </a:rPr>
              <a:t>total Equity</a:t>
            </a:r>
            <a:r>
              <a:rPr lang="en-US" sz="2000" b="1" dirty="0">
                <a:solidFill>
                  <a:prstClr val="black"/>
                </a:solidFill>
              </a:rPr>
              <a:t> decreases because </a:t>
            </a:r>
            <a:r>
              <a:rPr lang="en-US" sz="2000" b="1" dirty="0" smtClean="0">
                <a:solidFill>
                  <a:prstClr val="black"/>
                </a:solidFill>
              </a:rPr>
              <a:t>withdrawals </a:t>
            </a:r>
            <a:r>
              <a:rPr lang="en-US" sz="2000" b="1" u="sng" dirty="0">
                <a:solidFill>
                  <a:prstClr val="black"/>
                </a:solidFill>
              </a:rPr>
              <a:t>cause </a:t>
            </a:r>
            <a:r>
              <a:rPr lang="en-US" sz="2000" b="1" dirty="0">
                <a:solidFill>
                  <a:prstClr val="black"/>
                </a:solidFill>
              </a:rPr>
              <a:t>equity to go down !!</a:t>
            </a:r>
          </a:p>
          <a:p>
            <a:pPr algn="ctr"/>
            <a:endParaRPr lang="en-US" sz="2000" b="1" dirty="0">
              <a:solidFill>
                <a:prstClr val="black"/>
              </a:solidFill>
            </a:endParaRPr>
          </a:p>
        </p:txBody>
      </p:sp>
      <p:sp>
        <p:nvSpPr>
          <p:cNvPr id="11" name="Rounded Rectangle 10"/>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0411" y="4628555"/>
            <a:ext cx="1643177" cy="1762049"/>
          </a:xfrm>
          <a:prstGeom prst="rect">
            <a:avLst/>
          </a:prstGeom>
        </p:spPr>
      </p:pic>
    </p:spTree>
    <p:extLst>
      <p:ext uri="{BB962C8B-B14F-4D97-AF65-F5344CB8AC3E}">
        <p14:creationId xmlns:p14="http://schemas.microsoft.com/office/powerpoint/2010/main" val="26579293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fade">
                                      <p:cBhvr>
                                        <p:cTn id="7" dur="1000"/>
                                        <p:tgtEl>
                                          <p:spTgt spid="61446"/>
                                        </p:tgtEl>
                                      </p:cBhvr>
                                    </p:animEffect>
                                    <p:anim calcmode="lin" valueType="num">
                                      <p:cBhvr>
                                        <p:cTn id="8" dur="1000" fill="hold"/>
                                        <p:tgtEl>
                                          <p:spTgt spid="61446"/>
                                        </p:tgtEl>
                                        <p:attrNameLst>
                                          <p:attrName>ppt_x</p:attrName>
                                        </p:attrNameLst>
                                      </p:cBhvr>
                                      <p:tavLst>
                                        <p:tav tm="0">
                                          <p:val>
                                            <p:strVal val="#ppt_x"/>
                                          </p:val>
                                        </p:tav>
                                        <p:tav tm="100000">
                                          <p:val>
                                            <p:strVal val="#ppt_x"/>
                                          </p:val>
                                        </p:tav>
                                      </p:tavLst>
                                    </p:anim>
                                    <p:anim calcmode="lin" valueType="num">
                                      <p:cBhvr>
                                        <p:cTn id="9" dur="1000" fill="hold"/>
                                        <p:tgtEl>
                                          <p:spTgt spid="6144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61442">
                                            <p:txEl>
                                              <p:pRg st="1" end="1"/>
                                            </p:txEl>
                                          </p:spTgt>
                                        </p:tgtEl>
                                        <p:attrNameLst>
                                          <p:attrName>style.visibility</p:attrName>
                                        </p:attrNameLst>
                                      </p:cBhvr>
                                      <p:to>
                                        <p:strVal val="visible"/>
                                      </p:to>
                                    </p:set>
                                    <p:anim calcmode="lin" valueType="num">
                                      <p:cBhvr>
                                        <p:cTn id="13" dur="1000" fill="hold"/>
                                        <p:tgtEl>
                                          <p:spTgt spid="6144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6144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61442">
                                            <p:txEl>
                                              <p:pRg st="1" end="1"/>
                                            </p:txEl>
                                          </p:spTgt>
                                        </p:tgtEl>
                                      </p:cBhvr>
                                    </p:animEffect>
                                  </p:childTnLst>
                                </p:cTn>
                              </p:par>
                            </p:childTnLst>
                          </p:cTn>
                        </p:par>
                      </p:childTnLst>
                    </p:cTn>
                  </p:par>
                  <p:par>
                    <p:cTn id="16" fill="hold">
                      <p:stCondLst>
                        <p:cond delay="indefinite"/>
                      </p:stCondLst>
                      <p:childTnLst>
                        <p:par>
                          <p:cTn id="17" fill="hold" nodeType="after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61442">
                                            <p:txEl>
                                              <p:pRg st="2" end="2"/>
                                            </p:txEl>
                                          </p:spTgt>
                                        </p:tgtEl>
                                        <p:attrNameLst>
                                          <p:attrName>style.visibility</p:attrName>
                                        </p:attrNameLst>
                                      </p:cBhvr>
                                      <p:to>
                                        <p:strVal val="visible"/>
                                      </p:to>
                                    </p:set>
                                    <p:animEffect transition="in" filter="wipe(down)">
                                      <p:cBhvr>
                                        <p:cTn id="20" dur="580">
                                          <p:stCondLst>
                                            <p:cond delay="0"/>
                                          </p:stCondLst>
                                        </p:cTn>
                                        <p:tgtEl>
                                          <p:spTgt spid="61442">
                                            <p:txEl>
                                              <p:pRg st="2" end="2"/>
                                            </p:txEl>
                                          </p:spTgt>
                                        </p:tgtEl>
                                      </p:cBhvr>
                                    </p:animEffect>
                                    <p:anim calcmode="lin" valueType="num">
                                      <p:cBhvr>
                                        <p:cTn id="21" dur="1822" tmFilter="0,0; 0.14,0.36; 0.43,0.73; 0.71,0.91; 1.0,1.0">
                                          <p:stCondLst>
                                            <p:cond delay="0"/>
                                          </p:stCondLst>
                                        </p:cTn>
                                        <p:tgtEl>
                                          <p:spTgt spid="61442">
                                            <p:txEl>
                                              <p:pRg st="2" end="2"/>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1442">
                                            <p:txEl>
                                              <p:pRg st="2" end="2"/>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1442">
                                            <p:txEl>
                                              <p:pRg st="2" end="2"/>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1442">
                                            <p:txEl>
                                              <p:pRg st="2" end="2"/>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1442">
                                            <p:txEl>
                                              <p:pRg st="2" end="2"/>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61442">
                                            <p:txEl>
                                              <p:pRg st="2" end="2"/>
                                            </p:txEl>
                                          </p:spTgt>
                                        </p:tgtEl>
                                      </p:cBhvr>
                                      <p:to x="100000" y="60000"/>
                                    </p:animScale>
                                    <p:animScale>
                                      <p:cBhvr>
                                        <p:cTn id="27" dur="166" decel="50000">
                                          <p:stCondLst>
                                            <p:cond delay="676"/>
                                          </p:stCondLst>
                                        </p:cTn>
                                        <p:tgtEl>
                                          <p:spTgt spid="61442">
                                            <p:txEl>
                                              <p:pRg st="2" end="2"/>
                                            </p:txEl>
                                          </p:spTgt>
                                        </p:tgtEl>
                                      </p:cBhvr>
                                      <p:to x="100000" y="100000"/>
                                    </p:animScale>
                                    <p:animScale>
                                      <p:cBhvr>
                                        <p:cTn id="28" dur="26">
                                          <p:stCondLst>
                                            <p:cond delay="1312"/>
                                          </p:stCondLst>
                                        </p:cTn>
                                        <p:tgtEl>
                                          <p:spTgt spid="61442">
                                            <p:txEl>
                                              <p:pRg st="2" end="2"/>
                                            </p:txEl>
                                          </p:spTgt>
                                        </p:tgtEl>
                                      </p:cBhvr>
                                      <p:to x="100000" y="80000"/>
                                    </p:animScale>
                                    <p:animScale>
                                      <p:cBhvr>
                                        <p:cTn id="29" dur="166" decel="50000">
                                          <p:stCondLst>
                                            <p:cond delay="1338"/>
                                          </p:stCondLst>
                                        </p:cTn>
                                        <p:tgtEl>
                                          <p:spTgt spid="61442">
                                            <p:txEl>
                                              <p:pRg st="2" end="2"/>
                                            </p:txEl>
                                          </p:spTgt>
                                        </p:tgtEl>
                                      </p:cBhvr>
                                      <p:to x="100000" y="100000"/>
                                    </p:animScale>
                                    <p:animScale>
                                      <p:cBhvr>
                                        <p:cTn id="30" dur="26">
                                          <p:stCondLst>
                                            <p:cond delay="1642"/>
                                          </p:stCondLst>
                                        </p:cTn>
                                        <p:tgtEl>
                                          <p:spTgt spid="61442">
                                            <p:txEl>
                                              <p:pRg st="2" end="2"/>
                                            </p:txEl>
                                          </p:spTgt>
                                        </p:tgtEl>
                                      </p:cBhvr>
                                      <p:to x="100000" y="90000"/>
                                    </p:animScale>
                                    <p:animScale>
                                      <p:cBhvr>
                                        <p:cTn id="31" dur="166" decel="50000">
                                          <p:stCondLst>
                                            <p:cond delay="1668"/>
                                          </p:stCondLst>
                                        </p:cTn>
                                        <p:tgtEl>
                                          <p:spTgt spid="61442">
                                            <p:txEl>
                                              <p:pRg st="2" end="2"/>
                                            </p:txEl>
                                          </p:spTgt>
                                        </p:tgtEl>
                                      </p:cBhvr>
                                      <p:to x="100000" y="100000"/>
                                    </p:animScale>
                                    <p:animScale>
                                      <p:cBhvr>
                                        <p:cTn id="32" dur="26">
                                          <p:stCondLst>
                                            <p:cond delay="1808"/>
                                          </p:stCondLst>
                                        </p:cTn>
                                        <p:tgtEl>
                                          <p:spTgt spid="61442">
                                            <p:txEl>
                                              <p:pRg st="2" end="2"/>
                                            </p:txEl>
                                          </p:spTgt>
                                        </p:tgtEl>
                                      </p:cBhvr>
                                      <p:to x="100000" y="95000"/>
                                    </p:animScale>
                                    <p:animScale>
                                      <p:cBhvr>
                                        <p:cTn id="33" dur="166" decel="50000">
                                          <p:stCondLst>
                                            <p:cond delay="1834"/>
                                          </p:stCondLst>
                                        </p:cTn>
                                        <p:tgtEl>
                                          <p:spTgt spid="61442">
                                            <p:txEl>
                                              <p:pRg st="2" end="2"/>
                                            </p:txEl>
                                          </p:spTgt>
                                        </p:tgtEl>
                                      </p:cBhvr>
                                      <p:to x="100000" y="100000"/>
                                    </p:animScale>
                                  </p:childTnLst>
                                </p:cTn>
                              </p:par>
                            </p:childTnLst>
                          </p:cTn>
                        </p:par>
                      </p:childTnLst>
                    </p:cTn>
                  </p:par>
                  <p:par>
                    <p:cTn id="34" fill="hold">
                      <p:stCondLst>
                        <p:cond delay="indefinite"/>
                      </p:stCondLst>
                      <p:childTnLst>
                        <p:par>
                          <p:cTn id="35" fill="hold" nodeType="afterGroup">
                            <p:stCondLst>
                              <p:cond delay="0"/>
                            </p:stCondLst>
                            <p:childTnLst>
                              <p:par>
                                <p:cTn id="36" presetID="26" presetClass="entr" presetSubtype="0" fill="hold" nodeType="clickEffect">
                                  <p:stCondLst>
                                    <p:cond delay="0"/>
                                  </p:stCondLst>
                                  <p:childTnLst>
                                    <p:set>
                                      <p:cBhvr>
                                        <p:cTn id="37" dur="1" fill="hold">
                                          <p:stCondLst>
                                            <p:cond delay="0"/>
                                          </p:stCondLst>
                                        </p:cTn>
                                        <p:tgtEl>
                                          <p:spTgt spid="61442">
                                            <p:txEl>
                                              <p:pRg st="3" end="3"/>
                                            </p:txEl>
                                          </p:spTgt>
                                        </p:tgtEl>
                                        <p:attrNameLst>
                                          <p:attrName>style.visibility</p:attrName>
                                        </p:attrNameLst>
                                      </p:cBhvr>
                                      <p:to>
                                        <p:strVal val="visible"/>
                                      </p:to>
                                    </p:set>
                                    <p:animEffect transition="in" filter="wipe(down)">
                                      <p:cBhvr>
                                        <p:cTn id="38" dur="580">
                                          <p:stCondLst>
                                            <p:cond delay="0"/>
                                          </p:stCondLst>
                                        </p:cTn>
                                        <p:tgtEl>
                                          <p:spTgt spid="61442">
                                            <p:txEl>
                                              <p:pRg st="3" end="3"/>
                                            </p:txEl>
                                          </p:spTgt>
                                        </p:tgtEl>
                                      </p:cBhvr>
                                    </p:animEffect>
                                    <p:anim calcmode="lin" valueType="num">
                                      <p:cBhvr>
                                        <p:cTn id="39" dur="1822" tmFilter="0,0; 0.14,0.36; 0.43,0.73; 0.71,0.91; 1.0,1.0">
                                          <p:stCondLst>
                                            <p:cond delay="0"/>
                                          </p:stCondLst>
                                        </p:cTn>
                                        <p:tgtEl>
                                          <p:spTgt spid="61442">
                                            <p:txEl>
                                              <p:pRg st="3" end="3"/>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61442">
                                            <p:txEl>
                                              <p:pRg st="3" end="3"/>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61442">
                                            <p:txEl>
                                              <p:pRg st="3" end="3"/>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61442">
                                            <p:txEl>
                                              <p:pRg st="3" end="3"/>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61442">
                                            <p:txEl>
                                              <p:pRg st="3" end="3"/>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61442">
                                            <p:txEl>
                                              <p:pRg st="3" end="3"/>
                                            </p:txEl>
                                          </p:spTgt>
                                        </p:tgtEl>
                                      </p:cBhvr>
                                      <p:to x="100000" y="60000"/>
                                    </p:animScale>
                                    <p:animScale>
                                      <p:cBhvr>
                                        <p:cTn id="45" dur="166" decel="50000">
                                          <p:stCondLst>
                                            <p:cond delay="676"/>
                                          </p:stCondLst>
                                        </p:cTn>
                                        <p:tgtEl>
                                          <p:spTgt spid="61442">
                                            <p:txEl>
                                              <p:pRg st="3" end="3"/>
                                            </p:txEl>
                                          </p:spTgt>
                                        </p:tgtEl>
                                      </p:cBhvr>
                                      <p:to x="100000" y="100000"/>
                                    </p:animScale>
                                    <p:animScale>
                                      <p:cBhvr>
                                        <p:cTn id="46" dur="26">
                                          <p:stCondLst>
                                            <p:cond delay="1312"/>
                                          </p:stCondLst>
                                        </p:cTn>
                                        <p:tgtEl>
                                          <p:spTgt spid="61442">
                                            <p:txEl>
                                              <p:pRg st="3" end="3"/>
                                            </p:txEl>
                                          </p:spTgt>
                                        </p:tgtEl>
                                      </p:cBhvr>
                                      <p:to x="100000" y="80000"/>
                                    </p:animScale>
                                    <p:animScale>
                                      <p:cBhvr>
                                        <p:cTn id="47" dur="166" decel="50000">
                                          <p:stCondLst>
                                            <p:cond delay="1338"/>
                                          </p:stCondLst>
                                        </p:cTn>
                                        <p:tgtEl>
                                          <p:spTgt spid="61442">
                                            <p:txEl>
                                              <p:pRg st="3" end="3"/>
                                            </p:txEl>
                                          </p:spTgt>
                                        </p:tgtEl>
                                      </p:cBhvr>
                                      <p:to x="100000" y="100000"/>
                                    </p:animScale>
                                    <p:animScale>
                                      <p:cBhvr>
                                        <p:cTn id="48" dur="26">
                                          <p:stCondLst>
                                            <p:cond delay="1642"/>
                                          </p:stCondLst>
                                        </p:cTn>
                                        <p:tgtEl>
                                          <p:spTgt spid="61442">
                                            <p:txEl>
                                              <p:pRg st="3" end="3"/>
                                            </p:txEl>
                                          </p:spTgt>
                                        </p:tgtEl>
                                      </p:cBhvr>
                                      <p:to x="100000" y="90000"/>
                                    </p:animScale>
                                    <p:animScale>
                                      <p:cBhvr>
                                        <p:cTn id="49" dur="166" decel="50000">
                                          <p:stCondLst>
                                            <p:cond delay="1668"/>
                                          </p:stCondLst>
                                        </p:cTn>
                                        <p:tgtEl>
                                          <p:spTgt spid="61442">
                                            <p:txEl>
                                              <p:pRg st="3" end="3"/>
                                            </p:txEl>
                                          </p:spTgt>
                                        </p:tgtEl>
                                      </p:cBhvr>
                                      <p:to x="100000" y="100000"/>
                                    </p:animScale>
                                    <p:animScale>
                                      <p:cBhvr>
                                        <p:cTn id="50" dur="26">
                                          <p:stCondLst>
                                            <p:cond delay="1808"/>
                                          </p:stCondLst>
                                        </p:cTn>
                                        <p:tgtEl>
                                          <p:spTgt spid="61442">
                                            <p:txEl>
                                              <p:pRg st="3" end="3"/>
                                            </p:txEl>
                                          </p:spTgt>
                                        </p:tgtEl>
                                      </p:cBhvr>
                                      <p:to x="100000" y="95000"/>
                                    </p:animScale>
                                    <p:animScale>
                                      <p:cBhvr>
                                        <p:cTn id="51" dur="166" decel="50000">
                                          <p:stCondLst>
                                            <p:cond delay="1834"/>
                                          </p:stCondLst>
                                        </p:cTn>
                                        <p:tgtEl>
                                          <p:spTgt spid="61442">
                                            <p:txEl>
                                              <p:pRg st="3" end="3"/>
                                            </p:txEl>
                                          </p:spTgt>
                                        </p:tgtEl>
                                      </p:cBhvr>
                                      <p:to x="100000" y="100000"/>
                                    </p:animScale>
                                  </p:childTnLst>
                                </p:cTn>
                              </p:par>
                            </p:childTnLst>
                          </p:cTn>
                        </p:par>
                        <p:par>
                          <p:cTn id="52" fill="hold" nodeType="afterGroup">
                            <p:stCondLst>
                              <p:cond delay="2000"/>
                            </p:stCondLst>
                            <p:childTnLst>
                              <p:par>
                                <p:cTn id="53" presetID="9" presetClass="entr" presetSubtype="0" fill="hold" grpId="0" nodeType="afterEffect">
                                  <p:stCondLst>
                                    <p:cond delay="0"/>
                                  </p:stCondLst>
                                  <p:childTnLst>
                                    <p:set>
                                      <p:cBhvr>
                                        <p:cTn id="54" dur="1" fill="hold">
                                          <p:stCondLst>
                                            <p:cond delay="0"/>
                                          </p:stCondLst>
                                        </p:cTn>
                                        <p:tgtEl>
                                          <p:spTgt spid="61443"/>
                                        </p:tgtEl>
                                        <p:attrNameLst>
                                          <p:attrName>style.visibility</p:attrName>
                                        </p:attrNameLst>
                                      </p:cBhvr>
                                      <p:to>
                                        <p:strVal val="visible"/>
                                      </p:to>
                                    </p:set>
                                    <p:animEffect transition="in" filter="dissolve">
                                      <p:cBhvr>
                                        <p:cTn id="55" dur="1000"/>
                                        <p:tgtEl>
                                          <p:spTgt spid="61443"/>
                                        </p:tgtEl>
                                      </p:cBhvr>
                                    </p:animEffect>
                                  </p:childTnLst>
                                </p:cTn>
                              </p:par>
                            </p:childTnLst>
                          </p:cTn>
                        </p:par>
                        <p:par>
                          <p:cTn id="56" fill="hold" nodeType="afterGroup">
                            <p:stCondLst>
                              <p:cond delay="3000"/>
                            </p:stCondLst>
                            <p:childTnLst>
                              <p:par>
                                <p:cTn id="57" presetID="9" presetClass="entr" presetSubtype="0" fill="hold" grpId="0" nodeType="afterEffect">
                                  <p:stCondLst>
                                    <p:cond delay="0"/>
                                  </p:stCondLst>
                                  <p:childTnLst>
                                    <p:set>
                                      <p:cBhvr>
                                        <p:cTn id="58" dur="1" fill="hold">
                                          <p:stCondLst>
                                            <p:cond delay="0"/>
                                          </p:stCondLst>
                                        </p:cTn>
                                        <p:tgtEl>
                                          <p:spTgt spid="61448"/>
                                        </p:tgtEl>
                                        <p:attrNameLst>
                                          <p:attrName>style.visibility</p:attrName>
                                        </p:attrNameLst>
                                      </p:cBhvr>
                                      <p:to>
                                        <p:strVal val="visible"/>
                                      </p:to>
                                    </p:set>
                                    <p:animEffect transition="in" filter="dissolve">
                                      <p:cBhvr>
                                        <p:cTn id="59" dur="1000"/>
                                        <p:tgtEl>
                                          <p:spTgt spid="61448"/>
                                        </p:tgtEl>
                                      </p:cBhvr>
                                    </p:animEffect>
                                  </p:childTnLst>
                                </p:cTn>
                              </p:par>
                            </p:childTnLst>
                          </p:cTn>
                        </p:par>
                        <p:par>
                          <p:cTn id="60" fill="hold" nodeType="afterGroup">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61451"/>
                                        </p:tgtEl>
                                        <p:attrNameLst>
                                          <p:attrName>style.visibility</p:attrName>
                                        </p:attrNameLst>
                                      </p:cBhvr>
                                      <p:to>
                                        <p:strVal val="visible"/>
                                      </p:to>
                                    </p:set>
                                    <p:anim calcmode="lin" valueType="num">
                                      <p:cBhvr additive="base">
                                        <p:cTn id="63" dur="500" fill="hold"/>
                                        <p:tgtEl>
                                          <p:spTgt spid="61451"/>
                                        </p:tgtEl>
                                        <p:attrNameLst>
                                          <p:attrName>ppt_x</p:attrName>
                                        </p:attrNameLst>
                                      </p:cBhvr>
                                      <p:tavLst>
                                        <p:tav tm="0">
                                          <p:val>
                                            <p:strVal val="#ppt_x"/>
                                          </p:val>
                                        </p:tav>
                                        <p:tav tm="100000">
                                          <p:val>
                                            <p:strVal val="#ppt_x"/>
                                          </p:val>
                                        </p:tav>
                                      </p:tavLst>
                                    </p:anim>
                                    <p:anim calcmode="lin" valueType="num">
                                      <p:cBhvr additive="base">
                                        <p:cTn id="64" dur="500" fill="hold"/>
                                        <p:tgtEl>
                                          <p:spTgt spid="61451"/>
                                        </p:tgtEl>
                                        <p:attrNameLst>
                                          <p:attrName>ppt_y</p:attrName>
                                        </p:attrNameLst>
                                      </p:cBhvr>
                                      <p:tavLst>
                                        <p:tav tm="0">
                                          <p:val>
                                            <p:strVal val="1+#ppt_h/2"/>
                                          </p:val>
                                        </p:tav>
                                        <p:tav tm="100000">
                                          <p:val>
                                            <p:strVal val="#ppt_y"/>
                                          </p:val>
                                        </p:tav>
                                      </p:tavLst>
                                    </p:anim>
                                  </p:childTnLst>
                                </p:cTn>
                              </p:par>
                            </p:childTnLst>
                          </p:cTn>
                        </p:par>
                        <p:par>
                          <p:cTn id="65" fill="hold" nodeType="afterGroup">
                            <p:stCondLst>
                              <p:cond delay="4500"/>
                            </p:stCondLst>
                            <p:childTnLst>
                              <p:par>
                                <p:cTn id="66" presetID="9" presetClass="entr" presetSubtype="0" fill="hold" grpId="0" nodeType="afterEffect">
                                  <p:stCondLst>
                                    <p:cond delay="0"/>
                                  </p:stCondLst>
                                  <p:childTnLst>
                                    <p:set>
                                      <p:cBhvr>
                                        <p:cTn id="67" dur="1" fill="hold">
                                          <p:stCondLst>
                                            <p:cond delay="0"/>
                                          </p:stCondLst>
                                        </p:cTn>
                                        <p:tgtEl>
                                          <p:spTgt spid="61452"/>
                                        </p:tgtEl>
                                        <p:attrNameLst>
                                          <p:attrName>style.visibility</p:attrName>
                                        </p:attrNameLst>
                                      </p:cBhvr>
                                      <p:to>
                                        <p:strVal val="visible"/>
                                      </p:to>
                                    </p:set>
                                    <p:animEffect transition="in" filter="dissolve">
                                      <p:cBhvr>
                                        <p:cTn id="68" dur="3000"/>
                                        <p:tgtEl>
                                          <p:spTgt spid="61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6" grpId="0" animBg="1"/>
      <p:bldP spid="61448" grpId="0" animBg="1"/>
      <p:bldP spid="61451" grpId="0" animBg="1"/>
      <p:bldP spid="6145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6781" y="52388"/>
            <a:ext cx="7158038" cy="1412875"/>
          </a:xfrm>
        </p:spPr>
        <p:txBody>
          <a:bodyPr/>
          <a:lstStyle/>
          <a:p>
            <a:pPr algn="ctr"/>
            <a:r>
              <a:rPr lang="en-US" b="1" dirty="0" smtClean="0"/>
              <a:t>Accounting Equation:</a:t>
            </a:r>
            <a:endParaRPr lang="en-US" b="1" dirty="0"/>
          </a:p>
        </p:txBody>
      </p:sp>
      <p:graphicFrame>
        <p:nvGraphicFramePr>
          <p:cNvPr id="60419" name="Object 3"/>
          <p:cNvGraphicFramePr>
            <a:graphicFrameLocks/>
          </p:cNvGraphicFramePr>
          <p:nvPr>
            <p:extLst>
              <p:ext uri="{D42A27DB-BD31-4B8C-83A1-F6EECF244321}">
                <p14:modId xmlns:p14="http://schemas.microsoft.com/office/powerpoint/2010/main" val="4172882426"/>
              </p:ext>
            </p:extLst>
          </p:nvPr>
        </p:nvGraphicFramePr>
        <p:xfrm>
          <a:off x="184150" y="2133600"/>
          <a:ext cx="8915400" cy="3121025"/>
        </p:xfrm>
        <a:graphic>
          <a:graphicData uri="http://schemas.openxmlformats.org/presentationml/2006/ole">
            <mc:AlternateContent xmlns:mc="http://schemas.openxmlformats.org/markup-compatibility/2006">
              <mc:Choice xmlns:v="urn:schemas-microsoft-com:vml" Requires="v">
                <p:oleObj spid="_x0000_s10295" name="Worksheet" r:id="rId5" imgW="6200721" imgH="1828800" progId="Excel.Sheet.8">
                  <p:embed/>
                </p:oleObj>
              </mc:Choice>
              <mc:Fallback>
                <p:oleObj name="Worksheet" r:id="rId5" imgW="6200721" imgH="1828800" progId="Excel.Sheet.8">
                  <p:embed/>
                  <p:pic>
                    <p:nvPicPr>
                      <p:cNvPr id="0" name=""/>
                      <p:cNvPicPr>
                        <a:picLocks noChangeArrowheads="1"/>
                      </p:cNvPicPr>
                      <p:nvPr/>
                    </p:nvPicPr>
                    <p:blipFill>
                      <a:blip r:embed="rId6"/>
                      <a:srcRect b="5836"/>
                      <a:stretch>
                        <a:fillRect/>
                      </a:stretch>
                    </p:blipFill>
                    <p:spPr bwMode="auto">
                      <a:xfrm>
                        <a:off x="184150" y="2133600"/>
                        <a:ext cx="8915400" cy="3121025"/>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2" name="Rectangle 6"/>
          <p:cNvSpPr>
            <a:spLocks noChangeArrowheads="1"/>
          </p:cNvSpPr>
          <p:nvPr/>
        </p:nvSpPr>
        <p:spPr bwMode="auto">
          <a:xfrm>
            <a:off x="184944" y="1196022"/>
            <a:ext cx="8736012" cy="708978"/>
          </a:xfrm>
          <a:prstGeom prst="rect">
            <a:avLst/>
          </a:prstGeom>
          <a:solidFill>
            <a:schemeClr val="accent3">
              <a:lumMod val="40000"/>
              <a:lumOff val="60000"/>
            </a:schemeClr>
          </a:solidFill>
          <a:ln>
            <a:noFill/>
          </a:ln>
          <a:effectLst/>
          <a:extLst/>
        </p:spPr>
        <p:txBody>
          <a:bodyPr lIns="90488" tIns="44450" rIns="90488" bIns="44450"/>
          <a:lstStyle/>
          <a:p>
            <a:pPr algn="ctr"/>
            <a:r>
              <a:rPr lang="en-US" sz="2400" b="1" dirty="0" smtClean="0">
                <a:solidFill>
                  <a:prstClr val="black"/>
                </a:solidFill>
                <a:latin typeface="Arial" panose="020B0604020202020204" pitchFamily="34" charset="0"/>
              </a:rPr>
              <a:t>$</a:t>
            </a:r>
            <a:r>
              <a:rPr lang="en-US" sz="2400" b="1" dirty="0">
                <a:solidFill>
                  <a:prstClr val="black"/>
                </a:solidFill>
                <a:latin typeface="Arial" panose="020B0604020202020204" pitchFamily="34" charset="0"/>
              </a:rPr>
              <a:t>200 </a:t>
            </a:r>
            <a:r>
              <a:rPr lang="en-US" sz="2400" b="1" dirty="0" smtClean="0">
                <a:solidFill>
                  <a:prstClr val="black"/>
                </a:solidFill>
                <a:latin typeface="Arial" panose="020B0604020202020204" pitchFamily="34" charset="0"/>
              </a:rPr>
              <a:t>cash is withdrawn </a:t>
            </a:r>
            <a:r>
              <a:rPr lang="en-US" sz="2400" b="1" smtClean="0">
                <a:solidFill>
                  <a:prstClr val="black"/>
                </a:solidFill>
                <a:latin typeface="Arial" panose="020B0604020202020204" pitchFamily="34" charset="0"/>
              </a:rPr>
              <a:t>by owner.</a:t>
            </a:r>
            <a:endParaRPr lang="en-US" sz="2400" b="1" dirty="0">
              <a:solidFill>
                <a:prstClr val="black"/>
              </a:solidFill>
              <a:latin typeface="Arial" panose="020B0604020202020204" pitchFamily="34" charset="0"/>
            </a:endParaRPr>
          </a:p>
          <a:p>
            <a:pPr algn="ctr"/>
            <a:endParaRPr lang="en-US" sz="2400" b="1" dirty="0">
              <a:solidFill>
                <a:prstClr val="black"/>
              </a:solidFill>
              <a:latin typeface="Arial" panose="020B0604020202020204" pitchFamily="34" charset="0"/>
            </a:endParaRPr>
          </a:p>
        </p:txBody>
      </p:sp>
      <p:sp>
        <p:nvSpPr>
          <p:cNvPr id="60424" name="Oval 8"/>
          <p:cNvSpPr>
            <a:spLocks noChangeArrowheads="1"/>
          </p:cNvSpPr>
          <p:nvPr/>
        </p:nvSpPr>
        <p:spPr bwMode="auto">
          <a:xfrm>
            <a:off x="762000" y="3389312"/>
            <a:ext cx="6096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0428" name="Oval 12"/>
          <p:cNvSpPr>
            <a:spLocks noChangeArrowheads="1"/>
          </p:cNvSpPr>
          <p:nvPr/>
        </p:nvSpPr>
        <p:spPr bwMode="auto">
          <a:xfrm>
            <a:off x="5029200" y="4636481"/>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
        <p:nvSpPr>
          <p:cNvPr id="14" name="Oval 12"/>
          <p:cNvSpPr>
            <a:spLocks noChangeArrowheads="1"/>
          </p:cNvSpPr>
          <p:nvPr/>
        </p:nvSpPr>
        <p:spPr bwMode="auto">
          <a:xfrm>
            <a:off x="1943100" y="466407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 name="Oval 8"/>
          <p:cNvSpPr>
            <a:spLocks noChangeArrowheads="1"/>
          </p:cNvSpPr>
          <p:nvPr/>
        </p:nvSpPr>
        <p:spPr bwMode="auto">
          <a:xfrm>
            <a:off x="6629400" y="3389312"/>
            <a:ext cx="7620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387804669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dissolve">
                                      <p:cBhvr>
                                        <p:cTn id="18" dur="2000"/>
                                        <p:tgtEl>
                                          <p:spTgt spid="60424"/>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60428"/>
                                        </p:tgtEl>
                                        <p:attrNameLst>
                                          <p:attrName>style.visibility</p:attrName>
                                        </p:attrNameLst>
                                      </p:cBhvr>
                                      <p:to>
                                        <p:strVal val="visible"/>
                                      </p:to>
                                    </p:set>
                                    <p:animEffect transition="in" filter="dissolve">
                                      <p:cBhvr>
                                        <p:cTn id="22" dur="1000"/>
                                        <p:tgtEl>
                                          <p:spTgt spid="60428"/>
                                        </p:tgtEl>
                                      </p:cBhvr>
                                    </p:animEffect>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8" grpId="0" animBg="1"/>
      <p:bldP spid="14" grpId="0" animBg="1"/>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1-4</a:t>
            </a:r>
            <a:endParaRPr lang="en-US" sz="2400" b="1" dirty="0">
              <a:solidFill>
                <a:prstClr val="white"/>
              </a:solidFill>
            </a:endParaRPr>
          </a:p>
        </p:txBody>
      </p:sp>
      <p:sp>
        <p:nvSpPr>
          <p:cNvPr id="9" name="Rectangle 8"/>
          <p:cNvSpPr>
            <a:spLocks noChangeArrowheads="1"/>
          </p:cNvSpPr>
          <p:nvPr/>
        </p:nvSpPr>
        <p:spPr bwMode="auto">
          <a:xfrm>
            <a:off x="769938" y="1227138"/>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a:t>
            </a:r>
            <a:endParaRPr lang="en-US" dirty="0" smtClean="0">
              <a:solidFill>
                <a:prstClr val="black"/>
              </a:solidFill>
              <a:cs typeface="+mn-cs"/>
            </a:endParaRPr>
          </a:p>
        </p:txBody>
      </p:sp>
      <p:sp>
        <p:nvSpPr>
          <p:cNvPr id="10" name="Rectangle 9"/>
          <p:cNvSpPr>
            <a:spLocks noChangeArrowheads="1"/>
          </p:cNvSpPr>
          <p:nvPr/>
        </p:nvSpPr>
        <p:spPr bwMode="auto">
          <a:xfrm>
            <a:off x="1466850" y="1227138"/>
            <a:ext cx="39417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Jamsetji invested $4,000 cash in the Tata company.</a:t>
            </a:r>
            <a:endParaRPr lang="en-US" dirty="0" smtClean="0">
              <a:solidFill>
                <a:prstClr val="black"/>
              </a:solidFill>
              <a:cs typeface="+mn-cs"/>
            </a:endParaRPr>
          </a:p>
        </p:txBody>
      </p:sp>
      <p:sp>
        <p:nvSpPr>
          <p:cNvPr id="11" name="Rectangle 10"/>
          <p:cNvSpPr>
            <a:spLocks noChangeArrowheads="1"/>
          </p:cNvSpPr>
          <p:nvPr/>
        </p:nvSpPr>
        <p:spPr bwMode="auto">
          <a:xfrm>
            <a:off x="769938" y="1431925"/>
            <a:ext cx="514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5</a:t>
            </a:r>
            <a:endParaRPr lang="en-US" dirty="0" smtClean="0">
              <a:solidFill>
                <a:prstClr val="black"/>
              </a:solidFill>
              <a:cs typeface="+mn-cs"/>
            </a:endParaRPr>
          </a:p>
        </p:txBody>
      </p:sp>
      <p:sp>
        <p:nvSpPr>
          <p:cNvPr id="12" name="Rectangle 11"/>
          <p:cNvSpPr>
            <a:spLocks noChangeArrowheads="1"/>
          </p:cNvSpPr>
          <p:nvPr/>
        </p:nvSpPr>
        <p:spPr bwMode="auto">
          <a:xfrm>
            <a:off x="1466850" y="1431925"/>
            <a:ext cx="4094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company purchased $2,000 of equipment on credit.</a:t>
            </a:r>
            <a:endParaRPr lang="en-US" dirty="0" smtClean="0">
              <a:solidFill>
                <a:prstClr val="black"/>
              </a:solidFill>
              <a:cs typeface="+mn-cs"/>
            </a:endParaRPr>
          </a:p>
        </p:txBody>
      </p:sp>
      <p:sp>
        <p:nvSpPr>
          <p:cNvPr id="13" name="Rectangle 12"/>
          <p:cNvSpPr>
            <a:spLocks noChangeArrowheads="1"/>
          </p:cNvSpPr>
          <p:nvPr/>
        </p:nvSpPr>
        <p:spPr bwMode="auto">
          <a:xfrm>
            <a:off x="730250" y="1638300"/>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14</a:t>
            </a:r>
            <a:endParaRPr lang="en-US" dirty="0" smtClean="0">
              <a:solidFill>
                <a:prstClr val="black"/>
              </a:solidFill>
              <a:cs typeface="+mn-cs"/>
            </a:endParaRPr>
          </a:p>
        </p:txBody>
      </p:sp>
      <p:sp>
        <p:nvSpPr>
          <p:cNvPr id="14" name="Rectangle 13"/>
          <p:cNvSpPr>
            <a:spLocks noChangeArrowheads="1"/>
          </p:cNvSpPr>
          <p:nvPr/>
        </p:nvSpPr>
        <p:spPr bwMode="auto">
          <a:xfrm>
            <a:off x="1466850" y="1638300"/>
            <a:ext cx="4446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company provided $540 of services for a client on credit.</a:t>
            </a:r>
            <a:endParaRPr lang="en-US" dirty="0" smtClean="0">
              <a:solidFill>
                <a:prstClr val="black"/>
              </a:solidFill>
              <a:cs typeface="+mn-cs"/>
            </a:endParaRPr>
          </a:p>
        </p:txBody>
      </p:sp>
      <p:sp>
        <p:nvSpPr>
          <p:cNvPr id="15" name="Rectangle 14"/>
          <p:cNvSpPr>
            <a:spLocks noChangeArrowheads="1"/>
          </p:cNvSpPr>
          <p:nvPr/>
        </p:nvSpPr>
        <p:spPr bwMode="auto">
          <a:xfrm>
            <a:off x="730250" y="1844675"/>
            <a:ext cx="604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21</a:t>
            </a:r>
            <a:endParaRPr lang="en-US" dirty="0" smtClean="0">
              <a:solidFill>
                <a:prstClr val="black"/>
              </a:solidFill>
              <a:cs typeface="+mn-cs"/>
            </a:endParaRPr>
          </a:p>
        </p:txBody>
      </p:sp>
      <p:sp>
        <p:nvSpPr>
          <p:cNvPr id="16" name="Rectangle 15"/>
          <p:cNvSpPr>
            <a:spLocks noChangeArrowheads="1"/>
          </p:cNvSpPr>
          <p:nvPr/>
        </p:nvSpPr>
        <p:spPr bwMode="auto">
          <a:xfrm>
            <a:off x="1466850" y="1844675"/>
            <a:ext cx="4003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company paid $250 cash for an employee’s salary</a:t>
            </a:r>
            <a:endParaRPr lang="en-US" dirty="0" smtClean="0">
              <a:solidFill>
                <a:prstClr val="black"/>
              </a:solidFill>
              <a:cs typeface="+mn-cs"/>
            </a:endParaRPr>
          </a:p>
        </p:txBody>
      </p:sp>
      <p:sp>
        <p:nvSpPr>
          <p:cNvPr id="250" name="Rectangle 48"/>
          <p:cNvSpPr>
            <a:spLocks noChangeArrowheads="1"/>
          </p:cNvSpPr>
          <p:nvPr/>
        </p:nvSpPr>
        <p:spPr bwMode="auto">
          <a:xfrm>
            <a:off x="568325" y="608013"/>
            <a:ext cx="80057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Assume Tata began operations on January 1 and completed the following transactions during its first month of </a:t>
            </a:r>
            <a:endParaRPr lang="en-US" dirty="0" smtClean="0">
              <a:solidFill>
                <a:prstClr val="black"/>
              </a:solidFill>
              <a:cs typeface="+mn-cs"/>
            </a:endParaRPr>
          </a:p>
        </p:txBody>
      </p:sp>
      <p:sp>
        <p:nvSpPr>
          <p:cNvPr id="251" name="Rectangle 49"/>
          <p:cNvSpPr>
            <a:spLocks noChangeArrowheads="1"/>
          </p:cNvSpPr>
          <p:nvPr/>
        </p:nvSpPr>
        <p:spPr bwMode="auto">
          <a:xfrm>
            <a:off x="568325" y="803275"/>
            <a:ext cx="917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operations. </a:t>
            </a:r>
            <a:endParaRPr lang="en-US" dirty="0" smtClean="0">
              <a:solidFill>
                <a:prstClr val="black"/>
              </a:solidFill>
              <a:cs typeface="+mn-cs"/>
            </a:endParaRPr>
          </a:p>
        </p:txBody>
      </p:sp>
      <p:sp>
        <p:nvSpPr>
          <p:cNvPr id="254" name="Rectangle 52"/>
          <p:cNvSpPr>
            <a:spLocks noChangeArrowheads="1"/>
          </p:cNvSpPr>
          <p:nvPr/>
        </p:nvSpPr>
        <p:spPr bwMode="auto">
          <a:xfrm>
            <a:off x="568325" y="2257425"/>
            <a:ext cx="76824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Arrange the following asset, liability, and equity titles in a table: Cash; Accounts Receivable; </a:t>
            </a:r>
            <a:r>
              <a:rPr lang="en-US" sz="1300" dirty="0">
                <a:solidFill>
                  <a:srgbClr val="000000"/>
                </a:solidFill>
              </a:rPr>
              <a:t>Equipment;</a:t>
            </a:r>
            <a:r>
              <a:rPr lang="en-US" sz="1300" dirty="0" smtClean="0">
                <a:solidFill>
                  <a:srgbClr val="000000"/>
                </a:solidFill>
                <a:cs typeface="+mn-cs"/>
              </a:rPr>
              <a:t> </a:t>
            </a:r>
            <a:endParaRPr lang="en-US" dirty="0" smtClean="0">
              <a:solidFill>
                <a:prstClr val="black"/>
              </a:solidFill>
              <a:cs typeface="+mn-cs"/>
            </a:endParaRPr>
          </a:p>
        </p:txBody>
      </p:sp>
      <p:sp>
        <p:nvSpPr>
          <p:cNvPr id="255" name="Rectangle 53"/>
          <p:cNvSpPr>
            <a:spLocks noChangeArrowheads="1"/>
          </p:cNvSpPr>
          <p:nvPr/>
        </p:nvSpPr>
        <p:spPr bwMode="auto">
          <a:xfrm>
            <a:off x="568325" y="2452688"/>
            <a:ext cx="61574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Payable; J. Tata, Capital; J. Tata, Withdrawals; Revenues; and Expenses.</a:t>
            </a:r>
            <a:endParaRPr lang="en-US" dirty="0" smtClean="0">
              <a:solidFill>
                <a:prstClr val="black"/>
              </a:solidFill>
              <a:cs typeface="+mn-cs"/>
            </a:endParaRPr>
          </a:p>
        </p:txBody>
      </p:sp>
      <p:grpSp>
        <p:nvGrpSpPr>
          <p:cNvPr id="2" name="Group 1"/>
          <p:cNvGrpSpPr/>
          <p:nvPr/>
        </p:nvGrpSpPr>
        <p:grpSpPr>
          <a:xfrm>
            <a:off x="730250" y="2855913"/>
            <a:ext cx="7924800" cy="2824162"/>
            <a:chOff x="730250" y="2855913"/>
            <a:chExt cx="7924800" cy="2824162"/>
          </a:xfrm>
        </p:grpSpPr>
        <p:sp>
          <p:nvSpPr>
            <p:cNvPr id="6" name="Rectangle 5"/>
            <p:cNvSpPr>
              <a:spLocks noChangeArrowheads="1"/>
            </p:cNvSpPr>
            <p:nvPr/>
          </p:nvSpPr>
          <p:spPr bwMode="auto">
            <a:xfrm>
              <a:off x="1425575" y="2865438"/>
              <a:ext cx="2703513" cy="6604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4117975" y="2865438"/>
              <a:ext cx="908050" cy="6604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5014913" y="2865438"/>
              <a:ext cx="3600450" cy="660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 name="Rectangle 16"/>
            <p:cNvSpPr>
              <a:spLocks noChangeArrowheads="1"/>
            </p:cNvSpPr>
            <p:nvPr/>
          </p:nvSpPr>
          <p:spPr bwMode="auto">
            <a:xfrm>
              <a:off x="4208463" y="2886075"/>
              <a:ext cx="827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Liabilities</a:t>
              </a:r>
              <a:endParaRPr lang="en-US" dirty="0" smtClean="0">
                <a:solidFill>
                  <a:prstClr val="black"/>
                </a:solidFill>
                <a:cs typeface="+mn-cs"/>
              </a:endParaRPr>
            </a:p>
          </p:txBody>
        </p:sp>
        <p:sp>
          <p:nvSpPr>
            <p:cNvPr id="18" name="Rectangle 17"/>
            <p:cNvSpPr>
              <a:spLocks noChangeArrowheads="1"/>
            </p:cNvSpPr>
            <p:nvPr/>
          </p:nvSpPr>
          <p:spPr bwMode="auto">
            <a:xfrm>
              <a:off x="1687513" y="3113088"/>
              <a:ext cx="4429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19" name="Rectangle 18"/>
            <p:cNvSpPr>
              <a:spLocks noChangeArrowheads="1"/>
            </p:cNvSpPr>
            <p:nvPr/>
          </p:nvSpPr>
          <p:spPr bwMode="auto">
            <a:xfrm>
              <a:off x="2454275" y="3113088"/>
              <a:ext cx="7858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a:t>
              </a:r>
              <a:endParaRPr lang="en-US" dirty="0" smtClean="0">
                <a:solidFill>
                  <a:prstClr val="black"/>
                </a:solidFill>
                <a:cs typeface="+mn-cs"/>
              </a:endParaRPr>
            </a:p>
          </p:txBody>
        </p:sp>
        <p:sp>
          <p:nvSpPr>
            <p:cNvPr id="20" name="Rectangle 19"/>
            <p:cNvSpPr>
              <a:spLocks noChangeArrowheads="1"/>
            </p:cNvSpPr>
            <p:nvPr/>
          </p:nvSpPr>
          <p:spPr bwMode="auto">
            <a:xfrm>
              <a:off x="2384425" y="3308350"/>
              <a:ext cx="877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Receivable</a:t>
              </a:r>
              <a:endParaRPr lang="en-US" dirty="0" smtClean="0">
                <a:solidFill>
                  <a:prstClr val="black"/>
                </a:solidFill>
                <a:cs typeface="+mn-cs"/>
              </a:endParaRPr>
            </a:p>
          </p:txBody>
        </p:sp>
        <p:sp>
          <p:nvSpPr>
            <p:cNvPr id="21" name="Rectangle 20"/>
            <p:cNvSpPr>
              <a:spLocks noChangeArrowheads="1"/>
            </p:cNvSpPr>
            <p:nvPr/>
          </p:nvSpPr>
          <p:spPr bwMode="auto">
            <a:xfrm>
              <a:off x="3290888" y="3113088"/>
              <a:ext cx="847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Equipment</a:t>
              </a:r>
              <a:endParaRPr lang="en-US" dirty="0" smtClean="0">
                <a:solidFill>
                  <a:prstClr val="black"/>
                </a:solidFill>
                <a:cs typeface="+mn-cs"/>
              </a:endParaRPr>
            </a:p>
          </p:txBody>
        </p:sp>
        <p:sp>
          <p:nvSpPr>
            <p:cNvPr id="22" name="Rectangle 21"/>
            <p:cNvSpPr>
              <a:spLocks noChangeArrowheads="1"/>
            </p:cNvSpPr>
            <p:nvPr/>
          </p:nvSpPr>
          <p:spPr bwMode="auto">
            <a:xfrm>
              <a:off x="4249738" y="3113088"/>
              <a:ext cx="7858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a:t>
              </a:r>
              <a:endParaRPr lang="en-US" dirty="0" smtClean="0">
                <a:solidFill>
                  <a:prstClr val="black"/>
                </a:solidFill>
                <a:cs typeface="+mn-cs"/>
              </a:endParaRPr>
            </a:p>
          </p:txBody>
        </p:sp>
        <p:sp>
          <p:nvSpPr>
            <p:cNvPr id="23" name="Rectangle 22"/>
            <p:cNvSpPr>
              <a:spLocks noChangeArrowheads="1"/>
            </p:cNvSpPr>
            <p:nvPr/>
          </p:nvSpPr>
          <p:spPr bwMode="auto">
            <a:xfrm>
              <a:off x="4289425" y="330835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Payable</a:t>
              </a:r>
              <a:endParaRPr lang="en-US" dirty="0" smtClean="0">
                <a:solidFill>
                  <a:prstClr val="black"/>
                </a:solidFill>
                <a:cs typeface="+mn-cs"/>
              </a:endParaRPr>
            </a:p>
          </p:txBody>
        </p:sp>
        <p:sp>
          <p:nvSpPr>
            <p:cNvPr id="24" name="Rectangle 23"/>
            <p:cNvSpPr>
              <a:spLocks noChangeArrowheads="1"/>
            </p:cNvSpPr>
            <p:nvPr/>
          </p:nvSpPr>
          <p:spPr bwMode="auto">
            <a:xfrm>
              <a:off x="5076825" y="3113088"/>
              <a:ext cx="7270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J. Tata, </a:t>
              </a:r>
              <a:endParaRPr lang="en-US" dirty="0" smtClean="0">
                <a:solidFill>
                  <a:prstClr val="black"/>
                </a:solidFill>
                <a:cs typeface="+mn-cs"/>
              </a:endParaRPr>
            </a:p>
          </p:txBody>
        </p:sp>
        <p:sp>
          <p:nvSpPr>
            <p:cNvPr id="25" name="Rectangle 24"/>
            <p:cNvSpPr>
              <a:spLocks noChangeArrowheads="1"/>
            </p:cNvSpPr>
            <p:nvPr/>
          </p:nvSpPr>
          <p:spPr bwMode="auto">
            <a:xfrm>
              <a:off x="5181600" y="3308350"/>
              <a:ext cx="519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Capital</a:t>
              </a:r>
              <a:endParaRPr lang="en-US" dirty="0" smtClean="0">
                <a:solidFill>
                  <a:prstClr val="black"/>
                </a:solidFill>
                <a:cs typeface="+mn-cs"/>
              </a:endParaRPr>
            </a:p>
          </p:txBody>
        </p:sp>
        <p:sp>
          <p:nvSpPr>
            <p:cNvPr id="26" name="Rectangle 25"/>
            <p:cNvSpPr>
              <a:spLocks noChangeArrowheads="1"/>
            </p:cNvSpPr>
            <p:nvPr/>
          </p:nvSpPr>
          <p:spPr bwMode="auto">
            <a:xfrm>
              <a:off x="5943600" y="3113088"/>
              <a:ext cx="942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i="1" dirty="0" smtClean="0">
                  <a:solidFill>
                    <a:srgbClr val="C00000"/>
                  </a:solidFill>
                  <a:cs typeface="+mn-cs"/>
                </a:rPr>
                <a:t>- J. Tata, Withdrawals</a:t>
              </a:r>
              <a:endParaRPr lang="en-US" i="1" dirty="0" smtClean="0">
                <a:solidFill>
                  <a:srgbClr val="C00000"/>
                </a:solidFill>
                <a:cs typeface="+mn-cs"/>
              </a:endParaRPr>
            </a:p>
          </p:txBody>
        </p:sp>
        <p:sp>
          <p:nvSpPr>
            <p:cNvPr id="28" name="Rectangle 26"/>
            <p:cNvSpPr>
              <a:spLocks noChangeArrowheads="1"/>
            </p:cNvSpPr>
            <p:nvPr/>
          </p:nvSpPr>
          <p:spPr bwMode="auto">
            <a:xfrm>
              <a:off x="6829425" y="3113088"/>
              <a:ext cx="938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Revenues</a:t>
              </a:r>
              <a:endParaRPr lang="en-US" dirty="0" smtClean="0">
                <a:solidFill>
                  <a:prstClr val="black"/>
                </a:solidFill>
                <a:cs typeface="+mn-cs"/>
              </a:endParaRPr>
            </a:p>
          </p:txBody>
        </p:sp>
        <p:sp>
          <p:nvSpPr>
            <p:cNvPr id="29" name="Rectangle 27"/>
            <p:cNvSpPr>
              <a:spLocks noChangeArrowheads="1"/>
            </p:cNvSpPr>
            <p:nvPr/>
          </p:nvSpPr>
          <p:spPr bwMode="auto">
            <a:xfrm>
              <a:off x="7747000" y="3113088"/>
              <a:ext cx="835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i="1" dirty="0" smtClean="0">
                  <a:solidFill>
                    <a:srgbClr val="C00000"/>
                  </a:solidFill>
                  <a:cs typeface="+mn-cs"/>
                </a:rPr>
                <a:t>- Expenses</a:t>
              </a:r>
              <a:endParaRPr lang="en-US" i="1" dirty="0" smtClean="0">
                <a:solidFill>
                  <a:srgbClr val="C00000"/>
                </a:solidFill>
                <a:cs typeface="+mn-cs"/>
              </a:endParaRPr>
            </a:p>
          </p:txBody>
        </p:sp>
        <p:sp>
          <p:nvSpPr>
            <p:cNvPr id="30" name="Rectangle 28"/>
            <p:cNvSpPr>
              <a:spLocks noChangeArrowheads="1"/>
            </p:cNvSpPr>
            <p:nvPr/>
          </p:nvSpPr>
          <p:spPr bwMode="auto">
            <a:xfrm>
              <a:off x="769938" y="3535363"/>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a:t>
              </a:r>
              <a:endParaRPr lang="en-US" dirty="0" smtClean="0">
                <a:solidFill>
                  <a:prstClr val="black"/>
                </a:solidFill>
                <a:cs typeface="+mn-cs"/>
              </a:endParaRPr>
            </a:p>
          </p:txBody>
        </p:sp>
        <p:sp>
          <p:nvSpPr>
            <p:cNvPr id="31" name="Rectangle 29"/>
            <p:cNvSpPr>
              <a:spLocks noChangeArrowheads="1"/>
            </p:cNvSpPr>
            <p:nvPr/>
          </p:nvSpPr>
          <p:spPr bwMode="auto">
            <a:xfrm>
              <a:off x="1749425" y="3535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229" name="Rectangle 30"/>
            <p:cNvSpPr>
              <a:spLocks noChangeArrowheads="1"/>
            </p:cNvSpPr>
            <p:nvPr/>
          </p:nvSpPr>
          <p:spPr bwMode="auto">
            <a:xfrm>
              <a:off x="5338763" y="35353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230" name="Rectangle 31"/>
            <p:cNvSpPr>
              <a:spLocks noChangeArrowheads="1"/>
            </p:cNvSpPr>
            <p:nvPr/>
          </p:nvSpPr>
          <p:spPr bwMode="auto">
            <a:xfrm>
              <a:off x="769938" y="3741738"/>
              <a:ext cx="514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5</a:t>
              </a:r>
              <a:endParaRPr lang="en-US" dirty="0" smtClean="0">
                <a:solidFill>
                  <a:prstClr val="black"/>
                </a:solidFill>
                <a:cs typeface="+mn-cs"/>
              </a:endParaRPr>
            </a:p>
          </p:txBody>
        </p:sp>
        <p:sp>
          <p:nvSpPr>
            <p:cNvPr id="231" name="Rectangle 32"/>
            <p:cNvSpPr>
              <a:spLocks noChangeArrowheads="1"/>
            </p:cNvSpPr>
            <p:nvPr/>
          </p:nvSpPr>
          <p:spPr bwMode="auto">
            <a:xfrm>
              <a:off x="3543300" y="37417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232" name="Rectangle 33"/>
            <p:cNvSpPr>
              <a:spLocks noChangeArrowheads="1"/>
            </p:cNvSpPr>
            <p:nvPr/>
          </p:nvSpPr>
          <p:spPr bwMode="auto">
            <a:xfrm>
              <a:off x="4440238" y="37417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233" name="Rectangle 34"/>
            <p:cNvSpPr>
              <a:spLocks noChangeArrowheads="1"/>
            </p:cNvSpPr>
            <p:nvPr/>
          </p:nvSpPr>
          <p:spPr bwMode="auto">
            <a:xfrm>
              <a:off x="730250" y="3948113"/>
              <a:ext cx="604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14</a:t>
              </a:r>
              <a:endParaRPr lang="en-US" dirty="0" smtClean="0">
                <a:solidFill>
                  <a:prstClr val="black"/>
                </a:solidFill>
                <a:cs typeface="+mn-cs"/>
              </a:endParaRPr>
            </a:p>
          </p:txBody>
        </p:sp>
        <p:sp>
          <p:nvSpPr>
            <p:cNvPr id="234" name="Rectangle 35"/>
            <p:cNvSpPr>
              <a:spLocks noChangeArrowheads="1"/>
            </p:cNvSpPr>
            <p:nvPr/>
          </p:nvSpPr>
          <p:spPr bwMode="auto">
            <a:xfrm>
              <a:off x="2776538" y="3948113"/>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$540</a:t>
              </a:r>
              <a:endParaRPr lang="en-US" dirty="0" smtClean="0">
                <a:solidFill>
                  <a:prstClr val="black"/>
                </a:solidFill>
                <a:cs typeface="+mn-cs"/>
              </a:endParaRPr>
            </a:p>
          </p:txBody>
        </p:sp>
        <p:sp>
          <p:nvSpPr>
            <p:cNvPr id="235" name="Rectangle 36"/>
            <p:cNvSpPr>
              <a:spLocks noChangeArrowheads="1"/>
            </p:cNvSpPr>
            <p:nvPr/>
          </p:nvSpPr>
          <p:spPr bwMode="auto">
            <a:xfrm>
              <a:off x="7264400" y="3948113"/>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$540</a:t>
              </a:r>
              <a:endParaRPr lang="en-US" dirty="0" smtClean="0">
                <a:solidFill>
                  <a:prstClr val="black"/>
                </a:solidFill>
                <a:cs typeface="+mn-cs"/>
              </a:endParaRPr>
            </a:p>
          </p:txBody>
        </p:sp>
        <p:sp>
          <p:nvSpPr>
            <p:cNvPr id="236" name="Rectangle 37"/>
            <p:cNvSpPr>
              <a:spLocks noChangeArrowheads="1"/>
            </p:cNvSpPr>
            <p:nvPr/>
          </p:nvSpPr>
          <p:spPr bwMode="auto">
            <a:xfrm>
              <a:off x="730250" y="4154488"/>
              <a:ext cx="604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21</a:t>
              </a:r>
              <a:endParaRPr lang="en-US" dirty="0" smtClean="0">
                <a:solidFill>
                  <a:prstClr val="black"/>
                </a:solidFill>
                <a:cs typeface="+mn-cs"/>
              </a:endParaRPr>
            </a:p>
          </p:txBody>
        </p:sp>
        <p:sp>
          <p:nvSpPr>
            <p:cNvPr id="237" name="Rectangle 38"/>
            <p:cNvSpPr>
              <a:spLocks noChangeArrowheads="1"/>
            </p:cNvSpPr>
            <p:nvPr/>
          </p:nvSpPr>
          <p:spPr bwMode="auto">
            <a:xfrm>
              <a:off x="1828800" y="4154488"/>
              <a:ext cx="544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($250)</a:t>
              </a:r>
              <a:endParaRPr lang="en-US" dirty="0" smtClean="0">
                <a:solidFill>
                  <a:prstClr val="black"/>
                </a:solidFill>
                <a:cs typeface="+mn-cs"/>
              </a:endParaRPr>
            </a:p>
          </p:txBody>
        </p:sp>
        <p:sp>
          <p:nvSpPr>
            <p:cNvPr id="241" name="Rectangle 39"/>
            <p:cNvSpPr>
              <a:spLocks noChangeArrowheads="1"/>
            </p:cNvSpPr>
            <p:nvPr/>
          </p:nvSpPr>
          <p:spPr bwMode="auto">
            <a:xfrm>
              <a:off x="8110538" y="4154488"/>
              <a:ext cx="544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($250)</a:t>
              </a:r>
              <a:endParaRPr lang="en-US" dirty="0" smtClean="0">
                <a:solidFill>
                  <a:prstClr val="black"/>
                </a:solidFill>
                <a:cs typeface="+mn-cs"/>
              </a:endParaRPr>
            </a:p>
          </p:txBody>
        </p:sp>
        <p:sp>
          <p:nvSpPr>
            <p:cNvPr id="242" name="Rectangle 40"/>
            <p:cNvSpPr>
              <a:spLocks noChangeArrowheads="1"/>
            </p:cNvSpPr>
            <p:nvPr/>
          </p:nvSpPr>
          <p:spPr bwMode="auto">
            <a:xfrm>
              <a:off x="1749425" y="43608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$3,750</a:t>
              </a:r>
              <a:endParaRPr lang="en-US" dirty="0" smtClean="0">
                <a:solidFill>
                  <a:prstClr val="black"/>
                </a:solidFill>
                <a:cs typeface="+mn-cs"/>
              </a:endParaRPr>
            </a:p>
          </p:txBody>
        </p:sp>
        <p:sp>
          <p:nvSpPr>
            <p:cNvPr id="243" name="Rectangle 41"/>
            <p:cNvSpPr>
              <a:spLocks noChangeArrowheads="1"/>
            </p:cNvSpPr>
            <p:nvPr/>
          </p:nvSpPr>
          <p:spPr bwMode="auto">
            <a:xfrm>
              <a:off x="2776538" y="4360863"/>
              <a:ext cx="4333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$540</a:t>
              </a:r>
              <a:endParaRPr lang="en-US" dirty="0" smtClean="0">
                <a:solidFill>
                  <a:prstClr val="black"/>
                </a:solidFill>
                <a:cs typeface="+mn-cs"/>
              </a:endParaRPr>
            </a:p>
          </p:txBody>
        </p:sp>
        <p:sp>
          <p:nvSpPr>
            <p:cNvPr id="244" name="Rectangle 42"/>
            <p:cNvSpPr>
              <a:spLocks noChangeArrowheads="1"/>
            </p:cNvSpPr>
            <p:nvPr/>
          </p:nvSpPr>
          <p:spPr bwMode="auto">
            <a:xfrm>
              <a:off x="3543300" y="43608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245" name="Rectangle 43"/>
            <p:cNvSpPr>
              <a:spLocks noChangeArrowheads="1"/>
            </p:cNvSpPr>
            <p:nvPr/>
          </p:nvSpPr>
          <p:spPr bwMode="auto">
            <a:xfrm>
              <a:off x="4440238" y="43608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246" name="Rectangle 44"/>
            <p:cNvSpPr>
              <a:spLocks noChangeArrowheads="1"/>
            </p:cNvSpPr>
            <p:nvPr/>
          </p:nvSpPr>
          <p:spPr bwMode="auto">
            <a:xfrm>
              <a:off x="5338763" y="43608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247" name="Rectangle 45"/>
            <p:cNvSpPr>
              <a:spLocks noChangeArrowheads="1"/>
            </p:cNvSpPr>
            <p:nvPr/>
          </p:nvSpPr>
          <p:spPr bwMode="auto">
            <a:xfrm>
              <a:off x="6548438" y="436086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$0</a:t>
              </a:r>
              <a:endParaRPr lang="en-US" dirty="0" smtClean="0">
                <a:solidFill>
                  <a:prstClr val="black"/>
                </a:solidFill>
                <a:cs typeface="+mn-cs"/>
              </a:endParaRPr>
            </a:p>
          </p:txBody>
        </p:sp>
        <p:sp>
          <p:nvSpPr>
            <p:cNvPr id="248" name="Rectangle 46"/>
            <p:cNvSpPr>
              <a:spLocks noChangeArrowheads="1"/>
            </p:cNvSpPr>
            <p:nvPr/>
          </p:nvSpPr>
          <p:spPr bwMode="auto">
            <a:xfrm>
              <a:off x="7264400" y="4360863"/>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$540</a:t>
              </a:r>
              <a:endParaRPr lang="en-US" dirty="0" smtClean="0">
                <a:solidFill>
                  <a:prstClr val="black"/>
                </a:solidFill>
                <a:cs typeface="+mn-cs"/>
              </a:endParaRPr>
            </a:p>
          </p:txBody>
        </p:sp>
        <p:sp>
          <p:nvSpPr>
            <p:cNvPr id="249" name="Rectangle 47"/>
            <p:cNvSpPr>
              <a:spLocks noChangeArrowheads="1"/>
            </p:cNvSpPr>
            <p:nvPr/>
          </p:nvSpPr>
          <p:spPr bwMode="auto">
            <a:xfrm>
              <a:off x="8110538" y="4360863"/>
              <a:ext cx="5445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($250)</a:t>
              </a:r>
              <a:endParaRPr lang="en-US" dirty="0" smtClean="0">
                <a:solidFill>
                  <a:prstClr val="black"/>
                </a:solidFill>
                <a:cs typeface="+mn-cs"/>
              </a:endParaRPr>
            </a:p>
          </p:txBody>
        </p:sp>
        <p:sp>
          <p:nvSpPr>
            <p:cNvPr id="252" name="Rectangle 50"/>
            <p:cNvSpPr>
              <a:spLocks noChangeArrowheads="1"/>
            </p:cNvSpPr>
            <p:nvPr/>
          </p:nvSpPr>
          <p:spPr bwMode="auto">
            <a:xfrm>
              <a:off x="6507163" y="2886075"/>
              <a:ext cx="715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 Equity</a:t>
              </a:r>
              <a:endParaRPr lang="en-US" dirty="0" smtClean="0">
                <a:solidFill>
                  <a:prstClr val="black"/>
                </a:solidFill>
                <a:cs typeface="+mn-cs"/>
              </a:endParaRPr>
            </a:p>
          </p:txBody>
        </p:sp>
        <p:sp>
          <p:nvSpPr>
            <p:cNvPr id="253" name="Rectangle 51"/>
            <p:cNvSpPr>
              <a:spLocks noChangeArrowheads="1"/>
            </p:cNvSpPr>
            <p:nvPr/>
          </p:nvSpPr>
          <p:spPr bwMode="auto">
            <a:xfrm>
              <a:off x="2743200" y="2886075"/>
              <a:ext cx="142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Assets               = </a:t>
              </a:r>
              <a:endParaRPr lang="en-US" dirty="0" smtClean="0">
                <a:solidFill>
                  <a:prstClr val="black"/>
                </a:solidFill>
                <a:cs typeface="+mn-cs"/>
              </a:endParaRPr>
            </a:p>
          </p:txBody>
        </p:sp>
        <p:sp>
          <p:nvSpPr>
            <p:cNvPr id="2688" name="Rectangle 54"/>
            <p:cNvSpPr>
              <a:spLocks noChangeArrowheads="1"/>
            </p:cNvSpPr>
            <p:nvPr/>
          </p:nvSpPr>
          <p:spPr bwMode="auto">
            <a:xfrm>
              <a:off x="1416050" y="2855913"/>
              <a:ext cx="20638" cy="669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89" name="Rectangle 55"/>
            <p:cNvSpPr>
              <a:spLocks noChangeArrowheads="1"/>
            </p:cNvSpPr>
            <p:nvPr/>
          </p:nvSpPr>
          <p:spPr bwMode="auto">
            <a:xfrm>
              <a:off x="8594725" y="2876550"/>
              <a:ext cx="20638" cy="649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0" name="Rectangle 56"/>
            <p:cNvSpPr>
              <a:spLocks noChangeArrowheads="1"/>
            </p:cNvSpPr>
            <p:nvPr/>
          </p:nvSpPr>
          <p:spPr bwMode="auto">
            <a:xfrm>
              <a:off x="1436688" y="2855913"/>
              <a:ext cx="71786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1" name="Rectangle 57"/>
            <p:cNvSpPr>
              <a:spLocks noChangeArrowheads="1"/>
            </p:cNvSpPr>
            <p:nvPr/>
          </p:nvSpPr>
          <p:spPr bwMode="auto">
            <a:xfrm>
              <a:off x="1436688" y="3081338"/>
              <a:ext cx="71786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2" name="Rectangle 58"/>
            <p:cNvSpPr>
              <a:spLocks noChangeArrowheads="1"/>
            </p:cNvSpPr>
            <p:nvPr/>
          </p:nvSpPr>
          <p:spPr bwMode="auto">
            <a:xfrm>
              <a:off x="1436688" y="3505200"/>
              <a:ext cx="71786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3" name="Line 59"/>
            <p:cNvSpPr>
              <a:spLocks noChangeShapeType="1"/>
            </p:cNvSpPr>
            <p:nvPr/>
          </p:nvSpPr>
          <p:spPr bwMode="auto">
            <a:xfrm>
              <a:off x="1425575" y="4340225"/>
              <a:ext cx="7189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4" name="Rectangle 60"/>
            <p:cNvSpPr>
              <a:spLocks noChangeArrowheads="1"/>
            </p:cNvSpPr>
            <p:nvPr/>
          </p:nvSpPr>
          <p:spPr bwMode="auto">
            <a:xfrm>
              <a:off x="1425575" y="4340225"/>
              <a:ext cx="71897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5" name="Line 61"/>
            <p:cNvSpPr>
              <a:spLocks noChangeShapeType="1"/>
            </p:cNvSpPr>
            <p:nvPr/>
          </p:nvSpPr>
          <p:spPr bwMode="auto">
            <a:xfrm>
              <a:off x="1425575" y="4546600"/>
              <a:ext cx="7189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6" name="Rectangle 62"/>
            <p:cNvSpPr>
              <a:spLocks noChangeArrowheads="1"/>
            </p:cNvSpPr>
            <p:nvPr/>
          </p:nvSpPr>
          <p:spPr bwMode="auto">
            <a:xfrm>
              <a:off x="1425575" y="4546600"/>
              <a:ext cx="71897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7" name="Line 63"/>
            <p:cNvSpPr>
              <a:spLocks noChangeShapeType="1"/>
            </p:cNvSpPr>
            <p:nvPr/>
          </p:nvSpPr>
          <p:spPr bwMode="auto">
            <a:xfrm>
              <a:off x="1425575" y="4567238"/>
              <a:ext cx="71897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8" name="Rectangle 64"/>
            <p:cNvSpPr>
              <a:spLocks noChangeArrowheads="1"/>
            </p:cNvSpPr>
            <p:nvPr/>
          </p:nvSpPr>
          <p:spPr bwMode="auto">
            <a:xfrm>
              <a:off x="1425575" y="4567238"/>
              <a:ext cx="71897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2" name="Rectangle 68"/>
            <p:cNvSpPr>
              <a:spLocks noChangeArrowheads="1"/>
            </p:cNvSpPr>
            <p:nvPr/>
          </p:nvSpPr>
          <p:spPr bwMode="auto">
            <a:xfrm>
              <a:off x="2808288" y="5024438"/>
              <a:ext cx="10096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 Assets</a:t>
              </a:r>
              <a:endParaRPr lang="en-US" dirty="0" smtClean="0">
                <a:solidFill>
                  <a:prstClr val="black"/>
                </a:solidFill>
                <a:cs typeface="+mn-cs"/>
              </a:endParaRPr>
            </a:p>
          </p:txBody>
        </p:sp>
        <p:sp>
          <p:nvSpPr>
            <p:cNvPr id="2703" name="Rectangle 69"/>
            <p:cNvSpPr>
              <a:spLocks noChangeArrowheads="1"/>
            </p:cNvSpPr>
            <p:nvPr/>
          </p:nvSpPr>
          <p:spPr bwMode="auto">
            <a:xfrm>
              <a:off x="4889500" y="5024438"/>
              <a:ext cx="5953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$6,290</a:t>
              </a:r>
              <a:endParaRPr lang="en-US" dirty="0" smtClean="0">
                <a:solidFill>
                  <a:prstClr val="black"/>
                </a:solidFill>
                <a:cs typeface="+mn-cs"/>
              </a:endParaRPr>
            </a:p>
          </p:txBody>
        </p:sp>
        <p:sp>
          <p:nvSpPr>
            <p:cNvPr id="2705" name="Rectangle 70"/>
            <p:cNvSpPr>
              <a:spLocks noChangeArrowheads="1"/>
            </p:cNvSpPr>
            <p:nvPr/>
          </p:nvSpPr>
          <p:spPr bwMode="auto">
            <a:xfrm>
              <a:off x="2808288" y="5232400"/>
              <a:ext cx="1201737"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 Liabilities</a:t>
              </a:r>
              <a:endParaRPr lang="en-US" dirty="0" smtClean="0">
                <a:solidFill>
                  <a:prstClr val="black"/>
                </a:solidFill>
                <a:cs typeface="+mn-cs"/>
              </a:endParaRPr>
            </a:p>
          </p:txBody>
        </p:sp>
        <p:sp>
          <p:nvSpPr>
            <p:cNvPr id="257" name="Rectangle 71"/>
            <p:cNvSpPr>
              <a:spLocks noChangeArrowheads="1"/>
            </p:cNvSpPr>
            <p:nvPr/>
          </p:nvSpPr>
          <p:spPr bwMode="auto">
            <a:xfrm>
              <a:off x="4981575" y="5232400"/>
              <a:ext cx="4953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258" name="Rectangle 72"/>
            <p:cNvSpPr>
              <a:spLocks noChangeArrowheads="1"/>
            </p:cNvSpPr>
            <p:nvPr/>
          </p:nvSpPr>
          <p:spPr bwMode="auto">
            <a:xfrm>
              <a:off x="2808288" y="5440363"/>
              <a:ext cx="97948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 Equity</a:t>
              </a:r>
              <a:endParaRPr lang="en-US" dirty="0" smtClean="0">
                <a:solidFill>
                  <a:prstClr val="black"/>
                </a:solidFill>
                <a:cs typeface="+mn-cs"/>
              </a:endParaRPr>
            </a:p>
          </p:txBody>
        </p:sp>
        <p:sp>
          <p:nvSpPr>
            <p:cNvPr id="259" name="Rectangle 73"/>
            <p:cNvSpPr>
              <a:spLocks noChangeArrowheads="1"/>
            </p:cNvSpPr>
            <p:nvPr/>
          </p:nvSpPr>
          <p:spPr bwMode="auto">
            <a:xfrm>
              <a:off x="4889500" y="5440363"/>
              <a:ext cx="5953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$4,290</a:t>
              </a:r>
              <a:endParaRPr lang="en-US" dirty="0" smtClean="0">
                <a:solidFill>
                  <a:prstClr val="black"/>
                </a:solidFill>
                <a:cs typeface="+mn-cs"/>
              </a:endParaRPr>
            </a:p>
          </p:txBody>
        </p:sp>
        <p:sp>
          <p:nvSpPr>
            <p:cNvPr id="290" name="Line 74"/>
            <p:cNvSpPr>
              <a:spLocks noChangeShapeType="1"/>
            </p:cNvSpPr>
            <p:nvPr/>
          </p:nvSpPr>
          <p:spPr bwMode="auto">
            <a:xfrm>
              <a:off x="4567238" y="5419725"/>
              <a:ext cx="909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1" name="Rectangle 75"/>
            <p:cNvSpPr>
              <a:spLocks noChangeArrowheads="1"/>
            </p:cNvSpPr>
            <p:nvPr/>
          </p:nvSpPr>
          <p:spPr bwMode="auto">
            <a:xfrm>
              <a:off x="4567238" y="5419725"/>
              <a:ext cx="90963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2" name="Line 76"/>
            <p:cNvSpPr>
              <a:spLocks noChangeShapeType="1"/>
            </p:cNvSpPr>
            <p:nvPr/>
          </p:nvSpPr>
          <p:spPr bwMode="auto">
            <a:xfrm>
              <a:off x="4567238" y="5627688"/>
              <a:ext cx="909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 name="Rectangle 77"/>
            <p:cNvSpPr>
              <a:spLocks noChangeArrowheads="1"/>
            </p:cNvSpPr>
            <p:nvPr/>
          </p:nvSpPr>
          <p:spPr bwMode="auto">
            <a:xfrm>
              <a:off x="4567238" y="5627688"/>
              <a:ext cx="909637"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 name="Line 78"/>
            <p:cNvSpPr>
              <a:spLocks noChangeShapeType="1"/>
            </p:cNvSpPr>
            <p:nvPr/>
          </p:nvSpPr>
          <p:spPr bwMode="auto">
            <a:xfrm>
              <a:off x="4567238" y="5648325"/>
              <a:ext cx="909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 name="Rectangle 79"/>
            <p:cNvSpPr>
              <a:spLocks noChangeArrowheads="1"/>
            </p:cNvSpPr>
            <p:nvPr/>
          </p:nvSpPr>
          <p:spPr bwMode="auto">
            <a:xfrm>
              <a:off x="4567238" y="5648325"/>
              <a:ext cx="90963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grpSp>
      <p:sp>
        <p:nvSpPr>
          <p:cNvPr id="77" name="Slide Number Placeholder 76"/>
          <p:cNvSpPr>
            <a:spLocks noGrp="1"/>
          </p:cNvSpPr>
          <p:nvPr>
            <p:ph type="sldNum" sz="quarter" idx="12"/>
          </p:nvPr>
        </p:nvSpPr>
        <p:spPr/>
        <p:txBody>
          <a:bodyPr/>
          <a:lstStyle/>
          <a:p>
            <a:pPr>
              <a:defRPr/>
            </a:pPr>
            <a:fld id="{F595C8B3-3AB0-4535-9C99-A51CEA283CD5}" type="slidenum">
              <a:rPr lang="en-US" smtClean="0"/>
              <a:pPr>
                <a:defRPr/>
              </a:pPr>
              <a:t>53</a:t>
            </a:fld>
            <a:endParaRPr lang="en-US" dirty="0"/>
          </a:p>
        </p:txBody>
      </p:sp>
      <p:sp>
        <p:nvSpPr>
          <p:cNvPr id="79" name="Rounded Rectangle 78"/>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P1: Analyze business transactions using the accounting equation.</a:t>
            </a:r>
            <a:endParaRPr lang="en-US" sz="1100" b="1" kern="0" dirty="0">
              <a:solidFill>
                <a:prstClr val="black"/>
              </a:solidFill>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381000" y="1693315"/>
            <a:ext cx="81534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P2:	</a:t>
            </a:r>
            <a:br>
              <a:rPr lang="en-US" altLang="en-US" dirty="0" smtClean="0"/>
            </a:br>
            <a:r>
              <a:rPr lang="en-US" dirty="0"/>
              <a:t>Identify and p</a:t>
            </a:r>
            <a:r>
              <a:rPr lang="en-US" dirty="0" smtClean="0"/>
              <a:t>repare </a:t>
            </a:r>
            <a:r>
              <a:rPr lang="en-US" dirty="0"/>
              <a:t>b</a:t>
            </a:r>
            <a:r>
              <a:rPr lang="en-US" dirty="0" smtClean="0"/>
              <a:t>asic </a:t>
            </a:r>
            <a:r>
              <a:rPr lang="en-US" dirty="0"/>
              <a:t>f</a:t>
            </a:r>
            <a:r>
              <a:rPr lang="en-US" dirty="0" smtClean="0"/>
              <a:t>inancial statements </a:t>
            </a:r>
            <a:r>
              <a:rPr lang="en-US" dirty="0"/>
              <a:t>and e</a:t>
            </a:r>
            <a:r>
              <a:rPr lang="en-US" dirty="0" smtClean="0"/>
              <a:t>xplain </a:t>
            </a:r>
            <a:r>
              <a:rPr lang="en-US" dirty="0"/>
              <a:t>h</a:t>
            </a:r>
            <a:r>
              <a:rPr lang="en-US" dirty="0" smtClean="0"/>
              <a:t>ow they interrelate</a:t>
            </a:r>
            <a:r>
              <a:rPr lang="en-US" dirty="0"/>
              <a:t>.</a:t>
            </a: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54</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90600" y="160600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00100" y="5543276"/>
            <a:ext cx="7315200" cy="87313"/>
          </a:xfrm>
          <a:prstGeom prst="rect">
            <a:avLst/>
          </a:prstGeom>
          <a:noFill/>
          <a:ln w="9525">
            <a:noFill/>
            <a:miter lim="800000"/>
            <a:headEnd/>
            <a:tailEnd/>
          </a:ln>
        </p:spPr>
      </p:pic>
      <p:sp>
        <p:nvSpPr>
          <p:cNvPr id="6" name="Rectangle 5"/>
          <p:cNvSpPr/>
          <p:nvPr/>
        </p:nvSpPr>
        <p:spPr>
          <a:xfrm>
            <a:off x="2161425" y="395430"/>
            <a:ext cx="5267789" cy="769441"/>
          </a:xfrm>
          <a:prstGeom prst="rect">
            <a:avLst/>
          </a:prstGeom>
        </p:spPr>
        <p:txBody>
          <a:bodyPr wrap="none">
            <a:spAutoFit/>
          </a:bodyPr>
          <a:lstStyle/>
          <a:p>
            <a:r>
              <a:rPr lang="en-US" altLang="en-US" sz="4400" b="1" dirty="0">
                <a:solidFill>
                  <a:prstClr val="black"/>
                </a:solidFill>
              </a:rPr>
              <a:t>Learning Objective</a:t>
            </a:r>
            <a:endParaRPr lang="en-US" sz="4400" dirty="0">
              <a:solidFill>
                <a:prstClr val="black"/>
              </a:solidFill>
            </a:endParaRPr>
          </a:p>
        </p:txBody>
      </p:sp>
    </p:spTree>
    <p:extLst>
      <p:ext uri="{BB962C8B-B14F-4D97-AF65-F5344CB8AC3E}">
        <p14:creationId xmlns:p14="http://schemas.microsoft.com/office/powerpoint/2010/main" val="240475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10400" y="609600"/>
            <a:ext cx="2133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54627" name="Title 1"/>
          <p:cNvSpPr>
            <a:spLocks noGrp="1"/>
          </p:cNvSpPr>
          <p:nvPr>
            <p:ph type="title"/>
          </p:nvPr>
        </p:nvSpPr>
        <p:spPr/>
        <p:txBody>
          <a:bodyPr/>
          <a:lstStyle/>
          <a:p>
            <a:pPr eaLnBrk="1" hangingPunct="1"/>
            <a:r>
              <a:rPr lang="en-US" altLang="en-US" b="1" dirty="0" smtClean="0"/>
              <a:t>Financial Statements</a:t>
            </a:r>
          </a:p>
        </p:txBody>
      </p:sp>
      <p:sp>
        <p:nvSpPr>
          <p:cNvPr id="3" name="TextBox 2"/>
          <p:cNvSpPr txBox="1">
            <a:spLocks noChangeArrowheads="1"/>
          </p:cNvSpPr>
          <p:nvPr/>
        </p:nvSpPr>
        <p:spPr bwMode="auto">
          <a:xfrm>
            <a:off x="533400" y="1295400"/>
            <a:ext cx="7924800" cy="4524375"/>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dirty="0" smtClean="0">
                <a:solidFill>
                  <a:srgbClr val="000000"/>
                </a:solidFill>
                <a:latin typeface="Calibri" pitchFamily="-107" charset="0"/>
              </a:rPr>
              <a:t>The four financial statements and their purposes are:</a:t>
            </a:r>
          </a:p>
          <a:p>
            <a:pPr eaLnBrk="1" hangingPunct="1">
              <a:buFont typeface="Calibri" pitchFamily="-107" charset="0"/>
              <a:buAutoNum type="arabicPeriod"/>
              <a:defRPr/>
            </a:pPr>
            <a:r>
              <a:rPr lang="en-US" b="1" dirty="0" smtClean="0">
                <a:solidFill>
                  <a:srgbClr val="000000"/>
                </a:solidFill>
                <a:latin typeface="Calibri" pitchFamily="-107" charset="0"/>
              </a:rPr>
              <a:t> Income statement </a:t>
            </a:r>
            <a:r>
              <a:rPr lang="en-US" dirty="0" smtClean="0">
                <a:solidFill>
                  <a:srgbClr val="000000"/>
                </a:solidFill>
                <a:latin typeface="Calibri" pitchFamily="-107" charset="0"/>
              </a:rPr>
              <a:t>— describes a company’s revenues and expenses along with the resulting net income or loss over a period of time due to earnings activities.</a:t>
            </a:r>
          </a:p>
          <a:p>
            <a:pPr eaLnBrk="1" hangingPunct="1">
              <a:buFont typeface="Calibri" pitchFamily="-107" charset="0"/>
              <a:buAutoNum type="arabicPeriod"/>
              <a:defRPr/>
            </a:pPr>
            <a:r>
              <a:rPr lang="en-US" b="1" dirty="0" smtClean="0">
                <a:solidFill>
                  <a:srgbClr val="000000"/>
                </a:solidFill>
                <a:latin typeface="Calibri" pitchFamily="-107" charset="0"/>
              </a:rPr>
              <a:t> Statement of owner’s equity</a:t>
            </a:r>
            <a:r>
              <a:rPr lang="en-US" dirty="0" smtClean="0">
                <a:solidFill>
                  <a:srgbClr val="000000"/>
                </a:solidFill>
                <a:latin typeface="Calibri" pitchFamily="-107" charset="0"/>
              </a:rPr>
              <a:t>— explains changes in equity from net income (or loss) and from any owner investments and withdrawals over a period of time.</a:t>
            </a:r>
          </a:p>
          <a:p>
            <a:pPr eaLnBrk="1" hangingPunct="1">
              <a:buFont typeface="Calibri" pitchFamily="-107" charset="0"/>
              <a:buAutoNum type="arabicPeriod"/>
              <a:defRPr/>
            </a:pPr>
            <a:r>
              <a:rPr lang="en-US" b="1" dirty="0" smtClean="0">
                <a:solidFill>
                  <a:srgbClr val="000000"/>
                </a:solidFill>
                <a:latin typeface="Calibri" pitchFamily="-107" charset="0"/>
              </a:rPr>
              <a:t> Balance sheet </a:t>
            </a:r>
            <a:r>
              <a:rPr lang="en-US" dirty="0" smtClean="0">
                <a:solidFill>
                  <a:srgbClr val="000000"/>
                </a:solidFill>
                <a:latin typeface="Calibri" pitchFamily="-107" charset="0"/>
              </a:rPr>
              <a:t>— describes a company’s financial position (types and amounts of assets, liabilities, and equity) at a point in time.</a:t>
            </a:r>
          </a:p>
          <a:p>
            <a:pPr eaLnBrk="1" hangingPunct="1">
              <a:buFont typeface="Calibri" pitchFamily="-107" charset="0"/>
              <a:buAutoNum type="arabicPeriod"/>
              <a:defRPr/>
            </a:pPr>
            <a:r>
              <a:rPr lang="en-US" b="1" dirty="0" smtClean="0">
                <a:solidFill>
                  <a:srgbClr val="000000"/>
                </a:solidFill>
                <a:latin typeface="Calibri" pitchFamily="-107" charset="0"/>
              </a:rPr>
              <a:t> Statement of cash flows </a:t>
            </a:r>
            <a:r>
              <a:rPr lang="en-US" dirty="0" smtClean="0">
                <a:solidFill>
                  <a:srgbClr val="000000"/>
                </a:solidFill>
                <a:latin typeface="Calibri" pitchFamily="-107" charset="0"/>
              </a:rPr>
              <a:t>— identifies cash inflows (receipts) and cash outflows (payments) over a period of time.</a:t>
            </a:r>
          </a:p>
        </p:txBody>
      </p:sp>
      <p:sp>
        <p:nvSpPr>
          <p:cNvPr id="4" name="Slide Number Placeholder 3"/>
          <p:cNvSpPr>
            <a:spLocks noGrp="1"/>
          </p:cNvSpPr>
          <p:nvPr>
            <p:ph type="sldNum" sz="quarter" idx="12"/>
          </p:nvPr>
        </p:nvSpPr>
        <p:spPr/>
        <p:txBody>
          <a:bodyPr/>
          <a:lstStyle/>
          <a:p>
            <a:pPr>
              <a:defRPr/>
            </a:pPr>
            <a:fld id="{859FE9FE-C79D-4DD5-91F2-83F9056E310B}" type="slidenum">
              <a:rPr lang="en-US"/>
              <a:pPr>
                <a:defRPr/>
              </a:pPr>
              <a:t>55</a:t>
            </a:fld>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 name="Rounded Rectangle 8"/>
          <p:cNvSpPr/>
          <p:nvPr/>
        </p:nvSpPr>
        <p:spPr>
          <a:xfrm>
            <a:off x="152400" y="6520844"/>
            <a:ext cx="6172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Identify and prepare basic financial statements and explain how they interrelate.</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CA8AA6B-F4A2-4F2F-89EE-BA6BD299753D}" type="slidenum">
              <a:rPr lang="en-US" smtClean="0">
                <a:solidFill>
                  <a:prstClr val="black">
                    <a:tint val="75000"/>
                  </a:prstClr>
                </a:solidFill>
              </a:rPr>
              <a:pPr>
                <a:defRPr/>
              </a:pPr>
              <a:t>56</a:t>
            </a:fld>
            <a:endParaRPr lang="en-US" dirty="0">
              <a:solidFill>
                <a:prstClr val="black">
                  <a:tint val="75000"/>
                </a:prstClr>
              </a:solidFill>
            </a:endParaRPr>
          </a:p>
        </p:txBody>
      </p:sp>
      <p:sp>
        <p:nvSpPr>
          <p:cNvPr id="12" name="Title 1"/>
          <p:cNvSpPr txBox="1">
            <a:spLocks/>
          </p:cNvSpPr>
          <p:nvPr/>
        </p:nvSpPr>
        <p:spPr bwMode="auto">
          <a:xfrm>
            <a:off x="381000" y="2133600"/>
            <a:ext cx="2057400" cy="1447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r>
              <a:rPr lang="en-US" dirty="0" smtClean="0">
                <a:solidFill>
                  <a:prstClr val="black"/>
                </a:solidFill>
              </a:rPr>
              <a:t>Exhibit 1.10</a:t>
            </a:r>
            <a:br>
              <a:rPr lang="en-US" dirty="0" smtClean="0">
                <a:solidFill>
                  <a:prstClr val="black"/>
                </a:solidFill>
              </a:rPr>
            </a:br>
            <a:r>
              <a:rPr lang="en-US" dirty="0" smtClean="0">
                <a:solidFill>
                  <a:prstClr val="black"/>
                </a:solidFill>
              </a:rPr>
              <a:t>Financial Statements</a:t>
            </a:r>
            <a:br>
              <a:rPr lang="en-US" dirty="0" smtClean="0">
                <a:solidFill>
                  <a:prstClr val="black"/>
                </a:solidFill>
              </a:rPr>
            </a:br>
            <a:r>
              <a:rPr lang="en-US" dirty="0" smtClean="0">
                <a:solidFill>
                  <a:prstClr val="black"/>
                </a:solidFill>
              </a:rPr>
              <a:t>and Their Links</a:t>
            </a:r>
            <a:endParaRPr lang="en-US" dirty="0">
              <a:solidFill>
                <a:prstClr val="black"/>
              </a:solidFill>
            </a:endParaRPr>
          </a:p>
        </p:txBody>
      </p:sp>
      <p:sp>
        <p:nvSpPr>
          <p:cNvPr id="9" name="TextBox 8"/>
          <p:cNvSpPr txBox="1"/>
          <p:nvPr/>
        </p:nvSpPr>
        <p:spPr>
          <a:xfrm>
            <a:off x="609600" y="6031468"/>
            <a:ext cx="1981200" cy="369332"/>
          </a:xfrm>
          <a:prstGeom prst="rect">
            <a:avLst/>
          </a:prstGeom>
          <a:noFill/>
        </p:spPr>
        <p:txBody>
          <a:bodyPr wrap="square" rtlCol="0">
            <a:spAutoFit/>
          </a:bodyPr>
          <a:lstStyle/>
          <a:p>
            <a:r>
              <a:rPr lang="en-US" dirty="0" smtClean="0">
                <a:solidFill>
                  <a:prstClr val="black"/>
                </a:solidFill>
              </a:rPr>
              <a:t>(cont. next slide)</a:t>
            </a:r>
            <a:endParaRPr lang="en-US" dirty="0">
              <a:solidFill>
                <a:prstClr val="black"/>
              </a:solidFill>
            </a:endParaRPr>
          </a:p>
        </p:txBody>
      </p:sp>
      <p:sp>
        <p:nvSpPr>
          <p:cNvPr id="6" name="Rounded Rectangle 5"/>
          <p:cNvSpPr/>
          <p:nvPr/>
        </p:nvSpPr>
        <p:spPr>
          <a:xfrm>
            <a:off x="152400" y="6520844"/>
            <a:ext cx="6172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P2: Identify and prepare basic financial statements and explain how they interrelate.</a:t>
            </a:r>
            <a:endParaRPr lang="en-US" sz="1100" b="1" kern="0" dirty="0">
              <a:solidFill>
                <a:prstClr val="black"/>
              </a:solidFill>
              <a:latin typeface="Arial Narrow" pitchFamily="34" charset="0"/>
            </a:endParaRPr>
          </a:p>
        </p:txBody>
      </p:sp>
      <p:pic>
        <p:nvPicPr>
          <p:cNvPr id="3" name="Picture 2"/>
          <p:cNvPicPr>
            <a:picLocks noChangeAspect="1"/>
          </p:cNvPicPr>
          <p:nvPr/>
        </p:nvPicPr>
        <p:blipFill>
          <a:blip r:embed="rId3"/>
          <a:stretch>
            <a:fillRect/>
          </a:stretch>
        </p:blipFill>
        <p:spPr>
          <a:xfrm>
            <a:off x="3021321" y="289192"/>
            <a:ext cx="5658853" cy="6171630"/>
          </a:xfrm>
          <a:prstGeom prst="rect">
            <a:avLst/>
          </a:prstGeom>
        </p:spPr>
      </p:pic>
    </p:spTree>
    <p:extLst>
      <p:ext uri="{BB962C8B-B14F-4D97-AF65-F5344CB8AC3E}">
        <p14:creationId xmlns:p14="http://schemas.microsoft.com/office/powerpoint/2010/main" val="26105617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0"/>
            <a:ext cx="2286000" cy="1295400"/>
          </a:xfrm>
        </p:spPr>
        <p:txBody>
          <a:bodyPr/>
          <a:lstStyle/>
          <a:p>
            <a:r>
              <a:rPr lang="en-US" dirty="0"/>
              <a:t>E</a:t>
            </a:r>
            <a:r>
              <a:rPr lang="en-US" dirty="0" smtClean="0"/>
              <a:t>xhibit 1.10</a:t>
            </a:r>
            <a:br>
              <a:rPr lang="en-US" dirty="0" smtClean="0"/>
            </a:br>
            <a:r>
              <a:rPr lang="en-US" dirty="0" smtClean="0"/>
              <a:t>Financial Statements</a:t>
            </a:r>
            <a:br>
              <a:rPr lang="en-US" dirty="0" smtClean="0"/>
            </a:br>
            <a:r>
              <a:rPr lang="en-US" dirty="0" smtClean="0"/>
              <a:t>and Their Links</a:t>
            </a:r>
            <a:endParaRPr lang="en-US" dirty="0"/>
          </a:p>
        </p:txBody>
      </p:sp>
      <p:sp>
        <p:nvSpPr>
          <p:cNvPr id="5" name="Slide Number Placeholder 4"/>
          <p:cNvSpPr>
            <a:spLocks noGrp="1"/>
          </p:cNvSpPr>
          <p:nvPr>
            <p:ph type="sldNum" sz="quarter" idx="12"/>
          </p:nvPr>
        </p:nvSpPr>
        <p:spPr/>
        <p:txBody>
          <a:bodyPr/>
          <a:lstStyle/>
          <a:p>
            <a:pPr>
              <a:defRPr/>
            </a:pPr>
            <a:fld id="{2CA8AA6B-F4A2-4F2F-89EE-BA6BD299753D}" type="slidenum">
              <a:rPr lang="en-US" smtClean="0">
                <a:solidFill>
                  <a:prstClr val="black">
                    <a:tint val="75000"/>
                  </a:prstClr>
                </a:solidFill>
              </a:rPr>
              <a:pPr>
                <a:defRPr/>
              </a:pPr>
              <a:t>57</a:t>
            </a:fld>
            <a:endParaRPr lang="en-US" dirty="0">
              <a:solidFill>
                <a:prstClr val="black">
                  <a:tint val="75000"/>
                </a:prstClr>
              </a:solidFill>
            </a:endParaRPr>
          </a:p>
        </p:txBody>
      </p:sp>
      <p:sp>
        <p:nvSpPr>
          <p:cNvPr id="6" name="Rounded Rectangle 5"/>
          <p:cNvSpPr/>
          <p:nvPr/>
        </p:nvSpPr>
        <p:spPr>
          <a:xfrm>
            <a:off x="152400" y="6520844"/>
            <a:ext cx="6172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P2: Identify and prepare basic financial statements and explain how they interrelate.</a:t>
            </a:r>
            <a:endParaRPr lang="en-US" sz="1100" b="1" kern="0" dirty="0">
              <a:solidFill>
                <a:prstClr val="black"/>
              </a:solidFill>
              <a:latin typeface="Arial Narrow" pitchFamily="34" charset="0"/>
            </a:endParaRPr>
          </a:p>
        </p:txBody>
      </p:sp>
      <p:pic>
        <p:nvPicPr>
          <p:cNvPr id="4" name="Picture 3"/>
          <p:cNvPicPr>
            <a:picLocks noChangeAspect="1"/>
          </p:cNvPicPr>
          <p:nvPr/>
        </p:nvPicPr>
        <p:blipFill>
          <a:blip r:embed="rId3"/>
          <a:stretch>
            <a:fillRect/>
          </a:stretch>
        </p:blipFill>
        <p:spPr>
          <a:xfrm>
            <a:off x="2514600" y="457200"/>
            <a:ext cx="6324600" cy="5716466"/>
          </a:xfrm>
          <a:prstGeom prst="rect">
            <a:avLst/>
          </a:prstGeom>
        </p:spPr>
      </p:pic>
    </p:spTree>
    <p:extLst>
      <p:ext uri="{BB962C8B-B14F-4D97-AF65-F5344CB8AC3E}">
        <p14:creationId xmlns:p14="http://schemas.microsoft.com/office/powerpoint/2010/main" val="19766134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1-5</a:t>
            </a:r>
            <a:endParaRPr lang="en-US" sz="2400" b="1" dirty="0">
              <a:solidFill>
                <a:prstClr val="white"/>
              </a:solidFill>
            </a:endParaRPr>
          </a:p>
        </p:txBody>
      </p:sp>
      <p:sp>
        <p:nvSpPr>
          <p:cNvPr id="2775" name="Rectangle 141"/>
          <p:cNvSpPr>
            <a:spLocks noChangeArrowheads="1"/>
          </p:cNvSpPr>
          <p:nvPr/>
        </p:nvSpPr>
        <p:spPr bwMode="auto">
          <a:xfrm>
            <a:off x="528638" y="3094038"/>
            <a:ext cx="8086725" cy="2270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6" name="Rectangle 172"/>
          <p:cNvSpPr>
            <a:spLocks noChangeArrowheads="1"/>
          </p:cNvSpPr>
          <p:nvPr/>
        </p:nvSpPr>
        <p:spPr bwMode="auto">
          <a:xfrm>
            <a:off x="2363788" y="3105150"/>
            <a:ext cx="1471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Income Statement</a:t>
            </a:r>
            <a:endParaRPr lang="en-US" dirty="0" smtClean="0">
              <a:solidFill>
                <a:prstClr val="black"/>
              </a:solidFill>
              <a:cs typeface="+mn-cs"/>
            </a:endParaRPr>
          </a:p>
        </p:txBody>
      </p:sp>
      <p:sp>
        <p:nvSpPr>
          <p:cNvPr id="2807" name="Rectangle 173"/>
          <p:cNvSpPr>
            <a:spLocks noChangeArrowheads="1"/>
          </p:cNvSpPr>
          <p:nvPr/>
        </p:nvSpPr>
        <p:spPr bwMode="auto">
          <a:xfrm>
            <a:off x="4159250" y="3105150"/>
            <a:ext cx="2276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Statement of Owner’s Equity</a:t>
            </a:r>
            <a:endParaRPr lang="en-US" dirty="0" smtClean="0">
              <a:solidFill>
                <a:prstClr val="black"/>
              </a:solidFill>
              <a:cs typeface="+mn-cs"/>
            </a:endParaRPr>
          </a:p>
        </p:txBody>
      </p:sp>
      <p:sp>
        <p:nvSpPr>
          <p:cNvPr id="2808" name="Rectangle 174"/>
          <p:cNvSpPr>
            <a:spLocks noChangeArrowheads="1"/>
          </p:cNvSpPr>
          <p:nvPr/>
        </p:nvSpPr>
        <p:spPr bwMode="auto">
          <a:xfrm>
            <a:off x="6850063" y="3105150"/>
            <a:ext cx="1189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Balance Sheet</a:t>
            </a:r>
            <a:endParaRPr lang="en-US" dirty="0" smtClean="0">
              <a:solidFill>
                <a:prstClr val="black"/>
              </a:solidFill>
              <a:cs typeface="+mn-cs"/>
            </a:endParaRPr>
          </a:p>
        </p:txBody>
      </p:sp>
      <p:sp>
        <p:nvSpPr>
          <p:cNvPr id="2809" name="Rectangle 175"/>
          <p:cNvSpPr>
            <a:spLocks noChangeArrowheads="1"/>
          </p:cNvSpPr>
          <p:nvPr/>
        </p:nvSpPr>
        <p:spPr bwMode="auto">
          <a:xfrm>
            <a:off x="568325" y="3332163"/>
            <a:ext cx="614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Assets</a:t>
            </a:r>
            <a:endParaRPr lang="en-US" dirty="0" smtClean="0">
              <a:solidFill>
                <a:prstClr val="black"/>
              </a:solidFill>
              <a:cs typeface="+mn-cs"/>
            </a:endParaRPr>
          </a:p>
        </p:txBody>
      </p:sp>
      <p:sp>
        <p:nvSpPr>
          <p:cNvPr id="2810" name="Rectangle 176"/>
          <p:cNvSpPr>
            <a:spLocks noChangeArrowheads="1"/>
          </p:cNvSpPr>
          <p:nvPr/>
        </p:nvSpPr>
        <p:spPr bwMode="auto">
          <a:xfrm>
            <a:off x="6850063" y="3332163"/>
            <a:ext cx="11493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Detail of </a:t>
            </a:r>
            <a:r>
              <a:rPr lang="en-US" sz="1300" dirty="0" smtClean="0">
                <a:solidFill>
                  <a:srgbClr val="C00000"/>
                </a:solidFill>
                <a:cs typeface="+mn-cs"/>
              </a:rPr>
              <a:t>Assets</a:t>
            </a:r>
            <a:endParaRPr lang="en-US" dirty="0" smtClean="0">
              <a:solidFill>
                <a:srgbClr val="C00000"/>
              </a:solidFill>
              <a:cs typeface="+mn-cs"/>
            </a:endParaRPr>
          </a:p>
        </p:txBody>
      </p:sp>
      <p:sp>
        <p:nvSpPr>
          <p:cNvPr id="2811" name="Rectangle 177"/>
          <p:cNvSpPr>
            <a:spLocks noChangeArrowheads="1"/>
          </p:cNvSpPr>
          <p:nvPr/>
        </p:nvSpPr>
        <p:spPr bwMode="auto">
          <a:xfrm>
            <a:off x="568325" y="3548063"/>
            <a:ext cx="827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Liabilities</a:t>
            </a:r>
            <a:endParaRPr lang="en-US" dirty="0" smtClean="0">
              <a:solidFill>
                <a:prstClr val="black"/>
              </a:solidFill>
              <a:cs typeface="+mn-cs"/>
            </a:endParaRPr>
          </a:p>
        </p:txBody>
      </p:sp>
      <p:sp>
        <p:nvSpPr>
          <p:cNvPr id="2812" name="Rectangle 178"/>
          <p:cNvSpPr>
            <a:spLocks noChangeArrowheads="1"/>
          </p:cNvSpPr>
          <p:nvPr/>
        </p:nvSpPr>
        <p:spPr bwMode="auto">
          <a:xfrm>
            <a:off x="6850063" y="3548063"/>
            <a:ext cx="13446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Detail of </a:t>
            </a:r>
            <a:r>
              <a:rPr lang="en-US" sz="1300" dirty="0" smtClean="0">
                <a:solidFill>
                  <a:srgbClr val="C00000"/>
                </a:solidFill>
                <a:cs typeface="+mn-cs"/>
              </a:rPr>
              <a:t>Liabilities</a:t>
            </a:r>
            <a:endParaRPr lang="en-US" dirty="0" smtClean="0">
              <a:solidFill>
                <a:srgbClr val="C00000"/>
              </a:solidFill>
              <a:cs typeface="+mn-cs"/>
            </a:endParaRPr>
          </a:p>
        </p:txBody>
      </p:sp>
      <p:sp>
        <p:nvSpPr>
          <p:cNvPr id="2813" name="Rectangle 179"/>
          <p:cNvSpPr>
            <a:spLocks noChangeArrowheads="1"/>
          </p:cNvSpPr>
          <p:nvPr/>
        </p:nvSpPr>
        <p:spPr bwMode="auto">
          <a:xfrm>
            <a:off x="568325" y="3763963"/>
            <a:ext cx="625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Equity:</a:t>
            </a:r>
            <a:endParaRPr lang="en-US" dirty="0" smtClean="0">
              <a:solidFill>
                <a:prstClr val="black"/>
              </a:solidFill>
              <a:cs typeface="+mn-cs"/>
            </a:endParaRPr>
          </a:p>
        </p:txBody>
      </p:sp>
      <p:sp>
        <p:nvSpPr>
          <p:cNvPr id="2814" name="Rectangle 180"/>
          <p:cNvSpPr>
            <a:spLocks noChangeArrowheads="1"/>
          </p:cNvSpPr>
          <p:nvPr/>
        </p:nvSpPr>
        <p:spPr bwMode="auto">
          <a:xfrm>
            <a:off x="750888" y="3981450"/>
            <a:ext cx="1574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Owner investments</a:t>
            </a:r>
            <a:endParaRPr lang="en-US" dirty="0" smtClean="0">
              <a:solidFill>
                <a:prstClr val="black"/>
              </a:solidFill>
              <a:cs typeface="+mn-cs"/>
            </a:endParaRPr>
          </a:p>
        </p:txBody>
      </p:sp>
      <p:sp>
        <p:nvSpPr>
          <p:cNvPr id="2815" name="Rectangle 181"/>
          <p:cNvSpPr>
            <a:spLocks noChangeArrowheads="1"/>
          </p:cNvSpPr>
          <p:nvPr/>
        </p:nvSpPr>
        <p:spPr bwMode="auto">
          <a:xfrm>
            <a:off x="4340225" y="3763963"/>
            <a:ext cx="1308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Beginning Capital</a:t>
            </a:r>
            <a:endParaRPr lang="en-US" dirty="0" smtClean="0">
              <a:solidFill>
                <a:prstClr val="black"/>
              </a:solidFill>
              <a:cs typeface="+mn-cs"/>
            </a:endParaRPr>
          </a:p>
        </p:txBody>
      </p:sp>
      <p:sp>
        <p:nvSpPr>
          <p:cNvPr id="2817" name="Rectangle 183"/>
          <p:cNvSpPr>
            <a:spLocks noChangeArrowheads="1"/>
          </p:cNvSpPr>
          <p:nvPr/>
        </p:nvSpPr>
        <p:spPr bwMode="auto">
          <a:xfrm>
            <a:off x="750888" y="4176713"/>
            <a:ext cx="1512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i="1" dirty="0" smtClean="0">
                <a:solidFill>
                  <a:srgbClr val="C00000"/>
                </a:solidFill>
                <a:cs typeface="+mn-cs"/>
              </a:rPr>
              <a:t>- Owner </a:t>
            </a:r>
            <a:r>
              <a:rPr lang="en-US" sz="1300" i="1" dirty="0">
                <a:solidFill>
                  <a:srgbClr val="C00000"/>
                </a:solidFill>
                <a:cs typeface="+mn-cs"/>
              </a:rPr>
              <a:t>w</a:t>
            </a:r>
            <a:r>
              <a:rPr lang="en-US" sz="1300" i="1" dirty="0" smtClean="0">
                <a:solidFill>
                  <a:srgbClr val="C00000"/>
                </a:solidFill>
                <a:cs typeface="+mn-cs"/>
              </a:rPr>
              <a:t>ithdrawals</a:t>
            </a:r>
            <a:endParaRPr lang="en-US" dirty="0" smtClean="0">
              <a:solidFill>
                <a:prstClr val="black"/>
              </a:solidFill>
              <a:cs typeface="+mn-cs"/>
            </a:endParaRPr>
          </a:p>
        </p:txBody>
      </p:sp>
      <p:sp>
        <p:nvSpPr>
          <p:cNvPr id="2818" name="Rectangle 184"/>
          <p:cNvSpPr>
            <a:spLocks noChangeArrowheads="1"/>
          </p:cNvSpPr>
          <p:nvPr/>
        </p:nvSpPr>
        <p:spPr bwMode="auto">
          <a:xfrm>
            <a:off x="4340225" y="4187825"/>
            <a:ext cx="15128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i="1" dirty="0">
                <a:solidFill>
                  <a:srgbClr val="C00000"/>
                </a:solidFill>
                <a:cs typeface="+mn-cs"/>
              </a:rPr>
              <a:t>- Owner withdrawals</a:t>
            </a:r>
            <a:endParaRPr lang="en-US" dirty="0">
              <a:solidFill>
                <a:prstClr val="black"/>
              </a:solidFill>
              <a:cs typeface="+mn-cs"/>
            </a:endParaRPr>
          </a:p>
        </p:txBody>
      </p:sp>
      <p:sp>
        <p:nvSpPr>
          <p:cNvPr id="2819" name="Rectangle 185"/>
          <p:cNvSpPr>
            <a:spLocks noChangeArrowheads="1"/>
          </p:cNvSpPr>
          <p:nvPr/>
        </p:nvSpPr>
        <p:spPr bwMode="auto">
          <a:xfrm>
            <a:off x="6850063" y="4187825"/>
            <a:ext cx="166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Ending </a:t>
            </a:r>
            <a:r>
              <a:rPr lang="en-US" sz="1300" dirty="0">
                <a:solidFill>
                  <a:srgbClr val="C00000"/>
                </a:solidFill>
                <a:cs typeface="+mn-cs"/>
              </a:rPr>
              <a:t>Owner, Capital</a:t>
            </a:r>
            <a:endParaRPr lang="en-US" dirty="0">
              <a:solidFill>
                <a:srgbClr val="C00000"/>
              </a:solidFill>
              <a:cs typeface="+mn-cs"/>
            </a:endParaRPr>
          </a:p>
        </p:txBody>
      </p:sp>
      <p:sp>
        <p:nvSpPr>
          <p:cNvPr id="2820" name="Rectangle 186"/>
          <p:cNvSpPr>
            <a:spLocks noChangeArrowheads="1"/>
          </p:cNvSpPr>
          <p:nvPr/>
        </p:nvSpPr>
        <p:spPr bwMode="auto">
          <a:xfrm>
            <a:off x="750888" y="4394200"/>
            <a:ext cx="938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Revenues</a:t>
            </a:r>
            <a:endParaRPr lang="en-US" dirty="0" smtClean="0">
              <a:solidFill>
                <a:prstClr val="black"/>
              </a:solidFill>
              <a:cs typeface="+mn-cs"/>
            </a:endParaRPr>
          </a:p>
        </p:txBody>
      </p:sp>
      <p:sp>
        <p:nvSpPr>
          <p:cNvPr id="2821" name="Rectangle 187"/>
          <p:cNvSpPr>
            <a:spLocks noChangeArrowheads="1"/>
          </p:cNvSpPr>
          <p:nvPr/>
        </p:nvSpPr>
        <p:spPr bwMode="auto">
          <a:xfrm>
            <a:off x="2363788" y="4394200"/>
            <a:ext cx="1411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Detail of </a:t>
            </a:r>
            <a:r>
              <a:rPr lang="en-US" sz="1300" dirty="0" smtClean="0">
                <a:solidFill>
                  <a:srgbClr val="C00000"/>
                </a:solidFill>
                <a:cs typeface="+mn-cs"/>
              </a:rPr>
              <a:t>Revenues</a:t>
            </a:r>
            <a:endParaRPr lang="en-US" dirty="0" smtClean="0">
              <a:solidFill>
                <a:srgbClr val="C00000"/>
              </a:solidFill>
              <a:cs typeface="+mn-cs"/>
            </a:endParaRPr>
          </a:p>
        </p:txBody>
      </p:sp>
      <p:sp>
        <p:nvSpPr>
          <p:cNvPr id="2822" name="Rectangle 188"/>
          <p:cNvSpPr>
            <a:spLocks noChangeArrowheads="1"/>
          </p:cNvSpPr>
          <p:nvPr/>
        </p:nvSpPr>
        <p:spPr bwMode="auto">
          <a:xfrm>
            <a:off x="4340225" y="4394200"/>
            <a:ext cx="1619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latin typeface="Calibri" panose="020F0502020204030204" pitchFamily="34" charset="0"/>
                <a:cs typeface="+mn-cs"/>
              </a:rPr>
              <a:t>±</a:t>
            </a:r>
            <a:endParaRPr lang="en-US" dirty="0" smtClean="0">
              <a:solidFill>
                <a:prstClr val="black"/>
              </a:solidFill>
              <a:cs typeface="+mn-cs"/>
            </a:endParaRPr>
          </a:p>
        </p:txBody>
      </p:sp>
      <p:sp>
        <p:nvSpPr>
          <p:cNvPr id="2823" name="Rectangle 189"/>
          <p:cNvSpPr>
            <a:spLocks noChangeArrowheads="1"/>
          </p:cNvSpPr>
          <p:nvPr/>
        </p:nvSpPr>
        <p:spPr bwMode="auto">
          <a:xfrm>
            <a:off x="4340225" y="4568825"/>
            <a:ext cx="80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4" name="Rectangle 190"/>
          <p:cNvSpPr>
            <a:spLocks noChangeArrowheads="1"/>
          </p:cNvSpPr>
          <p:nvPr/>
        </p:nvSpPr>
        <p:spPr bwMode="auto">
          <a:xfrm>
            <a:off x="4421188" y="4394200"/>
            <a:ext cx="134652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a:t>
            </a:r>
            <a:r>
              <a:rPr lang="en-US" sz="1300" u="sng" dirty="0" smtClean="0">
                <a:solidFill>
                  <a:srgbClr val="000000"/>
                </a:solidFill>
                <a:cs typeface="+mn-cs"/>
              </a:rPr>
              <a:t>Net income (loss)</a:t>
            </a:r>
            <a:endParaRPr lang="en-US" u="sng" dirty="0" smtClean="0">
              <a:solidFill>
                <a:prstClr val="black"/>
              </a:solidFill>
              <a:cs typeface="+mn-cs"/>
            </a:endParaRPr>
          </a:p>
        </p:txBody>
      </p:sp>
      <p:sp>
        <p:nvSpPr>
          <p:cNvPr id="2825" name="Rectangle 191"/>
          <p:cNvSpPr>
            <a:spLocks noChangeArrowheads="1"/>
          </p:cNvSpPr>
          <p:nvPr/>
        </p:nvSpPr>
        <p:spPr bwMode="auto">
          <a:xfrm>
            <a:off x="4421188" y="4568825"/>
            <a:ext cx="12604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6" name="Rectangle 192"/>
          <p:cNvSpPr>
            <a:spLocks noChangeArrowheads="1"/>
          </p:cNvSpPr>
          <p:nvPr/>
        </p:nvSpPr>
        <p:spPr bwMode="auto">
          <a:xfrm>
            <a:off x="750888" y="4598988"/>
            <a:ext cx="8778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i="1" dirty="0" smtClean="0">
                <a:solidFill>
                  <a:srgbClr val="C00000"/>
                </a:solidFill>
                <a:cs typeface="+mn-cs"/>
              </a:rPr>
              <a:t>- Expenses</a:t>
            </a:r>
            <a:endParaRPr lang="en-US" dirty="0" smtClean="0">
              <a:solidFill>
                <a:prstClr val="black"/>
              </a:solidFill>
              <a:cs typeface="+mn-cs"/>
            </a:endParaRPr>
          </a:p>
        </p:txBody>
      </p:sp>
      <p:sp>
        <p:nvSpPr>
          <p:cNvPr id="2827" name="Rectangle 193"/>
          <p:cNvSpPr>
            <a:spLocks noChangeArrowheads="1"/>
          </p:cNvSpPr>
          <p:nvPr/>
        </p:nvSpPr>
        <p:spPr bwMode="auto">
          <a:xfrm>
            <a:off x="2363788" y="4610100"/>
            <a:ext cx="1390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u="sng" dirty="0" smtClean="0">
                <a:solidFill>
                  <a:srgbClr val="000000"/>
                </a:solidFill>
                <a:cs typeface="+mn-cs"/>
              </a:rPr>
              <a:t>Detail of </a:t>
            </a:r>
            <a:r>
              <a:rPr lang="en-US" sz="1300" i="1" u="sng" dirty="0" smtClean="0">
                <a:solidFill>
                  <a:srgbClr val="C00000"/>
                </a:solidFill>
                <a:cs typeface="+mn-cs"/>
              </a:rPr>
              <a:t>Expenses</a:t>
            </a:r>
            <a:endParaRPr lang="en-US" i="1" u="sng" dirty="0" smtClean="0">
              <a:solidFill>
                <a:srgbClr val="C00000"/>
              </a:solidFill>
              <a:cs typeface="+mn-cs"/>
            </a:endParaRPr>
          </a:p>
        </p:txBody>
      </p:sp>
      <p:sp>
        <p:nvSpPr>
          <p:cNvPr id="2828" name="Rectangle 194"/>
          <p:cNvSpPr>
            <a:spLocks noChangeArrowheads="1"/>
          </p:cNvSpPr>
          <p:nvPr/>
        </p:nvSpPr>
        <p:spPr bwMode="auto">
          <a:xfrm>
            <a:off x="2363788" y="4784725"/>
            <a:ext cx="13208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9" name="Rectangle 195"/>
          <p:cNvSpPr>
            <a:spLocks noChangeArrowheads="1"/>
          </p:cNvSpPr>
          <p:nvPr/>
        </p:nvSpPr>
        <p:spPr bwMode="auto">
          <a:xfrm>
            <a:off x="4340225" y="4610100"/>
            <a:ext cx="108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Ending Capital</a:t>
            </a:r>
            <a:endParaRPr lang="en-US" dirty="0" smtClean="0">
              <a:solidFill>
                <a:prstClr val="black"/>
              </a:solidFill>
              <a:cs typeface="+mn-cs"/>
            </a:endParaRPr>
          </a:p>
        </p:txBody>
      </p:sp>
      <p:sp>
        <p:nvSpPr>
          <p:cNvPr id="2830" name="Rectangle 196"/>
          <p:cNvSpPr>
            <a:spLocks noChangeArrowheads="1"/>
          </p:cNvSpPr>
          <p:nvPr/>
        </p:nvSpPr>
        <p:spPr bwMode="auto">
          <a:xfrm>
            <a:off x="2363788" y="4816475"/>
            <a:ext cx="1330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Net income (loss)</a:t>
            </a:r>
            <a:endParaRPr lang="en-US" dirty="0" smtClean="0">
              <a:solidFill>
                <a:prstClr val="black"/>
              </a:solidFill>
              <a:cs typeface="+mn-cs"/>
            </a:endParaRPr>
          </a:p>
        </p:txBody>
      </p:sp>
      <p:sp>
        <p:nvSpPr>
          <p:cNvPr id="2833" name="Rectangle 199"/>
          <p:cNvSpPr>
            <a:spLocks noChangeArrowheads="1"/>
          </p:cNvSpPr>
          <p:nvPr/>
        </p:nvSpPr>
        <p:spPr bwMode="auto">
          <a:xfrm>
            <a:off x="519113" y="3084513"/>
            <a:ext cx="19050" cy="236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4" name="Rectangle 200"/>
          <p:cNvSpPr>
            <a:spLocks noChangeArrowheads="1"/>
          </p:cNvSpPr>
          <p:nvPr/>
        </p:nvSpPr>
        <p:spPr bwMode="auto">
          <a:xfrm>
            <a:off x="8594725" y="3105150"/>
            <a:ext cx="20638" cy="215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5" name="Rectangle 201"/>
          <p:cNvSpPr>
            <a:spLocks noChangeArrowheads="1"/>
          </p:cNvSpPr>
          <p:nvPr/>
        </p:nvSpPr>
        <p:spPr bwMode="auto">
          <a:xfrm>
            <a:off x="538163" y="3084513"/>
            <a:ext cx="80772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6" name="Rectangle 202"/>
          <p:cNvSpPr>
            <a:spLocks noChangeArrowheads="1"/>
          </p:cNvSpPr>
          <p:nvPr/>
        </p:nvSpPr>
        <p:spPr bwMode="auto">
          <a:xfrm>
            <a:off x="538163" y="3300413"/>
            <a:ext cx="80772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cxnSp>
        <p:nvCxnSpPr>
          <p:cNvPr id="2839" name="Elbow Connector 2838"/>
          <p:cNvCxnSpPr/>
          <p:nvPr/>
        </p:nvCxnSpPr>
        <p:spPr>
          <a:xfrm flipV="1">
            <a:off x="3657600" y="4522788"/>
            <a:ext cx="565150" cy="406400"/>
          </a:xfrm>
          <a:prstGeom prst="bentConnector3">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Elbow Connector 319"/>
          <p:cNvCxnSpPr/>
          <p:nvPr/>
        </p:nvCxnSpPr>
        <p:spPr>
          <a:xfrm flipV="1">
            <a:off x="6284913" y="4321175"/>
            <a:ext cx="565150" cy="406400"/>
          </a:xfrm>
          <a:prstGeom prst="bentConnector3">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180"/>
          <p:cNvSpPr>
            <a:spLocks noChangeArrowheads="1"/>
          </p:cNvSpPr>
          <p:nvPr/>
        </p:nvSpPr>
        <p:spPr bwMode="auto">
          <a:xfrm>
            <a:off x="4292600" y="3981450"/>
            <a:ext cx="1574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Owner investments</a:t>
            </a:r>
            <a:endParaRPr lang="en-US" dirty="0" smtClean="0">
              <a:solidFill>
                <a:prstClr val="black"/>
              </a:solidFill>
              <a:cs typeface="+mn-cs"/>
            </a:endParaRPr>
          </a:p>
        </p:txBody>
      </p:sp>
      <p:sp>
        <p:nvSpPr>
          <p:cNvPr id="6" name="Rectangle 5"/>
          <p:cNvSpPr>
            <a:spLocks noChangeArrowheads="1"/>
          </p:cNvSpPr>
          <p:nvPr/>
        </p:nvSpPr>
        <p:spPr bwMode="auto">
          <a:xfrm>
            <a:off x="290513" y="1173163"/>
            <a:ext cx="13414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Accounts payable</a:t>
            </a:r>
            <a:endParaRPr lang="en-US" altLang="en-US" dirty="0" smtClean="0">
              <a:solidFill>
                <a:prstClr val="black"/>
              </a:solidFill>
              <a:cs typeface="+mn-cs"/>
            </a:endParaRPr>
          </a:p>
        </p:txBody>
      </p:sp>
      <p:sp>
        <p:nvSpPr>
          <p:cNvPr id="7" name="Rectangle 6"/>
          <p:cNvSpPr>
            <a:spLocks noChangeArrowheads="1"/>
          </p:cNvSpPr>
          <p:nvPr/>
        </p:nvSpPr>
        <p:spPr bwMode="auto">
          <a:xfrm>
            <a:off x="3548063" y="1173163"/>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$35,490</a:t>
            </a:r>
            <a:endParaRPr lang="en-US" altLang="en-US" dirty="0" smtClean="0">
              <a:solidFill>
                <a:prstClr val="black"/>
              </a:solidFill>
              <a:cs typeface="+mn-cs"/>
            </a:endParaRPr>
          </a:p>
        </p:txBody>
      </p:sp>
      <p:sp>
        <p:nvSpPr>
          <p:cNvPr id="8" name="Rectangle 7"/>
          <p:cNvSpPr>
            <a:spLocks noChangeArrowheads="1"/>
          </p:cNvSpPr>
          <p:nvPr/>
        </p:nvSpPr>
        <p:spPr bwMode="auto">
          <a:xfrm>
            <a:off x="4435475" y="1173163"/>
            <a:ext cx="21685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Investments and other assets</a:t>
            </a:r>
            <a:endParaRPr lang="en-US" altLang="en-US" dirty="0" smtClean="0">
              <a:solidFill>
                <a:prstClr val="black"/>
              </a:solidFill>
              <a:cs typeface="+mn-cs"/>
            </a:endParaRPr>
          </a:p>
        </p:txBody>
      </p:sp>
      <p:sp>
        <p:nvSpPr>
          <p:cNvPr id="9" name="Rectangle 8"/>
          <p:cNvSpPr>
            <a:spLocks noChangeArrowheads="1"/>
          </p:cNvSpPr>
          <p:nvPr/>
        </p:nvSpPr>
        <p:spPr bwMode="auto">
          <a:xfrm>
            <a:off x="7229475" y="1173163"/>
            <a:ext cx="6973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$230,039</a:t>
            </a:r>
            <a:endParaRPr lang="en-US" altLang="en-US" dirty="0" smtClean="0">
              <a:solidFill>
                <a:prstClr val="black"/>
              </a:solidFill>
              <a:cs typeface="+mn-cs"/>
            </a:endParaRPr>
          </a:p>
        </p:txBody>
      </p:sp>
      <p:sp>
        <p:nvSpPr>
          <p:cNvPr id="10" name="Rectangle 9"/>
          <p:cNvSpPr>
            <a:spLocks noChangeArrowheads="1"/>
          </p:cNvSpPr>
          <p:nvPr/>
        </p:nvSpPr>
        <p:spPr bwMode="auto">
          <a:xfrm>
            <a:off x="290513" y="1381125"/>
            <a:ext cx="11287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Other liabilities</a:t>
            </a:r>
            <a:endParaRPr lang="en-US" altLang="en-US" dirty="0" smtClean="0">
              <a:solidFill>
                <a:prstClr val="black"/>
              </a:solidFill>
              <a:cs typeface="+mn-cs"/>
            </a:endParaRPr>
          </a:p>
        </p:txBody>
      </p:sp>
      <p:sp>
        <p:nvSpPr>
          <p:cNvPr id="11" name="Rectangle 10"/>
          <p:cNvSpPr>
            <a:spLocks noChangeArrowheads="1"/>
          </p:cNvSpPr>
          <p:nvPr/>
        </p:nvSpPr>
        <p:spPr bwMode="auto">
          <a:xfrm>
            <a:off x="3533233" y="1370822"/>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135,634</a:t>
            </a:r>
            <a:endParaRPr lang="en-US" altLang="en-US" dirty="0" smtClean="0">
              <a:solidFill>
                <a:prstClr val="black"/>
              </a:solidFill>
              <a:cs typeface="+mn-cs"/>
            </a:endParaRPr>
          </a:p>
        </p:txBody>
      </p:sp>
      <p:sp>
        <p:nvSpPr>
          <p:cNvPr id="12" name="Rectangle 11"/>
          <p:cNvSpPr>
            <a:spLocks noChangeArrowheads="1"/>
          </p:cNvSpPr>
          <p:nvPr/>
        </p:nvSpPr>
        <p:spPr bwMode="auto">
          <a:xfrm>
            <a:off x="4435475" y="1381125"/>
            <a:ext cx="191558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Land and equipment (net)</a:t>
            </a:r>
            <a:endParaRPr lang="en-US" altLang="en-US" dirty="0" smtClean="0">
              <a:solidFill>
                <a:prstClr val="black"/>
              </a:solidFill>
              <a:cs typeface="+mn-cs"/>
            </a:endParaRPr>
          </a:p>
        </p:txBody>
      </p:sp>
      <p:sp>
        <p:nvSpPr>
          <p:cNvPr id="13" name="Rectangle 12"/>
          <p:cNvSpPr>
            <a:spLocks noChangeArrowheads="1"/>
          </p:cNvSpPr>
          <p:nvPr/>
        </p:nvSpPr>
        <p:spPr bwMode="auto">
          <a:xfrm>
            <a:off x="7410450" y="1381125"/>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22,471</a:t>
            </a:r>
            <a:endParaRPr lang="en-US" altLang="en-US" dirty="0" smtClean="0">
              <a:solidFill>
                <a:prstClr val="black"/>
              </a:solidFill>
              <a:cs typeface="+mn-cs"/>
            </a:endParaRPr>
          </a:p>
        </p:txBody>
      </p:sp>
      <p:sp>
        <p:nvSpPr>
          <p:cNvPr id="14" name="Rectangle 13"/>
          <p:cNvSpPr>
            <a:spLocks noChangeArrowheads="1"/>
          </p:cNvSpPr>
          <p:nvPr/>
        </p:nvSpPr>
        <p:spPr bwMode="auto">
          <a:xfrm>
            <a:off x="290513" y="1587500"/>
            <a:ext cx="9650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Cost of sales</a:t>
            </a:r>
            <a:endParaRPr lang="en-US" altLang="en-US" dirty="0" smtClean="0">
              <a:solidFill>
                <a:prstClr val="black"/>
              </a:solidFill>
              <a:cs typeface="+mn-cs"/>
            </a:endParaRPr>
          </a:p>
        </p:txBody>
      </p:sp>
      <p:sp>
        <p:nvSpPr>
          <p:cNvPr id="15" name="Rectangle 14"/>
          <p:cNvSpPr>
            <a:spLocks noChangeArrowheads="1"/>
          </p:cNvSpPr>
          <p:nvPr/>
        </p:nvSpPr>
        <p:spPr bwMode="auto">
          <a:xfrm>
            <a:off x="3548063" y="1587500"/>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140,089</a:t>
            </a:r>
            <a:endParaRPr lang="en-US" altLang="en-US" dirty="0" smtClean="0">
              <a:solidFill>
                <a:prstClr val="black"/>
              </a:solidFill>
              <a:cs typeface="+mn-cs"/>
            </a:endParaRPr>
          </a:p>
        </p:txBody>
      </p:sp>
      <p:sp>
        <p:nvSpPr>
          <p:cNvPr id="16" name="Rectangle 15"/>
          <p:cNvSpPr>
            <a:spLocks noChangeArrowheads="1"/>
          </p:cNvSpPr>
          <p:nvPr/>
        </p:nvSpPr>
        <p:spPr bwMode="auto">
          <a:xfrm>
            <a:off x="4435475" y="1587500"/>
            <a:ext cx="26657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Selling, general and other expenses</a:t>
            </a:r>
            <a:endParaRPr lang="en-US" altLang="en-US" dirty="0" smtClean="0">
              <a:solidFill>
                <a:prstClr val="black"/>
              </a:solidFill>
              <a:cs typeface="+mn-cs"/>
            </a:endParaRPr>
          </a:p>
        </p:txBody>
      </p:sp>
      <p:sp>
        <p:nvSpPr>
          <p:cNvPr id="17" name="Rectangle 16"/>
          <p:cNvSpPr>
            <a:spLocks noChangeArrowheads="1"/>
          </p:cNvSpPr>
          <p:nvPr/>
        </p:nvSpPr>
        <p:spPr bwMode="auto">
          <a:xfrm>
            <a:off x="7410450" y="1587500"/>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40,232</a:t>
            </a:r>
            <a:endParaRPr lang="en-US" altLang="en-US" dirty="0" smtClean="0">
              <a:solidFill>
                <a:prstClr val="black"/>
              </a:solidFill>
              <a:cs typeface="+mn-cs"/>
            </a:endParaRPr>
          </a:p>
        </p:txBody>
      </p:sp>
      <p:sp>
        <p:nvSpPr>
          <p:cNvPr id="18" name="Rectangle 17"/>
          <p:cNvSpPr>
            <a:spLocks noChangeArrowheads="1"/>
          </p:cNvSpPr>
          <p:nvPr/>
        </p:nvSpPr>
        <p:spPr bwMode="auto">
          <a:xfrm>
            <a:off x="290513" y="1793875"/>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Cash</a:t>
            </a:r>
            <a:endParaRPr lang="en-US" altLang="en-US" dirty="0" smtClean="0">
              <a:solidFill>
                <a:prstClr val="black"/>
              </a:solidFill>
              <a:cs typeface="+mn-cs"/>
            </a:endParaRPr>
          </a:p>
        </p:txBody>
      </p:sp>
      <p:sp>
        <p:nvSpPr>
          <p:cNvPr id="19" name="Rectangle 18"/>
          <p:cNvSpPr>
            <a:spLocks noChangeArrowheads="1"/>
          </p:cNvSpPr>
          <p:nvPr/>
        </p:nvSpPr>
        <p:spPr bwMode="auto">
          <a:xfrm>
            <a:off x="3638550" y="1793875"/>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21,120</a:t>
            </a:r>
            <a:endParaRPr lang="en-US" altLang="en-US" dirty="0" smtClean="0">
              <a:solidFill>
                <a:prstClr val="black"/>
              </a:solidFill>
              <a:cs typeface="+mn-cs"/>
            </a:endParaRPr>
          </a:p>
        </p:txBody>
      </p:sp>
      <p:sp>
        <p:nvSpPr>
          <p:cNvPr id="20" name="Rectangle 19"/>
          <p:cNvSpPr>
            <a:spLocks noChangeArrowheads="1"/>
          </p:cNvSpPr>
          <p:nvPr/>
        </p:nvSpPr>
        <p:spPr bwMode="auto">
          <a:xfrm>
            <a:off x="4435475" y="1793875"/>
            <a:ext cx="1512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Accounts receivable</a:t>
            </a:r>
            <a:endParaRPr lang="en-US" altLang="en-US" dirty="0" smtClean="0">
              <a:solidFill>
                <a:prstClr val="black"/>
              </a:solidFill>
              <a:cs typeface="+mn-cs"/>
            </a:endParaRPr>
          </a:p>
        </p:txBody>
      </p:sp>
      <p:sp>
        <p:nvSpPr>
          <p:cNvPr id="21" name="Rectangle 20"/>
          <p:cNvSpPr>
            <a:spLocks noChangeArrowheads="1"/>
          </p:cNvSpPr>
          <p:nvPr/>
        </p:nvSpPr>
        <p:spPr bwMode="auto">
          <a:xfrm>
            <a:off x="7410450" y="1793875"/>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16,849</a:t>
            </a:r>
            <a:endParaRPr lang="en-US" altLang="en-US" dirty="0" smtClean="0">
              <a:solidFill>
                <a:prstClr val="black"/>
              </a:solidFill>
              <a:cs typeface="+mn-cs"/>
            </a:endParaRPr>
          </a:p>
        </p:txBody>
      </p:sp>
      <p:sp>
        <p:nvSpPr>
          <p:cNvPr id="22" name="Rectangle 21"/>
          <p:cNvSpPr>
            <a:spLocks noChangeArrowheads="1"/>
          </p:cNvSpPr>
          <p:nvPr/>
        </p:nvSpPr>
        <p:spPr bwMode="auto">
          <a:xfrm>
            <a:off x="290513" y="2000250"/>
            <a:ext cx="27031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Owner, Capital, September 27, 2014</a:t>
            </a:r>
            <a:endParaRPr lang="en-US" altLang="en-US" dirty="0" smtClean="0">
              <a:solidFill>
                <a:prstClr val="black"/>
              </a:solidFill>
              <a:cs typeface="+mn-cs"/>
            </a:endParaRPr>
          </a:p>
        </p:txBody>
      </p:sp>
      <p:sp>
        <p:nvSpPr>
          <p:cNvPr id="23" name="Rectangle 22"/>
          <p:cNvSpPr>
            <a:spLocks noChangeArrowheads="1"/>
          </p:cNvSpPr>
          <p:nvPr/>
        </p:nvSpPr>
        <p:spPr bwMode="auto">
          <a:xfrm>
            <a:off x="3548063" y="2000250"/>
            <a:ext cx="5795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111,547</a:t>
            </a:r>
            <a:endParaRPr lang="en-US" altLang="en-US" dirty="0" smtClean="0">
              <a:solidFill>
                <a:prstClr val="black"/>
              </a:solidFill>
              <a:cs typeface="+mn-cs"/>
            </a:endParaRPr>
          </a:p>
        </p:txBody>
      </p:sp>
      <p:sp>
        <p:nvSpPr>
          <p:cNvPr id="24" name="Rectangle 23"/>
          <p:cNvSpPr>
            <a:spLocks noChangeArrowheads="1"/>
          </p:cNvSpPr>
          <p:nvPr/>
        </p:nvSpPr>
        <p:spPr bwMode="auto">
          <a:xfrm>
            <a:off x="4435475" y="2000250"/>
            <a:ext cx="887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Net income</a:t>
            </a:r>
            <a:endParaRPr lang="en-US" altLang="en-US" dirty="0" smtClean="0">
              <a:solidFill>
                <a:prstClr val="black"/>
              </a:solidFill>
              <a:cs typeface="+mn-cs"/>
            </a:endParaRPr>
          </a:p>
        </p:txBody>
      </p:sp>
      <p:sp>
        <p:nvSpPr>
          <p:cNvPr id="25" name="Rectangle 24"/>
          <p:cNvSpPr>
            <a:spLocks noChangeArrowheads="1"/>
          </p:cNvSpPr>
          <p:nvPr/>
        </p:nvSpPr>
        <p:spPr bwMode="auto">
          <a:xfrm>
            <a:off x="7410450" y="2000250"/>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53,394</a:t>
            </a:r>
            <a:endParaRPr lang="en-US" altLang="en-US" dirty="0" smtClean="0">
              <a:solidFill>
                <a:prstClr val="black"/>
              </a:solidFill>
              <a:cs typeface="+mn-cs"/>
            </a:endParaRPr>
          </a:p>
        </p:txBody>
      </p:sp>
      <p:sp>
        <p:nvSpPr>
          <p:cNvPr id="26" name="Rectangle 25"/>
          <p:cNvSpPr>
            <a:spLocks noChangeArrowheads="1"/>
          </p:cNvSpPr>
          <p:nvPr/>
        </p:nvSpPr>
        <p:spPr bwMode="auto">
          <a:xfrm>
            <a:off x="290513" y="2206625"/>
            <a:ext cx="23019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Withdrawals in fiscal year 2015</a:t>
            </a:r>
            <a:endParaRPr lang="en-US" altLang="en-US" dirty="0" smtClean="0">
              <a:solidFill>
                <a:prstClr val="black"/>
              </a:solidFill>
              <a:cs typeface="+mn-cs"/>
            </a:endParaRPr>
          </a:p>
        </p:txBody>
      </p:sp>
      <p:sp>
        <p:nvSpPr>
          <p:cNvPr id="27" name="Rectangle 26"/>
          <p:cNvSpPr>
            <a:spLocks noChangeArrowheads="1"/>
          </p:cNvSpPr>
          <p:nvPr/>
        </p:nvSpPr>
        <p:spPr bwMode="auto">
          <a:xfrm>
            <a:off x="3638550" y="2206625"/>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45,586</a:t>
            </a:r>
            <a:endParaRPr lang="en-US" altLang="en-US" dirty="0" smtClean="0">
              <a:solidFill>
                <a:prstClr val="black"/>
              </a:solidFill>
              <a:cs typeface="+mn-cs"/>
            </a:endParaRPr>
          </a:p>
        </p:txBody>
      </p:sp>
      <p:sp>
        <p:nvSpPr>
          <p:cNvPr id="28" name="Rectangle 27"/>
          <p:cNvSpPr>
            <a:spLocks noChangeArrowheads="1"/>
          </p:cNvSpPr>
          <p:nvPr/>
        </p:nvSpPr>
        <p:spPr bwMode="auto">
          <a:xfrm>
            <a:off x="4435475" y="2206625"/>
            <a:ext cx="27031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Owner, Capital, September 26, 2015</a:t>
            </a:r>
            <a:endParaRPr lang="en-US" altLang="en-US" dirty="0" smtClean="0">
              <a:solidFill>
                <a:prstClr val="black"/>
              </a:solidFill>
              <a:cs typeface="+mn-cs"/>
            </a:endParaRPr>
          </a:p>
        </p:txBody>
      </p:sp>
      <p:sp>
        <p:nvSpPr>
          <p:cNvPr id="29" name="Rectangle 28"/>
          <p:cNvSpPr>
            <a:spLocks noChangeArrowheads="1"/>
          </p:cNvSpPr>
          <p:nvPr/>
        </p:nvSpPr>
        <p:spPr bwMode="auto">
          <a:xfrm>
            <a:off x="7319963" y="2206625"/>
            <a:ext cx="59195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119,355</a:t>
            </a:r>
            <a:endParaRPr lang="en-US" altLang="en-US" dirty="0" smtClean="0">
              <a:solidFill>
                <a:prstClr val="black"/>
              </a:solidFill>
              <a:cs typeface="+mn-cs"/>
            </a:endParaRPr>
          </a:p>
        </p:txBody>
      </p:sp>
      <p:sp>
        <p:nvSpPr>
          <p:cNvPr id="30" name="Rectangle 29"/>
          <p:cNvSpPr>
            <a:spLocks noChangeArrowheads="1"/>
          </p:cNvSpPr>
          <p:nvPr/>
        </p:nvSpPr>
        <p:spPr bwMode="auto">
          <a:xfrm>
            <a:off x="290513" y="2413000"/>
            <a:ext cx="79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Revenues</a:t>
            </a:r>
            <a:endParaRPr lang="en-US" altLang="en-US" dirty="0" smtClean="0">
              <a:solidFill>
                <a:prstClr val="black"/>
              </a:solidFill>
              <a:cs typeface="+mn-cs"/>
            </a:endParaRPr>
          </a:p>
        </p:txBody>
      </p:sp>
      <p:sp>
        <p:nvSpPr>
          <p:cNvPr id="31" name="Rectangle 30"/>
          <p:cNvSpPr>
            <a:spLocks noChangeArrowheads="1"/>
          </p:cNvSpPr>
          <p:nvPr/>
        </p:nvSpPr>
        <p:spPr bwMode="auto">
          <a:xfrm>
            <a:off x="3548063" y="2413000"/>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233,715</a:t>
            </a:r>
            <a:endParaRPr lang="en-US" altLang="en-US" dirty="0" smtClean="0">
              <a:solidFill>
                <a:prstClr val="black"/>
              </a:solidFill>
              <a:cs typeface="+mn-cs"/>
            </a:endParaRPr>
          </a:p>
        </p:txBody>
      </p:sp>
      <p:sp>
        <p:nvSpPr>
          <p:cNvPr id="256" name="Rectangle 31"/>
          <p:cNvSpPr>
            <a:spLocks noChangeArrowheads="1"/>
          </p:cNvSpPr>
          <p:nvPr/>
        </p:nvSpPr>
        <p:spPr bwMode="auto">
          <a:xfrm>
            <a:off x="290513" y="647700"/>
            <a:ext cx="85105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Prepare the (a) income statement, (b) statement of owner's equity, and (c) balance sheet, for Apple using the following </a:t>
            </a:r>
            <a:endParaRPr lang="en-US" altLang="en-US" dirty="0" smtClean="0">
              <a:solidFill>
                <a:prstClr val="black"/>
              </a:solidFill>
              <a:cs typeface="+mn-cs"/>
            </a:endParaRPr>
          </a:p>
        </p:txBody>
      </p:sp>
      <p:sp>
        <p:nvSpPr>
          <p:cNvPr id="257" name="Rectangle 32"/>
          <p:cNvSpPr>
            <a:spLocks noChangeArrowheads="1"/>
          </p:cNvSpPr>
          <p:nvPr/>
        </p:nvSpPr>
        <p:spPr bwMode="auto">
          <a:xfrm>
            <a:off x="290513" y="842963"/>
            <a:ext cx="47016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condensed data from its fiscal year ended September 26, 2015.</a:t>
            </a:r>
            <a:endParaRPr lang="en-US" altLang="en-US" dirty="0" smtClean="0">
              <a:solidFill>
                <a:prstClr val="black"/>
              </a:solidFill>
              <a:cs typeface="+mn-cs"/>
            </a:endParaRPr>
          </a:p>
        </p:txBody>
      </p:sp>
      <p:sp>
        <p:nvSpPr>
          <p:cNvPr id="65" name="Slide Number Placeholder 64"/>
          <p:cNvSpPr>
            <a:spLocks noGrp="1"/>
          </p:cNvSpPr>
          <p:nvPr>
            <p:ph type="sldNum" sz="quarter" idx="12"/>
          </p:nvPr>
        </p:nvSpPr>
        <p:spPr/>
        <p:txBody>
          <a:bodyPr/>
          <a:lstStyle/>
          <a:p>
            <a:pPr>
              <a:defRPr/>
            </a:pPr>
            <a:fld id="{5A7DF314-91ED-454C-AAEC-5EC7CD45E4AD}" type="slidenum">
              <a:rPr lang="en-US" smtClean="0"/>
              <a:pPr>
                <a:defRPr/>
              </a:pPr>
              <a:t>58</a:t>
            </a:fld>
            <a:endParaRPr lang="en-US" dirty="0"/>
          </a:p>
        </p:txBody>
      </p:sp>
      <p:sp>
        <p:nvSpPr>
          <p:cNvPr id="66" name="Rounded Rectangle 65"/>
          <p:cNvSpPr/>
          <p:nvPr/>
        </p:nvSpPr>
        <p:spPr>
          <a:xfrm>
            <a:off x="152400" y="6520844"/>
            <a:ext cx="6172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Identify and prepare basic financial statements and explain how they interrelate.</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1"/>
            <a:ext cx="9144000" cy="296863"/>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prstClr val="white"/>
                </a:solidFill>
              </a:rPr>
              <a:t>NEED-TO-KNOW</a:t>
            </a:r>
            <a:endParaRPr lang="en-US" b="1" dirty="0">
              <a:solidFill>
                <a:prstClr val="white"/>
              </a:solidFill>
            </a:endParaRPr>
          </a:p>
        </p:txBody>
      </p:sp>
      <p:cxnSp>
        <p:nvCxnSpPr>
          <p:cNvPr id="388" name="Elbow Connector 387"/>
          <p:cNvCxnSpPr/>
          <p:nvPr/>
        </p:nvCxnSpPr>
        <p:spPr>
          <a:xfrm rot="5400000">
            <a:off x="7146925" y="4470401"/>
            <a:ext cx="2560637" cy="385762"/>
          </a:xfrm>
          <a:prstGeom prst="bentConnector2">
            <a:avLst/>
          </a:prstGeom>
          <a:ln w="22225">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7" name="Rectangle 136"/>
          <p:cNvSpPr>
            <a:spLocks noChangeArrowheads="1"/>
          </p:cNvSpPr>
          <p:nvPr/>
        </p:nvSpPr>
        <p:spPr bwMode="auto">
          <a:xfrm>
            <a:off x="290513" y="285750"/>
            <a:ext cx="13414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Accounts payable</a:t>
            </a:r>
            <a:endParaRPr lang="en-US" altLang="en-US" dirty="0" smtClean="0">
              <a:solidFill>
                <a:prstClr val="black"/>
              </a:solidFill>
              <a:cs typeface="+mn-cs"/>
            </a:endParaRPr>
          </a:p>
        </p:txBody>
      </p:sp>
      <p:sp>
        <p:nvSpPr>
          <p:cNvPr id="138" name="Rectangle 137"/>
          <p:cNvSpPr>
            <a:spLocks noChangeArrowheads="1"/>
          </p:cNvSpPr>
          <p:nvPr/>
        </p:nvSpPr>
        <p:spPr bwMode="auto">
          <a:xfrm>
            <a:off x="3548063" y="285750"/>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$35,490</a:t>
            </a:r>
            <a:endParaRPr lang="en-US" altLang="en-US" dirty="0" smtClean="0">
              <a:solidFill>
                <a:prstClr val="black"/>
              </a:solidFill>
              <a:cs typeface="+mn-cs"/>
            </a:endParaRPr>
          </a:p>
        </p:txBody>
      </p:sp>
      <p:sp>
        <p:nvSpPr>
          <p:cNvPr id="139" name="Rectangle 138"/>
          <p:cNvSpPr>
            <a:spLocks noChangeArrowheads="1"/>
          </p:cNvSpPr>
          <p:nvPr/>
        </p:nvSpPr>
        <p:spPr bwMode="auto">
          <a:xfrm>
            <a:off x="4435475" y="285750"/>
            <a:ext cx="216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Investments and other assets</a:t>
            </a:r>
            <a:endParaRPr lang="en-US" altLang="en-US" dirty="0" smtClean="0">
              <a:solidFill>
                <a:prstClr val="black"/>
              </a:solidFill>
              <a:cs typeface="+mn-cs"/>
            </a:endParaRPr>
          </a:p>
        </p:txBody>
      </p:sp>
      <p:sp>
        <p:nvSpPr>
          <p:cNvPr id="140" name="Rectangle 139"/>
          <p:cNvSpPr>
            <a:spLocks noChangeArrowheads="1"/>
          </p:cNvSpPr>
          <p:nvPr/>
        </p:nvSpPr>
        <p:spPr bwMode="auto">
          <a:xfrm>
            <a:off x="7229475" y="285750"/>
            <a:ext cx="6973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$230,039</a:t>
            </a:r>
            <a:endParaRPr lang="en-US" altLang="en-US" dirty="0" smtClean="0">
              <a:solidFill>
                <a:prstClr val="black"/>
              </a:solidFill>
              <a:cs typeface="+mn-cs"/>
            </a:endParaRPr>
          </a:p>
        </p:txBody>
      </p:sp>
      <p:sp>
        <p:nvSpPr>
          <p:cNvPr id="141" name="Rectangle 140"/>
          <p:cNvSpPr>
            <a:spLocks noChangeArrowheads="1"/>
          </p:cNvSpPr>
          <p:nvPr/>
        </p:nvSpPr>
        <p:spPr bwMode="auto">
          <a:xfrm>
            <a:off x="290513" y="493713"/>
            <a:ext cx="11287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Other liabilities</a:t>
            </a:r>
            <a:endParaRPr lang="en-US" altLang="en-US" dirty="0" smtClean="0">
              <a:solidFill>
                <a:prstClr val="black"/>
              </a:solidFill>
              <a:cs typeface="+mn-cs"/>
            </a:endParaRPr>
          </a:p>
        </p:txBody>
      </p:sp>
      <p:sp>
        <p:nvSpPr>
          <p:cNvPr id="142" name="Rectangle 141"/>
          <p:cNvSpPr>
            <a:spLocks noChangeArrowheads="1"/>
          </p:cNvSpPr>
          <p:nvPr/>
        </p:nvSpPr>
        <p:spPr bwMode="auto">
          <a:xfrm>
            <a:off x="3548063" y="482561"/>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135,634</a:t>
            </a:r>
            <a:endParaRPr lang="en-US" altLang="en-US" dirty="0" smtClean="0">
              <a:solidFill>
                <a:prstClr val="black"/>
              </a:solidFill>
              <a:cs typeface="+mn-cs"/>
            </a:endParaRPr>
          </a:p>
        </p:txBody>
      </p:sp>
      <p:sp>
        <p:nvSpPr>
          <p:cNvPr id="143" name="Rectangle 142"/>
          <p:cNvSpPr>
            <a:spLocks noChangeArrowheads="1"/>
          </p:cNvSpPr>
          <p:nvPr/>
        </p:nvSpPr>
        <p:spPr bwMode="auto">
          <a:xfrm>
            <a:off x="4435475" y="493713"/>
            <a:ext cx="191558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Land and equipment (net)</a:t>
            </a:r>
            <a:endParaRPr lang="en-US" altLang="en-US" dirty="0" smtClean="0">
              <a:solidFill>
                <a:prstClr val="black"/>
              </a:solidFill>
              <a:cs typeface="+mn-cs"/>
            </a:endParaRPr>
          </a:p>
        </p:txBody>
      </p:sp>
      <p:sp>
        <p:nvSpPr>
          <p:cNvPr id="144" name="Rectangle 143"/>
          <p:cNvSpPr>
            <a:spLocks noChangeArrowheads="1"/>
          </p:cNvSpPr>
          <p:nvPr/>
        </p:nvSpPr>
        <p:spPr bwMode="auto">
          <a:xfrm>
            <a:off x="7410450" y="493713"/>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22,471</a:t>
            </a:r>
            <a:endParaRPr lang="en-US" altLang="en-US" dirty="0" smtClean="0">
              <a:solidFill>
                <a:prstClr val="black"/>
              </a:solidFill>
              <a:cs typeface="+mn-cs"/>
            </a:endParaRPr>
          </a:p>
        </p:txBody>
      </p:sp>
      <p:sp>
        <p:nvSpPr>
          <p:cNvPr id="145" name="Rectangle 144"/>
          <p:cNvSpPr>
            <a:spLocks noChangeArrowheads="1"/>
          </p:cNvSpPr>
          <p:nvPr/>
        </p:nvSpPr>
        <p:spPr bwMode="auto">
          <a:xfrm>
            <a:off x="290513" y="700088"/>
            <a:ext cx="10114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Cost of sales </a:t>
            </a:r>
            <a:endParaRPr lang="en-US" altLang="en-US" dirty="0" smtClean="0">
              <a:solidFill>
                <a:prstClr val="black"/>
              </a:solidFill>
              <a:cs typeface="+mn-cs"/>
            </a:endParaRPr>
          </a:p>
        </p:txBody>
      </p:sp>
      <p:sp>
        <p:nvSpPr>
          <p:cNvPr id="146" name="Rectangle 145"/>
          <p:cNvSpPr>
            <a:spLocks noChangeArrowheads="1"/>
          </p:cNvSpPr>
          <p:nvPr/>
        </p:nvSpPr>
        <p:spPr bwMode="auto">
          <a:xfrm>
            <a:off x="3548063" y="700088"/>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140,089</a:t>
            </a:r>
            <a:endParaRPr lang="en-US" altLang="en-US" dirty="0" smtClean="0">
              <a:solidFill>
                <a:prstClr val="black"/>
              </a:solidFill>
              <a:cs typeface="+mn-cs"/>
            </a:endParaRPr>
          </a:p>
        </p:txBody>
      </p:sp>
      <p:sp>
        <p:nvSpPr>
          <p:cNvPr id="147" name="Rectangle 146"/>
          <p:cNvSpPr>
            <a:spLocks noChangeArrowheads="1"/>
          </p:cNvSpPr>
          <p:nvPr/>
        </p:nvSpPr>
        <p:spPr bwMode="auto">
          <a:xfrm>
            <a:off x="4435475" y="700088"/>
            <a:ext cx="266579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Selling, general and other expenses</a:t>
            </a:r>
            <a:endParaRPr lang="en-US" altLang="en-US" dirty="0" smtClean="0">
              <a:solidFill>
                <a:prstClr val="black"/>
              </a:solidFill>
              <a:cs typeface="+mn-cs"/>
            </a:endParaRPr>
          </a:p>
        </p:txBody>
      </p:sp>
      <p:sp>
        <p:nvSpPr>
          <p:cNvPr id="148" name="Rectangle 147"/>
          <p:cNvSpPr>
            <a:spLocks noChangeArrowheads="1"/>
          </p:cNvSpPr>
          <p:nvPr/>
        </p:nvSpPr>
        <p:spPr bwMode="auto">
          <a:xfrm>
            <a:off x="7410450" y="700088"/>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40,232</a:t>
            </a:r>
            <a:endParaRPr lang="en-US" altLang="en-US" dirty="0" smtClean="0">
              <a:solidFill>
                <a:prstClr val="black"/>
              </a:solidFill>
              <a:cs typeface="+mn-cs"/>
            </a:endParaRPr>
          </a:p>
        </p:txBody>
      </p:sp>
      <p:sp>
        <p:nvSpPr>
          <p:cNvPr id="149" name="Rectangle 148"/>
          <p:cNvSpPr>
            <a:spLocks noChangeArrowheads="1"/>
          </p:cNvSpPr>
          <p:nvPr/>
        </p:nvSpPr>
        <p:spPr bwMode="auto">
          <a:xfrm>
            <a:off x="290513" y="906463"/>
            <a:ext cx="44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Cash</a:t>
            </a:r>
            <a:endParaRPr lang="en-US" altLang="en-US" dirty="0" smtClean="0">
              <a:solidFill>
                <a:prstClr val="black"/>
              </a:solidFill>
              <a:cs typeface="+mn-cs"/>
            </a:endParaRPr>
          </a:p>
        </p:txBody>
      </p:sp>
      <p:sp>
        <p:nvSpPr>
          <p:cNvPr id="150" name="Rectangle 149"/>
          <p:cNvSpPr>
            <a:spLocks noChangeArrowheads="1"/>
          </p:cNvSpPr>
          <p:nvPr/>
        </p:nvSpPr>
        <p:spPr bwMode="auto">
          <a:xfrm>
            <a:off x="3638550" y="906463"/>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21,120</a:t>
            </a:r>
            <a:endParaRPr lang="en-US" altLang="en-US" dirty="0" smtClean="0">
              <a:solidFill>
                <a:prstClr val="black"/>
              </a:solidFill>
              <a:cs typeface="+mn-cs"/>
            </a:endParaRPr>
          </a:p>
        </p:txBody>
      </p:sp>
      <p:sp>
        <p:nvSpPr>
          <p:cNvPr id="151" name="Rectangle 150"/>
          <p:cNvSpPr>
            <a:spLocks noChangeArrowheads="1"/>
          </p:cNvSpPr>
          <p:nvPr/>
        </p:nvSpPr>
        <p:spPr bwMode="auto">
          <a:xfrm>
            <a:off x="4435475" y="906463"/>
            <a:ext cx="15128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Accounts receivable</a:t>
            </a:r>
            <a:endParaRPr lang="en-US" altLang="en-US" dirty="0" smtClean="0">
              <a:solidFill>
                <a:prstClr val="black"/>
              </a:solidFill>
              <a:cs typeface="+mn-cs"/>
            </a:endParaRPr>
          </a:p>
        </p:txBody>
      </p:sp>
      <p:sp>
        <p:nvSpPr>
          <p:cNvPr id="152" name="Rectangle 151"/>
          <p:cNvSpPr>
            <a:spLocks noChangeArrowheads="1"/>
          </p:cNvSpPr>
          <p:nvPr/>
        </p:nvSpPr>
        <p:spPr bwMode="auto">
          <a:xfrm>
            <a:off x="7410450" y="906463"/>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16,849</a:t>
            </a:r>
            <a:endParaRPr lang="en-US" altLang="en-US" dirty="0" smtClean="0">
              <a:solidFill>
                <a:prstClr val="black"/>
              </a:solidFill>
              <a:cs typeface="+mn-cs"/>
            </a:endParaRPr>
          </a:p>
        </p:txBody>
      </p:sp>
      <p:sp>
        <p:nvSpPr>
          <p:cNvPr id="153" name="Rectangle 152"/>
          <p:cNvSpPr>
            <a:spLocks noChangeArrowheads="1"/>
          </p:cNvSpPr>
          <p:nvPr/>
        </p:nvSpPr>
        <p:spPr bwMode="auto">
          <a:xfrm>
            <a:off x="290513" y="1112838"/>
            <a:ext cx="27031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Owner, Capital, September 26, 2014</a:t>
            </a:r>
            <a:endParaRPr lang="en-US" altLang="en-US" dirty="0" smtClean="0">
              <a:solidFill>
                <a:prstClr val="black"/>
              </a:solidFill>
              <a:cs typeface="+mn-cs"/>
            </a:endParaRPr>
          </a:p>
        </p:txBody>
      </p:sp>
      <p:sp>
        <p:nvSpPr>
          <p:cNvPr id="154" name="Rectangle 153"/>
          <p:cNvSpPr>
            <a:spLocks noChangeArrowheads="1"/>
          </p:cNvSpPr>
          <p:nvPr/>
        </p:nvSpPr>
        <p:spPr bwMode="auto">
          <a:xfrm>
            <a:off x="3548063" y="1112838"/>
            <a:ext cx="5795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111,547</a:t>
            </a:r>
            <a:endParaRPr lang="en-US" altLang="en-US" dirty="0" smtClean="0">
              <a:solidFill>
                <a:prstClr val="black"/>
              </a:solidFill>
              <a:cs typeface="+mn-cs"/>
            </a:endParaRPr>
          </a:p>
        </p:txBody>
      </p:sp>
      <p:sp>
        <p:nvSpPr>
          <p:cNvPr id="155" name="Rectangle 154"/>
          <p:cNvSpPr>
            <a:spLocks noChangeArrowheads="1"/>
          </p:cNvSpPr>
          <p:nvPr/>
        </p:nvSpPr>
        <p:spPr bwMode="auto">
          <a:xfrm>
            <a:off x="4435475" y="1112838"/>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Net income</a:t>
            </a:r>
            <a:endParaRPr lang="en-US" altLang="en-US" dirty="0" smtClean="0">
              <a:solidFill>
                <a:prstClr val="black"/>
              </a:solidFill>
              <a:cs typeface="+mn-cs"/>
            </a:endParaRPr>
          </a:p>
        </p:txBody>
      </p:sp>
      <p:sp>
        <p:nvSpPr>
          <p:cNvPr id="156" name="Rectangle 155"/>
          <p:cNvSpPr>
            <a:spLocks noChangeArrowheads="1"/>
          </p:cNvSpPr>
          <p:nvPr/>
        </p:nvSpPr>
        <p:spPr bwMode="auto">
          <a:xfrm>
            <a:off x="7410450" y="1112838"/>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53,394</a:t>
            </a:r>
            <a:endParaRPr lang="en-US" altLang="en-US" dirty="0" smtClean="0">
              <a:solidFill>
                <a:prstClr val="black"/>
              </a:solidFill>
              <a:cs typeface="+mn-cs"/>
            </a:endParaRPr>
          </a:p>
        </p:txBody>
      </p:sp>
      <p:sp>
        <p:nvSpPr>
          <p:cNvPr id="157" name="Rectangle 156"/>
          <p:cNvSpPr>
            <a:spLocks noChangeArrowheads="1"/>
          </p:cNvSpPr>
          <p:nvPr/>
        </p:nvSpPr>
        <p:spPr bwMode="auto">
          <a:xfrm>
            <a:off x="290513" y="1319213"/>
            <a:ext cx="23019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Withdrawals in fiscal year 2015</a:t>
            </a:r>
            <a:endParaRPr lang="en-US" altLang="en-US" dirty="0" smtClean="0">
              <a:solidFill>
                <a:prstClr val="black"/>
              </a:solidFill>
              <a:cs typeface="+mn-cs"/>
            </a:endParaRPr>
          </a:p>
        </p:txBody>
      </p:sp>
      <p:sp>
        <p:nvSpPr>
          <p:cNvPr id="158" name="Rectangle 157"/>
          <p:cNvSpPr>
            <a:spLocks noChangeArrowheads="1"/>
          </p:cNvSpPr>
          <p:nvPr/>
        </p:nvSpPr>
        <p:spPr bwMode="auto">
          <a:xfrm>
            <a:off x="3638550" y="1319213"/>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45,586</a:t>
            </a:r>
            <a:endParaRPr lang="en-US" altLang="en-US" dirty="0" smtClean="0">
              <a:solidFill>
                <a:prstClr val="black"/>
              </a:solidFill>
              <a:cs typeface="+mn-cs"/>
            </a:endParaRPr>
          </a:p>
        </p:txBody>
      </p:sp>
      <p:sp>
        <p:nvSpPr>
          <p:cNvPr id="159" name="Rectangle 158"/>
          <p:cNvSpPr>
            <a:spLocks noChangeArrowheads="1"/>
          </p:cNvSpPr>
          <p:nvPr/>
        </p:nvSpPr>
        <p:spPr bwMode="auto">
          <a:xfrm>
            <a:off x="4435475" y="1319213"/>
            <a:ext cx="27031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Owner, Capital, September 26, 2015</a:t>
            </a:r>
            <a:endParaRPr lang="en-US" altLang="en-US" dirty="0" smtClean="0">
              <a:solidFill>
                <a:prstClr val="black"/>
              </a:solidFill>
              <a:cs typeface="+mn-cs"/>
            </a:endParaRPr>
          </a:p>
        </p:txBody>
      </p:sp>
      <p:sp>
        <p:nvSpPr>
          <p:cNvPr id="160" name="Rectangle 159"/>
          <p:cNvSpPr>
            <a:spLocks noChangeArrowheads="1"/>
          </p:cNvSpPr>
          <p:nvPr/>
        </p:nvSpPr>
        <p:spPr bwMode="auto">
          <a:xfrm>
            <a:off x="7319963" y="1319213"/>
            <a:ext cx="59195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119,355</a:t>
            </a:r>
            <a:endParaRPr lang="en-US" altLang="en-US" dirty="0" smtClean="0">
              <a:solidFill>
                <a:prstClr val="black"/>
              </a:solidFill>
              <a:cs typeface="+mn-cs"/>
            </a:endParaRPr>
          </a:p>
        </p:txBody>
      </p:sp>
      <p:sp>
        <p:nvSpPr>
          <p:cNvPr id="161" name="Rectangle 160"/>
          <p:cNvSpPr>
            <a:spLocks noChangeArrowheads="1"/>
          </p:cNvSpPr>
          <p:nvPr/>
        </p:nvSpPr>
        <p:spPr bwMode="auto">
          <a:xfrm>
            <a:off x="290513" y="1525588"/>
            <a:ext cx="796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Revenues</a:t>
            </a:r>
            <a:endParaRPr lang="en-US" altLang="en-US" dirty="0" smtClean="0">
              <a:solidFill>
                <a:prstClr val="black"/>
              </a:solidFill>
              <a:cs typeface="+mn-cs"/>
            </a:endParaRPr>
          </a:p>
        </p:txBody>
      </p:sp>
      <p:sp>
        <p:nvSpPr>
          <p:cNvPr id="162" name="Rectangle 161"/>
          <p:cNvSpPr>
            <a:spLocks noChangeArrowheads="1"/>
          </p:cNvSpPr>
          <p:nvPr/>
        </p:nvSpPr>
        <p:spPr bwMode="auto">
          <a:xfrm>
            <a:off x="3548063" y="1525588"/>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233,715</a:t>
            </a:r>
            <a:endParaRPr lang="en-US" altLang="en-US" dirty="0" smtClean="0">
              <a:solidFill>
                <a:prstClr val="black"/>
              </a:solidFill>
              <a:cs typeface="+mn-cs"/>
            </a:endParaRPr>
          </a:p>
        </p:txBody>
      </p:sp>
      <p:sp>
        <p:nvSpPr>
          <p:cNvPr id="6" name="Rectangle 5"/>
          <p:cNvSpPr>
            <a:spLocks noChangeArrowheads="1"/>
          </p:cNvSpPr>
          <p:nvPr/>
        </p:nvSpPr>
        <p:spPr bwMode="auto">
          <a:xfrm>
            <a:off x="455613" y="1938338"/>
            <a:ext cx="3973512" cy="660400"/>
          </a:xfrm>
          <a:prstGeom prst="rect">
            <a:avLst/>
          </a:prstGeom>
          <a:solidFill>
            <a:srgbClr val="315D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4864100" y="1938338"/>
            <a:ext cx="3781425" cy="660400"/>
          </a:xfrm>
          <a:prstGeom prst="rect">
            <a:avLst/>
          </a:prstGeom>
          <a:solidFill>
            <a:srgbClr val="315D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455613" y="4083050"/>
            <a:ext cx="7745412" cy="649288"/>
          </a:xfrm>
          <a:prstGeom prst="rect">
            <a:avLst/>
          </a:prstGeom>
          <a:solidFill>
            <a:srgbClr val="315D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 name="Rectangle 21"/>
          <p:cNvSpPr>
            <a:spLocks noChangeArrowheads="1"/>
          </p:cNvSpPr>
          <p:nvPr/>
        </p:nvSpPr>
        <p:spPr bwMode="auto">
          <a:xfrm>
            <a:off x="4903788" y="3227388"/>
            <a:ext cx="27031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Owner, Capital, September 26, 2015</a:t>
            </a:r>
            <a:endParaRPr lang="en-US" altLang="en-US" dirty="0" smtClean="0">
              <a:solidFill>
                <a:prstClr val="black"/>
              </a:solidFill>
              <a:cs typeface="+mn-cs"/>
            </a:endParaRPr>
          </a:p>
        </p:txBody>
      </p:sp>
      <p:sp>
        <p:nvSpPr>
          <p:cNvPr id="23" name="Rectangle 22"/>
          <p:cNvSpPr>
            <a:spLocks noChangeArrowheads="1"/>
          </p:cNvSpPr>
          <p:nvPr/>
        </p:nvSpPr>
        <p:spPr bwMode="auto">
          <a:xfrm>
            <a:off x="7878763" y="3227388"/>
            <a:ext cx="6849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$119,355</a:t>
            </a:r>
            <a:endParaRPr lang="en-US" altLang="en-US" dirty="0" smtClean="0">
              <a:solidFill>
                <a:prstClr val="black"/>
              </a:solidFill>
              <a:cs typeface="+mn-cs"/>
            </a:endParaRPr>
          </a:p>
        </p:txBody>
      </p:sp>
      <p:sp>
        <p:nvSpPr>
          <p:cNvPr id="2812" name="Rectangle 37"/>
          <p:cNvSpPr>
            <a:spLocks noChangeArrowheads="1"/>
          </p:cNvSpPr>
          <p:nvPr/>
        </p:nvSpPr>
        <p:spPr bwMode="auto">
          <a:xfrm>
            <a:off x="4640263" y="5372100"/>
            <a:ext cx="1089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Total liabilities</a:t>
            </a:r>
            <a:endParaRPr lang="en-US" altLang="en-US" dirty="0" smtClean="0">
              <a:solidFill>
                <a:prstClr val="black"/>
              </a:solidFill>
              <a:cs typeface="+mn-cs"/>
            </a:endParaRPr>
          </a:p>
        </p:txBody>
      </p:sp>
      <p:sp>
        <p:nvSpPr>
          <p:cNvPr id="2813" name="Rectangle 38"/>
          <p:cNvSpPr>
            <a:spLocks noChangeArrowheads="1"/>
          </p:cNvSpPr>
          <p:nvPr/>
        </p:nvSpPr>
        <p:spPr bwMode="auto">
          <a:xfrm>
            <a:off x="7545341" y="5402248"/>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171,124</a:t>
            </a:r>
            <a:endParaRPr lang="en-US" altLang="en-US" dirty="0" smtClean="0">
              <a:solidFill>
                <a:prstClr val="black"/>
              </a:solidFill>
              <a:cs typeface="+mn-cs"/>
            </a:endParaRPr>
          </a:p>
        </p:txBody>
      </p:sp>
      <p:sp>
        <p:nvSpPr>
          <p:cNvPr id="2912" name="Rectangle 41"/>
          <p:cNvSpPr>
            <a:spLocks noChangeArrowheads="1"/>
          </p:cNvSpPr>
          <p:nvPr/>
        </p:nvSpPr>
        <p:spPr bwMode="auto">
          <a:xfrm>
            <a:off x="4640263" y="5794375"/>
            <a:ext cx="27031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Owner, Capital, September 26, 2015</a:t>
            </a:r>
            <a:endParaRPr lang="en-US" altLang="en-US" dirty="0" smtClean="0">
              <a:solidFill>
                <a:prstClr val="black"/>
              </a:solidFill>
              <a:cs typeface="+mn-cs"/>
            </a:endParaRPr>
          </a:p>
        </p:txBody>
      </p:sp>
      <p:sp>
        <p:nvSpPr>
          <p:cNvPr id="2913" name="Rectangle 42"/>
          <p:cNvSpPr>
            <a:spLocks noChangeArrowheads="1"/>
          </p:cNvSpPr>
          <p:nvPr/>
        </p:nvSpPr>
        <p:spPr bwMode="auto">
          <a:xfrm>
            <a:off x="7524750" y="5794375"/>
            <a:ext cx="59195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119,355</a:t>
            </a:r>
            <a:endParaRPr lang="en-US" altLang="en-US" dirty="0" smtClean="0">
              <a:solidFill>
                <a:prstClr val="black"/>
              </a:solidFill>
              <a:cs typeface="+mn-cs"/>
            </a:endParaRPr>
          </a:p>
        </p:txBody>
      </p:sp>
      <p:sp>
        <p:nvSpPr>
          <p:cNvPr id="2914" name="Rectangle 43"/>
          <p:cNvSpPr>
            <a:spLocks noChangeArrowheads="1"/>
          </p:cNvSpPr>
          <p:nvPr/>
        </p:nvSpPr>
        <p:spPr bwMode="auto">
          <a:xfrm>
            <a:off x="1143000" y="6172200"/>
            <a:ext cx="947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Total assets</a:t>
            </a:r>
            <a:endParaRPr lang="en-US" altLang="en-US" dirty="0" smtClean="0">
              <a:solidFill>
                <a:prstClr val="black"/>
              </a:solidFill>
              <a:cs typeface="+mn-cs"/>
            </a:endParaRPr>
          </a:p>
        </p:txBody>
      </p:sp>
      <p:sp>
        <p:nvSpPr>
          <p:cNvPr id="2915" name="Rectangle 44"/>
          <p:cNvSpPr>
            <a:spLocks noChangeArrowheads="1"/>
          </p:cNvSpPr>
          <p:nvPr/>
        </p:nvSpPr>
        <p:spPr bwMode="auto">
          <a:xfrm>
            <a:off x="3662363" y="6207125"/>
            <a:ext cx="6973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$290,479</a:t>
            </a:r>
            <a:endParaRPr lang="en-US" altLang="en-US" dirty="0" smtClean="0">
              <a:solidFill>
                <a:prstClr val="black"/>
              </a:solidFill>
              <a:cs typeface="+mn-cs"/>
            </a:endParaRPr>
          </a:p>
        </p:txBody>
      </p:sp>
      <p:sp>
        <p:nvSpPr>
          <p:cNvPr id="2916" name="Rectangle 45"/>
          <p:cNvSpPr>
            <a:spLocks noChangeArrowheads="1"/>
          </p:cNvSpPr>
          <p:nvPr/>
        </p:nvSpPr>
        <p:spPr bwMode="auto">
          <a:xfrm>
            <a:off x="4640263" y="6207125"/>
            <a:ext cx="188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Total liabilities and equity</a:t>
            </a:r>
            <a:endParaRPr lang="en-US" altLang="en-US" dirty="0" smtClean="0">
              <a:solidFill>
                <a:prstClr val="black"/>
              </a:solidFill>
              <a:cs typeface="+mn-cs"/>
            </a:endParaRPr>
          </a:p>
        </p:txBody>
      </p:sp>
      <p:sp>
        <p:nvSpPr>
          <p:cNvPr id="2917" name="Rectangle 46"/>
          <p:cNvSpPr>
            <a:spLocks noChangeArrowheads="1"/>
          </p:cNvSpPr>
          <p:nvPr/>
        </p:nvSpPr>
        <p:spPr bwMode="auto">
          <a:xfrm>
            <a:off x="7434263" y="6207125"/>
            <a:ext cx="6973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$290,479</a:t>
            </a:r>
            <a:endParaRPr lang="en-US" altLang="en-US" dirty="0" smtClean="0">
              <a:solidFill>
                <a:prstClr val="black"/>
              </a:solidFill>
              <a:cs typeface="+mn-cs"/>
            </a:endParaRPr>
          </a:p>
        </p:txBody>
      </p:sp>
      <p:sp>
        <p:nvSpPr>
          <p:cNvPr id="2918" name="Rectangle 47"/>
          <p:cNvSpPr>
            <a:spLocks noChangeArrowheads="1"/>
          </p:cNvSpPr>
          <p:nvPr/>
        </p:nvSpPr>
        <p:spPr bwMode="auto">
          <a:xfrm>
            <a:off x="2170113" y="1958975"/>
            <a:ext cx="614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FFFFFF"/>
                </a:solidFill>
                <a:cs typeface="+mn-cs"/>
              </a:rPr>
              <a:t>APPLE</a:t>
            </a:r>
            <a:endParaRPr lang="en-US" altLang="en-US" dirty="0" smtClean="0">
              <a:solidFill>
                <a:prstClr val="black"/>
              </a:solidFill>
              <a:cs typeface="+mn-cs"/>
            </a:endParaRPr>
          </a:p>
        </p:txBody>
      </p:sp>
      <p:sp>
        <p:nvSpPr>
          <p:cNvPr id="2919" name="Rectangle 48"/>
          <p:cNvSpPr>
            <a:spLocks noChangeArrowheads="1"/>
          </p:cNvSpPr>
          <p:nvPr/>
        </p:nvSpPr>
        <p:spPr bwMode="auto">
          <a:xfrm>
            <a:off x="1817688" y="2174875"/>
            <a:ext cx="1381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FFFFFF"/>
                </a:solidFill>
                <a:cs typeface="+mn-cs"/>
              </a:rPr>
              <a:t>Income Statement</a:t>
            </a:r>
            <a:endParaRPr lang="en-US" altLang="en-US" dirty="0" smtClean="0">
              <a:solidFill>
                <a:prstClr val="black"/>
              </a:solidFill>
              <a:cs typeface="+mn-cs"/>
            </a:endParaRPr>
          </a:p>
        </p:txBody>
      </p:sp>
      <p:sp>
        <p:nvSpPr>
          <p:cNvPr id="2920" name="Rectangle 49"/>
          <p:cNvSpPr>
            <a:spLocks noChangeArrowheads="1"/>
          </p:cNvSpPr>
          <p:nvPr/>
        </p:nvSpPr>
        <p:spPr bwMode="auto">
          <a:xfrm>
            <a:off x="900113" y="2392363"/>
            <a:ext cx="32053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FFFFFF"/>
                </a:solidFill>
                <a:cs typeface="+mn-cs"/>
              </a:rPr>
              <a:t>For Fiscal Year Ended September 26, 2015</a:t>
            </a:r>
            <a:endParaRPr lang="en-US" altLang="en-US" dirty="0" smtClean="0">
              <a:solidFill>
                <a:prstClr val="black"/>
              </a:solidFill>
              <a:cs typeface="+mn-cs"/>
            </a:endParaRPr>
          </a:p>
        </p:txBody>
      </p:sp>
      <p:sp>
        <p:nvSpPr>
          <p:cNvPr id="2921" name="Rectangle 50"/>
          <p:cNvSpPr>
            <a:spLocks noChangeArrowheads="1"/>
          </p:cNvSpPr>
          <p:nvPr/>
        </p:nvSpPr>
        <p:spPr bwMode="auto">
          <a:xfrm>
            <a:off x="6488113" y="1958975"/>
            <a:ext cx="614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FFFFFF"/>
                </a:solidFill>
                <a:cs typeface="+mn-cs"/>
              </a:rPr>
              <a:t>APPLE</a:t>
            </a:r>
            <a:endParaRPr lang="en-US" altLang="en-US" dirty="0" smtClean="0">
              <a:solidFill>
                <a:prstClr val="black"/>
              </a:solidFill>
              <a:cs typeface="+mn-cs"/>
            </a:endParaRPr>
          </a:p>
        </p:txBody>
      </p:sp>
      <p:sp>
        <p:nvSpPr>
          <p:cNvPr id="2922" name="Rectangle 51"/>
          <p:cNvSpPr>
            <a:spLocks noChangeArrowheads="1"/>
          </p:cNvSpPr>
          <p:nvPr/>
        </p:nvSpPr>
        <p:spPr bwMode="auto">
          <a:xfrm>
            <a:off x="5772150" y="2174875"/>
            <a:ext cx="2117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FFFFFF"/>
                </a:solidFill>
                <a:cs typeface="+mn-cs"/>
              </a:rPr>
              <a:t>Statement of Owner's Equity</a:t>
            </a:r>
            <a:endParaRPr lang="en-US" altLang="en-US" dirty="0" smtClean="0">
              <a:solidFill>
                <a:prstClr val="black"/>
              </a:solidFill>
              <a:cs typeface="+mn-cs"/>
            </a:endParaRPr>
          </a:p>
        </p:txBody>
      </p:sp>
      <p:sp>
        <p:nvSpPr>
          <p:cNvPr id="2923" name="Rectangle 52"/>
          <p:cNvSpPr>
            <a:spLocks noChangeArrowheads="1"/>
          </p:cNvSpPr>
          <p:nvPr/>
        </p:nvSpPr>
        <p:spPr bwMode="auto">
          <a:xfrm>
            <a:off x="5216525" y="2392363"/>
            <a:ext cx="32053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FFFFFF"/>
                </a:solidFill>
                <a:cs typeface="+mn-cs"/>
              </a:rPr>
              <a:t>For Fiscal Year Ended September 26, 2015</a:t>
            </a:r>
            <a:endParaRPr lang="en-US" altLang="en-US" dirty="0" smtClean="0">
              <a:solidFill>
                <a:prstClr val="black"/>
              </a:solidFill>
              <a:cs typeface="+mn-cs"/>
            </a:endParaRPr>
          </a:p>
        </p:txBody>
      </p:sp>
      <p:sp>
        <p:nvSpPr>
          <p:cNvPr id="2924" name="Rectangle 53"/>
          <p:cNvSpPr>
            <a:spLocks noChangeArrowheads="1"/>
          </p:cNvSpPr>
          <p:nvPr/>
        </p:nvSpPr>
        <p:spPr bwMode="auto">
          <a:xfrm>
            <a:off x="6062663" y="5578475"/>
            <a:ext cx="574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Equity</a:t>
            </a:r>
            <a:endParaRPr lang="en-US" altLang="en-US" dirty="0" smtClean="0">
              <a:solidFill>
                <a:prstClr val="black"/>
              </a:solidFill>
              <a:cs typeface="+mn-cs"/>
            </a:endParaRPr>
          </a:p>
        </p:txBody>
      </p:sp>
      <p:sp>
        <p:nvSpPr>
          <p:cNvPr id="2925" name="Rectangle 54"/>
          <p:cNvSpPr>
            <a:spLocks noChangeArrowheads="1"/>
          </p:cNvSpPr>
          <p:nvPr/>
        </p:nvSpPr>
        <p:spPr bwMode="auto">
          <a:xfrm>
            <a:off x="4056063" y="4103688"/>
            <a:ext cx="614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FFFFFF"/>
                </a:solidFill>
                <a:cs typeface="+mn-cs"/>
              </a:rPr>
              <a:t>APPLE</a:t>
            </a:r>
            <a:endParaRPr lang="en-US" altLang="en-US" dirty="0" smtClean="0">
              <a:solidFill>
                <a:prstClr val="black"/>
              </a:solidFill>
              <a:cs typeface="+mn-cs"/>
            </a:endParaRPr>
          </a:p>
        </p:txBody>
      </p:sp>
      <p:sp>
        <p:nvSpPr>
          <p:cNvPr id="2926" name="Rectangle 55"/>
          <p:cNvSpPr>
            <a:spLocks noChangeArrowheads="1"/>
          </p:cNvSpPr>
          <p:nvPr/>
        </p:nvSpPr>
        <p:spPr bwMode="auto">
          <a:xfrm>
            <a:off x="3813175" y="4319588"/>
            <a:ext cx="1128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FFFFFF"/>
                </a:solidFill>
                <a:cs typeface="+mn-cs"/>
              </a:rPr>
              <a:t>Balance Sheet</a:t>
            </a:r>
            <a:endParaRPr lang="en-US" altLang="en-US" dirty="0" smtClean="0">
              <a:solidFill>
                <a:prstClr val="black"/>
              </a:solidFill>
              <a:cs typeface="+mn-cs"/>
            </a:endParaRPr>
          </a:p>
        </p:txBody>
      </p:sp>
      <p:sp>
        <p:nvSpPr>
          <p:cNvPr id="2927" name="Rectangle 56"/>
          <p:cNvSpPr>
            <a:spLocks noChangeArrowheads="1"/>
          </p:cNvSpPr>
          <p:nvPr/>
        </p:nvSpPr>
        <p:spPr bwMode="auto">
          <a:xfrm>
            <a:off x="3592513" y="4525963"/>
            <a:ext cx="15148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FFFFFF"/>
                </a:solidFill>
                <a:cs typeface="+mn-cs"/>
              </a:rPr>
              <a:t>September 26, 2015</a:t>
            </a:r>
            <a:endParaRPr lang="en-US" altLang="en-US" dirty="0" smtClean="0">
              <a:solidFill>
                <a:prstClr val="black"/>
              </a:solidFill>
              <a:cs typeface="+mn-cs"/>
            </a:endParaRPr>
          </a:p>
        </p:txBody>
      </p:sp>
      <p:sp>
        <p:nvSpPr>
          <p:cNvPr id="31" name="Rectangle 30"/>
          <p:cNvSpPr>
            <a:spLocks noChangeArrowheads="1"/>
          </p:cNvSpPr>
          <p:nvPr/>
        </p:nvSpPr>
        <p:spPr bwMode="auto">
          <a:xfrm>
            <a:off x="7524750" y="4959350"/>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$35,490</a:t>
            </a:r>
            <a:endParaRPr lang="en-US" altLang="en-US" dirty="0" smtClean="0">
              <a:solidFill>
                <a:prstClr val="black"/>
              </a:solidFill>
              <a:cs typeface="+mn-cs"/>
            </a:endParaRPr>
          </a:p>
        </p:txBody>
      </p:sp>
      <p:sp>
        <p:nvSpPr>
          <p:cNvPr id="9" name="Rectangle 8"/>
          <p:cNvSpPr>
            <a:spLocks noChangeArrowheads="1"/>
          </p:cNvSpPr>
          <p:nvPr/>
        </p:nvSpPr>
        <p:spPr bwMode="auto">
          <a:xfrm>
            <a:off x="495300" y="2608263"/>
            <a:ext cx="796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Revenues</a:t>
            </a:r>
            <a:endParaRPr lang="en-US" altLang="en-US" dirty="0" smtClean="0">
              <a:solidFill>
                <a:prstClr val="black"/>
              </a:solidFill>
              <a:cs typeface="+mn-cs"/>
            </a:endParaRPr>
          </a:p>
        </p:txBody>
      </p:sp>
      <p:sp>
        <p:nvSpPr>
          <p:cNvPr id="11" name="Rectangle 10"/>
          <p:cNvSpPr>
            <a:spLocks noChangeArrowheads="1"/>
          </p:cNvSpPr>
          <p:nvPr/>
        </p:nvSpPr>
        <p:spPr bwMode="auto">
          <a:xfrm>
            <a:off x="4903788" y="2608263"/>
            <a:ext cx="27031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Owner, Capital, September 27, 2014</a:t>
            </a:r>
            <a:endParaRPr lang="en-US" altLang="en-US" dirty="0" smtClean="0">
              <a:solidFill>
                <a:prstClr val="black"/>
              </a:solidFill>
              <a:cs typeface="+mn-cs"/>
            </a:endParaRPr>
          </a:p>
        </p:txBody>
      </p:sp>
      <p:sp>
        <p:nvSpPr>
          <p:cNvPr id="12" name="Rectangle 11"/>
          <p:cNvSpPr>
            <a:spLocks noChangeArrowheads="1"/>
          </p:cNvSpPr>
          <p:nvPr/>
        </p:nvSpPr>
        <p:spPr bwMode="auto">
          <a:xfrm>
            <a:off x="7878763" y="2608263"/>
            <a:ext cx="6725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$111,547</a:t>
            </a:r>
            <a:endParaRPr lang="en-US" altLang="en-US" dirty="0" smtClean="0">
              <a:solidFill>
                <a:prstClr val="black"/>
              </a:solidFill>
              <a:cs typeface="+mn-cs"/>
            </a:endParaRPr>
          </a:p>
        </p:txBody>
      </p:sp>
      <p:sp>
        <p:nvSpPr>
          <p:cNvPr id="18" name="Rectangle 17"/>
          <p:cNvSpPr>
            <a:spLocks noChangeArrowheads="1"/>
          </p:cNvSpPr>
          <p:nvPr/>
        </p:nvSpPr>
        <p:spPr bwMode="auto">
          <a:xfrm>
            <a:off x="4903788" y="3021013"/>
            <a:ext cx="21272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Less:  Withdrawals by owner</a:t>
            </a:r>
            <a:endParaRPr lang="en-US" altLang="en-US" dirty="0" smtClean="0">
              <a:solidFill>
                <a:prstClr val="black"/>
              </a:solidFill>
              <a:cs typeface="+mn-cs"/>
            </a:endParaRPr>
          </a:p>
        </p:txBody>
      </p:sp>
      <p:sp>
        <p:nvSpPr>
          <p:cNvPr id="19" name="Rectangle 18"/>
          <p:cNvSpPr>
            <a:spLocks noChangeArrowheads="1"/>
          </p:cNvSpPr>
          <p:nvPr/>
        </p:nvSpPr>
        <p:spPr bwMode="auto">
          <a:xfrm>
            <a:off x="7982251" y="2951882"/>
            <a:ext cx="5754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dirty="0" smtClean="0">
                <a:solidFill>
                  <a:prstClr val="black"/>
                </a:solidFill>
                <a:cs typeface="+mn-cs"/>
              </a:rPr>
              <a:t> </a:t>
            </a:r>
            <a:r>
              <a:rPr lang="en-US" altLang="en-US" sz="1300" dirty="0" smtClean="0">
                <a:solidFill>
                  <a:prstClr val="black"/>
                </a:solidFill>
                <a:cs typeface="+mn-cs"/>
              </a:rPr>
              <a:t>45,586</a:t>
            </a:r>
          </a:p>
        </p:txBody>
      </p:sp>
      <p:sp>
        <p:nvSpPr>
          <p:cNvPr id="2928" name="Rectangle 57"/>
          <p:cNvSpPr>
            <a:spLocks noChangeArrowheads="1"/>
          </p:cNvSpPr>
          <p:nvPr/>
        </p:nvSpPr>
        <p:spPr bwMode="auto">
          <a:xfrm>
            <a:off x="2179638" y="4743450"/>
            <a:ext cx="614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Assets</a:t>
            </a:r>
            <a:endParaRPr lang="en-US" altLang="en-US" dirty="0" smtClean="0">
              <a:solidFill>
                <a:prstClr val="black"/>
              </a:solidFill>
              <a:cs typeface="+mn-cs"/>
            </a:endParaRPr>
          </a:p>
        </p:txBody>
      </p:sp>
      <p:sp>
        <p:nvSpPr>
          <p:cNvPr id="13" name="Rectangle 12"/>
          <p:cNvSpPr>
            <a:spLocks noChangeArrowheads="1"/>
          </p:cNvSpPr>
          <p:nvPr/>
        </p:nvSpPr>
        <p:spPr bwMode="auto">
          <a:xfrm>
            <a:off x="495300" y="2814638"/>
            <a:ext cx="7858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Expenses</a:t>
            </a:r>
            <a:endParaRPr lang="en-US" altLang="en-US" dirty="0" smtClean="0">
              <a:solidFill>
                <a:prstClr val="black"/>
              </a:solidFill>
              <a:cs typeface="+mn-cs"/>
            </a:endParaRPr>
          </a:p>
        </p:txBody>
      </p:sp>
      <p:sp>
        <p:nvSpPr>
          <p:cNvPr id="16" name="Rectangle 15"/>
          <p:cNvSpPr>
            <a:spLocks noChangeArrowheads="1"/>
          </p:cNvSpPr>
          <p:nvPr/>
        </p:nvSpPr>
        <p:spPr bwMode="auto">
          <a:xfrm>
            <a:off x="677863" y="3021013"/>
            <a:ext cx="17748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Cost of sales (expense)</a:t>
            </a:r>
            <a:endParaRPr lang="en-US" altLang="en-US" dirty="0" smtClean="0">
              <a:solidFill>
                <a:prstClr val="black"/>
              </a:solidFill>
              <a:cs typeface="+mn-cs"/>
            </a:endParaRPr>
          </a:p>
        </p:txBody>
      </p:sp>
      <p:sp>
        <p:nvSpPr>
          <p:cNvPr id="17" name="Rectangle 16"/>
          <p:cNvSpPr>
            <a:spLocks noChangeArrowheads="1"/>
          </p:cNvSpPr>
          <p:nvPr/>
        </p:nvSpPr>
        <p:spPr bwMode="auto">
          <a:xfrm>
            <a:off x="2765425" y="3021013"/>
            <a:ext cx="6973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$140,089</a:t>
            </a:r>
            <a:endParaRPr lang="en-US" altLang="en-US" dirty="0" smtClean="0">
              <a:solidFill>
                <a:prstClr val="black"/>
              </a:solidFill>
              <a:cs typeface="+mn-cs"/>
            </a:endParaRPr>
          </a:p>
        </p:txBody>
      </p:sp>
      <p:sp>
        <p:nvSpPr>
          <p:cNvPr id="28" name="Rectangle 27"/>
          <p:cNvSpPr>
            <a:spLocks noChangeArrowheads="1"/>
          </p:cNvSpPr>
          <p:nvPr/>
        </p:nvSpPr>
        <p:spPr bwMode="auto">
          <a:xfrm>
            <a:off x="587375" y="4959350"/>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Cash</a:t>
            </a:r>
            <a:endParaRPr lang="en-US" altLang="en-US" dirty="0" smtClean="0">
              <a:solidFill>
                <a:prstClr val="black"/>
              </a:solidFill>
              <a:cs typeface="+mn-cs"/>
            </a:endParaRPr>
          </a:p>
        </p:txBody>
      </p:sp>
      <p:sp>
        <p:nvSpPr>
          <p:cNvPr id="29" name="Rectangle 28"/>
          <p:cNvSpPr>
            <a:spLocks noChangeArrowheads="1"/>
          </p:cNvSpPr>
          <p:nvPr/>
        </p:nvSpPr>
        <p:spPr bwMode="auto">
          <a:xfrm>
            <a:off x="3752850" y="4959350"/>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$21,120</a:t>
            </a:r>
            <a:endParaRPr lang="en-US" altLang="en-US" dirty="0" smtClean="0">
              <a:solidFill>
                <a:prstClr val="black"/>
              </a:solidFill>
              <a:cs typeface="+mn-cs"/>
            </a:endParaRPr>
          </a:p>
        </p:txBody>
      </p:sp>
      <p:sp>
        <p:nvSpPr>
          <p:cNvPr id="30" name="Rectangle 29"/>
          <p:cNvSpPr>
            <a:spLocks noChangeArrowheads="1"/>
          </p:cNvSpPr>
          <p:nvPr/>
        </p:nvSpPr>
        <p:spPr bwMode="auto">
          <a:xfrm>
            <a:off x="4640263" y="4959350"/>
            <a:ext cx="13509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Accounts payable</a:t>
            </a:r>
            <a:endParaRPr lang="en-US" altLang="en-US" dirty="0" smtClean="0">
              <a:solidFill>
                <a:prstClr val="black"/>
              </a:solidFill>
              <a:cs typeface="+mn-cs"/>
            </a:endParaRPr>
          </a:p>
        </p:txBody>
      </p:sp>
      <p:sp>
        <p:nvSpPr>
          <p:cNvPr id="2808" name="Rectangle 33"/>
          <p:cNvSpPr>
            <a:spLocks noChangeArrowheads="1"/>
          </p:cNvSpPr>
          <p:nvPr/>
        </p:nvSpPr>
        <p:spPr bwMode="auto">
          <a:xfrm>
            <a:off x="4640263" y="5165725"/>
            <a:ext cx="113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Other liabilities</a:t>
            </a:r>
            <a:endParaRPr lang="en-US" altLang="en-US" dirty="0" smtClean="0">
              <a:solidFill>
                <a:prstClr val="black"/>
              </a:solidFill>
              <a:cs typeface="+mn-cs"/>
            </a:endParaRPr>
          </a:p>
        </p:txBody>
      </p:sp>
      <p:sp>
        <p:nvSpPr>
          <p:cNvPr id="2809" name="Rectangle 34"/>
          <p:cNvSpPr>
            <a:spLocks noChangeArrowheads="1"/>
          </p:cNvSpPr>
          <p:nvPr/>
        </p:nvSpPr>
        <p:spPr bwMode="auto">
          <a:xfrm>
            <a:off x="7545341" y="5165725"/>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135,634</a:t>
            </a:r>
            <a:endParaRPr lang="en-US" altLang="en-US" dirty="0" smtClean="0">
              <a:solidFill>
                <a:prstClr val="black"/>
              </a:solidFill>
              <a:cs typeface="+mn-cs"/>
            </a:endParaRPr>
          </a:p>
        </p:txBody>
      </p:sp>
      <p:sp>
        <p:nvSpPr>
          <p:cNvPr id="2929" name="Rectangle 58"/>
          <p:cNvSpPr>
            <a:spLocks noChangeArrowheads="1"/>
          </p:cNvSpPr>
          <p:nvPr/>
        </p:nvSpPr>
        <p:spPr bwMode="auto">
          <a:xfrm>
            <a:off x="5951538" y="4743450"/>
            <a:ext cx="827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smtClean="0">
                <a:solidFill>
                  <a:srgbClr val="000000"/>
                </a:solidFill>
                <a:cs typeface="+mn-cs"/>
              </a:rPr>
              <a:t>Liabilities</a:t>
            </a:r>
            <a:endParaRPr lang="en-US" altLang="en-US" dirty="0" smtClean="0">
              <a:solidFill>
                <a:prstClr val="black"/>
              </a:solidFill>
              <a:cs typeface="+mn-cs"/>
            </a:endParaRPr>
          </a:p>
        </p:txBody>
      </p:sp>
      <p:sp>
        <p:nvSpPr>
          <p:cNvPr id="2930" name="Rectangle 59"/>
          <p:cNvSpPr>
            <a:spLocks noChangeArrowheads="1"/>
          </p:cNvSpPr>
          <p:nvPr/>
        </p:nvSpPr>
        <p:spPr bwMode="auto">
          <a:xfrm>
            <a:off x="465138" y="1928813"/>
            <a:ext cx="3963987"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1" name="Rectangle 60"/>
          <p:cNvSpPr>
            <a:spLocks noChangeArrowheads="1"/>
          </p:cNvSpPr>
          <p:nvPr/>
        </p:nvSpPr>
        <p:spPr bwMode="auto">
          <a:xfrm>
            <a:off x="465138" y="2578100"/>
            <a:ext cx="396398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cxnSp>
        <p:nvCxnSpPr>
          <p:cNvPr id="382" name="Elbow Connector 381"/>
          <p:cNvCxnSpPr/>
          <p:nvPr/>
        </p:nvCxnSpPr>
        <p:spPr>
          <a:xfrm rot="5400000" flipH="1" flipV="1">
            <a:off x="4175919" y="3121819"/>
            <a:ext cx="922338" cy="469900"/>
          </a:xfrm>
          <a:prstGeom prst="bentConnector3">
            <a:avLst>
              <a:gd name="adj1" fmla="val 99059"/>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4903788" y="2814638"/>
            <a:ext cx="13414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Plus:  Net income</a:t>
            </a:r>
            <a:endParaRPr lang="en-US" altLang="en-US" dirty="0" smtClean="0">
              <a:solidFill>
                <a:prstClr val="black"/>
              </a:solidFill>
              <a:cs typeface="+mn-cs"/>
            </a:endParaRPr>
          </a:p>
        </p:txBody>
      </p:sp>
      <p:sp>
        <p:nvSpPr>
          <p:cNvPr id="15" name="Rectangle 14"/>
          <p:cNvSpPr>
            <a:spLocks noChangeArrowheads="1"/>
          </p:cNvSpPr>
          <p:nvPr/>
        </p:nvSpPr>
        <p:spPr bwMode="auto">
          <a:xfrm>
            <a:off x="8059738" y="2814638"/>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53,394</a:t>
            </a:r>
            <a:endParaRPr lang="en-US" altLang="en-US" dirty="0" smtClean="0">
              <a:solidFill>
                <a:prstClr val="black"/>
              </a:solidFill>
              <a:cs typeface="+mn-cs"/>
            </a:endParaRPr>
          </a:p>
        </p:txBody>
      </p:sp>
      <p:sp>
        <p:nvSpPr>
          <p:cNvPr id="24" name="Rectangle 23"/>
          <p:cNvSpPr>
            <a:spLocks noChangeArrowheads="1"/>
          </p:cNvSpPr>
          <p:nvPr/>
        </p:nvSpPr>
        <p:spPr bwMode="auto">
          <a:xfrm>
            <a:off x="677863" y="3454400"/>
            <a:ext cx="11699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Total expenses</a:t>
            </a:r>
            <a:endParaRPr lang="en-US" altLang="en-US" dirty="0" smtClean="0">
              <a:solidFill>
                <a:prstClr val="black"/>
              </a:solidFill>
              <a:cs typeface="+mn-cs"/>
            </a:endParaRPr>
          </a:p>
        </p:txBody>
      </p:sp>
      <p:sp>
        <p:nvSpPr>
          <p:cNvPr id="25" name="Rectangle 24"/>
          <p:cNvSpPr>
            <a:spLocks noChangeArrowheads="1"/>
          </p:cNvSpPr>
          <p:nvPr/>
        </p:nvSpPr>
        <p:spPr bwMode="auto">
          <a:xfrm>
            <a:off x="3752850" y="3454400"/>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180,321</a:t>
            </a:r>
            <a:endParaRPr lang="en-US" altLang="en-US" dirty="0" smtClean="0">
              <a:solidFill>
                <a:prstClr val="black"/>
              </a:solidFill>
              <a:cs typeface="+mn-cs"/>
            </a:endParaRPr>
          </a:p>
        </p:txBody>
      </p:sp>
      <p:sp>
        <p:nvSpPr>
          <p:cNvPr id="2933" name="Rectangle 62"/>
          <p:cNvSpPr>
            <a:spLocks noChangeArrowheads="1"/>
          </p:cNvSpPr>
          <p:nvPr/>
        </p:nvSpPr>
        <p:spPr bwMode="auto">
          <a:xfrm>
            <a:off x="2624138" y="3422650"/>
            <a:ext cx="90646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4" name="Rectangle 63"/>
          <p:cNvSpPr>
            <a:spLocks noChangeArrowheads="1"/>
          </p:cNvSpPr>
          <p:nvPr/>
        </p:nvSpPr>
        <p:spPr bwMode="auto">
          <a:xfrm>
            <a:off x="446088" y="1928813"/>
            <a:ext cx="19050" cy="669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6" name="Rectangle 65"/>
          <p:cNvSpPr>
            <a:spLocks noChangeArrowheads="1"/>
          </p:cNvSpPr>
          <p:nvPr/>
        </p:nvSpPr>
        <p:spPr bwMode="auto">
          <a:xfrm>
            <a:off x="3521075" y="618648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grpSp>
        <p:nvGrpSpPr>
          <p:cNvPr id="257" name="Group 256"/>
          <p:cNvGrpSpPr/>
          <p:nvPr/>
        </p:nvGrpSpPr>
        <p:grpSpPr>
          <a:xfrm>
            <a:off x="3521075" y="6392863"/>
            <a:ext cx="908050" cy="20637"/>
            <a:chOff x="3521075" y="6392863"/>
            <a:chExt cx="908050" cy="20637"/>
          </a:xfrm>
        </p:grpSpPr>
        <p:sp>
          <p:nvSpPr>
            <p:cNvPr id="128" name="Line 66"/>
            <p:cNvSpPr>
              <a:spLocks noChangeShapeType="1"/>
            </p:cNvSpPr>
            <p:nvPr/>
          </p:nvSpPr>
          <p:spPr bwMode="auto">
            <a:xfrm>
              <a:off x="3521075" y="639286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67"/>
            <p:cNvSpPr>
              <a:spLocks noChangeArrowheads="1"/>
            </p:cNvSpPr>
            <p:nvPr/>
          </p:nvSpPr>
          <p:spPr bwMode="auto">
            <a:xfrm>
              <a:off x="3521075" y="63928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Line 68"/>
            <p:cNvSpPr>
              <a:spLocks noChangeShapeType="1"/>
            </p:cNvSpPr>
            <p:nvPr/>
          </p:nvSpPr>
          <p:spPr bwMode="auto">
            <a:xfrm>
              <a:off x="3521075" y="64135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grpSp>
      <p:sp>
        <p:nvSpPr>
          <p:cNvPr id="131" name="Rectangle 69"/>
          <p:cNvSpPr>
            <a:spLocks noChangeArrowheads="1"/>
          </p:cNvSpPr>
          <p:nvPr/>
        </p:nvSpPr>
        <p:spPr bwMode="auto">
          <a:xfrm>
            <a:off x="3521075" y="641350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Rectangle 70"/>
          <p:cNvSpPr>
            <a:spLocks noChangeArrowheads="1"/>
          </p:cNvSpPr>
          <p:nvPr/>
        </p:nvSpPr>
        <p:spPr bwMode="auto">
          <a:xfrm>
            <a:off x="446088" y="4071938"/>
            <a:ext cx="19050" cy="660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Rectangle 71"/>
          <p:cNvSpPr>
            <a:spLocks noChangeArrowheads="1"/>
          </p:cNvSpPr>
          <p:nvPr/>
        </p:nvSpPr>
        <p:spPr bwMode="auto">
          <a:xfrm>
            <a:off x="4408488" y="1947863"/>
            <a:ext cx="20637" cy="650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Rectangle 72"/>
          <p:cNvSpPr>
            <a:spLocks noChangeArrowheads="1"/>
          </p:cNvSpPr>
          <p:nvPr/>
        </p:nvSpPr>
        <p:spPr bwMode="auto">
          <a:xfrm>
            <a:off x="4852988" y="1928813"/>
            <a:ext cx="20637" cy="669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Rectangle 73"/>
          <p:cNvSpPr>
            <a:spLocks noChangeArrowheads="1"/>
          </p:cNvSpPr>
          <p:nvPr/>
        </p:nvSpPr>
        <p:spPr bwMode="auto">
          <a:xfrm>
            <a:off x="8624888" y="1947863"/>
            <a:ext cx="20637" cy="650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Rectangle 74"/>
          <p:cNvSpPr>
            <a:spLocks noChangeArrowheads="1"/>
          </p:cNvSpPr>
          <p:nvPr/>
        </p:nvSpPr>
        <p:spPr bwMode="auto">
          <a:xfrm>
            <a:off x="8180388" y="4092575"/>
            <a:ext cx="20637" cy="639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3" name="Rectangle 75"/>
          <p:cNvSpPr>
            <a:spLocks noChangeArrowheads="1"/>
          </p:cNvSpPr>
          <p:nvPr/>
        </p:nvSpPr>
        <p:spPr bwMode="auto">
          <a:xfrm>
            <a:off x="4873625" y="1928813"/>
            <a:ext cx="377190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4" name="Rectangle 76"/>
          <p:cNvSpPr>
            <a:spLocks noChangeArrowheads="1"/>
          </p:cNvSpPr>
          <p:nvPr/>
        </p:nvSpPr>
        <p:spPr bwMode="auto">
          <a:xfrm>
            <a:off x="4873625" y="2578100"/>
            <a:ext cx="37719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6" name="Rectangle 78"/>
          <p:cNvSpPr>
            <a:spLocks noChangeArrowheads="1"/>
          </p:cNvSpPr>
          <p:nvPr/>
        </p:nvSpPr>
        <p:spPr bwMode="auto">
          <a:xfrm>
            <a:off x="7737475" y="3206750"/>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2" name="Rectangle 84"/>
          <p:cNvSpPr>
            <a:spLocks noChangeArrowheads="1"/>
          </p:cNvSpPr>
          <p:nvPr/>
        </p:nvSpPr>
        <p:spPr bwMode="auto">
          <a:xfrm>
            <a:off x="3521075" y="364013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 name="Rectangle 19"/>
          <p:cNvSpPr>
            <a:spLocks noChangeArrowheads="1"/>
          </p:cNvSpPr>
          <p:nvPr/>
        </p:nvSpPr>
        <p:spPr bwMode="auto">
          <a:xfrm>
            <a:off x="677863" y="3227388"/>
            <a:ext cx="225061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100" dirty="0" smtClean="0">
                <a:solidFill>
                  <a:srgbClr val="000000"/>
                </a:solidFill>
                <a:cs typeface="+mn-cs"/>
              </a:rPr>
              <a:t>Selling, general and other expenses</a:t>
            </a:r>
            <a:endParaRPr lang="en-US" altLang="en-US" sz="1100" dirty="0" smtClean="0">
              <a:solidFill>
                <a:prstClr val="black"/>
              </a:solidFill>
              <a:cs typeface="+mn-cs"/>
            </a:endParaRPr>
          </a:p>
        </p:txBody>
      </p:sp>
      <p:sp>
        <p:nvSpPr>
          <p:cNvPr id="21" name="Rectangle 20"/>
          <p:cNvSpPr>
            <a:spLocks noChangeArrowheads="1"/>
          </p:cNvSpPr>
          <p:nvPr/>
        </p:nvSpPr>
        <p:spPr bwMode="auto">
          <a:xfrm>
            <a:off x="2946400" y="3227388"/>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40,232</a:t>
            </a:r>
            <a:endParaRPr lang="en-US" altLang="en-US" dirty="0" smtClean="0">
              <a:solidFill>
                <a:prstClr val="black"/>
              </a:solidFill>
              <a:cs typeface="+mn-cs"/>
            </a:endParaRPr>
          </a:p>
        </p:txBody>
      </p:sp>
      <p:sp>
        <p:nvSpPr>
          <p:cNvPr id="26" name="Rectangle 25"/>
          <p:cNvSpPr>
            <a:spLocks noChangeArrowheads="1"/>
          </p:cNvSpPr>
          <p:nvPr/>
        </p:nvSpPr>
        <p:spPr bwMode="auto">
          <a:xfrm>
            <a:off x="495300" y="3660775"/>
            <a:ext cx="887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Net income</a:t>
            </a:r>
            <a:endParaRPr lang="en-US" altLang="en-US" dirty="0" smtClean="0">
              <a:solidFill>
                <a:prstClr val="black"/>
              </a:solidFill>
              <a:cs typeface="+mn-cs"/>
            </a:endParaRPr>
          </a:p>
        </p:txBody>
      </p:sp>
      <p:sp>
        <p:nvSpPr>
          <p:cNvPr id="27" name="Rectangle 26"/>
          <p:cNvSpPr>
            <a:spLocks noChangeArrowheads="1"/>
          </p:cNvSpPr>
          <p:nvPr/>
        </p:nvSpPr>
        <p:spPr bwMode="auto">
          <a:xfrm>
            <a:off x="3752850" y="3660775"/>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$53,394</a:t>
            </a:r>
            <a:endParaRPr lang="en-US" altLang="en-US" dirty="0" smtClean="0">
              <a:solidFill>
                <a:prstClr val="black"/>
              </a:solidFill>
              <a:cs typeface="+mn-cs"/>
            </a:endParaRPr>
          </a:p>
        </p:txBody>
      </p:sp>
      <p:sp>
        <p:nvSpPr>
          <p:cNvPr id="2806" name="Rectangle 31"/>
          <p:cNvSpPr>
            <a:spLocks noChangeArrowheads="1"/>
          </p:cNvSpPr>
          <p:nvPr/>
        </p:nvSpPr>
        <p:spPr bwMode="auto">
          <a:xfrm>
            <a:off x="587375" y="5165725"/>
            <a:ext cx="152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Accounts receivable</a:t>
            </a:r>
            <a:endParaRPr lang="en-US" altLang="en-US" dirty="0" smtClean="0">
              <a:solidFill>
                <a:prstClr val="black"/>
              </a:solidFill>
              <a:cs typeface="+mn-cs"/>
            </a:endParaRPr>
          </a:p>
        </p:txBody>
      </p:sp>
      <p:sp>
        <p:nvSpPr>
          <p:cNvPr id="2807" name="Rectangle 32"/>
          <p:cNvSpPr>
            <a:spLocks noChangeArrowheads="1"/>
          </p:cNvSpPr>
          <p:nvPr/>
        </p:nvSpPr>
        <p:spPr bwMode="auto">
          <a:xfrm>
            <a:off x="3843338" y="5165725"/>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16,849</a:t>
            </a:r>
            <a:endParaRPr lang="en-US" altLang="en-US" dirty="0" smtClean="0">
              <a:solidFill>
                <a:prstClr val="black"/>
              </a:solidFill>
              <a:cs typeface="+mn-cs"/>
            </a:endParaRPr>
          </a:p>
        </p:txBody>
      </p:sp>
      <p:sp>
        <p:nvSpPr>
          <p:cNvPr id="2810" name="Rectangle 35"/>
          <p:cNvSpPr>
            <a:spLocks noChangeArrowheads="1"/>
          </p:cNvSpPr>
          <p:nvPr/>
        </p:nvSpPr>
        <p:spPr bwMode="auto">
          <a:xfrm>
            <a:off x="587375" y="5372100"/>
            <a:ext cx="191558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Land and equipment (net)</a:t>
            </a:r>
            <a:endParaRPr lang="en-US" altLang="en-US" dirty="0" smtClean="0">
              <a:solidFill>
                <a:prstClr val="black"/>
              </a:solidFill>
              <a:cs typeface="+mn-cs"/>
            </a:endParaRPr>
          </a:p>
        </p:txBody>
      </p:sp>
      <p:sp>
        <p:nvSpPr>
          <p:cNvPr id="2811" name="Rectangle 36"/>
          <p:cNvSpPr>
            <a:spLocks noChangeArrowheads="1"/>
          </p:cNvSpPr>
          <p:nvPr/>
        </p:nvSpPr>
        <p:spPr bwMode="auto">
          <a:xfrm>
            <a:off x="3843338" y="5372100"/>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22,471</a:t>
            </a:r>
            <a:endParaRPr lang="en-US" altLang="en-US" dirty="0" smtClean="0">
              <a:solidFill>
                <a:prstClr val="black"/>
              </a:solidFill>
              <a:cs typeface="+mn-cs"/>
            </a:endParaRPr>
          </a:p>
        </p:txBody>
      </p:sp>
      <p:sp>
        <p:nvSpPr>
          <p:cNvPr id="2814" name="Rectangle 39"/>
          <p:cNvSpPr>
            <a:spLocks noChangeArrowheads="1"/>
          </p:cNvSpPr>
          <p:nvPr/>
        </p:nvSpPr>
        <p:spPr bwMode="auto">
          <a:xfrm>
            <a:off x="587375" y="5578475"/>
            <a:ext cx="2187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Investments and other assets</a:t>
            </a:r>
            <a:endParaRPr lang="en-US" altLang="en-US" dirty="0" smtClean="0">
              <a:solidFill>
                <a:prstClr val="black"/>
              </a:solidFill>
              <a:cs typeface="+mn-cs"/>
            </a:endParaRPr>
          </a:p>
        </p:txBody>
      </p:sp>
      <p:sp>
        <p:nvSpPr>
          <p:cNvPr id="2815" name="Rectangle 40"/>
          <p:cNvSpPr>
            <a:spLocks noChangeArrowheads="1"/>
          </p:cNvSpPr>
          <p:nvPr/>
        </p:nvSpPr>
        <p:spPr bwMode="auto">
          <a:xfrm>
            <a:off x="3752850" y="5578475"/>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230,039</a:t>
            </a:r>
            <a:endParaRPr lang="en-US" altLang="en-US" dirty="0" smtClean="0">
              <a:solidFill>
                <a:prstClr val="black"/>
              </a:solidFill>
              <a:cs typeface="+mn-cs"/>
            </a:endParaRPr>
          </a:p>
        </p:txBody>
      </p:sp>
      <p:sp>
        <p:nvSpPr>
          <p:cNvPr id="177" name="Rectangle 89"/>
          <p:cNvSpPr>
            <a:spLocks noChangeArrowheads="1"/>
          </p:cNvSpPr>
          <p:nvPr/>
        </p:nvSpPr>
        <p:spPr bwMode="auto">
          <a:xfrm>
            <a:off x="465138" y="4071938"/>
            <a:ext cx="773588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8" name="Rectangle 90"/>
          <p:cNvSpPr>
            <a:spLocks noChangeArrowheads="1"/>
          </p:cNvSpPr>
          <p:nvPr/>
        </p:nvSpPr>
        <p:spPr bwMode="auto">
          <a:xfrm>
            <a:off x="465138" y="4711700"/>
            <a:ext cx="773588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9" name="Line 91"/>
          <p:cNvSpPr>
            <a:spLocks noChangeShapeType="1"/>
          </p:cNvSpPr>
          <p:nvPr/>
        </p:nvSpPr>
        <p:spPr bwMode="auto">
          <a:xfrm>
            <a:off x="7292975" y="535146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4" name="Rectangle 96"/>
          <p:cNvSpPr>
            <a:spLocks noChangeArrowheads="1"/>
          </p:cNvSpPr>
          <p:nvPr/>
        </p:nvSpPr>
        <p:spPr bwMode="auto">
          <a:xfrm>
            <a:off x="7292975" y="618648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1" name="Slide Number Placeholder 180"/>
          <p:cNvSpPr>
            <a:spLocks noGrp="1"/>
          </p:cNvSpPr>
          <p:nvPr>
            <p:ph type="sldNum" sz="quarter" idx="12"/>
          </p:nvPr>
        </p:nvSpPr>
        <p:spPr>
          <a:xfrm>
            <a:off x="8251826" y="6356350"/>
            <a:ext cx="434974" cy="365125"/>
          </a:xfrm>
        </p:spPr>
        <p:txBody>
          <a:bodyPr/>
          <a:lstStyle/>
          <a:p>
            <a:pPr>
              <a:defRPr/>
            </a:pPr>
            <a:fld id="{78BF17B2-2C8D-4ECF-A0B0-B3C80481C2AC}" type="slidenum">
              <a:rPr lang="en-US" smtClean="0"/>
              <a:pPr>
                <a:defRPr/>
              </a:pPr>
              <a:t>59</a:t>
            </a:fld>
            <a:endParaRPr lang="en-US" dirty="0"/>
          </a:p>
        </p:txBody>
      </p:sp>
      <p:grpSp>
        <p:nvGrpSpPr>
          <p:cNvPr id="182" name="Group 181"/>
          <p:cNvGrpSpPr/>
          <p:nvPr/>
        </p:nvGrpSpPr>
        <p:grpSpPr>
          <a:xfrm>
            <a:off x="3507075" y="3875088"/>
            <a:ext cx="908050" cy="20637"/>
            <a:chOff x="3521075" y="6392863"/>
            <a:chExt cx="908050" cy="20637"/>
          </a:xfrm>
        </p:grpSpPr>
        <p:sp>
          <p:nvSpPr>
            <p:cNvPr id="189" name="Line 66"/>
            <p:cNvSpPr>
              <a:spLocks noChangeShapeType="1"/>
            </p:cNvSpPr>
            <p:nvPr/>
          </p:nvSpPr>
          <p:spPr bwMode="auto">
            <a:xfrm>
              <a:off x="3521075" y="639286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0" name="Rectangle 67"/>
            <p:cNvSpPr>
              <a:spLocks noChangeArrowheads="1"/>
            </p:cNvSpPr>
            <p:nvPr/>
          </p:nvSpPr>
          <p:spPr bwMode="auto">
            <a:xfrm>
              <a:off x="3521075" y="63928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1" name="Line 68"/>
            <p:cNvSpPr>
              <a:spLocks noChangeShapeType="1"/>
            </p:cNvSpPr>
            <p:nvPr/>
          </p:nvSpPr>
          <p:spPr bwMode="auto">
            <a:xfrm>
              <a:off x="3521075" y="64135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grpSp>
      <p:grpSp>
        <p:nvGrpSpPr>
          <p:cNvPr id="192" name="Group 191"/>
          <p:cNvGrpSpPr/>
          <p:nvPr/>
        </p:nvGrpSpPr>
        <p:grpSpPr>
          <a:xfrm>
            <a:off x="7747000" y="3408363"/>
            <a:ext cx="908050" cy="20637"/>
            <a:chOff x="3521075" y="6392863"/>
            <a:chExt cx="908050" cy="20637"/>
          </a:xfrm>
        </p:grpSpPr>
        <p:sp>
          <p:nvSpPr>
            <p:cNvPr id="193" name="Line 66"/>
            <p:cNvSpPr>
              <a:spLocks noChangeShapeType="1"/>
            </p:cNvSpPr>
            <p:nvPr/>
          </p:nvSpPr>
          <p:spPr bwMode="auto">
            <a:xfrm>
              <a:off x="3521075" y="639286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4" name="Rectangle 67"/>
            <p:cNvSpPr>
              <a:spLocks noChangeArrowheads="1"/>
            </p:cNvSpPr>
            <p:nvPr/>
          </p:nvSpPr>
          <p:spPr bwMode="auto">
            <a:xfrm>
              <a:off x="3521075" y="63928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5" name="Line 68"/>
            <p:cNvSpPr>
              <a:spLocks noChangeShapeType="1"/>
            </p:cNvSpPr>
            <p:nvPr/>
          </p:nvSpPr>
          <p:spPr bwMode="auto">
            <a:xfrm>
              <a:off x="3521075" y="64135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grpSp>
      <p:grpSp>
        <p:nvGrpSpPr>
          <p:cNvPr id="196" name="Group 195"/>
          <p:cNvGrpSpPr/>
          <p:nvPr/>
        </p:nvGrpSpPr>
        <p:grpSpPr>
          <a:xfrm>
            <a:off x="7319963" y="6378576"/>
            <a:ext cx="908050" cy="20637"/>
            <a:chOff x="3521075" y="6392863"/>
            <a:chExt cx="908050" cy="20637"/>
          </a:xfrm>
        </p:grpSpPr>
        <p:sp>
          <p:nvSpPr>
            <p:cNvPr id="197" name="Line 66"/>
            <p:cNvSpPr>
              <a:spLocks noChangeShapeType="1"/>
            </p:cNvSpPr>
            <p:nvPr/>
          </p:nvSpPr>
          <p:spPr bwMode="auto">
            <a:xfrm>
              <a:off x="3521075" y="6392863"/>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8" name="Rectangle 67"/>
            <p:cNvSpPr>
              <a:spLocks noChangeArrowheads="1"/>
            </p:cNvSpPr>
            <p:nvPr/>
          </p:nvSpPr>
          <p:spPr bwMode="auto">
            <a:xfrm>
              <a:off x="3521075" y="63928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9" name="Line 68"/>
            <p:cNvSpPr>
              <a:spLocks noChangeShapeType="1"/>
            </p:cNvSpPr>
            <p:nvPr/>
          </p:nvSpPr>
          <p:spPr bwMode="auto">
            <a:xfrm>
              <a:off x="3521075" y="64135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grpSp>
      <p:sp>
        <p:nvSpPr>
          <p:cNvPr id="122" name="Rounded Rectangle 121"/>
          <p:cNvSpPr/>
          <p:nvPr/>
        </p:nvSpPr>
        <p:spPr>
          <a:xfrm>
            <a:off x="152400" y="6520844"/>
            <a:ext cx="6172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Identify and prepare basic financial statements and explain how they interrelate.</a:t>
            </a:r>
            <a:endParaRPr lang="en-US" sz="1100" b="1" kern="0" dirty="0">
              <a:solidFill>
                <a:prstClr val="black"/>
              </a:solidFill>
              <a:latin typeface="Arial Narrow" pitchFamily="34" charset="0"/>
              <a:cs typeface="+mn-cs"/>
            </a:endParaRPr>
          </a:p>
        </p:txBody>
      </p:sp>
      <p:sp>
        <p:nvSpPr>
          <p:cNvPr id="123" name="Rectangle 122"/>
          <p:cNvSpPr>
            <a:spLocks noChangeArrowheads="1"/>
          </p:cNvSpPr>
          <p:nvPr/>
        </p:nvSpPr>
        <p:spPr bwMode="auto">
          <a:xfrm>
            <a:off x="3638550" y="2663219"/>
            <a:ext cx="6973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smtClean="0">
                <a:solidFill>
                  <a:srgbClr val="000000"/>
                </a:solidFill>
                <a:cs typeface="+mn-cs"/>
              </a:rPr>
              <a:t>$233,715</a:t>
            </a:r>
            <a:endParaRPr lang="en-US" altLang="en-US" dirty="0" smtClean="0">
              <a:solidFill>
                <a:prstClr val="black"/>
              </a:solidFill>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0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0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0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0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9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91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9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91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8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81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7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81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91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3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91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93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91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9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91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8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12" grpId="0"/>
      <p:bldP spid="2813" grpId="0"/>
      <p:bldP spid="2912" grpId="0"/>
      <p:bldP spid="2913" grpId="0"/>
      <p:bldP spid="2914" grpId="0"/>
      <p:bldP spid="2915" grpId="0"/>
      <p:bldP spid="2916" grpId="0"/>
      <p:bldP spid="2917" grpId="0"/>
      <p:bldP spid="2924" grpId="0"/>
      <p:bldP spid="31" grpId="0"/>
      <p:bldP spid="9" grpId="0"/>
      <p:bldP spid="11" grpId="0"/>
      <p:bldP spid="12" grpId="0"/>
      <p:bldP spid="18" grpId="0"/>
      <p:bldP spid="19" grpId="0"/>
      <p:bldP spid="2928" grpId="0"/>
      <p:bldP spid="13" grpId="0"/>
      <p:bldP spid="16" grpId="0"/>
      <p:bldP spid="17" grpId="0"/>
      <p:bldP spid="28" grpId="0"/>
      <p:bldP spid="29" grpId="0"/>
      <p:bldP spid="30" grpId="0"/>
      <p:bldP spid="2808" grpId="0"/>
      <p:bldP spid="2809" grpId="0"/>
      <p:bldP spid="2929" grpId="0"/>
      <p:bldP spid="14" grpId="0"/>
      <p:bldP spid="15" grpId="0"/>
      <p:bldP spid="24" grpId="0"/>
      <p:bldP spid="25" grpId="0"/>
      <p:bldP spid="2933" grpId="0" animBg="1"/>
      <p:bldP spid="2936" grpId="0" animBg="1"/>
      <p:bldP spid="131" grpId="0" animBg="1"/>
      <p:bldP spid="166" grpId="0" animBg="1"/>
      <p:bldP spid="172" grpId="0" animBg="1"/>
      <p:bldP spid="20" grpId="0"/>
      <p:bldP spid="21" grpId="0"/>
      <p:bldP spid="26" grpId="0"/>
      <p:bldP spid="27" grpId="0"/>
      <p:bldP spid="2806" grpId="0"/>
      <p:bldP spid="2807" grpId="0"/>
      <p:bldP spid="2810" grpId="0"/>
      <p:bldP spid="2811" grpId="0"/>
      <p:bldP spid="2814" grpId="0"/>
      <p:bldP spid="2815" grpId="0"/>
      <p:bldP spid="179" grpId="0" animBg="1"/>
      <p:bldP spid="1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b="1" dirty="0" smtClean="0"/>
              <a:t>Users of Financial Information</a:t>
            </a:r>
          </a:p>
        </p:txBody>
      </p:sp>
      <p:sp>
        <p:nvSpPr>
          <p:cNvPr id="133125" name="TextBox 3"/>
          <p:cNvSpPr txBox="1">
            <a:spLocks noChangeArrowheads="1"/>
          </p:cNvSpPr>
          <p:nvPr/>
        </p:nvSpPr>
        <p:spPr bwMode="auto">
          <a:xfrm>
            <a:off x="419100" y="1219200"/>
            <a:ext cx="8451850" cy="1323975"/>
          </a:xfrm>
          <a:prstGeom prst="rect">
            <a:avLst/>
          </a:prstGeom>
          <a:noFill/>
          <a:ln w="9525">
            <a:noFill/>
            <a:miter lim="800000"/>
            <a:headEnd/>
            <a:tailEnd/>
          </a:ln>
        </p:spPr>
        <p:txBody>
          <a:bodyPr>
            <a:spAutoFit/>
          </a:bodyPr>
          <a:lstStyle/>
          <a:p>
            <a:pPr algn="ctr"/>
            <a:r>
              <a:rPr lang="en-US" altLang="en-US" sz="2000" dirty="0"/>
              <a:t>Accounting is called the </a:t>
            </a:r>
            <a:r>
              <a:rPr lang="en-US" altLang="en-US" sz="2000" i="1" dirty="0">
                <a:solidFill>
                  <a:srgbClr val="C00000"/>
                </a:solidFill>
              </a:rPr>
              <a:t>language of business </a:t>
            </a:r>
            <a:r>
              <a:rPr lang="en-US" altLang="en-US" sz="2000" dirty="0"/>
              <a:t>because all organizations set up an accounting information system to communicate data to help people make better decisions. Accounting serves many users who can be divided into two groups: external users and internal users.</a:t>
            </a:r>
          </a:p>
        </p:txBody>
      </p:sp>
      <p:sp>
        <p:nvSpPr>
          <p:cNvPr id="3" name="Slide Number Placeholder 2"/>
          <p:cNvSpPr>
            <a:spLocks noGrp="1"/>
          </p:cNvSpPr>
          <p:nvPr>
            <p:ph type="sldNum" sz="quarter" idx="12"/>
          </p:nvPr>
        </p:nvSpPr>
        <p:spPr/>
        <p:txBody>
          <a:bodyPr/>
          <a:lstStyle/>
          <a:p>
            <a:pPr>
              <a:defRPr/>
            </a:pPr>
            <a:fld id="{D0270822-9D3B-433C-8B74-66439FB89B8A}" type="slidenum">
              <a:rPr lang="en-US"/>
              <a:pPr>
                <a:defRPr/>
              </a:pPr>
              <a:t>6</a:t>
            </a:fld>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8" name="Rounded Rectangle 7"/>
          <p:cNvSpPr/>
          <p:nvPr/>
        </p:nvSpPr>
        <p:spPr>
          <a:xfrm>
            <a:off x="152400" y="6477000"/>
            <a:ext cx="5257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a:t>
            </a:r>
            <a:r>
              <a:rPr lang="en-US" altLang="en-US" sz="1100" b="1" kern="0" dirty="0">
                <a:solidFill>
                  <a:prstClr val="black"/>
                </a:solidFill>
                <a:latin typeface="Arial Narrow" pitchFamily="34" charset="0"/>
                <a:cs typeface="+mn-cs"/>
              </a:rPr>
              <a:t>:  I</a:t>
            </a:r>
            <a:r>
              <a:rPr lang="en-US" sz="1100" b="1" kern="0" dirty="0" smtClean="0">
                <a:solidFill>
                  <a:prstClr val="black"/>
                </a:solidFill>
                <a:latin typeface="Arial Narrow" pitchFamily="34" charset="0"/>
                <a:cs typeface="+mn-cs"/>
              </a:rPr>
              <a:t>dentify </a:t>
            </a:r>
            <a:r>
              <a:rPr lang="en-US" sz="1100" b="1" kern="0" dirty="0">
                <a:solidFill>
                  <a:prstClr val="black"/>
                </a:solidFill>
                <a:latin typeface="Arial Narrow" pitchFamily="34" charset="0"/>
                <a:cs typeface="+mn-cs"/>
              </a:rPr>
              <a:t>users and uses of, and opportunities in, accounting.</a:t>
            </a:r>
          </a:p>
        </p:txBody>
      </p:sp>
      <p:sp>
        <p:nvSpPr>
          <p:cNvPr id="9" name="TextBox 8"/>
          <p:cNvSpPr txBox="1"/>
          <p:nvPr/>
        </p:nvSpPr>
        <p:spPr>
          <a:xfrm>
            <a:off x="8222677" y="581025"/>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a:t>
            </a:r>
            <a:br>
              <a:rPr lang="en-US" kern="0" dirty="0" smtClean="0">
                <a:latin typeface="Berlin Sans FB" panose="020E0602020502020306" pitchFamily="34" charset="0"/>
              </a:rPr>
            </a:br>
            <a:r>
              <a:rPr lang="en-US" kern="0" dirty="0" smtClean="0">
                <a:latin typeface="Berlin Sans FB" panose="020E0602020502020306" pitchFamily="34" charset="0"/>
              </a:rPr>
              <a:t>1.2</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838200" y="2851337"/>
            <a:ext cx="7295238" cy="2990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9"/>
          <p:cNvSpPr>
            <a:spLocks noGrp="1" noChangeArrowheads="1"/>
          </p:cNvSpPr>
          <p:nvPr>
            <p:ph type="title"/>
          </p:nvPr>
        </p:nvSpPr>
        <p:spPr>
          <a:xfrm>
            <a:off x="457200" y="304800"/>
            <a:ext cx="8229600" cy="1143000"/>
          </a:xfrm>
        </p:spPr>
        <p:txBody>
          <a:bodyPr/>
          <a:lstStyle/>
          <a:p>
            <a:pPr eaLnBrk="1" hangingPunct="1"/>
            <a:r>
              <a:rPr lang="en-US" altLang="en-US" b="1" dirty="0" smtClean="0"/>
              <a:t>Sustainability and Accounting</a:t>
            </a:r>
          </a:p>
        </p:txBody>
      </p:sp>
      <p:sp>
        <p:nvSpPr>
          <p:cNvPr id="2" name="TextBox 1"/>
          <p:cNvSpPr txBox="1">
            <a:spLocks noChangeArrowheads="1"/>
          </p:cNvSpPr>
          <p:nvPr/>
        </p:nvSpPr>
        <p:spPr bwMode="auto">
          <a:xfrm>
            <a:off x="609600" y="1647885"/>
            <a:ext cx="8077200" cy="4154984"/>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b="1" u="sng" dirty="0" smtClean="0">
                <a:solidFill>
                  <a:srgbClr val="000000"/>
                </a:solidFill>
                <a:latin typeface="Calibri" pitchFamily="-107" charset="0"/>
              </a:rPr>
              <a:t>Sustainability Accounting Standards Board (SASB)</a:t>
            </a:r>
          </a:p>
          <a:p>
            <a:pPr algn="ctr" eaLnBrk="1" hangingPunct="1">
              <a:defRPr/>
            </a:pPr>
            <a:endParaRPr lang="en-US" dirty="0" smtClean="0">
              <a:solidFill>
                <a:srgbClr val="000000"/>
              </a:solidFill>
              <a:latin typeface="Calibri" pitchFamily="-107" charset="0"/>
            </a:endParaRPr>
          </a:p>
          <a:p>
            <a:pPr marL="449263" indent="-449263" eaLnBrk="1" hangingPunct="1">
              <a:buFont typeface="Wingdings" panose="05000000000000000000" pitchFamily="2" charset="2"/>
              <a:buChar char="§"/>
              <a:defRPr/>
            </a:pPr>
            <a:r>
              <a:rPr lang="en-US" dirty="0" smtClean="0">
                <a:solidFill>
                  <a:srgbClr val="000000"/>
                </a:solidFill>
                <a:latin typeface="Calibri" pitchFamily="-107" charset="0"/>
              </a:rPr>
              <a:t>Nonprofit entity engaged in creating and disseminating sustainability accounting standards for companies. </a:t>
            </a:r>
          </a:p>
          <a:p>
            <a:pPr marL="465138" indent="-465138" eaLnBrk="1" hangingPunct="1">
              <a:buFont typeface="Wingdings" panose="05000000000000000000" pitchFamily="2" charset="2"/>
              <a:buChar char="§"/>
              <a:defRPr/>
            </a:pPr>
            <a:r>
              <a:rPr lang="en-US" b="1" dirty="0" smtClean="0">
                <a:solidFill>
                  <a:srgbClr val="000000"/>
                </a:solidFill>
                <a:latin typeface="Calibri" pitchFamily="-107" charset="0"/>
              </a:rPr>
              <a:t>Sustainability </a:t>
            </a:r>
            <a:r>
              <a:rPr lang="en-US" dirty="0" smtClean="0">
                <a:solidFill>
                  <a:srgbClr val="000000"/>
                </a:solidFill>
                <a:latin typeface="Calibri" pitchFamily="-107" charset="0"/>
              </a:rPr>
              <a:t>refers to environmental, social and governance.</a:t>
            </a:r>
            <a:endParaRPr lang="en-US" b="1" dirty="0" smtClean="0">
              <a:solidFill>
                <a:srgbClr val="000000"/>
              </a:solidFill>
              <a:latin typeface="Calibri" pitchFamily="-107" charset="0"/>
            </a:endParaRPr>
          </a:p>
          <a:p>
            <a:pPr marL="465138" indent="-465138" eaLnBrk="1" hangingPunct="1">
              <a:buFont typeface="Wingdings" panose="05000000000000000000" pitchFamily="2" charset="2"/>
              <a:buChar char="§"/>
              <a:defRPr/>
            </a:pPr>
            <a:r>
              <a:rPr lang="en-US" dirty="0" smtClean="0">
                <a:solidFill>
                  <a:srgbClr val="000000"/>
                </a:solidFill>
                <a:latin typeface="Calibri" pitchFamily="-107" charset="0"/>
              </a:rPr>
              <a:t>Environmental aspects include programs to reduce pollution and support green activities.</a:t>
            </a:r>
          </a:p>
          <a:p>
            <a:pPr marL="465138" indent="-465138" eaLnBrk="1" hangingPunct="1">
              <a:buFont typeface="Wingdings" panose="05000000000000000000" pitchFamily="2" charset="2"/>
              <a:buChar char="§"/>
              <a:defRPr/>
            </a:pPr>
            <a:r>
              <a:rPr lang="en-US" dirty="0" smtClean="0">
                <a:solidFill>
                  <a:srgbClr val="000000"/>
                </a:solidFill>
                <a:latin typeface="Calibri" pitchFamily="-107" charset="0"/>
              </a:rPr>
              <a:t>Standards intended to complement financial accounting standards.</a:t>
            </a:r>
          </a:p>
          <a:p>
            <a:pPr marL="465138" indent="-465138" eaLnBrk="1" hangingPunct="1">
              <a:buFont typeface="Wingdings" panose="05000000000000000000" pitchFamily="2" charset="2"/>
              <a:buChar char="§"/>
              <a:defRPr/>
            </a:pPr>
            <a:r>
              <a:rPr lang="en-US" dirty="0" smtClean="0">
                <a:solidFill>
                  <a:srgbClr val="000000"/>
                </a:solidFill>
                <a:latin typeface="Calibri" pitchFamily="-107" charset="0"/>
              </a:rPr>
              <a:t>SASB created their own Conceptual Framework. </a:t>
            </a:r>
          </a:p>
        </p:txBody>
      </p:sp>
      <p:sp>
        <p:nvSpPr>
          <p:cNvPr id="4" name="Slide Number Placeholder 3"/>
          <p:cNvSpPr>
            <a:spLocks noGrp="1"/>
          </p:cNvSpPr>
          <p:nvPr>
            <p:ph type="sldNum" sz="quarter" idx="12"/>
          </p:nvPr>
        </p:nvSpPr>
        <p:spPr/>
        <p:txBody>
          <a:bodyPr/>
          <a:lstStyle/>
          <a:p>
            <a:pPr>
              <a:defRPr/>
            </a:pPr>
            <a:fld id="{313D6AB7-30E1-4660-8935-A61C48E8E345}" type="slidenum">
              <a:rPr lang="en-US"/>
              <a:pPr>
                <a:defRPr/>
              </a:pPr>
              <a:t>60</a:t>
            </a:fld>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A2:	</a:t>
            </a:r>
            <a:br>
              <a:rPr lang="en-US" altLang="en-US" dirty="0" smtClean="0"/>
            </a:br>
            <a:r>
              <a:rPr lang="en-US" dirty="0" smtClean="0"/>
              <a:t>Compute </a:t>
            </a:r>
            <a:r>
              <a:rPr lang="en-US" dirty="0"/>
              <a:t>and i</a:t>
            </a:r>
            <a:r>
              <a:rPr lang="en-US" dirty="0" smtClean="0"/>
              <a:t>nterpret </a:t>
            </a:r>
            <a:r>
              <a:rPr lang="en-US" dirty="0"/>
              <a:t>r</a:t>
            </a:r>
            <a:r>
              <a:rPr lang="en-US" dirty="0" smtClean="0"/>
              <a:t>eturn on assets</a:t>
            </a:r>
            <a:r>
              <a:rPr lang="en-US" dirty="0"/>
              <a:t>.</a:t>
            </a: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61</a:t>
            </a:fld>
            <a:endParaRPr lang="en-US" altLang="en-US" dirty="0" smtClean="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2098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762000" y="5397500"/>
            <a:ext cx="7315200" cy="87313"/>
          </a:xfrm>
          <a:prstGeom prst="rect">
            <a:avLst/>
          </a:prstGeom>
          <a:noFill/>
          <a:ln w="9525">
            <a:noFill/>
            <a:miter lim="800000"/>
            <a:headEnd/>
            <a:tailEnd/>
          </a:ln>
        </p:spPr>
      </p:pic>
      <p:sp>
        <p:nvSpPr>
          <p:cNvPr id="6" name="Rectangle 5"/>
          <p:cNvSpPr/>
          <p:nvPr/>
        </p:nvSpPr>
        <p:spPr>
          <a:xfrm>
            <a:off x="2161425" y="395430"/>
            <a:ext cx="5267789" cy="769441"/>
          </a:xfrm>
          <a:prstGeom prst="rect">
            <a:avLst/>
          </a:prstGeom>
        </p:spPr>
        <p:txBody>
          <a:bodyPr wrap="none">
            <a:spAutoFit/>
          </a:bodyPr>
          <a:lstStyle/>
          <a:p>
            <a:r>
              <a:rPr lang="en-US" altLang="en-US" sz="4400" b="1" dirty="0">
                <a:solidFill>
                  <a:prstClr val="black"/>
                </a:solidFill>
              </a:rPr>
              <a:t>Learning Objective</a:t>
            </a:r>
            <a:endParaRPr lang="en-US" sz="4400" dirty="0">
              <a:solidFill>
                <a:prstClr val="black"/>
              </a:solidFill>
            </a:endParaRPr>
          </a:p>
        </p:txBody>
      </p:sp>
    </p:spTree>
    <p:extLst>
      <p:ext uri="{BB962C8B-B14F-4D97-AF65-F5344CB8AC3E}">
        <p14:creationId xmlns:p14="http://schemas.microsoft.com/office/powerpoint/2010/main" val="286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ltLang="en-US" b="1" dirty="0" smtClean="0"/>
              <a:t>Return on Assets</a:t>
            </a:r>
          </a:p>
        </p:txBody>
      </p:sp>
      <p:sp>
        <p:nvSpPr>
          <p:cNvPr id="8" name="Rounded Rectangle 7"/>
          <p:cNvSpPr>
            <a:spLocks noChangeArrowheads="1"/>
          </p:cNvSpPr>
          <p:nvPr/>
        </p:nvSpPr>
        <p:spPr bwMode="auto">
          <a:xfrm>
            <a:off x="685800" y="1600200"/>
            <a:ext cx="7696200" cy="990600"/>
          </a:xfrm>
          <a:prstGeom prst="roundRect">
            <a:avLst>
              <a:gd name="adj" fmla="val 16667"/>
            </a:avLst>
          </a:prstGeom>
          <a:solidFill>
            <a:srgbClr val="E6B9B8"/>
          </a:solidFill>
          <a:ln w="9525">
            <a:solidFill>
              <a:schemeClr val="tx1"/>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rgbClr val="953735"/>
                </a:solidFill>
              </a:rPr>
              <a:t>Return on assets (ROA) is stated in ratio form </a:t>
            </a:r>
            <a:r>
              <a:rPr lang="en-US" sz="2400" dirty="0" smtClean="0">
                <a:solidFill>
                  <a:srgbClr val="953735"/>
                </a:solidFill>
              </a:rPr>
              <a:t>as net income </a:t>
            </a:r>
            <a:r>
              <a:rPr lang="en-US" sz="2400" dirty="0">
                <a:solidFill>
                  <a:srgbClr val="953735"/>
                </a:solidFill>
              </a:rPr>
              <a:t>divided by </a:t>
            </a:r>
            <a:r>
              <a:rPr lang="en-US" sz="2400" dirty="0" smtClean="0">
                <a:solidFill>
                  <a:srgbClr val="953735"/>
                </a:solidFill>
              </a:rPr>
              <a:t>the average total assets </a:t>
            </a:r>
            <a:r>
              <a:rPr lang="en-US" sz="2400" dirty="0">
                <a:solidFill>
                  <a:srgbClr val="953735"/>
                </a:solidFill>
              </a:rPr>
              <a:t>invested.</a:t>
            </a:r>
          </a:p>
        </p:txBody>
      </p:sp>
      <p:grpSp>
        <p:nvGrpSpPr>
          <p:cNvPr id="162821" name="Group 14"/>
          <p:cNvGrpSpPr>
            <a:grpSpLocks/>
          </p:cNvGrpSpPr>
          <p:nvPr/>
        </p:nvGrpSpPr>
        <p:grpSpPr bwMode="auto">
          <a:xfrm>
            <a:off x="1905000" y="2895600"/>
            <a:ext cx="5334000" cy="990600"/>
            <a:chOff x="1752600" y="3247292"/>
            <a:chExt cx="5334000" cy="990600"/>
          </a:xfrm>
        </p:grpSpPr>
        <p:sp>
          <p:nvSpPr>
            <p:cNvPr id="10" name="Rounded Rectangle 9"/>
            <p:cNvSpPr>
              <a:spLocks noChangeArrowheads="1"/>
            </p:cNvSpPr>
            <p:nvPr/>
          </p:nvSpPr>
          <p:spPr bwMode="auto">
            <a:xfrm>
              <a:off x="1752600" y="3247292"/>
              <a:ext cx="5334000" cy="990600"/>
            </a:xfrm>
            <a:prstGeom prst="roundRect">
              <a:avLst>
                <a:gd name="adj" fmla="val 16667"/>
              </a:avLst>
            </a:prstGeom>
            <a:solidFill>
              <a:srgbClr val="E6B9B8"/>
            </a:solidFill>
            <a:ln w="25400">
              <a:solidFill>
                <a:srgbClr val="558ED5"/>
              </a:solidFill>
              <a:round/>
              <a:headEnd/>
              <a:tailEnd/>
            </a:ln>
            <a:effectLst>
              <a:outerShdw blurRad="63500" dist="38100" dir="2700000" algn="tl" rotWithShape="0">
                <a:srgbClr val="000000">
                  <a:alpha val="39999"/>
                </a:srgbClr>
              </a:outerShdw>
            </a:effectLst>
          </p:spPr>
          <p:txBody>
            <a:bodyPr anchor="ctr"/>
            <a:lstStyle/>
            <a:p>
              <a:pPr algn="ctr">
                <a:defRPr/>
              </a:pPr>
              <a:endParaRPr lang="en-US" dirty="0">
                <a:solidFill>
                  <a:srgbClr val="FFFFFF"/>
                </a:solidFill>
                <a:latin typeface="Calibri" pitchFamily="-107" charset="0"/>
              </a:endParaRPr>
            </a:p>
          </p:txBody>
        </p:sp>
        <p:grpSp>
          <p:nvGrpSpPr>
            <p:cNvPr id="162827" name="Group 12"/>
            <p:cNvGrpSpPr>
              <a:grpSpLocks/>
            </p:cNvGrpSpPr>
            <p:nvPr/>
          </p:nvGrpSpPr>
          <p:grpSpPr bwMode="auto">
            <a:xfrm>
              <a:off x="1943100" y="3388649"/>
              <a:ext cx="4953000" cy="707886"/>
              <a:chOff x="1905000" y="3352800"/>
              <a:chExt cx="4953000" cy="707886"/>
            </a:xfrm>
          </p:grpSpPr>
          <p:sp>
            <p:nvSpPr>
              <p:cNvPr id="162828" name="TextBox 8"/>
              <p:cNvSpPr txBox="1">
                <a:spLocks noChangeArrowheads="1"/>
              </p:cNvSpPr>
              <p:nvPr/>
            </p:nvSpPr>
            <p:spPr bwMode="auto">
              <a:xfrm>
                <a:off x="4343400" y="3352800"/>
                <a:ext cx="2514600" cy="707886"/>
              </a:xfrm>
              <a:prstGeom prst="rect">
                <a:avLst/>
              </a:prstGeom>
              <a:noFill/>
              <a:ln w="9525">
                <a:noFill/>
                <a:miter lim="800000"/>
                <a:headEnd/>
                <a:tailEnd/>
              </a:ln>
            </p:spPr>
            <p:txBody>
              <a:bodyPr>
                <a:spAutoFit/>
              </a:bodyPr>
              <a:lstStyle/>
              <a:p>
                <a:pPr algn="ctr"/>
                <a:r>
                  <a:rPr lang="en-US" altLang="en-US" sz="2000" dirty="0"/>
                  <a:t>Net income</a:t>
                </a:r>
              </a:p>
              <a:p>
                <a:pPr algn="ctr"/>
                <a:r>
                  <a:rPr lang="en-US" altLang="en-US" sz="2000" dirty="0"/>
                  <a:t>Average total assets</a:t>
                </a:r>
              </a:p>
            </p:txBody>
          </p:sp>
          <p:sp>
            <p:nvSpPr>
              <p:cNvPr id="162829" name="TextBox 9"/>
              <p:cNvSpPr txBox="1">
                <a:spLocks noChangeArrowheads="1"/>
              </p:cNvSpPr>
              <p:nvPr/>
            </p:nvSpPr>
            <p:spPr bwMode="auto">
              <a:xfrm>
                <a:off x="1905000" y="3497813"/>
                <a:ext cx="2438400" cy="400110"/>
              </a:xfrm>
              <a:prstGeom prst="rect">
                <a:avLst/>
              </a:prstGeom>
              <a:noFill/>
              <a:ln w="9525">
                <a:noFill/>
                <a:miter lim="800000"/>
                <a:headEnd/>
                <a:tailEnd/>
              </a:ln>
            </p:spPr>
            <p:txBody>
              <a:bodyPr>
                <a:spAutoFit/>
              </a:bodyPr>
              <a:lstStyle/>
              <a:p>
                <a:r>
                  <a:rPr lang="en-US" altLang="en-US" sz="2000" dirty="0"/>
                  <a:t>Return on assets  =</a:t>
                </a:r>
              </a:p>
            </p:txBody>
          </p:sp>
          <p:cxnSp>
            <p:nvCxnSpPr>
              <p:cNvPr id="14" name="Straight Connector 13"/>
              <p:cNvCxnSpPr>
                <a:stCxn id="162828" idx="1"/>
                <a:endCxn id="162828" idx="3"/>
              </p:cNvCxnSpPr>
              <p:nvPr/>
            </p:nvCxnSpPr>
            <p:spPr>
              <a:xfrm rot="10800000" flipH="1">
                <a:off x="4343400" y="3706743"/>
                <a:ext cx="2514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Slide Number Placeholder 2"/>
          <p:cNvSpPr>
            <a:spLocks noGrp="1"/>
          </p:cNvSpPr>
          <p:nvPr>
            <p:ph type="sldNum" sz="quarter" idx="12"/>
          </p:nvPr>
        </p:nvSpPr>
        <p:spPr/>
        <p:txBody>
          <a:bodyPr/>
          <a:lstStyle/>
          <a:p>
            <a:pPr>
              <a:defRPr/>
            </a:pPr>
            <a:fld id="{FE6A9158-2F11-47D6-833C-93442C61525B}" type="slidenum">
              <a:rPr lang="en-US"/>
              <a:pPr>
                <a:defRPr/>
              </a:pPr>
              <a:t>62</a:t>
            </a:fld>
            <a:endParaRPr lang="en-US" dirty="0"/>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7" name="Rounded Rectangle 16"/>
          <p:cNvSpPr/>
          <p:nvPr/>
        </p:nvSpPr>
        <p:spPr>
          <a:xfrm>
            <a:off x="152400" y="6520844"/>
            <a:ext cx="3886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A2:</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Compute and interpret return on assets.</a:t>
            </a:r>
            <a:endParaRPr lang="en-US" sz="1100" b="1" kern="0" dirty="0">
              <a:solidFill>
                <a:prstClr val="black"/>
              </a:solidFill>
              <a:latin typeface="Arial Narrow" pitchFamily="34" charset="0"/>
              <a:cs typeface="+mn-cs"/>
            </a:endParaRPr>
          </a:p>
        </p:txBody>
      </p:sp>
      <p:pic>
        <p:nvPicPr>
          <p:cNvPr id="4" name="Picture 3"/>
          <p:cNvPicPr>
            <a:picLocks noChangeAspect="1"/>
          </p:cNvPicPr>
          <p:nvPr/>
        </p:nvPicPr>
        <p:blipFill>
          <a:blip r:embed="rId3"/>
          <a:stretch>
            <a:fillRect/>
          </a:stretch>
        </p:blipFill>
        <p:spPr>
          <a:xfrm>
            <a:off x="2895600" y="4240142"/>
            <a:ext cx="3523809" cy="1628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63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47468" y="194443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66159" y="4957568"/>
            <a:ext cx="7315200" cy="87313"/>
          </a:xfrm>
          <a:prstGeom prst="rect">
            <a:avLst/>
          </a:prstGeom>
          <a:noFill/>
          <a:ln w="9525">
            <a:noFill/>
            <a:miter lim="800000"/>
            <a:headEnd/>
            <a:tailEnd/>
          </a:ln>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Title 4"/>
          <p:cNvSpPr txBox="1">
            <a:spLocks/>
          </p:cNvSpPr>
          <p:nvPr/>
        </p:nvSpPr>
        <p:spPr bwMode="auto">
          <a:xfrm>
            <a:off x="914400" y="2031745"/>
            <a:ext cx="7315200" cy="312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r>
              <a:rPr lang="en-US" altLang="en-US" dirty="0" smtClean="0"/>
              <a:t/>
            </a:r>
            <a:br>
              <a:rPr lang="en-US" altLang="en-US" dirty="0" smtClean="0"/>
            </a:br>
            <a:r>
              <a:rPr lang="en-US" altLang="en-US" dirty="0" smtClean="0"/>
              <a:t/>
            </a:r>
            <a:br>
              <a:rPr lang="en-US" altLang="en-US" dirty="0" smtClean="0"/>
            </a:br>
            <a:r>
              <a:rPr lang="en-US" altLang="en-US" dirty="0" smtClean="0"/>
              <a:t> A3 (Appendix 1A):	</a:t>
            </a:r>
            <a:br>
              <a:rPr lang="en-US" altLang="en-US" dirty="0" smtClean="0"/>
            </a:br>
            <a:r>
              <a:rPr lang="en-US" dirty="0" smtClean="0"/>
              <a:t>Explain the relation</a:t>
            </a:r>
            <a:br>
              <a:rPr lang="en-US" dirty="0" smtClean="0"/>
            </a:br>
            <a:r>
              <a:rPr lang="en-US" dirty="0" smtClean="0"/>
              <a:t>between </a:t>
            </a:r>
            <a:r>
              <a:rPr lang="en-US" dirty="0"/>
              <a:t>r</a:t>
            </a:r>
            <a:r>
              <a:rPr lang="en-US" dirty="0" smtClean="0"/>
              <a:t>eturn and risk.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rtlCol="0">
            <a:noAutofit/>
          </a:bodyPr>
          <a:lstStyle/>
          <a:p>
            <a:pPr eaLnBrk="1" fontAlgn="auto" hangingPunct="1">
              <a:spcAft>
                <a:spcPts val="0"/>
              </a:spcAft>
              <a:defRPr/>
            </a:pPr>
            <a:r>
              <a:rPr lang="en-US" altLang="en-US" sz="3600" dirty="0" smtClean="0"/>
              <a:t/>
            </a:r>
            <a:br>
              <a:rPr lang="en-US" altLang="en-US" sz="3600" dirty="0" smtClean="0"/>
            </a:br>
            <a:r>
              <a:rPr lang="en-US" altLang="en-US" sz="3200" b="1" dirty="0" smtClean="0"/>
              <a:t>Appendix 1A </a:t>
            </a:r>
            <a:r>
              <a:rPr lang="en-US" altLang="en-US" sz="3600" b="1" dirty="0" smtClean="0"/>
              <a:t/>
            </a:r>
            <a:br>
              <a:rPr lang="en-US" altLang="en-US" sz="3600" b="1" dirty="0" smtClean="0"/>
            </a:br>
            <a:r>
              <a:rPr lang="en-US" altLang="en-US" sz="3200" b="1" dirty="0" smtClean="0"/>
              <a:t>Return and Risk Analysis</a:t>
            </a:r>
          </a:p>
        </p:txBody>
      </p:sp>
      <p:sp>
        <p:nvSpPr>
          <p:cNvPr id="4" name="Rounded Rectangle 3"/>
          <p:cNvSpPr/>
          <p:nvPr/>
        </p:nvSpPr>
        <p:spPr>
          <a:xfrm>
            <a:off x="609600" y="1676400"/>
            <a:ext cx="2209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cs typeface="Arial" charset="0"/>
              </a:rPr>
              <a:t>Many different returns may be reported.</a:t>
            </a:r>
          </a:p>
        </p:txBody>
      </p:sp>
      <p:sp>
        <p:nvSpPr>
          <p:cNvPr id="163845" name="TextBox 4"/>
          <p:cNvSpPr txBox="1">
            <a:spLocks noChangeArrowheads="1"/>
          </p:cNvSpPr>
          <p:nvPr/>
        </p:nvSpPr>
        <p:spPr bwMode="auto">
          <a:xfrm>
            <a:off x="1066800" y="3124200"/>
            <a:ext cx="762000" cy="369888"/>
          </a:xfrm>
          <a:prstGeom prst="rect">
            <a:avLst/>
          </a:prstGeom>
          <a:noFill/>
          <a:ln w="9525">
            <a:noFill/>
            <a:miter lim="800000"/>
            <a:headEnd/>
            <a:tailEnd/>
          </a:ln>
        </p:spPr>
        <p:txBody>
          <a:bodyPr>
            <a:spAutoFit/>
          </a:bodyPr>
          <a:lstStyle/>
          <a:p>
            <a:r>
              <a:rPr lang="en-US" altLang="en-US" dirty="0"/>
              <a:t>ROA</a:t>
            </a:r>
          </a:p>
        </p:txBody>
      </p:sp>
      <p:sp>
        <p:nvSpPr>
          <p:cNvPr id="163846" name="TextBox 5"/>
          <p:cNvSpPr txBox="1">
            <a:spLocks noChangeArrowheads="1"/>
          </p:cNvSpPr>
          <p:nvPr/>
        </p:nvSpPr>
        <p:spPr bwMode="auto">
          <a:xfrm>
            <a:off x="1066800" y="3538538"/>
            <a:ext cx="2286000" cy="646112"/>
          </a:xfrm>
          <a:prstGeom prst="rect">
            <a:avLst/>
          </a:prstGeom>
          <a:noFill/>
          <a:ln w="9525">
            <a:noFill/>
            <a:miter lim="800000"/>
            <a:headEnd/>
            <a:tailEnd/>
          </a:ln>
        </p:spPr>
        <p:txBody>
          <a:bodyPr>
            <a:spAutoFit/>
          </a:bodyPr>
          <a:lstStyle/>
          <a:p>
            <a:r>
              <a:rPr lang="en-US" altLang="en-US" dirty="0"/>
              <a:t>Interest return on savings accounts.</a:t>
            </a:r>
          </a:p>
        </p:txBody>
      </p:sp>
      <p:sp>
        <p:nvSpPr>
          <p:cNvPr id="163847" name="TextBox 6"/>
          <p:cNvSpPr txBox="1">
            <a:spLocks noChangeArrowheads="1"/>
          </p:cNvSpPr>
          <p:nvPr/>
        </p:nvSpPr>
        <p:spPr bwMode="auto">
          <a:xfrm>
            <a:off x="1066800" y="4230688"/>
            <a:ext cx="2286000" cy="646112"/>
          </a:xfrm>
          <a:prstGeom prst="rect">
            <a:avLst/>
          </a:prstGeom>
          <a:noFill/>
          <a:ln w="9525">
            <a:noFill/>
            <a:miter lim="800000"/>
            <a:headEnd/>
            <a:tailEnd/>
          </a:ln>
        </p:spPr>
        <p:txBody>
          <a:bodyPr>
            <a:spAutoFit/>
          </a:bodyPr>
          <a:lstStyle/>
          <a:p>
            <a:r>
              <a:rPr lang="en-US" altLang="en-US" dirty="0"/>
              <a:t>Interest return on corporate bonds.</a:t>
            </a:r>
          </a:p>
        </p:txBody>
      </p:sp>
      <p:cxnSp>
        <p:nvCxnSpPr>
          <p:cNvPr id="11" name="Elbow Connector 10"/>
          <p:cNvCxnSpPr>
            <a:cxnSpLocks noChangeShapeType="1"/>
            <a:stCxn id="4" idx="1"/>
            <a:endCxn id="163845" idx="1"/>
          </p:cNvCxnSpPr>
          <p:nvPr/>
        </p:nvCxnSpPr>
        <p:spPr bwMode="auto">
          <a:xfrm rot="10800000" flipH="1" flipV="1">
            <a:off x="609600" y="2209800"/>
            <a:ext cx="457200" cy="1099344"/>
          </a:xfrm>
          <a:prstGeom prst="bentConnector3">
            <a:avLst>
              <a:gd name="adj1" fmla="val -50000"/>
            </a:avLst>
          </a:prstGeom>
          <a:noFill/>
          <a:ln w="28575">
            <a:solidFill>
              <a:srgbClr val="0070C0"/>
            </a:solidFill>
            <a:miter lim="800000"/>
            <a:headEnd/>
            <a:tailEnd type="arrow" w="med" len="med"/>
          </a:ln>
          <a:effectLst>
            <a:outerShdw blurRad="63500" dist="38100" dir="2700000" algn="tl" rotWithShape="0">
              <a:srgbClr val="000000">
                <a:alpha val="39999"/>
              </a:srgbClr>
            </a:outerShdw>
          </a:effectLst>
        </p:spPr>
      </p:cxnSp>
      <p:cxnSp>
        <p:nvCxnSpPr>
          <p:cNvPr id="13" name="Elbow Connector 12"/>
          <p:cNvCxnSpPr>
            <a:cxnSpLocks noChangeShapeType="1"/>
            <a:stCxn id="4" idx="1"/>
            <a:endCxn id="163846" idx="1"/>
          </p:cNvCxnSpPr>
          <p:nvPr/>
        </p:nvCxnSpPr>
        <p:spPr bwMode="auto">
          <a:xfrm rot="10800000" flipH="1" flipV="1">
            <a:off x="609600" y="2209800"/>
            <a:ext cx="457200" cy="1651794"/>
          </a:xfrm>
          <a:prstGeom prst="bentConnector3">
            <a:avLst>
              <a:gd name="adj1" fmla="val -50000"/>
            </a:avLst>
          </a:prstGeom>
          <a:noFill/>
          <a:ln w="28575">
            <a:solidFill>
              <a:srgbClr val="0070C0"/>
            </a:solidFill>
            <a:miter lim="800000"/>
            <a:headEnd/>
            <a:tailEnd type="arrow" w="med" len="med"/>
          </a:ln>
          <a:effectLst>
            <a:outerShdw blurRad="63500" dist="38100" dir="2700000" algn="tl" rotWithShape="0">
              <a:srgbClr val="000000">
                <a:alpha val="39999"/>
              </a:srgbClr>
            </a:outerShdw>
          </a:effectLst>
        </p:spPr>
      </p:cxnSp>
      <p:cxnSp>
        <p:nvCxnSpPr>
          <p:cNvPr id="15" name="Elbow Connector 14"/>
          <p:cNvCxnSpPr>
            <a:cxnSpLocks noChangeShapeType="1"/>
            <a:stCxn id="4" idx="1"/>
            <a:endCxn id="163847" idx="1"/>
          </p:cNvCxnSpPr>
          <p:nvPr/>
        </p:nvCxnSpPr>
        <p:spPr bwMode="auto">
          <a:xfrm rot="10800000" flipH="1" flipV="1">
            <a:off x="609600" y="2209800"/>
            <a:ext cx="457200" cy="2343944"/>
          </a:xfrm>
          <a:prstGeom prst="bentConnector3">
            <a:avLst>
              <a:gd name="adj1" fmla="val -50000"/>
            </a:avLst>
          </a:prstGeom>
          <a:noFill/>
          <a:ln w="28575">
            <a:solidFill>
              <a:srgbClr val="0070C0"/>
            </a:solidFill>
            <a:miter lim="800000"/>
            <a:headEnd/>
            <a:tailEnd type="arrow" w="med" len="med"/>
          </a:ln>
          <a:effectLst>
            <a:outerShdw blurRad="63500" dist="38100" dir="2700000" algn="tl" rotWithShape="0">
              <a:srgbClr val="000000">
                <a:alpha val="39999"/>
              </a:srgbClr>
            </a:outerShdw>
          </a:effectLst>
        </p:spPr>
      </p:cxnSp>
      <p:sp>
        <p:nvSpPr>
          <p:cNvPr id="16" name="Rounded Rectangle 15"/>
          <p:cNvSpPr/>
          <p:nvPr/>
        </p:nvSpPr>
        <p:spPr>
          <a:xfrm>
            <a:off x="4572000" y="1676400"/>
            <a:ext cx="259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cs typeface="Arial" charset="0"/>
              </a:rPr>
              <a:t>Risk is the uncertainty about the return we will earn.</a:t>
            </a:r>
          </a:p>
        </p:txBody>
      </p:sp>
      <p:sp>
        <p:nvSpPr>
          <p:cNvPr id="163852" name="TextBox 16"/>
          <p:cNvSpPr txBox="1">
            <a:spLocks noChangeArrowheads="1"/>
          </p:cNvSpPr>
          <p:nvPr/>
        </p:nvSpPr>
        <p:spPr bwMode="auto">
          <a:xfrm>
            <a:off x="3505200" y="2895600"/>
            <a:ext cx="5181600" cy="369888"/>
          </a:xfrm>
          <a:prstGeom prst="rect">
            <a:avLst/>
          </a:prstGeom>
          <a:noFill/>
          <a:ln w="9525">
            <a:noFill/>
            <a:miter lim="800000"/>
            <a:headEnd/>
            <a:tailEnd/>
          </a:ln>
        </p:spPr>
        <p:txBody>
          <a:bodyPr>
            <a:spAutoFit/>
          </a:bodyPr>
          <a:lstStyle/>
          <a:p>
            <a:r>
              <a:rPr lang="en-US" altLang="en-US" dirty="0"/>
              <a:t>The lower the risk, the lower our expected return.</a:t>
            </a:r>
          </a:p>
        </p:txBody>
      </p:sp>
      <p:sp>
        <p:nvSpPr>
          <p:cNvPr id="3" name="Slide Number Placeholder 2"/>
          <p:cNvSpPr>
            <a:spLocks noGrp="1"/>
          </p:cNvSpPr>
          <p:nvPr>
            <p:ph type="sldNum" sz="quarter" idx="12"/>
          </p:nvPr>
        </p:nvSpPr>
        <p:spPr/>
        <p:txBody>
          <a:bodyPr/>
          <a:lstStyle/>
          <a:p>
            <a:pPr>
              <a:defRPr/>
            </a:pPr>
            <a:fld id="{D57CDC7B-A73E-402F-9326-3FA4D6A592B9}" type="slidenum">
              <a:rPr lang="en-US"/>
              <a:pPr>
                <a:defRPr/>
              </a:pPr>
              <a:t>64</a:t>
            </a:fld>
            <a:endParaRPr lang="en-US" dirty="0"/>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8" name="Rounded Rectangle 17"/>
          <p:cNvSpPr/>
          <p:nvPr/>
        </p:nvSpPr>
        <p:spPr>
          <a:xfrm>
            <a:off x="152400" y="6520844"/>
            <a:ext cx="41910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A3:</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Explain the relation between return and risk.</a:t>
            </a:r>
            <a:endParaRPr lang="en-US" sz="1100" b="1" kern="0" dirty="0">
              <a:solidFill>
                <a:prstClr val="black"/>
              </a:solidFill>
              <a:latin typeface="Arial Narrow" pitchFamily="34" charset="0"/>
              <a:cs typeface="+mn-cs"/>
            </a:endParaRPr>
          </a:p>
        </p:txBody>
      </p:sp>
      <p:pic>
        <p:nvPicPr>
          <p:cNvPr id="2" name="Picture 1"/>
          <p:cNvPicPr>
            <a:picLocks noChangeAspect="1"/>
          </p:cNvPicPr>
          <p:nvPr/>
        </p:nvPicPr>
        <p:blipFill>
          <a:blip r:embed="rId3"/>
          <a:stretch>
            <a:fillRect/>
          </a:stretch>
        </p:blipFill>
        <p:spPr>
          <a:xfrm>
            <a:off x="3962400" y="3423715"/>
            <a:ext cx="4138769" cy="2553451"/>
          </a:xfrm>
          <a:prstGeom prst="rect">
            <a:avLst/>
          </a:prstGeom>
        </p:spPr>
      </p:pic>
      <p:sp>
        <p:nvSpPr>
          <p:cNvPr id="19" name="TextBox 18"/>
          <p:cNvSpPr txBox="1"/>
          <p:nvPr/>
        </p:nvSpPr>
        <p:spPr>
          <a:xfrm>
            <a:off x="8077200" y="851366"/>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a:t>
            </a:r>
            <a:br>
              <a:rPr lang="en-US" kern="0" dirty="0" smtClean="0">
                <a:latin typeface="Berlin Sans FB" panose="020E0602020502020306" pitchFamily="34" charset="0"/>
              </a:rPr>
            </a:br>
            <a:r>
              <a:rPr lang="en-US" kern="0" dirty="0" smtClean="0">
                <a:latin typeface="Berlin Sans FB" panose="020E0602020502020306" pitchFamily="34" charset="0"/>
              </a:rPr>
              <a:t>1A.1</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C36F535-71D6-4898-9998-F7C237655866}" type="slidenum">
              <a:rPr lang="en-US" smtClean="0">
                <a:solidFill>
                  <a:prstClr val="black">
                    <a:tint val="75000"/>
                  </a:prstClr>
                </a:solidFill>
              </a:rPr>
              <a:pPr>
                <a:defRPr/>
              </a:pPr>
              <a:t>65</a:t>
            </a:fld>
            <a:endParaRPr lang="en-US" dirty="0">
              <a:solidFill>
                <a:prstClr val="black">
                  <a:tint val="75000"/>
                </a:prstClr>
              </a:solidFill>
            </a:endParaRPr>
          </a:p>
        </p:txBody>
      </p:sp>
      <p:sp>
        <p:nvSpPr>
          <p:cNvPr id="5" name="Title 4"/>
          <p:cNvSpPr txBox="1">
            <a:spLocks/>
          </p:cNvSpPr>
          <p:nvPr/>
        </p:nvSpPr>
        <p:spPr bwMode="auto">
          <a:xfrm>
            <a:off x="914400" y="1828800"/>
            <a:ext cx="7315200" cy="335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r>
              <a:rPr lang="en-US" altLang="en-US" dirty="0" smtClean="0">
                <a:solidFill>
                  <a:prstClr val="black"/>
                </a:solidFill>
              </a:rPr>
              <a:t/>
            </a:r>
            <a:br>
              <a:rPr lang="en-US" altLang="en-US" dirty="0" smtClean="0">
                <a:solidFill>
                  <a:prstClr val="black"/>
                </a:solidFill>
              </a:rPr>
            </a:br>
            <a:r>
              <a:rPr lang="en-US" altLang="en-US" dirty="0" smtClean="0">
                <a:solidFill>
                  <a:prstClr val="black"/>
                </a:solidFill>
              </a:rPr>
              <a:t/>
            </a:r>
            <a:br>
              <a:rPr lang="en-US" altLang="en-US" dirty="0" smtClean="0">
                <a:solidFill>
                  <a:prstClr val="black"/>
                </a:solidFill>
              </a:rPr>
            </a:br>
            <a:r>
              <a:rPr lang="en-US" altLang="en-US" dirty="0" smtClean="0">
                <a:solidFill>
                  <a:prstClr val="black"/>
                </a:solidFill>
              </a:rPr>
              <a:t> C5 (Appendix 1B):	</a:t>
            </a:r>
            <a:br>
              <a:rPr lang="en-US" altLang="en-US" dirty="0" smtClean="0">
                <a:solidFill>
                  <a:prstClr val="black"/>
                </a:solidFill>
              </a:rPr>
            </a:br>
            <a:r>
              <a:rPr lang="en-US" dirty="0">
                <a:solidFill>
                  <a:prstClr val="black"/>
                </a:solidFill>
              </a:rPr>
              <a:t>Identify and </a:t>
            </a:r>
            <a:r>
              <a:rPr lang="en-US" dirty="0" smtClean="0">
                <a:solidFill>
                  <a:prstClr val="black"/>
                </a:solidFill>
              </a:rPr>
              <a:t>describe </a:t>
            </a:r>
            <a:r>
              <a:rPr lang="en-US" dirty="0">
                <a:solidFill>
                  <a:prstClr val="black"/>
                </a:solidFill>
              </a:rPr>
              <a:t>the</a:t>
            </a:r>
          </a:p>
          <a:p>
            <a:r>
              <a:rPr lang="en-US" dirty="0" smtClean="0">
                <a:solidFill>
                  <a:prstClr val="black"/>
                </a:solidFill>
              </a:rPr>
              <a:t>three major activities </a:t>
            </a:r>
            <a:r>
              <a:rPr lang="en-US" dirty="0">
                <a:solidFill>
                  <a:prstClr val="black"/>
                </a:solidFill>
              </a:rPr>
              <a:t>of o</a:t>
            </a:r>
            <a:r>
              <a:rPr lang="en-US" dirty="0" smtClean="0">
                <a:solidFill>
                  <a:prstClr val="black"/>
                </a:solidFill>
              </a:rPr>
              <a:t>rganizations.</a:t>
            </a:r>
            <a:r>
              <a:rPr lang="en-US" altLang="en-US" dirty="0" smtClean="0">
                <a:solidFill>
                  <a:prstClr val="black"/>
                </a:solidFill>
              </a:rPr>
              <a:t/>
            </a:r>
            <a:br>
              <a:rPr lang="en-US" altLang="en-US" dirty="0" smtClean="0">
                <a:solidFill>
                  <a:prstClr val="black"/>
                </a:solidFill>
              </a:rPr>
            </a:br>
            <a:r>
              <a:rPr lang="en-US" altLang="en-US" dirty="0" smtClean="0">
                <a:solidFill>
                  <a:prstClr val="black"/>
                </a:solidFill>
              </a:rPr>
              <a:t/>
            </a:r>
            <a:br>
              <a:rPr lang="en-US" altLang="en-US" dirty="0" smtClean="0">
                <a:solidFill>
                  <a:prstClr val="black"/>
                </a:solidFill>
              </a:rPr>
            </a:br>
            <a:endParaRPr lang="en-US" altLang="en-US" dirty="0" smtClean="0">
              <a:solidFill>
                <a:prstClr val="black"/>
              </a:solidFill>
            </a:endParaRPr>
          </a:p>
        </p:txBody>
      </p:sp>
      <p:pic>
        <p:nvPicPr>
          <p:cNvPr id="6" name="Picture 2"/>
          <p:cNvPicPr>
            <a:picLocks noChangeAspect="1" noChangeArrowheads="1"/>
          </p:cNvPicPr>
          <p:nvPr/>
        </p:nvPicPr>
        <p:blipFill>
          <a:blip r:embed="rId3" cstate="print"/>
          <a:srcRect/>
          <a:stretch>
            <a:fillRect/>
          </a:stretch>
        </p:blipFill>
        <p:spPr bwMode="auto">
          <a:xfrm flipV="1">
            <a:off x="914400" y="1708150"/>
            <a:ext cx="7315200" cy="762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914400" y="5334000"/>
            <a:ext cx="7315200" cy="87313"/>
          </a:xfrm>
          <a:prstGeom prst="rect">
            <a:avLst/>
          </a:prstGeom>
          <a:noFill/>
          <a:ln w="9525">
            <a:noFill/>
            <a:miter lim="800000"/>
            <a:headEnd/>
            <a:tailEnd/>
          </a:ln>
        </p:spPr>
      </p:pic>
      <p:sp>
        <p:nvSpPr>
          <p:cNvPr id="8" name="Rectangle 7"/>
          <p:cNvSpPr/>
          <p:nvPr/>
        </p:nvSpPr>
        <p:spPr>
          <a:xfrm>
            <a:off x="2161425" y="395430"/>
            <a:ext cx="5267789" cy="769441"/>
          </a:xfrm>
          <a:prstGeom prst="rect">
            <a:avLst/>
          </a:prstGeom>
        </p:spPr>
        <p:txBody>
          <a:bodyPr wrap="none">
            <a:spAutoFit/>
          </a:bodyPr>
          <a:lstStyle/>
          <a:p>
            <a:r>
              <a:rPr lang="en-US" altLang="en-US" sz="4400" b="1" dirty="0">
                <a:solidFill>
                  <a:prstClr val="black"/>
                </a:solidFill>
              </a:rPr>
              <a:t>Learning Objective</a:t>
            </a:r>
            <a:endParaRPr lang="en-US" sz="4400" dirty="0">
              <a:solidFill>
                <a:prstClr val="black"/>
              </a:solidFill>
            </a:endParaRPr>
          </a:p>
        </p:txBody>
      </p:sp>
    </p:spTree>
    <p:extLst>
      <p:ext uri="{BB962C8B-B14F-4D97-AF65-F5344CB8AC3E}">
        <p14:creationId xmlns:p14="http://schemas.microsoft.com/office/powerpoint/2010/main" val="13859392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458200" cy="1143000"/>
          </a:xfrm>
        </p:spPr>
        <p:txBody>
          <a:bodyPr rtlCol="0">
            <a:normAutofit fontScale="90000"/>
          </a:bodyPr>
          <a:lstStyle/>
          <a:p>
            <a:pPr eaLnBrk="1" fontAlgn="auto" hangingPunct="1">
              <a:spcAft>
                <a:spcPts val="0"/>
              </a:spcAft>
              <a:defRPr/>
            </a:pPr>
            <a:r>
              <a:rPr lang="en-US" altLang="en-US" sz="3600" dirty="0" smtClean="0"/>
              <a:t/>
            </a:r>
            <a:br>
              <a:rPr lang="en-US" altLang="en-US" sz="3600" dirty="0" smtClean="0"/>
            </a:br>
            <a:r>
              <a:rPr lang="en-US" altLang="en-US" sz="3600" b="1" dirty="0" smtClean="0"/>
              <a:t>Appendix 1B </a:t>
            </a:r>
            <a:r>
              <a:rPr lang="en-US" altLang="en-US" b="1" dirty="0" smtClean="0"/>
              <a:t/>
            </a:r>
            <a:br>
              <a:rPr lang="en-US" altLang="en-US" b="1" dirty="0" smtClean="0"/>
            </a:br>
            <a:r>
              <a:rPr lang="en-US" altLang="en-US" sz="3200" b="1" dirty="0" smtClean="0"/>
              <a:t>Business Activities and the Accounting Equation</a:t>
            </a:r>
            <a:endParaRPr lang="en-US" altLang="en-US" b="1" dirty="0" smtClean="0"/>
          </a:p>
        </p:txBody>
      </p:sp>
      <p:sp>
        <p:nvSpPr>
          <p:cNvPr id="164868" name="TextBox 2"/>
          <p:cNvSpPr txBox="1">
            <a:spLocks noChangeArrowheads="1"/>
          </p:cNvSpPr>
          <p:nvPr/>
        </p:nvSpPr>
        <p:spPr bwMode="auto">
          <a:xfrm>
            <a:off x="990600" y="1539875"/>
            <a:ext cx="7391400" cy="5016758"/>
          </a:xfrm>
          <a:prstGeom prst="rect">
            <a:avLst/>
          </a:prstGeom>
          <a:noFill/>
          <a:ln w="9525">
            <a:noFill/>
            <a:miter lim="800000"/>
            <a:headEnd/>
            <a:tailEnd/>
          </a:ln>
        </p:spPr>
        <p:txBody>
          <a:bodyPr wrap="square">
            <a:spAutoFit/>
          </a:bodyPr>
          <a:lstStyle/>
          <a:p>
            <a:endParaRPr lang="en-US" altLang="en-US" sz="2000" dirty="0" smtClean="0"/>
          </a:p>
          <a:p>
            <a:r>
              <a:rPr lang="en-US" altLang="en-US" sz="2000" dirty="0" smtClean="0"/>
              <a:t>Three </a:t>
            </a:r>
            <a:r>
              <a:rPr lang="en-US" altLang="en-US" sz="2000" dirty="0"/>
              <a:t>major types of business activities</a:t>
            </a:r>
            <a:r>
              <a:rPr lang="en-US" altLang="en-US" sz="2000" dirty="0" smtClean="0"/>
              <a:t>:</a:t>
            </a:r>
          </a:p>
          <a:p>
            <a:endParaRPr lang="en-US" altLang="en-US" sz="2000" dirty="0"/>
          </a:p>
          <a:p>
            <a:r>
              <a:rPr lang="en-US" altLang="en-US" sz="2000" i="1" dirty="0" smtClean="0">
                <a:solidFill>
                  <a:srgbClr val="984807"/>
                </a:solidFill>
              </a:rPr>
              <a:t>Financing </a:t>
            </a:r>
            <a:r>
              <a:rPr lang="en-US" altLang="en-US" sz="2000" i="1" dirty="0">
                <a:solidFill>
                  <a:srgbClr val="984807"/>
                </a:solidFill>
              </a:rPr>
              <a:t>activities </a:t>
            </a:r>
            <a:r>
              <a:rPr lang="en-US" altLang="en-US" sz="2000" dirty="0"/>
              <a:t>provide the means organizations use to pay for resources such as land, buildings, and equipment to carry out plans</a:t>
            </a:r>
            <a:r>
              <a:rPr lang="en-US" altLang="en-US" sz="2000" dirty="0" smtClean="0"/>
              <a:t>.</a:t>
            </a:r>
          </a:p>
          <a:p>
            <a:endParaRPr lang="en-US" altLang="en-US" sz="2000" dirty="0"/>
          </a:p>
          <a:p>
            <a:pPr marL="465138" indent="-349250">
              <a:buFont typeface="Wingdings" panose="05000000000000000000" pitchFamily="2" charset="2"/>
              <a:buChar char="§"/>
            </a:pPr>
            <a:r>
              <a:rPr lang="en-US" altLang="en-US" sz="2000" i="1" dirty="0" smtClean="0">
                <a:solidFill>
                  <a:schemeClr val="accent1">
                    <a:lumMod val="75000"/>
                  </a:schemeClr>
                </a:solidFill>
              </a:rPr>
              <a:t>Owner financing</a:t>
            </a:r>
            <a:r>
              <a:rPr lang="en-US" altLang="en-US" sz="2000" i="1" dirty="0" smtClean="0"/>
              <a:t>—</a:t>
            </a:r>
            <a:r>
              <a:rPr lang="en-US" sz="2000" dirty="0">
                <a:ea typeface="MS PGothic" pitchFamily="34" charset="-128"/>
                <a:cs typeface="ＭＳ Ｐゴシック" pitchFamily="-107" charset="-128"/>
              </a:rPr>
              <a:t>resources contributed by the owner along with any income the owner leaves in the </a:t>
            </a:r>
            <a:r>
              <a:rPr lang="en-US" sz="2000" dirty="0" smtClean="0">
                <a:ea typeface="MS PGothic" pitchFamily="34" charset="-128"/>
                <a:cs typeface="ＭＳ Ｐゴシック" pitchFamily="-107" charset="-128"/>
              </a:rPr>
              <a:t>organization.</a:t>
            </a:r>
          </a:p>
          <a:p>
            <a:pPr marL="465138" indent="-349250">
              <a:buFont typeface="Wingdings" panose="05000000000000000000" pitchFamily="2" charset="2"/>
              <a:buChar char="§"/>
            </a:pPr>
            <a:r>
              <a:rPr lang="en-US" altLang="en-US" sz="2000" i="1" dirty="0" err="1" smtClean="0">
                <a:solidFill>
                  <a:schemeClr val="accent1">
                    <a:lumMod val="75000"/>
                  </a:schemeClr>
                </a:solidFill>
                <a:ea typeface="MS PGothic" pitchFamily="34" charset="-128"/>
              </a:rPr>
              <a:t>Nonowner</a:t>
            </a:r>
            <a:r>
              <a:rPr lang="en-US" altLang="en-US" sz="2000" i="1" dirty="0" smtClean="0">
                <a:solidFill>
                  <a:schemeClr val="accent1">
                    <a:lumMod val="75000"/>
                  </a:schemeClr>
                </a:solidFill>
                <a:ea typeface="MS PGothic" pitchFamily="34" charset="-128"/>
              </a:rPr>
              <a:t> financing</a:t>
            </a:r>
            <a:r>
              <a:rPr lang="en-US" altLang="en-US" sz="2000" dirty="0" smtClean="0">
                <a:ea typeface="MS PGothic" pitchFamily="34" charset="-128"/>
              </a:rPr>
              <a:t>—</a:t>
            </a:r>
            <a:r>
              <a:rPr lang="en-US" sz="2000" dirty="0">
                <a:ea typeface="MS PGothic" pitchFamily="34" charset="-128"/>
                <a:cs typeface="ＭＳ Ｐゴシック" pitchFamily="-107" charset="-128"/>
              </a:rPr>
              <a:t>resources contributed by creditors (lenders). </a:t>
            </a:r>
            <a:endParaRPr lang="en-US" sz="2000" dirty="0" smtClean="0">
              <a:ea typeface="MS PGothic" pitchFamily="34" charset="-128"/>
              <a:cs typeface="ＭＳ Ｐゴシック" pitchFamily="-107" charset="-128"/>
            </a:endParaRPr>
          </a:p>
          <a:p>
            <a:pPr marL="465138" indent="-349250">
              <a:buFont typeface="Wingdings" panose="05000000000000000000" pitchFamily="2" charset="2"/>
              <a:buChar char="§"/>
            </a:pPr>
            <a:r>
              <a:rPr lang="en-US" sz="2000" i="1" dirty="0" smtClean="0">
                <a:solidFill>
                  <a:schemeClr val="accent1">
                    <a:lumMod val="75000"/>
                  </a:schemeClr>
                </a:solidFill>
                <a:ea typeface="MS PGothic" pitchFamily="34" charset="-128"/>
                <a:cs typeface="ＭＳ Ｐゴシック" pitchFamily="-107" charset="-128"/>
              </a:rPr>
              <a:t>Financial </a:t>
            </a:r>
            <a:r>
              <a:rPr lang="en-US" sz="2000" i="1" dirty="0">
                <a:solidFill>
                  <a:schemeClr val="accent1">
                    <a:lumMod val="75000"/>
                  </a:schemeClr>
                </a:solidFill>
                <a:ea typeface="MS PGothic" pitchFamily="34" charset="-128"/>
                <a:cs typeface="ＭＳ Ｐゴシック" pitchFamily="-107" charset="-128"/>
              </a:rPr>
              <a:t>management </a:t>
            </a:r>
            <a:r>
              <a:rPr lang="en-US" sz="2000" dirty="0" smtClean="0">
                <a:ea typeface="MS PGothic" pitchFamily="34" charset="-128"/>
                <a:cs typeface="ＭＳ Ｐゴシック" pitchFamily="-107" charset="-128"/>
              </a:rPr>
              <a:t>—the </a:t>
            </a:r>
            <a:r>
              <a:rPr lang="en-US" sz="2000" dirty="0">
                <a:ea typeface="MS PGothic" pitchFamily="34" charset="-128"/>
                <a:cs typeface="ＭＳ Ｐゴシック" pitchFamily="-107" charset="-128"/>
              </a:rPr>
              <a:t>task of planning how to obtain these resources and to set the right mix between owner and creditor financing.</a:t>
            </a:r>
            <a:endParaRPr lang="en-US" altLang="en-US" sz="2000" i="1" dirty="0"/>
          </a:p>
          <a:p>
            <a:pPr marL="465138"/>
            <a:endParaRPr lang="en-US" altLang="en-US" sz="2000" i="1" dirty="0" smtClean="0"/>
          </a:p>
          <a:p>
            <a:pPr marL="688975" lvl="1" indent="-231775">
              <a:buFont typeface="Wingdings" pitchFamily="-107" charset="2"/>
              <a:buChar char="§"/>
            </a:pPr>
            <a:endParaRPr lang="en-US" altLang="en-US" sz="2000" dirty="0"/>
          </a:p>
        </p:txBody>
      </p:sp>
      <p:sp>
        <p:nvSpPr>
          <p:cNvPr id="3" name="Slide Number Placeholder 2"/>
          <p:cNvSpPr>
            <a:spLocks noGrp="1"/>
          </p:cNvSpPr>
          <p:nvPr>
            <p:ph type="sldNum" sz="quarter" idx="12"/>
          </p:nvPr>
        </p:nvSpPr>
        <p:spPr/>
        <p:txBody>
          <a:bodyPr/>
          <a:lstStyle/>
          <a:p>
            <a:pPr>
              <a:defRPr/>
            </a:pPr>
            <a:fld id="{434A848E-B07E-4820-81C9-BFED638FC287}" type="slidenum">
              <a:rPr lang="en-US"/>
              <a:pPr>
                <a:defRPr/>
              </a:pPr>
              <a:t>66</a:t>
            </a:fld>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7" name="Rounded Rectangle 6"/>
          <p:cNvSpPr/>
          <p:nvPr/>
        </p:nvSpPr>
        <p:spPr>
          <a:xfrm>
            <a:off x="152400" y="6520844"/>
            <a:ext cx="5257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C5:</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Identify and describe the three major activities of organizations.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458200" cy="1143000"/>
          </a:xfrm>
        </p:spPr>
        <p:txBody>
          <a:bodyPr rtlCol="0">
            <a:normAutofit fontScale="90000"/>
          </a:bodyPr>
          <a:lstStyle/>
          <a:p>
            <a:pPr eaLnBrk="1" fontAlgn="auto" hangingPunct="1">
              <a:spcAft>
                <a:spcPts val="0"/>
              </a:spcAft>
              <a:defRPr/>
            </a:pPr>
            <a:r>
              <a:rPr lang="en-US" altLang="en-US" sz="3600" dirty="0" smtClean="0"/>
              <a:t/>
            </a:r>
            <a:br>
              <a:rPr lang="en-US" altLang="en-US" sz="3600" dirty="0" smtClean="0"/>
            </a:br>
            <a:r>
              <a:rPr lang="en-US" altLang="en-US" sz="3600" b="1" dirty="0" smtClean="0"/>
              <a:t>Appendix 1B </a:t>
            </a:r>
            <a:r>
              <a:rPr lang="en-US" altLang="en-US" b="1" dirty="0" smtClean="0"/>
              <a:t/>
            </a:r>
            <a:br>
              <a:rPr lang="en-US" altLang="en-US" b="1" dirty="0" smtClean="0"/>
            </a:br>
            <a:r>
              <a:rPr lang="en-US" altLang="en-US" sz="3200" b="1" dirty="0" smtClean="0"/>
              <a:t>Business Activities and the Accounting Equation</a:t>
            </a:r>
            <a:endParaRPr lang="en-US" altLang="en-US" b="1" dirty="0" smtClean="0"/>
          </a:p>
        </p:txBody>
      </p:sp>
      <p:sp>
        <p:nvSpPr>
          <p:cNvPr id="164868" name="TextBox 2"/>
          <p:cNvSpPr txBox="1">
            <a:spLocks noChangeArrowheads="1"/>
          </p:cNvSpPr>
          <p:nvPr/>
        </p:nvSpPr>
        <p:spPr bwMode="auto">
          <a:xfrm>
            <a:off x="990600" y="1539875"/>
            <a:ext cx="7391400" cy="4401205"/>
          </a:xfrm>
          <a:prstGeom prst="rect">
            <a:avLst/>
          </a:prstGeom>
          <a:noFill/>
          <a:ln w="9525">
            <a:noFill/>
            <a:miter lim="800000"/>
            <a:headEnd/>
            <a:tailEnd/>
          </a:ln>
        </p:spPr>
        <p:txBody>
          <a:bodyPr wrap="square">
            <a:spAutoFit/>
          </a:bodyPr>
          <a:lstStyle/>
          <a:p>
            <a:endParaRPr lang="en-US" altLang="en-US" sz="2000" dirty="0" smtClean="0"/>
          </a:p>
          <a:p>
            <a:r>
              <a:rPr lang="en-US" altLang="en-US" sz="2000" dirty="0" smtClean="0"/>
              <a:t>Three </a:t>
            </a:r>
            <a:r>
              <a:rPr lang="en-US" altLang="en-US" sz="2000" dirty="0"/>
              <a:t>major types of business activities</a:t>
            </a:r>
            <a:r>
              <a:rPr lang="en-US" altLang="en-US" sz="2000" dirty="0" smtClean="0"/>
              <a:t>:</a:t>
            </a:r>
          </a:p>
          <a:p>
            <a:pPr marL="231775" indent="-231775">
              <a:buFont typeface="Wingdings" pitchFamily="-107" charset="2"/>
              <a:buChar char="§"/>
            </a:pPr>
            <a:endParaRPr lang="en-US" altLang="en-US" sz="2000" dirty="0"/>
          </a:p>
          <a:p>
            <a:r>
              <a:rPr lang="en-US" altLang="en-US" sz="2000" i="1" dirty="0" smtClean="0">
                <a:solidFill>
                  <a:srgbClr val="984807"/>
                </a:solidFill>
              </a:rPr>
              <a:t>Investing </a:t>
            </a:r>
            <a:r>
              <a:rPr lang="en-US" altLang="en-US" sz="2000" i="1" dirty="0">
                <a:solidFill>
                  <a:srgbClr val="984807"/>
                </a:solidFill>
              </a:rPr>
              <a:t>activities </a:t>
            </a:r>
            <a:r>
              <a:rPr lang="en-US" altLang="en-US" sz="2000" dirty="0"/>
              <a:t>are the acquiring and disposing of resources (assets) that an organization uses to acquire and sell its products or services</a:t>
            </a:r>
            <a:r>
              <a:rPr lang="en-US" altLang="en-US" sz="2000" dirty="0" smtClean="0"/>
              <a:t>.</a:t>
            </a:r>
          </a:p>
          <a:p>
            <a:endParaRPr lang="en-US" altLang="en-US" sz="2000" dirty="0"/>
          </a:p>
          <a:p>
            <a:pPr marL="465138" indent="-349250">
              <a:buFont typeface="Wingdings" panose="05000000000000000000" pitchFamily="2" charset="2"/>
              <a:buChar char="§"/>
            </a:pPr>
            <a:r>
              <a:rPr lang="en-US" altLang="en-US" sz="2000" i="1" dirty="0" smtClean="0">
                <a:solidFill>
                  <a:schemeClr val="accent1">
                    <a:lumMod val="75000"/>
                  </a:schemeClr>
                </a:solidFill>
              </a:rPr>
              <a:t>Asset management</a:t>
            </a:r>
            <a:r>
              <a:rPr lang="en-US" altLang="en-US" sz="2000" i="1" dirty="0" smtClean="0"/>
              <a:t>—</a:t>
            </a:r>
            <a:r>
              <a:rPr lang="en-US" sz="2000" dirty="0" smtClean="0">
                <a:ea typeface="MS PGothic" pitchFamily="34" charset="-128"/>
                <a:cs typeface="ＭＳ Ｐゴシック" pitchFamily="-107" charset="-128"/>
              </a:rPr>
              <a:t>determining </a:t>
            </a:r>
            <a:r>
              <a:rPr lang="en-US" sz="2000" dirty="0">
                <a:ea typeface="MS PGothic" pitchFamily="34" charset="-128"/>
                <a:cs typeface="ＭＳ Ｐゴシック" pitchFamily="-107" charset="-128"/>
              </a:rPr>
              <a:t>the amount and type of assets for operations</a:t>
            </a:r>
            <a:r>
              <a:rPr lang="en-US" sz="2000" dirty="0" smtClean="0">
                <a:ea typeface="MS PGothic" pitchFamily="34" charset="-128"/>
                <a:cs typeface="ＭＳ Ｐゴシック" pitchFamily="-107" charset="-128"/>
              </a:rPr>
              <a:t>.</a:t>
            </a:r>
            <a:endParaRPr lang="en-US" sz="2000" dirty="0">
              <a:ea typeface="MS PGothic" pitchFamily="34" charset="-128"/>
              <a:cs typeface="ＭＳ Ｐゴシック" pitchFamily="-107" charset="-128"/>
            </a:endParaRPr>
          </a:p>
          <a:p>
            <a:pPr marL="465138" indent="-349250">
              <a:buFont typeface="Wingdings" panose="05000000000000000000" pitchFamily="2" charset="2"/>
              <a:buChar char="§"/>
            </a:pPr>
            <a:r>
              <a:rPr lang="en-US" altLang="en-US" sz="2000" i="1" dirty="0" smtClean="0">
                <a:solidFill>
                  <a:schemeClr val="accent1">
                    <a:lumMod val="75000"/>
                  </a:schemeClr>
                </a:solidFill>
                <a:ea typeface="MS PGothic" pitchFamily="34" charset="-128"/>
              </a:rPr>
              <a:t>Assets</a:t>
            </a:r>
            <a:r>
              <a:rPr lang="en-US" altLang="en-US" sz="2000" dirty="0" smtClean="0">
                <a:ea typeface="MS PGothic" pitchFamily="34" charset="-128"/>
              </a:rPr>
              <a:t>—</a:t>
            </a:r>
            <a:r>
              <a:rPr lang="en-US" sz="2000" dirty="0" smtClean="0">
                <a:ea typeface="MS PGothic" pitchFamily="34" charset="-128"/>
                <a:cs typeface="ＭＳ Ｐゴシック" pitchFamily="-107" charset="-128"/>
              </a:rPr>
              <a:t>invested amounts.</a:t>
            </a:r>
            <a:endParaRPr lang="en-US" sz="2000" dirty="0">
              <a:ea typeface="MS PGothic" pitchFamily="34" charset="-128"/>
              <a:cs typeface="ＭＳ Ｐゴシック" pitchFamily="-107" charset="-128"/>
            </a:endParaRPr>
          </a:p>
          <a:p>
            <a:pPr marL="465138" indent="-349250">
              <a:buFont typeface="Wingdings" panose="05000000000000000000" pitchFamily="2" charset="2"/>
              <a:buChar char="§"/>
            </a:pPr>
            <a:r>
              <a:rPr lang="en-US" sz="2000" i="1" dirty="0" smtClean="0">
                <a:solidFill>
                  <a:schemeClr val="accent1">
                    <a:lumMod val="75000"/>
                  </a:schemeClr>
                </a:solidFill>
                <a:ea typeface="MS PGothic" pitchFamily="34" charset="-128"/>
                <a:cs typeface="ＭＳ Ｐゴシック" pitchFamily="-107" charset="-128"/>
              </a:rPr>
              <a:t>Liabilities</a:t>
            </a:r>
            <a:r>
              <a:rPr lang="en-US" sz="2000" dirty="0" smtClean="0">
                <a:ea typeface="MS PGothic" pitchFamily="34" charset="-128"/>
                <a:cs typeface="ＭＳ Ｐゴシック" pitchFamily="-107" charset="-128"/>
              </a:rPr>
              <a:t>—creditors’ claims.</a:t>
            </a:r>
            <a:endParaRPr lang="en-US" sz="2000" i="1" dirty="0" smtClean="0"/>
          </a:p>
          <a:p>
            <a:pPr marL="465138" indent="-349250">
              <a:buFont typeface="Wingdings" panose="05000000000000000000" pitchFamily="2" charset="2"/>
              <a:buChar char="§"/>
            </a:pPr>
            <a:r>
              <a:rPr lang="en-US" sz="2000" i="1" dirty="0" smtClean="0">
                <a:solidFill>
                  <a:schemeClr val="accent1">
                    <a:lumMod val="75000"/>
                  </a:schemeClr>
                </a:solidFill>
                <a:ea typeface="MS PGothic" pitchFamily="34" charset="-128"/>
                <a:cs typeface="ＭＳ Ｐゴシック" pitchFamily="-107" charset="-128"/>
              </a:rPr>
              <a:t>Equity</a:t>
            </a:r>
            <a:r>
              <a:rPr lang="en-US" sz="2000" dirty="0" smtClean="0">
                <a:ea typeface="MS PGothic" pitchFamily="34" charset="-128"/>
                <a:cs typeface="ＭＳ Ｐゴシック" pitchFamily="-107" charset="-128"/>
              </a:rPr>
              <a:t>—owner’s claim.</a:t>
            </a:r>
            <a:endParaRPr lang="en-US" altLang="en-US" sz="2000" i="1" dirty="0"/>
          </a:p>
          <a:p>
            <a:endParaRPr lang="en-US" altLang="en-US" sz="2000" dirty="0"/>
          </a:p>
          <a:p>
            <a:endParaRPr lang="en-US" altLang="en-US" sz="2000" i="1" dirty="0" smtClean="0">
              <a:solidFill>
                <a:srgbClr val="984807"/>
              </a:solidFill>
            </a:endParaRPr>
          </a:p>
        </p:txBody>
      </p:sp>
      <p:sp>
        <p:nvSpPr>
          <p:cNvPr id="3" name="Slide Number Placeholder 2"/>
          <p:cNvSpPr>
            <a:spLocks noGrp="1"/>
          </p:cNvSpPr>
          <p:nvPr>
            <p:ph type="sldNum" sz="quarter" idx="12"/>
          </p:nvPr>
        </p:nvSpPr>
        <p:spPr/>
        <p:txBody>
          <a:bodyPr/>
          <a:lstStyle/>
          <a:p>
            <a:pPr>
              <a:defRPr/>
            </a:pPr>
            <a:fld id="{434A848E-B07E-4820-81C9-BFED638FC287}" type="slidenum">
              <a:rPr lang="en-US"/>
              <a:pPr>
                <a:defRPr/>
              </a:pPr>
              <a:t>67</a:t>
            </a:fld>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7" name="Rounded Rectangle 6"/>
          <p:cNvSpPr/>
          <p:nvPr/>
        </p:nvSpPr>
        <p:spPr>
          <a:xfrm>
            <a:off x="152400" y="6520844"/>
            <a:ext cx="5257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C5:</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Identify and describe the three major activities of organizations.</a:t>
            </a:r>
            <a:endParaRPr lang="en-US" sz="1100" b="1" kern="0" dirty="0">
              <a:solidFill>
                <a:prstClr val="black"/>
              </a:solidFill>
              <a:latin typeface="Arial Narrow" pitchFamily="34" charset="0"/>
              <a:cs typeface="+mn-cs"/>
            </a:endParaRPr>
          </a:p>
        </p:txBody>
      </p:sp>
    </p:spTree>
    <p:extLst>
      <p:ext uri="{BB962C8B-B14F-4D97-AF65-F5344CB8AC3E}">
        <p14:creationId xmlns:p14="http://schemas.microsoft.com/office/powerpoint/2010/main" val="411340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458200" cy="1143000"/>
          </a:xfrm>
        </p:spPr>
        <p:txBody>
          <a:bodyPr rtlCol="0">
            <a:normAutofit fontScale="90000"/>
          </a:bodyPr>
          <a:lstStyle/>
          <a:p>
            <a:pPr eaLnBrk="1" fontAlgn="auto" hangingPunct="1">
              <a:spcAft>
                <a:spcPts val="0"/>
              </a:spcAft>
              <a:defRPr/>
            </a:pPr>
            <a:r>
              <a:rPr lang="en-US" altLang="en-US" sz="3600" dirty="0" smtClean="0"/>
              <a:t/>
            </a:r>
            <a:br>
              <a:rPr lang="en-US" altLang="en-US" sz="3600" dirty="0" smtClean="0"/>
            </a:br>
            <a:r>
              <a:rPr lang="en-US" altLang="en-US" sz="3600" b="1" dirty="0" smtClean="0"/>
              <a:t>Appendix 1B </a:t>
            </a:r>
            <a:r>
              <a:rPr lang="en-US" altLang="en-US" b="1" dirty="0" smtClean="0"/>
              <a:t/>
            </a:r>
            <a:br>
              <a:rPr lang="en-US" altLang="en-US" b="1" dirty="0" smtClean="0"/>
            </a:br>
            <a:r>
              <a:rPr lang="en-US" altLang="en-US" sz="3200" b="1" dirty="0" smtClean="0"/>
              <a:t>Business Activities and the Accounting Equation</a:t>
            </a:r>
            <a:endParaRPr lang="en-US" altLang="en-US" b="1" dirty="0" smtClean="0"/>
          </a:p>
        </p:txBody>
      </p:sp>
      <p:sp>
        <p:nvSpPr>
          <p:cNvPr id="164868" name="TextBox 2"/>
          <p:cNvSpPr txBox="1">
            <a:spLocks noChangeArrowheads="1"/>
          </p:cNvSpPr>
          <p:nvPr/>
        </p:nvSpPr>
        <p:spPr bwMode="auto">
          <a:xfrm>
            <a:off x="990600" y="1539875"/>
            <a:ext cx="7391400" cy="3477875"/>
          </a:xfrm>
          <a:prstGeom prst="rect">
            <a:avLst/>
          </a:prstGeom>
          <a:noFill/>
          <a:ln w="9525">
            <a:noFill/>
            <a:miter lim="800000"/>
            <a:headEnd/>
            <a:tailEnd/>
          </a:ln>
        </p:spPr>
        <p:txBody>
          <a:bodyPr wrap="square">
            <a:spAutoFit/>
          </a:bodyPr>
          <a:lstStyle/>
          <a:p>
            <a:endParaRPr lang="en-US" altLang="en-US" sz="2000" dirty="0" smtClean="0"/>
          </a:p>
          <a:p>
            <a:r>
              <a:rPr lang="en-US" altLang="en-US" sz="2000" dirty="0" smtClean="0"/>
              <a:t>Three </a:t>
            </a:r>
            <a:r>
              <a:rPr lang="en-US" altLang="en-US" sz="2000" dirty="0"/>
              <a:t>major types of business activities</a:t>
            </a:r>
            <a:r>
              <a:rPr lang="en-US" altLang="en-US" sz="2000" dirty="0" smtClean="0"/>
              <a:t>:</a:t>
            </a:r>
          </a:p>
          <a:p>
            <a:endParaRPr lang="en-US" altLang="en-US" sz="2000" dirty="0"/>
          </a:p>
          <a:p>
            <a:r>
              <a:rPr lang="en-US" altLang="en-US" sz="2000" i="1" dirty="0" smtClean="0">
                <a:solidFill>
                  <a:srgbClr val="984807"/>
                </a:solidFill>
              </a:rPr>
              <a:t>Operating </a:t>
            </a:r>
            <a:r>
              <a:rPr lang="en-US" altLang="en-US" sz="2000" i="1" dirty="0">
                <a:solidFill>
                  <a:srgbClr val="984807"/>
                </a:solidFill>
              </a:rPr>
              <a:t>activities </a:t>
            </a:r>
            <a:r>
              <a:rPr lang="en-US" altLang="en-US" sz="2000" dirty="0"/>
              <a:t>involve using resources to research, develop, purchase, produce, distribute, and market products and services</a:t>
            </a:r>
            <a:r>
              <a:rPr lang="en-US" altLang="en-US" sz="2000" dirty="0" smtClean="0"/>
              <a:t>.</a:t>
            </a:r>
          </a:p>
          <a:p>
            <a:endParaRPr lang="en-US" altLang="en-US" sz="2000" dirty="0"/>
          </a:p>
          <a:p>
            <a:pPr marL="342900" indent="-342900">
              <a:buFont typeface="Wingdings" panose="05000000000000000000" pitchFamily="2" charset="2"/>
              <a:buChar char="§"/>
            </a:pPr>
            <a:r>
              <a:rPr lang="en-US" sz="2000" i="1" dirty="0" smtClean="0">
                <a:solidFill>
                  <a:schemeClr val="accent1">
                    <a:lumMod val="75000"/>
                  </a:schemeClr>
                </a:solidFill>
                <a:ea typeface="MS PGothic" pitchFamily="34" charset="-128"/>
                <a:cs typeface="ＭＳ Ｐゴシック" pitchFamily="-107" charset="-128"/>
              </a:rPr>
              <a:t>Strategic </a:t>
            </a:r>
            <a:r>
              <a:rPr lang="en-US" sz="2000" i="1" dirty="0">
                <a:solidFill>
                  <a:schemeClr val="accent1">
                    <a:lumMod val="75000"/>
                  </a:schemeClr>
                </a:solidFill>
                <a:ea typeface="MS PGothic" pitchFamily="34" charset="-128"/>
                <a:cs typeface="ＭＳ Ｐゴシック" pitchFamily="-107" charset="-128"/>
              </a:rPr>
              <a:t>management </a:t>
            </a:r>
            <a:r>
              <a:rPr lang="en-US" altLang="en-US" sz="2000" i="1" dirty="0"/>
              <a:t>—</a:t>
            </a:r>
            <a:r>
              <a:rPr lang="en-US" sz="2000" dirty="0" smtClean="0">
                <a:ea typeface="MS PGothic" pitchFamily="34" charset="-128"/>
                <a:cs typeface="ＭＳ Ｐゴシック" pitchFamily="-107" charset="-128"/>
              </a:rPr>
              <a:t>the </a:t>
            </a:r>
            <a:r>
              <a:rPr lang="en-US" sz="2000" dirty="0">
                <a:ea typeface="MS PGothic" pitchFamily="34" charset="-128"/>
                <a:cs typeface="ＭＳ Ｐゴシック" pitchFamily="-107" charset="-128"/>
              </a:rPr>
              <a:t>process of determining the right mix of operating activities for the type of organization, its plans, and its market.</a:t>
            </a:r>
            <a:endParaRPr lang="en-US" altLang="en-US" sz="2000" dirty="0"/>
          </a:p>
          <a:p>
            <a:endParaRPr lang="en-US" altLang="en-US" sz="2000" dirty="0"/>
          </a:p>
        </p:txBody>
      </p:sp>
      <p:sp>
        <p:nvSpPr>
          <p:cNvPr id="3" name="Slide Number Placeholder 2"/>
          <p:cNvSpPr>
            <a:spLocks noGrp="1"/>
          </p:cNvSpPr>
          <p:nvPr>
            <p:ph type="sldNum" sz="quarter" idx="12"/>
          </p:nvPr>
        </p:nvSpPr>
        <p:spPr/>
        <p:txBody>
          <a:bodyPr/>
          <a:lstStyle/>
          <a:p>
            <a:pPr>
              <a:defRPr/>
            </a:pPr>
            <a:fld id="{434A848E-B07E-4820-81C9-BFED638FC287}" type="slidenum">
              <a:rPr lang="en-US"/>
              <a:pPr>
                <a:defRPr/>
              </a:pPr>
              <a:t>68</a:t>
            </a:fld>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7" name="Rounded Rectangle 6"/>
          <p:cNvSpPr/>
          <p:nvPr/>
        </p:nvSpPr>
        <p:spPr>
          <a:xfrm>
            <a:off x="152400" y="6520844"/>
            <a:ext cx="5257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C5:</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Identify and describe the three major activities of organizations.</a:t>
            </a:r>
            <a:endParaRPr lang="en-US" sz="1100" b="1" kern="0" dirty="0">
              <a:solidFill>
                <a:prstClr val="black"/>
              </a:solidFill>
              <a:latin typeface="Arial Narrow" pitchFamily="34" charset="0"/>
              <a:cs typeface="+mn-cs"/>
            </a:endParaRPr>
          </a:p>
        </p:txBody>
      </p:sp>
    </p:spTree>
    <p:extLst>
      <p:ext uri="{BB962C8B-B14F-4D97-AF65-F5344CB8AC3E}">
        <p14:creationId xmlns:p14="http://schemas.microsoft.com/office/powerpoint/2010/main" val="109717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458200" cy="1143000"/>
          </a:xfrm>
        </p:spPr>
        <p:txBody>
          <a:bodyPr rtlCol="0">
            <a:normAutofit fontScale="90000"/>
          </a:bodyPr>
          <a:lstStyle/>
          <a:p>
            <a:pPr eaLnBrk="1" fontAlgn="auto" hangingPunct="1">
              <a:spcAft>
                <a:spcPts val="0"/>
              </a:spcAft>
              <a:defRPr/>
            </a:pPr>
            <a:r>
              <a:rPr lang="en-US" altLang="en-US" sz="3600" dirty="0" smtClean="0"/>
              <a:t/>
            </a:r>
            <a:br>
              <a:rPr lang="en-US" altLang="en-US" sz="3600" dirty="0" smtClean="0"/>
            </a:br>
            <a:r>
              <a:rPr lang="en-US" altLang="en-US" sz="3600" b="1" dirty="0" smtClean="0"/>
              <a:t>Appendix 1B </a:t>
            </a:r>
            <a:r>
              <a:rPr lang="en-US" altLang="en-US" b="1" dirty="0" smtClean="0"/>
              <a:t/>
            </a:r>
            <a:br>
              <a:rPr lang="en-US" altLang="en-US" b="1" dirty="0" smtClean="0"/>
            </a:br>
            <a:r>
              <a:rPr lang="en-US" altLang="en-US" sz="3200" b="1" dirty="0" smtClean="0"/>
              <a:t>Business Activities and the Accounting Equation</a:t>
            </a:r>
            <a:endParaRPr lang="en-US" altLang="en-US" b="1" dirty="0" smtClean="0"/>
          </a:p>
        </p:txBody>
      </p:sp>
      <p:sp>
        <p:nvSpPr>
          <p:cNvPr id="3" name="Slide Number Placeholder 2"/>
          <p:cNvSpPr>
            <a:spLocks noGrp="1"/>
          </p:cNvSpPr>
          <p:nvPr>
            <p:ph type="sldNum" sz="quarter" idx="12"/>
          </p:nvPr>
        </p:nvSpPr>
        <p:spPr/>
        <p:txBody>
          <a:bodyPr/>
          <a:lstStyle/>
          <a:p>
            <a:pPr>
              <a:defRPr/>
            </a:pPr>
            <a:fld id="{434A848E-B07E-4820-81C9-BFED638FC287}" type="slidenum">
              <a:rPr lang="en-US"/>
              <a:pPr>
                <a:defRPr/>
              </a:pPr>
              <a:t>69</a:t>
            </a:fld>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pic>
        <p:nvPicPr>
          <p:cNvPr id="2050" name="Picture 2" descr="C:\Users\lindsey_schauer\Documents\WildFAP22e(c)2015\Final Graphics\wiL62279_ch01\wiL62279_01b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080" y="2014543"/>
            <a:ext cx="4511040" cy="400525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52400" y="6520844"/>
            <a:ext cx="5257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C5:</a:t>
            </a:r>
            <a:r>
              <a:rPr kumimoji="0" lang="en-US" altLang="en-US" sz="1100" b="1" i="0" u="none" strike="noStrike" kern="0" cap="none" spc="0" normalizeH="0" noProof="0" dirty="0" smtClean="0">
                <a:ln>
                  <a:noFill/>
                </a:ln>
                <a:solidFill>
                  <a:prstClr val="black"/>
                </a:solidFill>
                <a:effectLst/>
                <a:uLnTx/>
                <a:uFillTx/>
                <a:latin typeface="Arial Narrow" pitchFamily="34" charset="0"/>
                <a:ea typeface="+mn-ea"/>
                <a:cs typeface="+mn-cs"/>
              </a:rPr>
              <a:t> Identify and describe the three major activities of organizations.</a:t>
            </a:r>
            <a:endParaRPr lang="en-US" sz="1100" b="1" kern="0" dirty="0">
              <a:solidFill>
                <a:prstClr val="black"/>
              </a:solidFill>
              <a:latin typeface="Arial Narrow" pitchFamily="34" charset="0"/>
              <a:cs typeface="+mn-cs"/>
            </a:endParaRPr>
          </a:p>
        </p:txBody>
      </p:sp>
      <p:sp>
        <p:nvSpPr>
          <p:cNvPr id="9" name="Rectangle 8"/>
          <p:cNvSpPr/>
          <p:nvPr/>
        </p:nvSpPr>
        <p:spPr>
          <a:xfrm>
            <a:off x="181155" y="1991539"/>
            <a:ext cx="2895600" cy="338554"/>
          </a:xfrm>
          <a:prstGeom prst="rect">
            <a:avLst/>
          </a:prstGeom>
        </p:spPr>
        <p:txBody>
          <a:bodyPr wrap="square">
            <a:spAutoFit/>
          </a:bodyPr>
          <a:lstStyle/>
          <a:p>
            <a:r>
              <a:rPr lang="en-US" sz="1600" b="1" smtClean="0"/>
              <a:t>Activities </a:t>
            </a:r>
            <a:r>
              <a:rPr lang="en-US" sz="1600" b="1" dirty="0" smtClean="0"/>
              <a:t>of Organizations</a:t>
            </a:r>
            <a:endParaRPr lang="en-US" sz="1600" b="1" dirty="0"/>
          </a:p>
        </p:txBody>
      </p:sp>
      <p:sp>
        <p:nvSpPr>
          <p:cNvPr id="8" name="TextBox 7"/>
          <p:cNvSpPr txBox="1"/>
          <p:nvPr/>
        </p:nvSpPr>
        <p:spPr>
          <a:xfrm>
            <a:off x="8038920" y="1691377"/>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a:t>
            </a:r>
            <a:br>
              <a:rPr lang="en-US" kern="0" dirty="0" smtClean="0">
                <a:latin typeface="Berlin Sans FB" panose="020E0602020502020306" pitchFamily="34" charset="0"/>
              </a:rPr>
            </a:br>
            <a:r>
              <a:rPr lang="en-US" kern="0" dirty="0" smtClean="0">
                <a:latin typeface="Berlin Sans FB" panose="020E0602020502020306" pitchFamily="34" charset="0"/>
              </a:rPr>
              <a:t>1B.1</a:t>
            </a:r>
            <a:endParaRPr lang="en-US" kern="0" dirty="0">
              <a:latin typeface="Berlin Sans FB" panose="020E0602020502020306" pitchFamily="34" charset="0"/>
            </a:endParaRPr>
          </a:p>
        </p:txBody>
      </p:sp>
    </p:spTree>
    <p:extLst>
      <p:ext uri="{BB962C8B-B14F-4D97-AF65-F5344CB8AC3E}">
        <p14:creationId xmlns:p14="http://schemas.microsoft.com/office/powerpoint/2010/main" val="199862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6781800"/>
            <a:ext cx="1905000" cy="457200"/>
          </a:xfrm>
          <a:prstGeom prst="rect">
            <a:avLst/>
          </a:prstGeom>
          <a:noFill/>
          <a:ln w="12700">
            <a:noFill/>
            <a:miter lim="800000"/>
            <a:headEnd/>
            <a:tailEnd/>
          </a:ln>
        </p:spPr>
        <p:txBody>
          <a:bodyPr wrap="none" anchor="ctr"/>
          <a:lstStyle/>
          <a:p>
            <a:endParaRPr lang="en-US" altLang="en-US" dirty="0"/>
          </a:p>
        </p:txBody>
      </p:sp>
      <p:sp>
        <p:nvSpPr>
          <p:cNvPr id="135171" name="Rectangle 3"/>
          <p:cNvSpPr>
            <a:spLocks noGrp="1" noChangeArrowheads="1"/>
          </p:cNvSpPr>
          <p:nvPr>
            <p:ph type="title"/>
          </p:nvPr>
        </p:nvSpPr>
        <p:spPr/>
        <p:txBody>
          <a:bodyPr/>
          <a:lstStyle/>
          <a:p>
            <a:pPr eaLnBrk="1" hangingPunct="1"/>
            <a:r>
              <a:rPr lang="en-US" altLang="en-US" b="1" dirty="0" smtClean="0"/>
              <a:t>Opportunities in Accounting</a:t>
            </a:r>
          </a:p>
        </p:txBody>
      </p:sp>
      <p:pic>
        <p:nvPicPr>
          <p:cNvPr id="135172" name="Picture 7"/>
          <p:cNvPicPr>
            <a:picLocks noChangeAspect="1" noChangeArrowheads="1"/>
          </p:cNvPicPr>
          <p:nvPr/>
        </p:nvPicPr>
        <p:blipFill>
          <a:blip r:embed="rId3" cstate="print"/>
          <a:srcRect/>
          <a:stretch>
            <a:fillRect/>
          </a:stretch>
        </p:blipFill>
        <p:spPr bwMode="auto">
          <a:xfrm>
            <a:off x="98425" y="1295400"/>
            <a:ext cx="8969375" cy="3565525"/>
          </a:xfrm>
          <a:prstGeom prst="rect">
            <a:avLst/>
          </a:prstGeom>
          <a:noFill/>
          <a:ln w="9525">
            <a:noFill/>
            <a:miter lim="800000"/>
            <a:headEnd/>
            <a:tailEnd/>
          </a:ln>
        </p:spPr>
      </p:pic>
      <p:sp>
        <p:nvSpPr>
          <p:cNvPr id="2" name="TextBox 1"/>
          <p:cNvSpPr txBox="1">
            <a:spLocks noChangeArrowheads="1"/>
          </p:cNvSpPr>
          <p:nvPr/>
        </p:nvSpPr>
        <p:spPr bwMode="auto">
          <a:xfrm>
            <a:off x="555625" y="4953000"/>
            <a:ext cx="8054975" cy="1200329"/>
          </a:xfrm>
          <a:prstGeom prst="rect">
            <a:avLst/>
          </a:prstGeom>
          <a:solidFill>
            <a:srgbClr val="C4BD97"/>
          </a:solidFill>
          <a:ln w="9525">
            <a:solidFill>
              <a:schemeClr val="tx1"/>
            </a:solidFill>
            <a:miter lim="800000"/>
            <a:headEnd/>
            <a:tailEnd/>
          </a:ln>
          <a:effectLst>
            <a:outerShdw blurRad="63500" dist="38100" dir="5400000" algn="t" rotWithShape="0">
              <a:srgbClr val="000000">
                <a:alpha val="39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dirty="0" smtClean="0">
                <a:solidFill>
                  <a:srgbClr val="984807"/>
                </a:solidFill>
              </a:rPr>
              <a:t>Accounting information is in all aspects of our lives. When we earn money, pay taxes, invest savings, budget earnings, and plan for the future, we use accounting.</a:t>
            </a:r>
          </a:p>
        </p:txBody>
      </p:sp>
      <p:sp>
        <p:nvSpPr>
          <p:cNvPr id="4" name="Slide Number Placeholder 3"/>
          <p:cNvSpPr>
            <a:spLocks noGrp="1"/>
          </p:cNvSpPr>
          <p:nvPr>
            <p:ph type="sldNum" sz="quarter" idx="12"/>
          </p:nvPr>
        </p:nvSpPr>
        <p:spPr/>
        <p:txBody>
          <a:bodyPr/>
          <a:lstStyle/>
          <a:p>
            <a:pPr>
              <a:defRPr/>
            </a:pPr>
            <a:fld id="{5B6BA50B-B497-4E57-965A-93E3B5BDC7EB}" type="slidenum">
              <a:rPr lang="en-US"/>
              <a:pPr>
                <a:defRPr/>
              </a:pPr>
              <a:t>7</a:t>
            </a:fld>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 name="Rounded Rectangle 8"/>
          <p:cNvSpPr/>
          <p:nvPr/>
        </p:nvSpPr>
        <p:spPr>
          <a:xfrm>
            <a:off x="152400" y="6477000"/>
            <a:ext cx="5257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a:t>
            </a:r>
            <a:r>
              <a:rPr lang="en-US" altLang="en-US" sz="1100" b="1" kern="0" dirty="0">
                <a:solidFill>
                  <a:prstClr val="black"/>
                </a:solidFill>
                <a:latin typeface="Arial Narrow" pitchFamily="34" charset="0"/>
                <a:cs typeface="+mn-cs"/>
              </a:rPr>
              <a:t>:  I</a:t>
            </a:r>
            <a:r>
              <a:rPr lang="en-US" sz="1100" b="1" kern="0" dirty="0" smtClean="0">
                <a:solidFill>
                  <a:prstClr val="black"/>
                </a:solidFill>
                <a:latin typeface="Arial Narrow" pitchFamily="34" charset="0"/>
                <a:cs typeface="+mn-cs"/>
              </a:rPr>
              <a:t>dentify </a:t>
            </a:r>
            <a:r>
              <a:rPr lang="en-US" sz="1100" b="1" kern="0" dirty="0">
                <a:solidFill>
                  <a:prstClr val="black"/>
                </a:solidFill>
                <a:latin typeface="Arial Narrow" pitchFamily="34" charset="0"/>
                <a:cs typeface="+mn-cs"/>
              </a:rPr>
              <a:t>users and uses of, and opportunities in, accounting.</a:t>
            </a:r>
          </a:p>
        </p:txBody>
      </p:sp>
      <p:sp>
        <p:nvSpPr>
          <p:cNvPr id="10" name="TextBox 9"/>
          <p:cNvSpPr txBox="1"/>
          <p:nvPr/>
        </p:nvSpPr>
        <p:spPr>
          <a:xfrm>
            <a:off x="8172450" y="684046"/>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a:t>
            </a:r>
            <a:br>
              <a:rPr lang="en-US" kern="0" dirty="0" smtClean="0">
                <a:latin typeface="Berlin Sans FB" panose="020E0602020502020306" pitchFamily="34" charset="0"/>
              </a:rPr>
            </a:br>
            <a:r>
              <a:rPr lang="en-US" kern="0" dirty="0" smtClean="0">
                <a:latin typeface="Berlin Sans FB" panose="020E0602020502020306" pitchFamily="34" charset="0"/>
              </a:rPr>
              <a:t>1.3</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p:txBody>
          <a:bodyPr rtlCol="0">
            <a:normAutofit fontScale="90000"/>
          </a:bodyPr>
          <a:lstStyle/>
          <a:p>
            <a:pPr eaLnBrk="1" fontAlgn="auto" hangingPunct="1">
              <a:spcAft>
                <a:spcPts val="0"/>
              </a:spcAft>
              <a:defRPr/>
            </a:pP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b="1" dirty="0" smtClean="0"/>
              <a:t>End of Chapter 1</a:t>
            </a:r>
          </a:p>
        </p:txBody>
      </p:sp>
      <p:sp>
        <p:nvSpPr>
          <p:cNvPr id="3" name="Slide Number Placeholder 2"/>
          <p:cNvSpPr>
            <a:spLocks noGrp="1"/>
          </p:cNvSpPr>
          <p:nvPr>
            <p:ph type="sldNum" sz="quarter" idx="12"/>
          </p:nvPr>
        </p:nvSpPr>
        <p:spPr/>
        <p:txBody>
          <a:bodyPr/>
          <a:lstStyle/>
          <a:p>
            <a:pPr>
              <a:defRPr/>
            </a:pPr>
            <a:fld id="{383A6958-5C9E-46A8-AF94-11A985FBD923}" type="slidenum">
              <a:rPr lang="en-US"/>
              <a:pPr>
                <a:defRPr/>
              </a:pPr>
              <a:t>70</a:t>
            </a:fld>
            <a:endParaRPr lang="en-US" dirty="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ectangle 28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1-1</a:t>
            </a:r>
            <a:endParaRPr lang="en-US" sz="2400" b="1" dirty="0">
              <a:solidFill>
                <a:prstClr val="white"/>
              </a:solidFill>
            </a:endParaRPr>
          </a:p>
        </p:txBody>
      </p:sp>
      <p:sp>
        <p:nvSpPr>
          <p:cNvPr id="27" name="Rectangle 5"/>
          <p:cNvSpPr>
            <a:spLocks noChangeArrowheads="1"/>
          </p:cNvSpPr>
          <p:nvPr/>
        </p:nvSpPr>
        <p:spPr bwMode="auto">
          <a:xfrm>
            <a:off x="411163" y="706438"/>
            <a:ext cx="77589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Identify the following users of accounting information as either an (a) external or (b) internal user.</a:t>
            </a:r>
            <a:endParaRPr lang="en-US" dirty="0" smtClean="0">
              <a:solidFill>
                <a:prstClr val="black"/>
              </a:solidFill>
              <a:cs typeface="+mn-cs"/>
            </a:endParaRPr>
          </a:p>
        </p:txBody>
      </p:sp>
      <p:sp>
        <p:nvSpPr>
          <p:cNvPr id="2706" name="Rectangle 14"/>
          <p:cNvSpPr>
            <a:spLocks noChangeArrowheads="1"/>
          </p:cNvSpPr>
          <p:nvPr/>
        </p:nvSpPr>
        <p:spPr bwMode="auto">
          <a:xfrm>
            <a:off x="1971675" y="1050925"/>
            <a:ext cx="776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Regulator</a:t>
            </a:r>
            <a:endParaRPr lang="en-US" dirty="0" smtClean="0">
              <a:solidFill>
                <a:prstClr val="black"/>
              </a:solidFill>
              <a:cs typeface="+mn-cs"/>
            </a:endParaRPr>
          </a:p>
        </p:txBody>
      </p:sp>
      <p:sp>
        <p:nvSpPr>
          <p:cNvPr id="2708" name="Rectangle 16"/>
          <p:cNvSpPr>
            <a:spLocks noChangeArrowheads="1"/>
          </p:cNvSpPr>
          <p:nvPr/>
        </p:nvSpPr>
        <p:spPr bwMode="auto">
          <a:xfrm>
            <a:off x="1971675" y="1257300"/>
            <a:ext cx="423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CEO</a:t>
            </a:r>
            <a:endParaRPr lang="en-US" dirty="0" smtClean="0">
              <a:solidFill>
                <a:prstClr val="black"/>
              </a:solidFill>
              <a:cs typeface="+mn-cs"/>
            </a:endParaRPr>
          </a:p>
        </p:txBody>
      </p:sp>
      <p:sp>
        <p:nvSpPr>
          <p:cNvPr id="2710" name="Rectangle 18"/>
          <p:cNvSpPr>
            <a:spLocks noChangeArrowheads="1"/>
          </p:cNvSpPr>
          <p:nvPr/>
        </p:nvSpPr>
        <p:spPr bwMode="auto">
          <a:xfrm>
            <a:off x="1971675" y="1463675"/>
            <a:ext cx="958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Shareholder</a:t>
            </a:r>
            <a:endParaRPr lang="en-US" dirty="0" smtClean="0">
              <a:solidFill>
                <a:prstClr val="black"/>
              </a:solidFill>
              <a:cs typeface="+mn-cs"/>
            </a:endParaRPr>
          </a:p>
        </p:txBody>
      </p:sp>
      <p:sp>
        <p:nvSpPr>
          <p:cNvPr id="257" name="Rectangle 20"/>
          <p:cNvSpPr>
            <a:spLocks noChangeArrowheads="1"/>
          </p:cNvSpPr>
          <p:nvPr/>
        </p:nvSpPr>
        <p:spPr bwMode="auto">
          <a:xfrm>
            <a:off x="1971675" y="1670050"/>
            <a:ext cx="776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Controller</a:t>
            </a:r>
            <a:endParaRPr lang="en-US" dirty="0" smtClean="0">
              <a:solidFill>
                <a:prstClr val="black"/>
              </a:solidFill>
              <a:cs typeface="+mn-cs"/>
            </a:endParaRPr>
          </a:p>
        </p:txBody>
      </p:sp>
      <p:sp>
        <p:nvSpPr>
          <p:cNvPr id="259" name="Rectangle 22"/>
          <p:cNvSpPr>
            <a:spLocks noChangeArrowheads="1"/>
          </p:cNvSpPr>
          <p:nvPr/>
        </p:nvSpPr>
        <p:spPr bwMode="auto">
          <a:xfrm>
            <a:off x="1971675" y="1876425"/>
            <a:ext cx="15116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Executive Employee</a:t>
            </a:r>
            <a:endParaRPr lang="en-US" dirty="0" smtClean="0">
              <a:solidFill>
                <a:prstClr val="black"/>
              </a:solidFill>
              <a:cs typeface="+mn-cs"/>
            </a:endParaRPr>
          </a:p>
        </p:txBody>
      </p:sp>
      <p:sp>
        <p:nvSpPr>
          <p:cNvPr id="281" name="Rectangle 24"/>
          <p:cNvSpPr>
            <a:spLocks noChangeArrowheads="1"/>
          </p:cNvSpPr>
          <p:nvPr/>
        </p:nvSpPr>
        <p:spPr bwMode="auto">
          <a:xfrm>
            <a:off x="1971675" y="2082800"/>
            <a:ext cx="11786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External Auditor</a:t>
            </a:r>
            <a:endParaRPr lang="en-US" dirty="0" smtClean="0">
              <a:solidFill>
                <a:prstClr val="black"/>
              </a:solidFill>
              <a:cs typeface="+mn-cs"/>
            </a:endParaRPr>
          </a:p>
        </p:txBody>
      </p:sp>
      <p:sp>
        <p:nvSpPr>
          <p:cNvPr id="283" name="Rectangle 26"/>
          <p:cNvSpPr>
            <a:spLocks noChangeArrowheads="1"/>
          </p:cNvSpPr>
          <p:nvPr/>
        </p:nvSpPr>
        <p:spPr bwMode="auto">
          <a:xfrm>
            <a:off x="1971675" y="2289175"/>
            <a:ext cx="15052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Production Manager</a:t>
            </a:r>
            <a:endParaRPr lang="en-US" dirty="0" smtClean="0">
              <a:solidFill>
                <a:prstClr val="black"/>
              </a:solidFill>
              <a:cs typeface="+mn-cs"/>
            </a:endParaRPr>
          </a:p>
        </p:txBody>
      </p:sp>
      <p:sp>
        <p:nvSpPr>
          <p:cNvPr id="285" name="Rectangle 28"/>
          <p:cNvSpPr>
            <a:spLocks noChangeArrowheads="1"/>
          </p:cNvSpPr>
          <p:nvPr/>
        </p:nvSpPr>
        <p:spPr bwMode="auto">
          <a:xfrm>
            <a:off x="1971675" y="2495550"/>
            <a:ext cx="180017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Nonexecutive Employee</a:t>
            </a:r>
            <a:endParaRPr lang="en-US" dirty="0" smtClean="0">
              <a:solidFill>
                <a:prstClr val="black"/>
              </a:solidFill>
              <a:cs typeface="+mn-cs"/>
            </a:endParaRPr>
          </a:p>
        </p:txBody>
      </p:sp>
      <p:grpSp>
        <p:nvGrpSpPr>
          <p:cNvPr id="2" name="Group 1"/>
          <p:cNvGrpSpPr/>
          <p:nvPr/>
        </p:nvGrpSpPr>
        <p:grpSpPr>
          <a:xfrm>
            <a:off x="4606925" y="1050925"/>
            <a:ext cx="1260475" cy="1671638"/>
            <a:chOff x="4606925" y="1050925"/>
            <a:chExt cx="1260475" cy="1671638"/>
          </a:xfrm>
        </p:grpSpPr>
        <p:sp>
          <p:nvSpPr>
            <p:cNvPr id="2707" name="Rectangle 15"/>
            <p:cNvSpPr>
              <a:spLocks noChangeArrowheads="1"/>
            </p:cNvSpPr>
            <p:nvPr/>
          </p:nvSpPr>
          <p:spPr bwMode="auto">
            <a:xfrm>
              <a:off x="4606925" y="1050925"/>
              <a:ext cx="1260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External user</a:t>
              </a:r>
              <a:endParaRPr lang="en-US" dirty="0" smtClean="0">
                <a:solidFill>
                  <a:prstClr val="black"/>
                </a:solidFill>
                <a:cs typeface="+mn-cs"/>
              </a:endParaRPr>
            </a:p>
          </p:txBody>
        </p:sp>
        <p:sp>
          <p:nvSpPr>
            <p:cNvPr id="2709" name="Rectangle 17"/>
            <p:cNvSpPr>
              <a:spLocks noChangeArrowheads="1"/>
            </p:cNvSpPr>
            <p:nvPr/>
          </p:nvSpPr>
          <p:spPr bwMode="auto">
            <a:xfrm>
              <a:off x="4606925" y="1257300"/>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Internal user</a:t>
              </a:r>
              <a:endParaRPr lang="en-US" dirty="0" smtClean="0">
                <a:solidFill>
                  <a:prstClr val="black"/>
                </a:solidFill>
                <a:cs typeface="+mn-cs"/>
              </a:endParaRPr>
            </a:p>
          </p:txBody>
        </p:sp>
        <p:sp>
          <p:nvSpPr>
            <p:cNvPr id="256" name="Rectangle 19"/>
            <p:cNvSpPr>
              <a:spLocks noChangeArrowheads="1"/>
            </p:cNvSpPr>
            <p:nvPr/>
          </p:nvSpPr>
          <p:spPr bwMode="auto">
            <a:xfrm>
              <a:off x="4606925" y="1463675"/>
              <a:ext cx="1260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External user</a:t>
              </a:r>
              <a:endParaRPr lang="en-US" dirty="0" smtClean="0">
                <a:solidFill>
                  <a:prstClr val="black"/>
                </a:solidFill>
                <a:cs typeface="+mn-cs"/>
              </a:endParaRPr>
            </a:p>
          </p:txBody>
        </p:sp>
        <p:sp>
          <p:nvSpPr>
            <p:cNvPr id="258" name="Rectangle 21"/>
            <p:cNvSpPr>
              <a:spLocks noChangeArrowheads="1"/>
            </p:cNvSpPr>
            <p:nvPr/>
          </p:nvSpPr>
          <p:spPr bwMode="auto">
            <a:xfrm>
              <a:off x="4606925" y="1670050"/>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Internal user</a:t>
              </a:r>
              <a:endParaRPr lang="en-US" dirty="0" smtClean="0">
                <a:solidFill>
                  <a:prstClr val="black"/>
                </a:solidFill>
                <a:cs typeface="+mn-cs"/>
              </a:endParaRPr>
            </a:p>
          </p:txBody>
        </p:sp>
        <p:sp>
          <p:nvSpPr>
            <p:cNvPr id="280" name="Rectangle 23"/>
            <p:cNvSpPr>
              <a:spLocks noChangeArrowheads="1"/>
            </p:cNvSpPr>
            <p:nvPr/>
          </p:nvSpPr>
          <p:spPr bwMode="auto">
            <a:xfrm>
              <a:off x="4606925" y="1876425"/>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Internal user</a:t>
              </a:r>
              <a:endParaRPr lang="en-US" dirty="0" smtClean="0">
                <a:solidFill>
                  <a:prstClr val="black"/>
                </a:solidFill>
                <a:cs typeface="+mn-cs"/>
              </a:endParaRPr>
            </a:p>
          </p:txBody>
        </p:sp>
        <p:sp>
          <p:nvSpPr>
            <p:cNvPr id="282" name="Rectangle 25"/>
            <p:cNvSpPr>
              <a:spLocks noChangeArrowheads="1"/>
            </p:cNvSpPr>
            <p:nvPr/>
          </p:nvSpPr>
          <p:spPr bwMode="auto">
            <a:xfrm>
              <a:off x="4606925" y="2082800"/>
              <a:ext cx="1260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External user</a:t>
              </a:r>
              <a:endParaRPr lang="en-US" dirty="0" smtClean="0">
                <a:solidFill>
                  <a:prstClr val="black"/>
                </a:solidFill>
                <a:cs typeface="+mn-cs"/>
              </a:endParaRPr>
            </a:p>
          </p:txBody>
        </p:sp>
        <p:sp>
          <p:nvSpPr>
            <p:cNvPr id="284" name="Rectangle 27"/>
            <p:cNvSpPr>
              <a:spLocks noChangeArrowheads="1"/>
            </p:cNvSpPr>
            <p:nvPr/>
          </p:nvSpPr>
          <p:spPr bwMode="auto">
            <a:xfrm>
              <a:off x="4606925" y="2289175"/>
              <a:ext cx="1209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  Internal user</a:t>
              </a:r>
              <a:endParaRPr lang="en-US" dirty="0" smtClean="0">
                <a:solidFill>
                  <a:prstClr val="black"/>
                </a:solidFill>
                <a:cs typeface="+mn-cs"/>
              </a:endParaRPr>
            </a:p>
          </p:txBody>
        </p:sp>
        <p:sp>
          <p:nvSpPr>
            <p:cNvPr id="286" name="Rectangle 29"/>
            <p:cNvSpPr>
              <a:spLocks noChangeArrowheads="1"/>
            </p:cNvSpPr>
            <p:nvPr/>
          </p:nvSpPr>
          <p:spPr bwMode="auto">
            <a:xfrm>
              <a:off x="4606925" y="2495550"/>
              <a:ext cx="1260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External user</a:t>
              </a:r>
              <a:endParaRPr lang="en-US" dirty="0" smtClean="0">
                <a:solidFill>
                  <a:prstClr val="black"/>
                </a:solidFill>
                <a:cs typeface="+mn-cs"/>
              </a:endParaRPr>
            </a:p>
          </p:txBody>
        </p:sp>
      </p:grpSp>
      <p:sp>
        <p:nvSpPr>
          <p:cNvPr id="2734" name="Rectangle 44"/>
          <p:cNvSpPr>
            <a:spLocks noChangeArrowheads="1"/>
          </p:cNvSpPr>
          <p:nvPr/>
        </p:nvSpPr>
        <p:spPr bwMode="auto">
          <a:xfrm>
            <a:off x="411163" y="2886075"/>
            <a:ext cx="70469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FF0000"/>
                </a:solidFill>
                <a:cs typeface="+mn-cs"/>
              </a:rPr>
              <a:t>External users </a:t>
            </a:r>
            <a:r>
              <a:rPr lang="en-US" sz="1300" dirty="0" smtClean="0">
                <a:solidFill>
                  <a:srgbClr val="000000"/>
                </a:solidFill>
                <a:cs typeface="+mn-cs"/>
              </a:rPr>
              <a:t>of accounting information are </a:t>
            </a:r>
            <a:r>
              <a:rPr lang="en-US" sz="1300" u="sng" dirty="0" smtClean="0">
                <a:solidFill>
                  <a:srgbClr val="FF0000"/>
                </a:solidFill>
                <a:cs typeface="+mn-cs"/>
              </a:rPr>
              <a:t>NOT directly involved</a:t>
            </a:r>
            <a:r>
              <a:rPr lang="en-US" sz="1300" dirty="0" smtClean="0">
                <a:solidFill>
                  <a:srgbClr val="000000"/>
                </a:solidFill>
                <a:cs typeface="+mn-cs"/>
              </a:rPr>
              <a:t> in running the organization.</a:t>
            </a:r>
            <a:endParaRPr lang="en-US" dirty="0" smtClean="0">
              <a:solidFill>
                <a:prstClr val="black"/>
              </a:solidFill>
              <a:cs typeface="+mn-cs"/>
            </a:endParaRPr>
          </a:p>
        </p:txBody>
      </p:sp>
      <p:sp>
        <p:nvSpPr>
          <p:cNvPr id="2735" name="Rectangle 45"/>
          <p:cNvSpPr>
            <a:spLocks noChangeArrowheads="1"/>
          </p:cNvSpPr>
          <p:nvPr/>
        </p:nvSpPr>
        <p:spPr bwMode="auto">
          <a:xfrm>
            <a:off x="411163" y="3305175"/>
            <a:ext cx="78851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FF0000"/>
                </a:solidFill>
                <a:cs typeface="+mn-cs"/>
              </a:rPr>
              <a:t>Internal users </a:t>
            </a:r>
            <a:r>
              <a:rPr lang="en-US" sz="1300" dirty="0" smtClean="0">
                <a:solidFill>
                  <a:srgbClr val="000000"/>
                </a:solidFill>
                <a:cs typeface="+mn-cs"/>
              </a:rPr>
              <a:t>of accounting information </a:t>
            </a:r>
            <a:r>
              <a:rPr lang="en-US" sz="1300" u="sng" dirty="0" smtClean="0">
                <a:solidFill>
                  <a:srgbClr val="FF0000"/>
                </a:solidFill>
                <a:cs typeface="+mn-cs"/>
              </a:rPr>
              <a:t>ARE directly involved</a:t>
            </a:r>
            <a:r>
              <a:rPr lang="en-US" sz="1300" dirty="0" smtClean="0">
                <a:solidFill>
                  <a:srgbClr val="000000"/>
                </a:solidFill>
                <a:cs typeface="+mn-cs"/>
              </a:rPr>
              <a:t> in managing and operating an organization.</a:t>
            </a:r>
            <a:endParaRPr lang="en-US" dirty="0" smtClean="0">
              <a:solidFill>
                <a:prstClr val="black"/>
              </a:solidFill>
              <a:cs typeface="+mn-cs"/>
            </a:endParaRPr>
          </a:p>
        </p:txBody>
      </p:sp>
      <p:sp>
        <p:nvSpPr>
          <p:cNvPr id="24" name="Slide Number Placeholder 23"/>
          <p:cNvSpPr>
            <a:spLocks noGrp="1"/>
          </p:cNvSpPr>
          <p:nvPr>
            <p:ph type="sldNum" sz="quarter" idx="12"/>
          </p:nvPr>
        </p:nvSpPr>
        <p:spPr/>
        <p:txBody>
          <a:bodyPr/>
          <a:lstStyle/>
          <a:p>
            <a:pPr>
              <a:defRPr/>
            </a:pPr>
            <a:fld id="{F52DAA3E-00E2-411E-B637-A6A9DEA20E29}" type="slidenum">
              <a:rPr lang="en-US" smtClean="0"/>
              <a:pPr>
                <a:defRPr/>
              </a:pPr>
              <a:t>8</a:t>
            </a:fld>
            <a:endParaRPr lang="en-US" dirty="0"/>
          </a:p>
        </p:txBody>
      </p:sp>
      <p:sp>
        <p:nvSpPr>
          <p:cNvPr id="25" name="Rounded Rectangle 24"/>
          <p:cNvSpPr/>
          <p:nvPr/>
        </p:nvSpPr>
        <p:spPr>
          <a:xfrm>
            <a:off x="152400" y="6242050"/>
            <a:ext cx="4532312"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b="1" kern="0" dirty="0">
                <a:solidFill>
                  <a:prstClr val="black"/>
                </a:solidFill>
                <a:latin typeface="Arial Narrow" pitchFamily="34" charset="0"/>
                <a:cs typeface="+mn-cs"/>
              </a:rPr>
              <a:t>Explain the Purpose and Importance of Accounting</a:t>
            </a:r>
            <a:r>
              <a:rPr lang="en-US" altLang="en-US" sz="1100" b="1" kern="0" dirty="0" smtClean="0">
                <a:solidFill>
                  <a:prstClr val="black"/>
                </a:solidFill>
                <a:latin typeface="Arial Narrow" pitchFamily="34" charset="0"/>
                <a:cs typeface="+mn-cs"/>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26" name="Rounded Rectangle 25"/>
          <p:cNvSpPr/>
          <p:nvPr/>
        </p:nvSpPr>
        <p:spPr>
          <a:xfrm>
            <a:off x="152400" y="6506276"/>
            <a:ext cx="5257800" cy="21519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a:t>
            </a:r>
            <a:r>
              <a:rPr lang="en-US" altLang="en-US" sz="1100" b="1" kern="0" dirty="0">
                <a:solidFill>
                  <a:prstClr val="black"/>
                </a:solidFill>
                <a:latin typeface="Arial Narrow" pitchFamily="34" charset="0"/>
                <a:cs typeface="+mn-cs"/>
              </a:rPr>
              <a:t>:  I</a:t>
            </a:r>
            <a:r>
              <a:rPr lang="en-US" sz="1100" b="1" kern="0" dirty="0" smtClean="0">
                <a:solidFill>
                  <a:prstClr val="black"/>
                </a:solidFill>
                <a:latin typeface="Arial Narrow" pitchFamily="34" charset="0"/>
                <a:cs typeface="+mn-cs"/>
              </a:rPr>
              <a:t>dentify </a:t>
            </a:r>
            <a:r>
              <a:rPr lang="en-US" sz="1100" b="1" kern="0" dirty="0">
                <a:solidFill>
                  <a:prstClr val="black"/>
                </a:solidFill>
                <a:latin typeface="Arial Narrow" pitchFamily="34" charset="0"/>
                <a:cs typeface="+mn-cs"/>
              </a:rPr>
              <a:t>users and uses of, and opportunities in, accounting.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9</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029200"/>
            <a:ext cx="7315200" cy="87313"/>
          </a:xfrm>
          <a:prstGeom prst="rect">
            <a:avLst/>
          </a:prstGeom>
          <a:noFill/>
          <a:ln w="9525">
            <a:noFill/>
            <a:miter lim="800000"/>
            <a:headEnd/>
            <a:tailEnd/>
          </a:ln>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Title 4"/>
          <p:cNvSpPr>
            <a:spLocks noGrp="1"/>
          </p:cNvSpPr>
          <p:nvPr>
            <p:ph type="ctrTitle"/>
          </p:nvPr>
        </p:nvSpPr>
        <p:spPr>
          <a:xfrm>
            <a:off x="1066800" y="2482850"/>
            <a:ext cx="7162800" cy="2511425"/>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C3:	</a:t>
            </a:r>
            <a:br>
              <a:rPr lang="en-US" altLang="en-US" dirty="0" smtClean="0"/>
            </a:br>
            <a:r>
              <a:rPr lang="en-US" dirty="0"/>
              <a:t>Explain w</a:t>
            </a:r>
            <a:r>
              <a:rPr lang="en-US" dirty="0" smtClean="0"/>
              <a:t>hy </a:t>
            </a:r>
            <a:r>
              <a:rPr lang="en-US" dirty="0"/>
              <a:t>e</a:t>
            </a:r>
            <a:r>
              <a:rPr lang="en-US" dirty="0" smtClean="0"/>
              <a:t>thics </a:t>
            </a:r>
            <a:br>
              <a:rPr lang="en-US" dirty="0" smtClean="0"/>
            </a:br>
            <a:r>
              <a:rPr lang="en-US" dirty="0" smtClean="0"/>
              <a:t>are </a:t>
            </a:r>
            <a:r>
              <a:rPr lang="en-US" dirty="0"/>
              <a:t>c</a:t>
            </a:r>
            <a:r>
              <a:rPr lang="en-US" dirty="0" smtClean="0"/>
              <a:t>rucial to </a:t>
            </a:r>
            <a:r>
              <a:rPr lang="en-US" dirty="0"/>
              <a:t>a</a:t>
            </a:r>
            <a:r>
              <a:rPr lang="en-US" dirty="0" smtClean="0"/>
              <a:t>ccounting</a:t>
            </a:r>
            <a:r>
              <a:rPr lang="en-US" dirty="0"/>
              <a:t>.</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9846</TotalTime>
  <Words>9495</Words>
  <Application>Microsoft Office PowerPoint</Application>
  <PresentationFormat>On-screen Show (4:3)</PresentationFormat>
  <Paragraphs>962</Paragraphs>
  <Slides>70</Slides>
  <Notes>69</Notes>
  <HiddenSlides>0</HiddenSlides>
  <MMClips>0</MMClips>
  <ScaleCrop>false</ScaleCrop>
  <HeadingPairs>
    <vt:vector size="8" baseType="variant">
      <vt:variant>
        <vt:lpstr>Fonts Used</vt:lpstr>
      </vt:variant>
      <vt:variant>
        <vt:i4>10</vt:i4>
      </vt:variant>
      <vt:variant>
        <vt:lpstr>Theme</vt:lpstr>
      </vt:variant>
      <vt:variant>
        <vt:i4>16</vt:i4>
      </vt:variant>
      <vt:variant>
        <vt:lpstr>Embedded OLE Servers</vt:lpstr>
      </vt:variant>
      <vt:variant>
        <vt:i4>1</vt:i4>
      </vt:variant>
      <vt:variant>
        <vt:lpstr>Slide Titles</vt:lpstr>
      </vt:variant>
      <vt:variant>
        <vt:i4>70</vt:i4>
      </vt:variant>
    </vt:vector>
  </HeadingPairs>
  <TitlesOfParts>
    <vt:vector size="97" baseType="lpstr">
      <vt:lpstr>MS PGothic</vt:lpstr>
      <vt:lpstr>MS PGothic</vt:lpstr>
      <vt:lpstr>Arial</vt:lpstr>
      <vt:lpstr>Arial Narrow</vt:lpstr>
      <vt:lpstr>Berlin Sans FB</vt:lpstr>
      <vt:lpstr>Calibri</vt:lpstr>
      <vt:lpstr>Palatino Linotype</vt:lpstr>
      <vt:lpstr>Times</vt:lpstr>
      <vt:lpstr>Times New Roman</vt:lpstr>
      <vt:lpstr>Wingdings</vt:lpstr>
      <vt:lpstr>Office Theme</vt:lpstr>
      <vt:lpstr>16_Office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17_Office Theme</vt:lpstr>
      <vt:lpstr>11_Office Theme</vt:lpstr>
      <vt:lpstr>12_Office Theme</vt:lpstr>
      <vt:lpstr>13_Office Theme</vt:lpstr>
      <vt:lpstr>Worksheet</vt:lpstr>
      <vt:lpstr>Accounting in Business</vt:lpstr>
      <vt:lpstr>    </vt:lpstr>
      <vt:lpstr>   C1:  Explain the purpose and importance of accounting.  </vt:lpstr>
      <vt:lpstr>Importance of Accounting</vt:lpstr>
      <vt:lpstr>   C2:  Identify users and uses of, and opportunities in, accounting.  </vt:lpstr>
      <vt:lpstr>Users of Financial Information</vt:lpstr>
      <vt:lpstr>Opportunities in Accounting</vt:lpstr>
      <vt:lpstr>PowerPoint Presentation</vt:lpstr>
      <vt:lpstr>   C3:  Explain why ethics  are crucial to accounting.  </vt:lpstr>
      <vt:lpstr>Ethics – A Key Concept</vt:lpstr>
      <vt:lpstr>Fraud Triangle</vt:lpstr>
      <vt:lpstr>Sarbanes–Oxley (SOX)</vt:lpstr>
      <vt:lpstr> Dodd-Frank Wall Street Reform and Consumer Protection Act</vt:lpstr>
      <vt:lpstr>Explain generally accepted accounting principles and define and apply several accounting principles.</vt:lpstr>
      <vt:lpstr> Generally Accepted  Accounting Principles (GAAP)</vt:lpstr>
      <vt:lpstr>International Standards</vt:lpstr>
      <vt:lpstr>Conceptual Framework</vt:lpstr>
      <vt:lpstr>Principles and Assumptions of Accounting</vt:lpstr>
      <vt:lpstr>Accounting Principles</vt:lpstr>
      <vt:lpstr>Accounting Assumptions</vt:lpstr>
      <vt:lpstr> Proprietorship, Partnership,  and Corporation</vt:lpstr>
      <vt:lpstr>Accounting Constraints</vt:lpstr>
      <vt:lpstr>PowerPoint Presentation</vt:lpstr>
      <vt:lpstr>PowerPoint Presentation</vt:lpstr>
      <vt:lpstr>PowerPoint Presentation</vt:lpstr>
      <vt:lpstr>PowerPoint Presentation</vt:lpstr>
      <vt:lpstr>PowerPoint Presentation</vt:lpstr>
      <vt:lpstr>   A1:  Define and interpret the accounting equation and each of its components.  </vt:lpstr>
      <vt:lpstr> Transaction Analysis and the Accounting Equation</vt:lpstr>
      <vt:lpstr>PowerPoint Presentation</vt:lpstr>
      <vt:lpstr>   P1:  Analyze business transactions using the accounting equation. </vt:lpstr>
      <vt:lpstr>Transaction 1:</vt:lpstr>
      <vt:lpstr>Accounting Equation: </vt:lpstr>
      <vt:lpstr>Transaction 2:</vt:lpstr>
      <vt:lpstr>Accounting Equation:</vt:lpstr>
      <vt:lpstr>Transaction 3:</vt:lpstr>
      <vt:lpstr>Accounting Equation:</vt:lpstr>
      <vt:lpstr>Transaction 4:</vt:lpstr>
      <vt:lpstr>Accounting Equation:</vt:lpstr>
      <vt:lpstr>Transaction Analysis</vt:lpstr>
      <vt:lpstr>Transaction 5:</vt:lpstr>
      <vt:lpstr>Accounting Equation:</vt:lpstr>
      <vt:lpstr>Transactions 6 and 7:</vt:lpstr>
      <vt:lpstr>Accounting Equation:</vt:lpstr>
      <vt:lpstr>Transaction 8:</vt:lpstr>
      <vt:lpstr>Accounting Equation:</vt:lpstr>
      <vt:lpstr>Transaction 9:</vt:lpstr>
      <vt:lpstr>Accounting Equation:</vt:lpstr>
      <vt:lpstr>Transaction 10:</vt:lpstr>
      <vt:lpstr>Accounting Equation:</vt:lpstr>
      <vt:lpstr>Transaction 11:</vt:lpstr>
      <vt:lpstr>Accounting Equation:</vt:lpstr>
      <vt:lpstr>PowerPoint Presentation</vt:lpstr>
      <vt:lpstr>   P2:  Identify and prepare basic financial statements and explain how they interrelate. </vt:lpstr>
      <vt:lpstr>Financial Statements</vt:lpstr>
      <vt:lpstr>PowerPoint Presentation</vt:lpstr>
      <vt:lpstr>Exhibit 1.10 Financial Statements and Their Links</vt:lpstr>
      <vt:lpstr>PowerPoint Presentation</vt:lpstr>
      <vt:lpstr>PowerPoint Presentation</vt:lpstr>
      <vt:lpstr>Sustainability and Accounting</vt:lpstr>
      <vt:lpstr>   A2:  Compute and interpret return on assets. </vt:lpstr>
      <vt:lpstr>Return on Assets</vt:lpstr>
      <vt:lpstr>PowerPoint Presentation</vt:lpstr>
      <vt:lpstr> Appendix 1A  Return and Risk Analysis</vt:lpstr>
      <vt:lpstr>PowerPoint Presentation</vt:lpstr>
      <vt:lpstr> Appendix 1B  Business Activities and the Accounting Equation</vt:lpstr>
      <vt:lpstr> Appendix 1B  Business Activities and the Accounting Equation</vt:lpstr>
      <vt:lpstr> Appendix 1B  Business Activities and the Accounting Equation</vt:lpstr>
      <vt:lpstr> Appendix 1B  Business Activities and the Accounting Equation</vt:lpstr>
      <vt:lpstr>     End of Chapter 1</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523</cp:revision>
  <dcterms:created xsi:type="dcterms:W3CDTF">2012-08-01T21:08:21Z</dcterms:created>
  <dcterms:modified xsi:type="dcterms:W3CDTF">2018-01-01T23:54:18Z</dcterms:modified>
</cp:coreProperties>
</file>