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3" r:id="rId1"/>
    <p:sldMasterId id="2147483931" r:id="rId2"/>
  </p:sldMasterIdLst>
  <p:notesMasterIdLst>
    <p:notesMasterId r:id="rId33"/>
  </p:notesMasterIdLst>
  <p:handoutMasterIdLst>
    <p:handoutMasterId r:id="rId34"/>
  </p:handoutMasterIdLst>
  <p:sldIdLst>
    <p:sldId id="28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9144000" cy="6858000" type="screen4x3"/>
  <p:notesSz cx="6858000" cy="9144000"/>
  <p:custDataLst>
    <p:tags r:id="rId35"/>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653" autoAdjust="0"/>
    <p:restoredTop sz="86499" autoAdjust="0"/>
  </p:normalViewPr>
  <p:slideViewPr>
    <p:cSldViewPr>
      <p:cViewPr varScale="1">
        <p:scale>
          <a:sx n="61" d="100"/>
          <a:sy n="61" d="100"/>
        </p:scale>
        <p:origin x="1072" y="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785060B6-80BC-4709-B901-7A0AE976EC8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dirty="0">
                <a:latin typeface="Cambria"/>
                <a:ea typeface="ＭＳ Ｐゴシック" charset="0"/>
                <a:cs typeface="+mn-cs"/>
              </a:defRPr>
            </a:lvl1pPr>
          </a:lstStyle>
          <a:p>
            <a:pPr>
              <a:defRPr/>
            </a:pPr>
            <a:endParaRPr lang="en-US"/>
          </a:p>
        </p:txBody>
      </p:sp>
      <p:sp>
        <p:nvSpPr>
          <p:cNvPr id="3" name="Date Placeholder 2">
            <a:extLst>
              <a:ext uri="{FF2B5EF4-FFF2-40B4-BE49-F238E27FC236}">
                <a16:creationId xmlns:a16="http://schemas.microsoft.com/office/drawing/2014/main" xmlns="" id="{8D037932-0AEA-4A21-A5AC-E4883F0A5823}"/>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mbria" panose="02040503050406030204" pitchFamily="18" charset="0"/>
              </a:defRPr>
            </a:lvl1pPr>
          </a:lstStyle>
          <a:p>
            <a:fld id="{654D63CC-99F9-4914-9B41-85EF49D1696C}" type="datetimeFigureOut">
              <a:rPr lang="en-US" altLang="en-US"/>
              <a:pPr/>
              <a:t>9/16/2018</a:t>
            </a:fld>
            <a:endParaRPr lang="en-US" altLang="en-US"/>
          </a:p>
        </p:txBody>
      </p:sp>
      <p:sp>
        <p:nvSpPr>
          <p:cNvPr id="4" name="Footer Placeholder 3">
            <a:extLst>
              <a:ext uri="{FF2B5EF4-FFF2-40B4-BE49-F238E27FC236}">
                <a16:creationId xmlns:a16="http://schemas.microsoft.com/office/drawing/2014/main" xmlns="" id="{695738F1-DF69-4FCF-A499-A1940C1F093A}"/>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dirty="0">
                <a:latin typeface="Cambria"/>
                <a:ea typeface="ＭＳ Ｐゴシック" charset="0"/>
                <a:cs typeface="+mn-cs"/>
              </a:defRPr>
            </a:lvl1pPr>
          </a:lstStyle>
          <a:p>
            <a:pPr>
              <a:defRPr/>
            </a:pPr>
            <a:endParaRPr lang="en-US"/>
          </a:p>
        </p:txBody>
      </p:sp>
      <p:sp>
        <p:nvSpPr>
          <p:cNvPr id="5" name="Slide Number Placeholder 4">
            <a:extLst>
              <a:ext uri="{FF2B5EF4-FFF2-40B4-BE49-F238E27FC236}">
                <a16:creationId xmlns:a16="http://schemas.microsoft.com/office/drawing/2014/main" xmlns="" id="{E2EFAE2F-C0A4-438C-B7B3-34E162EB568D}"/>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mbria" panose="02040503050406030204" pitchFamily="18" charset="0"/>
              </a:defRPr>
            </a:lvl1pPr>
          </a:lstStyle>
          <a:p>
            <a:fld id="{290860A3-A2DC-4A53-A0A8-EBFD46FA2CA5}" type="slidenum">
              <a:rPr lang="en-US" altLang="en-US"/>
              <a:pPr/>
              <a:t>‹#›</a:t>
            </a:fld>
            <a:endParaRPr lang="en-US" altLang="en-US"/>
          </a:p>
        </p:txBody>
      </p:sp>
    </p:spTree>
    <p:extLst>
      <p:ext uri="{BB962C8B-B14F-4D97-AF65-F5344CB8AC3E}">
        <p14:creationId xmlns:p14="http://schemas.microsoft.com/office/powerpoint/2010/main" val="38825548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D03E5C41-F16E-4618-B549-C39561C99AB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dirty="0">
                <a:latin typeface="Cambria"/>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xmlns="" id="{ED6B25ED-E1B3-45CB-A80A-F0201E038664}"/>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mbria" panose="02040503050406030204" pitchFamily="18" charset="0"/>
              </a:defRPr>
            </a:lvl1pPr>
          </a:lstStyle>
          <a:p>
            <a:fld id="{F810496F-53D9-4D9C-A348-158C8B832A8B}" type="datetimeFigureOut">
              <a:rPr lang="en-US" altLang="en-US"/>
              <a:pPr/>
              <a:t>9/16/2018</a:t>
            </a:fld>
            <a:endParaRPr lang="en-US" altLang="en-US"/>
          </a:p>
        </p:txBody>
      </p:sp>
      <p:sp>
        <p:nvSpPr>
          <p:cNvPr id="4" name="Slide Image Placeholder 3">
            <a:extLst>
              <a:ext uri="{FF2B5EF4-FFF2-40B4-BE49-F238E27FC236}">
                <a16:creationId xmlns:a16="http://schemas.microsoft.com/office/drawing/2014/main" xmlns="" id="{ECB6D5F5-3F14-4F07-9FC9-57C5FD087D1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317070D7-B889-4575-92E5-1957C7E77CB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474272CD-E7C3-4A39-924E-D0B11E7D932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dirty="0">
                <a:latin typeface="Cambria"/>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xmlns="" id="{5BF65950-BC1E-4671-A461-FBF92988E33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mbria" panose="02040503050406030204" pitchFamily="18" charset="0"/>
              </a:defRPr>
            </a:lvl1pPr>
          </a:lstStyle>
          <a:p>
            <a:fld id="{3975F86B-AC53-4806-8A69-139E87CADDFD}" type="slidenum">
              <a:rPr lang="en-US" altLang="en-US"/>
              <a:pPr/>
              <a:t>‹#›</a:t>
            </a:fld>
            <a:endParaRPr lang="en-US" altLang="en-US"/>
          </a:p>
        </p:txBody>
      </p:sp>
    </p:spTree>
    <p:extLst>
      <p:ext uri="{BB962C8B-B14F-4D97-AF65-F5344CB8AC3E}">
        <p14:creationId xmlns:p14="http://schemas.microsoft.com/office/powerpoint/2010/main" val="310629730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t>Chapter 24: </a:t>
            </a:r>
            <a:r>
              <a:rPr lang="en-US" sz="1200" dirty="0">
                <a:solidFill>
                  <a:schemeClr val="tx1"/>
                </a:solidFill>
              </a:rPr>
              <a:t>Employment and Discrimination Law</a:t>
            </a:r>
          </a:p>
        </p:txBody>
      </p:sp>
      <p:sp>
        <p:nvSpPr>
          <p:cNvPr id="4" name="Slide Number Placeholder 3"/>
          <p:cNvSpPr>
            <a:spLocks noGrp="1"/>
          </p:cNvSpPr>
          <p:nvPr>
            <p:ph type="sldNum" sz="quarter" idx="10"/>
          </p:nvPr>
        </p:nvSpPr>
        <p:spPr/>
        <p:txBody>
          <a:bodyPr/>
          <a:lstStyle/>
          <a:p>
            <a:pPr>
              <a:defRPr/>
            </a:pPr>
            <a:fld id="{4AAD8207-AC3C-4131-9A02-6C330612A112}" type="slidenum">
              <a:rPr lang="en-US" altLang="en-US" smtClean="0"/>
              <a:pPr>
                <a:defRPr/>
              </a:pPr>
              <a:t>1</a:t>
            </a:fld>
            <a:endParaRPr lang="en-US" altLang="en-US"/>
          </a:p>
        </p:txBody>
      </p:sp>
    </p:spTree>
    <p:extLst>
      <p:ext uri="{BB962C8B-B14F-4D97-AF65-F5344CB8AC3E}">
        <p14:creationId xmlns:p14="http://schemas.microsoft.com/office/powerpoint/2010/main" val="194594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xmlns="" id="{C5C433E7-F7DA-4D59-8C7F-CE7ED30387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4" name="Notes Placeholder 2">
            <a:extLst>
              <a:ext uri="{FF2B5EF4-FFF2-40B4-BE49-F238E27FC236}">
                <a16:creationId xmlns:a16="http://schemas.microsoft.com/office/drawing/2014/main" xmlns="" id="{6D9D5AD4-BAE3-48D5-887E-54BAEC845DDD}"/>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procedure for filing a claim under Title VII of the Civil Rights Act includes the filing of a charge with the Equal Employment Opportunity Commission, EEOC conciliation attempts, and the EEOC’s issuance of a “right-to-sue” letter.</a:t>
            </a:r>
          </a:p>
        </p:txBody>
      </p:sp>
      <p:sp>
        <p:nvSpPr>
          <p:cNvPr id="23555" name="Slide Number Placeholder 3">
            <a:extLst>
              <a:ext uri="{FF2B5EF4-FFF2-40B4-BE49-F238E27FC236}">
                <a16:creationId xmlns:a16="http://schemas.microsoft.com/office/drawing/2014/main" xmlns="" id="{9FA899D6-B943-464D-84F5-93AC0C55FD02}"/>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3017BC1-F950-4E4D-B6FC-B7A7FB345545}" type="slidenum">
              <a:rPr lang="en-US" altLang="en-US" sz="1200">
                <a:latin typeface="Cambria" panose="02040503050406030204" pitchFamily="18" charset="0"/>
              </a:rPr>
              <a:pPr/>
              <a:t>10</a:t>
            </a:fld>
            <a:endParaRPr lang="en-US" altLang="en-US" sz="1200">
              <a:latin typeface="Cambria" panose="02040503050406030204" pitchFamily="18" charset="0"/>
            </a:endParaRPr>
          </a:p>
        </p:txBody>
      </p:sp>
    </p:spTree>
    <p:extLst>
      <p:ext uri="{BB962C8B-B14F-4D97-AF65-F5344CB8AC3E}">
        <p14:creationId xmlns:p14="http://schemas.microsoft.com/office/powerpoint/2010/main" val="2099080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xmlns="" id="{C75D60E4-339D-42E6-8103-47E7954FE5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2" name="Notes Placeholder 2">
            <a:extLst>
              <a:ext uri="{FF2B5EF4-FFF2-40B4-BE49-F238E27FC236}">
                <a16:creationId xmlns:a16="http://schemas.microsoft.com/office/drawing/2014/main" xmlns="" id="{D933C2D1-D61B-46D0-84D8-5EC4F4D9383A}"/>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Age Discrimination in Employment Act, or “ADEA,” prohibits employers from refusing to hire, discharging, or discriminating in the “terms and conditions” of employment on the basis of an employee or applicant being 40 years old or older.</a:t>
            </a:r>
          </a:p>
        </p:txBody>
      </p:sp>
      <p:sp>
        <p:nvSpPr>
          <p:cNvPr id="25603" name="Slide Number Placeholder 3">
            <a:extLst>
              <a:ext uri="{FF2B5EF4-FFF2-40B4-BE49-F238E27FC236}">
                <a16:creationId xmlns:a16="http://schemas.microsoft.com/office/drawing/2014/main" xmlns="" id="{18C809DE-7520-46C7-BDA6-7120DC84C397}"/>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E8D3E41-B0B1-4758-A974-100967021BCA}" type="slidenum">
              <a:rPr lang="en-US" altLang="en-US" sz="1200">
                <a:latin typeface="Cambria" panose="02040503050406030204" pitchFamily="18" charset="0"/>
              </a:rPr>
              <a:pPr/>
              <a:t>11</a:t>
            </a:fld>
            <a:endParaRPr lang="en-US" altLang="en-US" sz="1200">
              <a:latin typeface="Cambria" panose="02040503050406030204" pitchFamily="18" charset="0"/>
            </a:endParaRPr>
          </a:p>
        </p:txBody>
      </p:sp>
    </p:spTree>
    <p:extLst>
      <p:ext uri="{BB962C8B-B14F-4D97-AF65-F5344CB8AC3E}">
        <p14:creationId xmlns:p14="http://schemas.microsoft.com/office/powerpoint/2010/main" val="3623918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xmlns="" id="{937511C5-FBDC-47EA-9845-0F58F09312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7650" name="Notes Placeholder 2">
            <a:extLst>
              <a:ext uri="{FF2B5EF4-FFF2-40B4-BE49-F238E27FC236}">
                <a16:creationId xmlns:a16="http://schemas.microsoft.com/office/drawing/2014/main" xmlns="" id="{71FB2245-BC62-46E2-B072-4DC53D4F26A4}"/>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Americans With Disabilities Act, or “ADA,” prohibits discrimination against employees and job applicants with disabilities.  The ADA requires employers to make “reasonable accommodations” to the known physical or mental “disabilities” of an “otherwise qualified” person with a disability, unless the necessary accommodation would impose an “undue burden” on the employer’s business.</a:t>
            </a:r>
          </a:p>
        </p:txBody>
      </p:sp>
      <p:sp>
        <p:nvSpPr>
          <p:cNvPr id="27651" name="Slide Number Placeholder 3">
            <a:extLst>
              <a:ext uri="{FF2B5EF4-FFF2-40B4-BE49-F238E27FC236}">
                <a16:creationId xmlns:a16="http://schemas.microsoft.com/office/drawing/2014/main" xmlns="" id="{E13EF16B-B22F-43E3-A72D-47BB5F2CE5EF}"/>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0B19609-617E-4DB2-A8C9-0B9A20F9178B}" type="slidenum">
              <a:rPr lang="en-US" altLang="en-US" sz="1200">
                <a:latin typeface="Cambria" panose="02040503050406030204" pitchFamily="18" charset="0"/>
              </a:rPr>
              <a:pPr/>
              <a:t>12</a:t>
            </a:fld>
            <a:endParaRPr lang="en-US" altLang="en-US" sz="1200">
              <a:latin typeface="Cambria" panose="02040503050406030204" pitchFamily="18" charset="0"/>
            </a:endParaRPr>
          </a:p>
        </p:txBody>
      </p:sp>
    </p:spTree>
    <p:extLst>
      <p:ext uri="{BB962C8B-B14F-4D97-AF65-F5344CB8AC3E}">
        <p14:creationId xmlns:p14="http://schemas.microsoft.com/office/powerpoint/2010/main" val="23011468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xmlns="" id="{760FA2F8-9C86-4653-B7AD-415C281182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9698" name="Notes Placeholder 2">
            <a:extLst>
              <a:ext uri="{FF2B5EF4-FFF2-40B4-BE49-F238E27FC236}">
                <a16:creationId xmlns:a16="http://schemas.microsoft.com/office/drawing/2014/main" xmlns="" id="{69F057F1-B8E5-403C-8288-33756D07669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In order to bring a successful claim under the Americans With Disabilities Act, the plaintiff must demonstrate that he or she had a disability, was “otherwise qualified” for the job, and suffered an adverse employment decision because of that disability.</a:t>
            </a:r>
          </a:p>
        </p:txBody>
      </p:sp>
      <p:sp>
        <p:nvSpPr>
          <p:cNvPr id="29699" name="Slide Number Placeholder 3">
            <a:extLst>
              <a:ext uri="{FF2B5EF4-FFF2-40B4-BE49-F238E27FC236}">
                <a16:creationId xmlns:a16="http://schemas.microsoft.com/office/drawing/2014/main" xmlns="" id="{6CDEAA83-6925-4351-88A7-BC8A8DAED7EF}"/>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2F1CCBA-0AA4-4C5E-A876-077B1CEBF11B}" type="slidenum">
              <a:rPr lang="en-US" altLang="en-US" sz="1200">
                <a:latin typeface="Cambria" panose="02040503050406030204" pitchFamily="18" charset="0"/>
              </a:rPr>
              <a:pPr/>
              <a:t>13</a:t>
            </a:fld>
            <a:endParaRPr lang="en-US" altLang="en-US" sz="1200">
              <a:latin typeface="Cambria" panose="02040503050406030204" pitchFamily="18" charset="0"/>
            </a:endParaRPr>
          </a:p>
        </p:txBody>
      </p:sp>
    </p:spTree>
    <p:extLst>
      <p:ext uri="{BB962C8B-B14F-4D97-AF65-F5344CB8AC3E}">
        <p14:creationId xmlns:p14="http://schemas.microsoft.com/office/powerpoint/2010/main" val="2576368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a16="http://schemas.microsoft.com/office/drawing/2014/main" xmlns="" id="{44DC726B-38FA-42BF-9305-6C21DF6ED0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1746" name="Notes Placeholder 2">
            <a:extLst>
              <a:ext uri="{FF2B5EF4-FFF2-40B4-BE49-F238E27FC236}">
                <a16:creationId xmlns:a16="http://schemas.microsoft.com/office/drawing/2014/main" xmlns="" id="{8458A910-15E3-4192-A44E-A06590EB7EDD}"/>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Equal Pay Act prohibits an employer from paying workers of one gender less than the wages paid to employees of the opposite gender for work that requires equal skill, effort, and responsibility.</a:t>
            </a:r>
          </a:p>
        </p:txBody>
      </p:sp>
      <p:sp>
        <p:nvSpPr>
          <p:cNvPr id="31747" name="Slide Number Placeholder 3">
            <a:extLst>
              <a:ext uri="{FF2B5EF4-FFF2-40B4-BE49-F238E27FC236}">
                <a16:creationId xmlns:a16="http://schemas.microsoft.com/office/drawing/2014/main" xmlns="" id="{0CE779EA-B20E-490E-A0F2-4C6F68933038}"/>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533780B-79E4-48C8-9899-7AD815F60DCE}" type="slidenum">
              <a:rPr lang="en-US" altLang="en-US" sz="1200">
                <a:latin typeface="Cambria" panose="02040503050406030204" pitchFamily="18" charset="0"/>
              </a:rPr>
              <a:pPr/>
              <a:t>14</a:t>
            </a:fld>
            <a:endParaRPr lang="en-US" altLang="en-US" sz="1200">
              <a:latin typeface="Cambria" panose="02040503050406030204" pitchFamily="18" charset="0"/>
            </a:endParaRPr>
          </a:p>
        </p:txBody>
      </p:sp>
    </p:spTree>
    <p:extLst>
      <p:ext uri="{BB962C8B-B14F-4D97-AF65-F5344CB8AC3E}">
        <p14:creationId xmlns:p14="http://schemas.microsoft.com/office/powerpoint/2010/main" val="475602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xmlns="" id="{AA0D1649-89D3-44BE-A48B-77A210F4C2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3794" name="Notes Placeholder 2">
            <a:extLst>
              <a:ext uri="{FF2B5EF4-FFF2-40B4-BE49-F238E27FC236}">
                <a16:creationId xmlns:a16="http://schemas.microsoft.com/office/drawing/2014/main" xmlns="" id="{25816A73-9644-4FC6-B379-E1A99E9676B8}"/>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Defenses to an Equal Pay Act lawsuit include a bona fide seniority system, a bona fide merit system, a pay system based on the “quality or quantity” of production, and any other legitimate factor.</a:t>
            </a:r>
          </a:p>
        </p:txBody>
      </p:sp>
      <p:sp>
        <p:nvSpPr>
          <p:cNvPr id="33795" name="Slide Number Placeholder 3">
            <a:extLst>
              <a:ext uri="{FF2B5EF4-FFF2-40B4-BE49-F238E27FC236}">
                <a16:creationId xmlns:a16="http://schemas.microsoft.com/office/drawing/2014/main" xmlns="" id="{26DC9D63-03A6-43F7-BE22-6B2F3679200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246AC4A-F446-4D2B-AFA5-FE2BE0EE8627}" type="slidenum">
              <a:rPr lang="en-US" altLang="en-US" sz="1200">
                <a:latin typeface="Cambria" panose="02040503050406030204" pitchFamily="18" charset="0"/>
              </a:rPr>
              <a:pPr/>
              <a:t>15</a:t>
            </a:fld>
            <a:endParaRPr lang="en-US" altLang="en-US" sz="1200">
              <a:latin typeface="Cambria" panose="02040503050406030204" pitchFamily="18" charset="0"/>
            </a:endParaRPr>
          </a:p>
        </p:txBody>
      </p:sp>
    </p:spTree>
    <p:extLst>
      <p:ext uri="{BB962C8B-B14F-4D97-AF65-F5344CB8AC3E}">
        <p14:creationId xmlns:p14="http://schemas.microsoft.com/office/powerpoint/2010/main" val="7896003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a:extLst>
              <a:ext uri="{FF2B5EF4-FFF2-40B4-BE49-F238E27FC236}">
                <a16:creationId xmlns:a16="http://schemas.microsoft.com/office/drawing/2014/main" xmlns="" id="{532DAA34-ACD8-43E8-8930-B8A5E0ED99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2" name="Notes Placeholder 2">
            <a:extLst>
              <a:ext uri="{FF2B5EF4-FFF2-40B4-BE49-F238E27FC236}">
                <a16:creationId xmlns:a16="http://schemas.microsoft.com/office/drawing/2014/main" xmlns="" id="{A3BE7955-7F17-4216-8A91-3AC3B9043D87}"/>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Additional Laws Governing The Employment Relationship</a:t>
            </a:r>
          </a:p>
        </p:txBody>
      </p:sp>
      <p:sp>
        <p:nvSpPr>
          <p:cNvPr id="35843" name="Slide Number Placeholder 3">
            <a:extLst>
              <a:ext uri="{FF2B5EF4-FFF2-40B4-BE49-F238E27FC236}">
                <a16:creationId xmlns:a16="http://schemas.microsoft.com/office/drawing/2014/main" xmlns="" id="{0EF385BE-AE68-45FB-AB95-C54FA3359008}"/>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0166787-24DD-40A8-88DC-24954B5A6D93}" type="slidenum">
              <a:rPr lang="en-US" altLang="en-US" sz="1200">
                <a:latin typeface="Cambria" panose="02040503050406030204" pitchFamily="18" charset="0"/>
              </a:rPr>
              <a:pPr/>
              <a:t>16</a:t>
            </a:fld>
            <a:endParaRPr lang="en-US" altLang="en-US" sz="1200">
              <a:latin typeface="Cambria" panose="02040503050406030204" pitchFamily="18" charset="0"/>
            </a:endParaRPr>
          </a:p>
        </p:txBody>
      </p:sp>
    </p:spTree>
    <p:extLst>
      <p:ext uri="{BB962C8B-B14F-4D97-AF65-F5344CB8AC3E}">
        <p14:creationId xmlns:p14="http://schemas.microsoft.com/office/powerpoint/2010/main" val="423129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a:extLst>
              <a:ext uri="{FF2B5EF4-FFF2-40B4-BE49-F238E27FC236}">
                <a16:creationId xmlns:a16="http://schemas.microsoft.com/office/drawing/2014/main" xmlns="" id="{0DAE7FCC-12F8-435F-8C15-71DE133EFC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0" name="Notes Placeholder 2">
            <a:extLst>
              <a:ext uri="{FF2B5EF4-FFF2-40B4-BE49-F238E27FC236}">
                <a16:creationId xmlns:a16="http://schemas.microsoft.com/office/drawing/2014/main" xmlns="" id="{FD945B74-E390-4334-A0C6-AC31B88523CF}"/>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Fair Labor Standards Act, or “FLSA,” requires that a “minimum wage” of a specified amount be paid to all covered employees; the amount is periodically raised by Congress.  FLSA also mandates that employees who work greater than forty hours in a week be paid no less than one and one-half times their regular wage for all hours worked beyond forty.  Exceptions include executives, administrative employees, professional employees, and outside salespersons.</a:t>
            </a:r>
          </a:p>
        </p:txBody>
      </p:sp>
      <p:sp>
        <p:nvSpPr>
          <p:cNvPr id="37891" name="Slide Number Placeholder 3">
            <a:extLst>
              <a:ext uri="{FF2B5EF4-FFF2-40B4-BE49-F238E27FC236}">
                <a16:creationId xmlns:a16="http://schemas.microsoft.com/office/drawing/2014/main" xmlns="" id="{7CDC1116-D2D1-4534-A76E-CAED1F98AEEC}"/>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A4E7736-0AFE-4FF0-90C0-0585880EFB6F}" type="slidenum">
              <a:rPr lang="en-US" altLang="en-US" sz="1200">
                <a:latin typeface="Cambria" panose="02040503050406030204" pitchFamily="18" charset="0"/>
              </a:rPr>
              <a:pPr/>
              <a:t>17</a:t>
            </a:fld>
            <a:endParaRPr lang="en-US" altLang="en-US" sz="1200">
              <a:latin typeface="Cambria" panose="02040503050406030204" pitchFamily="18" charset="0"/>
            </a:endParaRPr>
          </a:p>
        </p:txBody>
      </p:sp>
    </p:spTree>
    <p:extLst>
      <p:ext uri="{BB962C8B-B14F-4D97-AF65-F5344CB8AC3E}">
        <p14:creationId xmlns:p14="http://schemas.microsoft.com/office/powerpoint/2010/main" val="15146667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a:extLst>
              <a:ext uri="{FF2B5EF4-FFF2-40B4-BE49-F238E27FC236}">
                <a16:creationId xmlns:a16="http://schemas.microsoft.com/office/drawing/2014/main" xmlns="" id="{98041FAF-9FD8-419B-9A41-0F67A359A9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9938" name="Notes Placeholder 2">
            <a:extLst>
              <a:ext uri="{FF2B5EF4-FFF2-40B4-BE49-F238E27FC236}">
                <a16:creationId xmlns:a16="http://schemas.microsoft.com/office/drawing/2014/main" xmlns="" id="{6D710F7B-3AF9-4EE3-BD34-AEBA0C32D41C}"/>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Family and Medical Leave Act, or FMLA, requires certain employers to establish a policy that provides all eligible employees with up to twelve weeks of unpaid leave during any twelve-month period of employment for specified family-related occurrences.  Examples of “family-related occurrences” include the birth or adoption of a child, and the care of a seriously ill spouse, parent, or child.</a:t>
            </a:r>
          </a:p>
        </p:txBody>
      </p:sp>
      <p:sp>
        <p:nvSpPr>
          <p:cNvPr id="39939" name="Slide Number Placeholder 3">
            <a:extLst>
              <a:ext uri="{FF2B5EF4-FFF2-40B4-BE49-F238E27FC236}">
                <a16:creationId xmlns:a16="http://schemas.microsoft.com/office/drawing/2014/main" xmlns="" id="{6C75AD5A-4175-4844-87D4-B98D6D1E5DD1}"/>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F3A6AA1-A144-4775-96A9-FDBF3A8EC418}" type="slidenum">
              <a:rPr lang="en-US" altLang="en-US" sz="1200">
                <a:latin typeface="Cambria" panose="02040503050406030204" pitchFamily="18" charset="0"/>
              </a:rPr>
              <a:pPr/>
              <a:t>18</a:t>
            </a:fld>
            <a:endParaRPr lang="en-US" altLang="en-US" sz="1200">
              <a:latin typeface="Cambria" panose="02040503050406030204" pitchFamily="18" charset="0"/>
            </a:endParaRPr>
          </a:p>
        </p:txBody>
      </p:sp>
    </p:spTree>
    <p:extLst>
      <p:ext uri="{BB962C8B-B14F-4D97-AF65-F5344CB8AC3E}">
        <p14:creationId xmlns:p14="http://schemas.microsoft.com/office/powerpoint/2010/main" val="3203416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a:extLst>
              <a:ext uri="{FF2B5EF4-FFF2-40B4-BE49-F238E27FC236}">
                <a16:creationId xmlns:a16="http://schemas.microsoft.com/office/drawing/2014/main" xmlns="" id="{538F6545-3431-4365-8F10-5836E709E5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986" name="Notes Placeholder 2">
            <a:extLst>
              <a:ext uri="{FF2B5EF4-FFF2-40B4-BE49-F238E27FC236}">
                <a16:creationId xmlns:a16="http://schemas.microsoft.com/office/drawing/2014/main" xmlns="" id="{DC14AEC0-5776-4DE1-8318-2759B5DB6BCE}"/>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Federal Unemployment Tax Act created a state system that provides unemployment compensation to qualified employees who lose their jobs.</a:t>
            </a:r>
          </a:p>
        </p:txBody>
      </p:sp>
      <p:sp>
        <p:nvSpPr>
          <p:cNvPr id="41987" name="Slide Number Placeholder 3">
            <a:extLst>
              <a:ext uri="{FF2B5EF4-FFF2-40B4-BE49-F238E27FC236}">
                <a16:creationId xmlns:a16="http://schemas.microsoft.com/office/drawing/2014/main" xmlns="" id="{7054E212-AF64-48BA-B0E2-54AED802A4F3}"/>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C859503-8862-4D07-93D0-DAA16AA71CC3}" type="slidenum">
              <a:rPr lang="en-US" altLang="en-US" sz="1200">
                <a:latin typeface="Cambria" panose="02040503050406030204" pitchFamily="18" charset="0"/>
              </a:rPr>
              <a:pPr/>
              <a:t>19</a:t>
            </a:fld>
            <a:endParaRPr lang="en-US" altLang="en-US" sz="1200">
              <a:latin typeface="Cambria" panose="02040503050406030204" pitchFamily="18" charset="0"/>
            </a:endParaRPr>
          </a:p>
        </p:txBody>
      </p:sp>
    </p:spTree>
    <p:extLst>
      <p:ext uri="{BB962C8B-B14F-4D97-AF65-F5344CB8AC3E}">
        <p14:creationId xmlns:p14="http://schemas.microsoft.com/office/powerpoint/2010/main" val="3672003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a:extLst>
              <a:ext uri="{FF2B5EF4-FFF2-40B4-BE49-F238E27FC236}">
                <a16:creationId xmlns:a16="http://schemas.microsoft.com/office/drawing/2014/main" xmlns="" id="{01D65980-8480-4B0D-B473-5B7C14131D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170" name="Notes Placeholder 2">
            <a:extLst>
              <a:ext uri="{FF2B5EF4-FFF2-40B4-BE49-F238E27FC236}">
                <a16:creationId xmlns:a16="http://schemas.microsoft.com/office/drawing/2014/main" xmlns="" id="{E5A7975A-A0EC-4D52-9805-084A5DF03E44}"/>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“Employment-at-will” means that any employee not employed under a contract or collective bargaining agreement may quit for any reason or no reason at all, with no required notice to the employer.  It also means an employer may fire an employee at any time, with no notice, and for virtually any reason.</a:t>
            </a:r>
          </a:p>
        </p:txBody>
      </p:sp>
      <p:sp>
        <p:nvSpPr>
          <p:cNvPr id="7171" name="Slide Number Placeholder 3">
            <a:extLst>
              <a:ext uri="{FF2B5EF4-FFF2-40B4-BE49-F238E27FC236}">
                <a16:creationId xmlns:a16="http://schemas.microsoft.com/office/drawing/2014/main" xmlns="" id="{99ED1E9C-8880-4119-8706-217BE5405C18}"/>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D29EA91-9BAE-4410-994A-660DE84710B1}" type="slidenum">
              <a:rPr lang="en-US" altLang="en-US" sz="1200">
                <a:latin typeface="Cambria" panose="02040503050406030204" pitchFamily="18" charset="0"/>
              </a:rPr>
              <a:pPr/>
              <a:t>2</a:t>
            </a:fld>
            <a:endParaRPr lang="en-US" altLang="en-US" sz="1200">
              <a:latin typeface="Cambria" panose="02040503050406030204" pitchFamily="18" charset="0"/>
            </a:endParaRPr>
          </a:p>
        </p:txBody>
      </p:sp>
    </p:spTree>
    <p:extLst>
      <p:ext uri="{BB962C8B-B14F-4D97-AF65-F5344CB8AC3E}">
        <p14:creationId xmlns:p14="http://schemas.microsoft.com/office/powerpoint/2010/main" val="7234738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a:extLst>
              <a:ext uri="{FF2B5EF4-FFF2-40B4-BE49-F238E27FC236}">
                <a16:creationId xmlns:a16="http://schemas.microsoft.com/office/drawing/2014/main" xmlns="" id="{5C6377CB-10D2-4D93-8676-3F2D4B033E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4034" name="Notes Placeholder 2">
            <a:extLst>
              <a:ext uri="{FF2B5EF4-FFF2-40B4-BE49-F238E27FC236}">
                <a16:creationId xmlns:a16="http://schemas.microsoft.com/office/drawing/2014/main" xmlns="" id="{937A20ED-78B8-4701-97CC-B7895407EB4A}"/>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Workers’ compensation laws are state laws that provide financial compensation to employees or their dependents when a covered employee is injured or killed on the job.  To recover workers’ compensation benefits, an injured party must demonstrate that he or she is an employee, that both the employer and the employee are covered by the state workers’ compensation program, and that the injury occurred “on the job.”</a:t>
            </a:r>
          </a:p>
        </p:txBody>
      </p:sp>
      <p:sp>
        <p:nvSpPr>
          <p:cNvPr id="44035" name="Slide Number Placeholder 3">
            <a:extLst>
              <a:ext uri="{FF2B5EF4-FFF2-40B4-BE49-F238E27FC236}">
                <a16:creationId xmlns:a16="http://schemas.microsoft.com/office/drawing/2014/main" xmlns="" id="{14542A3E-84EB-414A-86E4-0A34DDF08A77}"/>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BF617A9-18FE-4D6E-8DE6-E1020AD9B8B5}" type="slidenum">
              <a:rPr lang="en-US" altLang="en-US" sz="1200">
                <a:latin typeface="Cambria" panose="02040503050406030204" pitchFamily="18" charset="0"/>
              </a:rPr>
              <a:pPr/>
              <a:t>20</a:t>
            </a:fld>
            <a:endParaRPr lang="en-US" altLang="en-US" sz="1200">
              <a:latin typeface="Cambria" panose="02040503050406030204" pitchFamily="18" charset="0"/>
            </a:endParaRPr>
          </a:p>
        </p:txBody>
      </p:sp>
    </p:spTree>
    <p:extLst>
      <p:ext uri="{BB962C8B-B14F-4D97-AF65-F5344CB8AC3E}">
        <p14:creationId xmlns:p14="http://schemas.microsoft.com/office/powerpoint/2010/main" val="29050381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a:extLst>
              <a:ext uri="{FF2B5EF4-FFF2-40B4-BE49-F238E27FC236}">
                <a16:creationId xmlns:a16="http://schemas.microsoft.com/office/drawing/2014/main" xmlns="" id="{FD80945D-0A2C-4727-B434-802A2695E2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6082" name="Notes Placeholder 2">
            <a:extLst>
              <a:ext uri="{FF2B5EF4-FFF2-40B4-BE49-F238E27FC236}">
                <a16:creationId xmlns:a16="http://schemas.microsoft.com/office/drawing/2014/main" xmlns="" id="{1175A6F9-26D1-4DDD-92A9-2A6DC2715AED}"/>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Consolidated Omnibus Budget Reconciliation Act, or “COBRA,” ensures that when employees lose their jobs or have their hours reduced to a level where they are not eligible to receive medical, dental, or optical benefits from their employer, employees have the right to continue receiving benefits under the employer’s policy for up to eighteen months by paying the premiums for the policy.  COBRA does not apply if the employee was fired for “gross misconduct,” or the employer decides to eliminate benefits for all current employees.</a:t>
            </a:r>
          </a:p>
        </p:txBody>
      </p:sp>
      <p:sp>
        <p:nvSpPr>
          <p:cNvPr id="46083" name="Slide Number Placeholder 3">
            <a:extLst>
              <a:ext uri="{FF2B5EF4-FFF2-40B4-BE49-F238E27FC236}">
                <a16:creationId xmlns:a16="http://schemas.microsoft.com/office/drawing/2014/main" xmlns="" id="{3511CC89-9585-4687-AFAC-A233FDF298A1}"/>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0E5501B-44A6-4197-8E03-12C058AC9EAB}" type="slidenum">
              <a:rPr lang="en-US" altLang="en-US" sz="1200">
                <a:latin typeface="Cambria" panose="02040503050406030204" pitchFamily="18" charset="0"/>
              </a:rPr>
              <a:pPr/>
              <a:t>21</a:t>
            </a:fld>
            <a:endParaRPr lang="en-US" altLang="en-US" sz="1200">
              <a:latin typeface="Cambria" panose="02040503050406030204" pitchFamily="18" charset="0"/>
            </a:endParaRPr>
          </a:p>
        </p:txBody>
      </p:sp>
    </p:spTree>
    <p:extLst>
      <p:ext uri="{BB962C8B-B14F-4D97-AF65-F5344CB8AC3E}">
        <p14:creationId xmlns:p14="http://schemas.microsoft.com/office/powerpoint/2010/main" val="27840090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a:extLst>
              <a:ext uri="{FF2B5EF4-FFF2-40B4-BE49-F238E27FC236}">
                <a16:creationId xmlns:a16="http://schemas.microsoft.com/office/drawing/2014/main" xmlns="" id="{0140E82F-20FB-4002-8E0D-1A09F0672B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8130" name="Notes Placeholder 2">
            <a:extLst>
              <a:ext uri="{FF2B5EF4-FFF2-40B4-BE49-F238E27FC236}">
                <a16:creationId xmlns:a16="http://schemas.microsoft.com/office/drawing/2014/main" xmlns="" id="{837D1883-FCB4-4C58-8A46-5067864C702E}"/>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Employee Retirement Income Security Act, or “ERISA,” is a federal law that sets minimum standards for most voluntarily-established pension and health plans in private industry to provide protection for individuals enrolled in those plans.  Under ERISA, employers must provide pension and health plan participants plan information, assurances of fiduciary responsibility of those in charge of managing and controlling plan assets, a grievance and appeals process for participants claiming plan benefits, and the right to sue for benefits and breaches of fiduciary duty.</a:t>
            </a:r>
          </a:p>
        </p:txBody>
      </p:sp>
      <p:sp>
        <p:nvSpPr>
          <p:cNvPr id="48131" name="Slide Number Placeholder 3">
            <a:extLst>
              <a:ext uri="{FF2B5EF4-FFF2-40B4-BE49-F238E27FC236}">
                <a16:creationId xmlns:a16="http://schemas.microsoft.com/office/drawing/2014/main" xmlns="" id="{85E9E56D-8AD6-4746-91A6-B8739CC6B4E5}"/>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44740E5-5BB4-4EAE-9314-5B9325423D86}" type="slidenum">
              <a:rPr lang="en-US" altLang="en-US" sz="1200">
                <a:latin typeface="Cambria" panose="02040503050406030204" pitchFamily="18" charset="0"/>
              </a:rPr>
              <a:pPr/>
              <a:t>22</a:t>
            </a:fld>
            <a:endParaRPr lang="en-US" altLang="en-US" sz="1200">
              <a:latin typeface="Cambria" panose="02040503050406030204" pitchFamily="18" charset="0"/>
            </a:endParaRPr>
          </a:p>
        </p:txBody>
      </p:sp>
    </p:spTree>
    <p:extLst>
      <p:ext uri="{BB962C8B-B14F-4D97-AF65-F5344CB8AC3E}">
        <p14:creationId xmlns:p14="http://schemas.microsoft.com/office/powerpoint/2010/main" val="8506802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a:extLst>
              <a:ext uri="{FF2B5EF4-FFF2-40B4-BE49-F238E27FC236}">
                <a16:creationId xmlns:a16="http://schemas.microsoft.com/office/drawing/2014/main" xmlns="" id="{3AF831A2-A0FA-4786-832B-1AEB686A68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0178" name="Notes Placeholder 2">
            <a:extLst>
              <a:ext uri="{FF2B5EF4-FFF2-40B4-BE49-F238E27FC236}">
                <a16:creationId xmlns:a16="http://schemas.microsoft.com/office/drawing/2014/main" xmlns="" id="{961CF44B-D3F8-43B6-96A5-D1867A26F014}"/>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Occupational Safety and Health Act, or “OSHA,” requires every employer to “furnish to each of his employees…employment…free from recognized hazards that are likely to cause death or serious physical harm.”  The Occupational Safety and Health Administration is responsible for setting safety standards under OSHA, and for enforcing the Act through inspections and levying of fines against violators.</a:t>
            </a:r>
          </a:p>
        </p:txBody>
      </p:sp>
      <p:sp>
        <p:nvSpPr>
          <p:cNvPr id="50179" name="Slide Number Placeholder 3">
            <a:extLst>
              <a:ext uri="{FF2B5EF4-FFF2-40B4-BE49-F238E27FC236}">
                <a16:creationId xmlns:a16="http://schemas.microsoft.com/office/drawing/2014/main" xmlns="" id="{BB4B0DE2-026E-4472-AD24-51D2C4AD8C24}"/>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FE11BAB-DD31-43E8-B320-E4BF8E9C74D4}" type="slidenum">
              <a:rPr lang="en-US" altLang="en-US" sz="1200">
                <a:latin typeface="Cambria" panose="02040503050406030204" pitchFamily="18" charset="0"/>
              </a:rPr>
              <a:pPr/>
              <a:t>23</a:t>
            </a:fld>
            <a:endParaRPr lang="en-US" altLang="en-US" sz="1200">
              <a:latin typeface="Cambria" panose="02040503050406030204" pitchFamily="18" charset="0"/>
            </a:endParaRPr>
          </a:p>
        </p:txBody>
      </p:sp>
    </p:spTree>
    <p:extLst>
      <p:ext uri="{BB962C8B-B14F-4D97-AF65-F5344CB8AC3E}">
        <p14:creationId xmlns:p14="http://schemas.microsoft.com/office/powerpoint/2010/main" val="38666841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a16="http://schemas.microsoft.com/office/drawing/2014/main" xmlns="" id="{4284318D-1890-4871-8D98-23082599D6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2226" name="Notes Placeholder 2">
            <a:extLst>
              <a:ext uri="{FF2B5EF4-FFF2-40B4-BE49-F238E27FC236}">
                <a16:creationId xmlns:a16="http://schemas.microsoft.com/office/drawing/2014/main" xmlns="" id="{942E2647-DC5D-4010-B9AA-B3F227967258}"/>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Employer privacy policies should cover matters such as employer monitoring of telephone conversations and e-mails, surveillance policies, control of access to medical and personnel records, drug testing, lie detector tests, and ownership of computers and all issues unique to the electronic workplace.  Pursuant to The Omnibus Crime Control and Safe Streets Act of 1968, employers cannot listen to private telephone conversations of employees, or disclose the content of those conversations.  Employers may ban personal calls and monitor calls for compliance, provided that they discontinue listening to any conversation once they determine it is personal.  Violators are subject to fines of up to $10,000.</a:t>
            </a:r>
          </a:p>
        </p:txBody>
      </p:sp>
      <p:sp>
        <p:nvSpPr>
          <p:cNvPr id="52227" name="Slide Number Placeholder 3">
            <a:extLst>
              <a:ext uri="{FF2B5EF4-FFF2-40B4-BE49-F238E27FC236}">
                <a16:creationId xmlns:a16="http://schemas.microsoft.com/office/drawing/2014/main" xmlns="" id="{875BE8AB-E2A1-4CAE-AFD6-48DD966B99B6}"/>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F104F8E-B7A8-4464-878B-6B33B3B6CCCA}" type="slidenum">
              <a:rPr lang="en-US" altLang="en-US" sz="1200">
                <a:latin typeface="Cambria" panose="02040503050406030204" pitchFamily="18" charset="0"/>
              </a:rPr>
              <a:pPr/>
              <a:t>24</a:t>
            </a:fld>
            <a:endParaRPr lang="en-US" altLang="en-US" sz="1200">
              <a:latin typeface="Cambria" panose="02040503050406030204" pitchFamily="18" charset="0"/>
            </a:endParaRPr>
          </a:p>
        </p:txBody>
      </p:sp>
    </p:spTree>
    <p:extLst>
      <p:ext uri="{BB962C8B-B14F-4D97-AF65-F5344CB8AC3E}">
        <p14:creationId xmlns:p14="http://schemas.microsoft.com/office/powerpoint/2010/main" val="22681866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a:extLst>
              <a:ext uri="{FF2B5EF4-FFF2-40B4-BE49-F238E27FC236}">
                <a16:creationId xmlns:a16="http://schemas.microsoft.com/office/drawing/2014/main" xmlns="" id="{8D59C5A6-5B8E-4757-A28D-A4A0C717AD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4274" name="Notes Placeholder 2">
            <a:extLst>
              <a:ext uri="{FF2B5EF4-FFF2-40B4-BE49-F238E27FC236}">
                <a16:creationId xmlns:a16="http://schemas.microsoft.com/office/drawing/2014/main" xmlns="" id="{E7355856-F459-4091-ACA9-06121413312E}"/>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According to the Electronic Communications Privacy Act (ECPA) of 1986, employees’ privacy rights extend to electronic forms of communication, including e-mail and cellular phones.  The ECPA outlaws intentional interception of electronic communications, and the intentional disclosure and/or use of information obtained through such interception; however, in recognition of the fact that employers may sometimes need to monitor employee conversations for the purpose of improving employee performance or to protect employees from harassing calls, the ECPA includes a “business-extension” exemption that allows employers to monitor employee e-mail and telephone conversations that occur in the “ordinary course of employment.”</a:t>
            </a:r>
          </a:p>
        </p:txBody>
      </p:sp>
      <p:sp>
        <p:nvSpPr>
          <p:cNvPr id="54275" name="Slide Number Placeholder 3">
            <a:extLst>
              <a:ext uri="{FF2B5EF4-FFF2-40B4-BE49-F238E27FC236}">
                <a16:creationId xmlns:a16="http://schemas.microsoft.com/office/drawing/2014/main" xmlns="" id="{E6ADE201-1F12-4479-A03A-B044F4EFBC56}"/>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406094D-FAD9-4492-9F45-6FF8EBEB4FC0}" type="slidenum">
              <a:rPr lang="en-US" altLang="en-US" sz="1200">
                <a:latin typeface="Cambria" panose="02040503050406030204" pitchFamily="18" charset="0"/>
              </a:rPr>
              <a:pPr/>
              <a:t>25</a:t>
            </a:fld>
            <a:endParaRPr lang="en-US" altLang="en-US" sz="1200">
              <a:latin typeface="Cambria" panose="02040503050406030204" pitchFamily="18" charset="0"/>
            </a:endParaRPr>
          </a:p>
        </p:txBody>
      </p:sp>
    </p:spTree>
    <p:extLst>
      <p:ext uri="{BB962C8B-B14F-4D97-AF65-F5344CB8AC3E}">
        <p14:creationId xmlns:p14="http://schemas.microsoft.com/office/powerpoint/2010/main" val="29617982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a:extLst>
              <a:ext uri="{FF2B5EF4-FFF2-40B4-BE49-F238E27FC236}">
                <a16:creationId xmlns:a16="http://schemas.microsoft.com/office/drawing/2014/main" xmlns="" id="{099D0713-866A-4BB6-B8A5-7F94AFBA10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6322" name="Notes Placeholder 2">
            <a:extLst>
              <a:ext uri="{FF2B5EF4-FFF2-40B4-BE49-F238E27FC236}">
                <a16:creationId xmlns:a16="http://schemas.microsoft.com/office/drawing/2014/main" xmlns="" id="{381687BB-1A62-44B2-922E-232294326442}"/>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Labor Laws and Unions</a:t>
            </a:r>
          </a:p>
        </p:txBody>
      </p:sp>
      <p:sp>
        <p:nvSpPr>
          <p:cNvPr id="56323" name="Slide Number Placeholder 3">
            <a:extLst>
              <a:ext uri="{FF2B5EF4-FFF2-40B4-BE49-F238E27FC236}">
                <a16:creationId xmlns:a16="http://schemas.microsoft.com/office/drawing/2014/main" xmlns="" id="{68628032-300A-49D9-9617-1E36E1AD54F2}"/>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B75387A-B1BF-4965-BE6B-AC1BFBAB76F2}" type="slidenum">
              <a:rPr lang="en-US" altLang="en-US" sz="1200">
                <a:latin typeface="Cambria" panose="02040503050406030204" pitchFamily="18" charset="0"/>
              </a:rPr>
              <a:pPr/>
              <a:t>26</a:t>
            </a:fld>
            <a:endParaRPr lang="en-US" altLang="en-US" sz="1200">
              <a:latin typeface="Cambria" panose="02040503050406030204" pitchFamily="18" charset="0"/>
            </a:endParaRPr>
          </a:p>
        </p:txBody>
      </p:sp>
    </p:spTree>
    <p:extLst>
      <p:ext uri="{BB962C8B-B14F-4D97-AF65-F5344CB8AC3E}">
        <p14:creationId xmlns:p14="http://schemas.microsoft.com/office/powerpoint/2010/main" val="12353784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a:extLst>
              <a:ext uri="{FF2B5EF4-FFF2-40B4-BE49-F238E27FC236}">
                <a16:creationId xmlns:a16="http://schemas.microsoft.com/office/drawing/2014/main" xmlns="" id="{5EF65712-D413-426E-8AC0-311A0FD786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8370" name="Notes Placeholder 2">
            <a:extLst>
              <a:ext uri="{FF2B5EF4-FFF2-40B4-BE49-F238E27FC236}">
                <a16:creationId xmlns:a16="http://schemas.microsoft.com/office/drawing/2014/main" xmlns="" id="{D13CD291-F55A-4405-884B-78BDDF0C4E88}"/>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Wagner Act was enacted to encourage the formation of labor unions, and to provide for “collective bargaining.”  Collective bargaining covers negotiations between an employer and a group of employees to determine the conditions of employment.  The Taft-Hartley Act, also known as the Labor Management Relations Act, was designed to limit some of the powers unions had acquired under the Wagner Act.</a:t>
            </a:r>
          </a:p>
        </p:txBody>
      </p:sp>
      <p:sp>
        <p:nvSpPr>
          <p:cNvPr id="58371" name="Slide Number Placeholder 3">
            <a:extLst>
              <a:ext uri="{FF2B5EF4-FFF2-40B4-BE49-F238E27FC236}">
                <a16:creationId xmlns:a16="http://schemas.microsoft.com/office/drawing/2014/main" xmlns="" id="{286D10E6-9D24-43C4-867D-71FD6BCDC37B}"/>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2B5F6CF-A337-44B4-A3DE-121DF6350F1C}" type="slidenum">
              <a:rPr lang="en-US" altLang="en-US" sz="1200">
                <a:latin typeface="Cambria" panose="02040503050406030204" pitchFamily="18" charset="0"/>
              </a:rPr>
              <a:pPr/>
              <a:t>27</a:t>
            </a:fld>
            <a:endParaRPr lang="en-US" altLang="en-US" sz="1200">
              <a:latin typeface="Cambria" panose="02040503050406030204" pitchFamily="18" charset="0"/>
            </a:endParaRPr>
          </a:p>
        </p:txBody>
      </p:sp>
    </p:spTree>
    <p:extLst>
      <p:ext uri="{BB962C8B-B14F-4D97-AF65-F5344CB8AC3E}">
        <p14:creationId xmlns:p14="http://schemas.microsoft.com/office/powerpoint/2010/main" val="32978487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a:extLst>
              <a:ext uri="{FF2B5EF4-FFF2-40B4-BE49-F238E27FC236}">
                <a16:creationId xmlns:a16="http://schemas.microsoft.com/office/drawing/2014/main" xmlns="" id="{B1CE2383-900E-45E5-8D4B-73777D0CEA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0418" name="Notes Placeholder 2">
            <a:extLst>
              <a:ext uri="{FF2B5EF4-FFF2-40B4-BE49-F238E27FC236}">
                <a16:creationId xmlns:a16="http://schemas.microsoft.com/office/drawing/2014/main" xmlns="" id="{020D3497-BC15-47E0-B035-984FC00575D4}"/>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Landrum-Griffin Act of 1959 governs the internal operations of labor unions.  The Act requires certain financial disclosures by unions, and establishes civil and criminal penalties for financial abuses by union officials.  “Labor’s Bill of Rights” (contained in The Landrum-Griffin Act) is designed to protect employees from their own unions.</a:t>
            </a:r>
          </a:p>
        </p:txBody>
      </p:sp>
      <p:sp>
        <p:nvSpPr>
          <p:cNvPr id="60419" name="Slide Number Placeholder 3">
            <a:extLst>
              <a:ext uri="{FF2B5EF4-FFF2-40B4-BE49-F238E27FC236}">
                <a16:creationId xmlns:a16="http://schemas.microsoft.com/office/drawing/2014/main" xmlns="" id="{067A8CAF-3A92-411A-9BB7-8596834BEEF2}"/>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12C7257-C0FA-4454-89A5-C57E65442298}" type="slidenum">
              <a:rPr lang="en-US" altLang="en-US" sz="1200">
                <a:latin typeface="Cambria" panose="02040503050406030204" pitchFamily="18" charset="0"/>
              </a:rPr>
              <a:pPr/>
              <a:t>28</a:t>
            </a:fld>
            <a:endParaRPr lang="en-US" altLang="en-US" sz="1200">
              <a:latin typeface="Cambria" panose="02040503050406030204" pitchFamily="18" charset="0"/>
            </a:endParaRPr>
          </a:p>
        </p:txBody>
      </p:sp>
    </p:spTree>
    <p:extLst>
      <p:ext uri="{BB962C8B-B14F-4D97-AF65-F5344CB8AC3E}">
        <p14:creationId xmlns:p14="http://schemas.microsoft.com/office/powerpoint/2010/main" val="40029331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a:extLst>
              <a:ext uri="{FF2B5EF4-FFF2-40B4-BE49-F238E27FC236}">
                <a16:creationId xmlns:a16="http://schemas.microsoft.com/office/drawing/2014/main" xmlns="" id="{933BB08A-AF01-425E-B63F-89B4DA5371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2466" name="Notes Placeholder 2">
            <a:extLst>
              <a:ext uri="{FF2B5EF4-FFF2-40B4-BE49-F238E27FC236}">
                <a16:creationId xmlns:a16="http://schemas.microsoft.com/office/drawing/2014/main" xmlns="" id="{36E461EC-0264-4BC8-BC6F-407596D8DC45}"/>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National Labor Relations Board, or “NLRB,” is an administrative agency formed to interpret and enforce the National Labor Relations Act.  Primary functions of the NLRB include monitoring the conduct of the employer and the union during an election, to determine whether workers in fact want to be represented by a union, preventing and remedying unfair labor practices by employers and unions, and establishing rules to interpret the National Labor Relations Act.</a:t>
            </a:r>
          </a:p>
        </p:txBody>
      </p:sp>
      <p:sp>
        <p:nvSpPr>
          <p:cNvPr id="62467" name="Slide Number Placeholder 3">
            <a:extLst>
              <a:ext uri="{FF2B5EF4-FFF2-40B4-BE49-F238E27FC236}">
                <a16:creationId xmlns:a16="http://schemas.microsoft.com/office/drawing/2014/main" xmlns="" id="{45418047-42C7-40A4-9019-6687BD42794C}"/>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B32EB9C-4DC8-41C5-B8F8-29FABFD7C89B}" type="slidenum">
              <a:rPr lang="en-US" altLang="en-US" sz="1200">
                <a:latin typeface="Cambria" panose="02040503050406030204" pitchFamily="18" charset="0"/>
              </a:rPr>
              <a:pPr/>
              <a:t>29</a:t>
            </a:fld>
            <a:endParaRPr lang="en-US" altLang="en-US" sz="1200">
              <a:latin typeface="Cambria" panose="02040503050406030204" pitchFamily="18" charset="0"/>
            </a:endParaRPr>
          </a:p>
        </p:txBody>
      </p:sp>
    </p:spTree>
    <p:extLst>
      <p:ext uri="{BB962C8B-B14F-4D97-AF65-F5344CB8AC3E}">
        <p14:creationId xmlns:p14="http://schemas.microsoft.com/office/powerpoint/2010/main" val="2099895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xmlns="" id="{B8A178C8-9863-4833-8EEF-A953A82CC6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218" name="Notes Placeholder 2">
            <a:extLst>
              <a:ext uri="{FF2B5EF4-FFF2-40B4-BE49-F238E27FC236}">
                <a16:creationId xmlns:a16="http://schemas.microsoft.com/office/drawing/2014/main" xmlns="" id="{BA4008AE-8471-4DA0-AC7B-9FC454E1EFFD}"/>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Federal employment discrimination laws provide a minimum level of protection for employees.  States may give employees more rights, but not less rights, than they have under federal law.</a:t>
            </a:r>
          </a:p>
        </p:txBody>
      </p:sp>
      <p:sp>
        <p:nvSpPr>
          <p:cNvPr id="9219" name="Slide Number Placeholder 3">
            <a:extLst>
              <a:ext uri="{FF2B5EF4-FFF2-40B4-BE49-F238E27FC236}">
                <a16:creationId xmlns:a16="http://schemas.microsoft.com/office/drawing/2014/main" xmlns="" id="{7AC0665D-340C-4F93-BE55-3CF37C3D6D63}"/>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BCEEC57-F9AA-48F2-9E31-EC78982F6D2B}" type="slidenum">
              <a:rPr lang="en-US" altLang="en-US" sz="1200">
                <a:latin typeface="Cambria" panose="02040503050406030204" pitchFamily="18" charset="0"/>
              </a:rPr>
              <a:pPr/>
              <a:t>3</a:t>
            </a:fld>
            <a:endParaRPr lang="en-US" altLang="en-US" sz="1200">
              <a:latin typeface="Cambria" panose="02040503050406030204" pitchFamily="18" charset="0"/>
            </a:endParaRPr>
          </a:p>
        </p:txBody>
      </p:sp>
    </p:spTree>
    <p:extLst>
      <p:ext uri="{BB962C8B-B14F-4D97-AF65-F5344CB8AC3E}">
        <p14:creationId xmlns:p14="http://schemas.microsoft.com/office/powerpoint/2010/main" val="3281744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a:extLst>
              <a:ext uri="{FF2B5EF4-FFF2-40B4-BE49-F238E27FC236}">
                <a16:creationId xmlns:a16="http://schemas.microsoft.com/office/drawing/2014/main" xmlns="" id="{8EB45323-CC18-4ADF-897D-3C1FCE72E9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1266" name="Notes Placeholder 2">
            <a:extLst>
              <a:ext uri="{FF2B5EF4-FFF2-40B4-BE49-F238E27FC236}">
                <a16:creationId xmlns:a16="http://schemas.microsoft.com/office/drawing/2014/main" xmlns="" id="{550E0C89-412F-492F-A089-D6F86A2DB436}"/>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Title VII of the 1964 Civil Rights Act, as amended by the Civil Rights Act of 1991, protects employees against discrimination based on race, color, religion, national origin, or gender.</a:t>
            </a:r>
          </a:p>
        </p:txBody>
      </p:sp>
      <p:sp>
        <p:nvSpPr>
          <p:cNvPr id="11267" name="Slide Number Placeholder 3">
            <a:extLst>
              <a:ext uri="{FF2B5EF4-FFF2-40B4-BE49-F238E27FC236}">
                <a16:creationId xmlns:a16="http://schemas.microsoft.com/office/drawing/2014/main" xmlns="" id="{9CB3BFE9-D3ED-4288-9ABD-6308D9D1F95A}"/>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82FECE1-A6BC-4C64-B436-8883A040B8A9}" type="slidenum">
              <a:rPr lang="en-US" altLang="en-US" sz="1200">
                <a:latin typeface="Cambria" panose="02040503050406030204" pitchFamily="18" charset="0"/>
              </a:rPr>
              <a:pPr/>
              <a:t>4</a:t>
            </a:fld>
            <a:endParaRPr lang="en-US" altLang="en-US" sz="1200">
              <a:latin typeface="Cambria" panose="02040503050406030204" pitchFamily="18" charset="0"/>
            </a:endParaRPr>
          </a:p>
        </p:txBody>
      </p:sp>
    </p:spTree>
    <p:extLst>
      <p:ext uri="{BB962C8B-B14F-4D97-AF65-F5344CB8AC3E}">
        <p14:creationId xmlns:p14="http://schemas.microsoft.com/office/powerpoint/2010/main" val="1310778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a:extLst>
              <a:ext uri="{FF2B5EF4-FFF2-40B4-BE49-F238E27FC236}">
                <a16:creationId xmlns:a16="http://schemas.microsoft.com/office/drawing/2014/main" xmlns="" id="{A4B291C9-D9DE-45BE-B977-BA4E0474A3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3314" name="Notes Placeholder 2">
            <a:extLst>
              <a:ext uri="{FF2B5EF4-FFF2-40B4-BE49-F238E27FC236}">
                <a16:creationId xmlns:a16="http://schemas.microsoft.com/office/drawing/2014/main" xmlns="" id="{55BEF82A-DEA6-41E6-B794-59D3FB6E6DF0}"/>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In all aspects of human resource management, including, hiring, firing, pay, and promotions, if a prospective employee or current employee is discriminated against based on membership in a protected class, the employee has an actionable claim based on intentional discrimination, also known as “disparate treatment” discrimination.  “Disparate impact” discrimination, also referred to as unintentional discrimination, occurs when a plaintiff establishes that while an employer’s policy or practice appears to apply to everyone equally, its actual effect is to disproportionately limit employment opportunities available to a protected class.</a:t>
            </a:r>
          </a:p>
        </p:txBody>
      </p:sp>
      <p:sp>
        <p:nvSpPr>
          <p:cNvPr id="13315" name="Slide Number Placeholder 3">
            <a:extLst>
              <a:ext uri="{FF2B5EF4-FFF2-40B4-BE49-F238E27FC236}">
                <a16:creationId xmlns:a16="http://schemas.microsoft.com/office/drawing/2014/main" xmlns="" id="{9DCFD8E1-3982-4E41-A11D-4E388AFB0176}"/>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1B78393-41EC-4C57-A5BC-084EF710B2D3}" type="slidenum">
              <a:rPr lang="en-US" altLang="en-US" sz="1200">
                <a:latin typeface="Cambria" panose="02040503050406030204" pitchFamily="18" charset="0"/>
              </a:rPr>
              <a:pPr/>
              <a:t>5</a:t>
            </a:fld>
            <a:endParaRPr lang="en-US" altLang="en-US" sz="1200">
              <a:latin typeface="Cambria" panose="02040503050406030204" pitchFamily="18" charset="0"/>
            </a:endParaRPr>
          </a:p>
        </p:txBody>
      </p:sp>
    </p:spTree>
    <p:extLst>
      <p:ext uri="{BB962C8B-B14F-4D97-AF65-F5344CB8AC3E}">
        <p14:creationId xmlns:p14="http://schemas.microsoft.com/office/powerpoint/2010/main" val="169237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a:extLst>
              <a:ext uri="{FF2B5EF4-FFF2-40B4-BE49-F238E27FC236}">
                <a16:creationId xmlns:a16="http://schemas.microsoft.com/office/drawing/2014/main" xmlns="" id="{A0C935E6-5028-4889-8A14-30CBC9714C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362" name="Notes Placeholder 2">
            <a:extLst>
              <a:ext uri="{FF2B5EF4-FFF2-40B4-BE49-F238E27FC236}">
                <a16:creationId xmlns:a16="http://schemas.microsoft.com/office/drawing/2014/main" xmlns="" id="{64BDB598-EDA1-47F8-B865-D09A656325D6}"/>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In establishing a discrimination case, the plaintiff-employee must first demonstrate a “prima facie” case of discrimination.  To counter the plaintiff-employee’s “prima facie” case, the defendant-employer must articulate a legitimate, non-discriminatory business reason for the action.  The plaintiff-employee must then demonstrate that the reason given by the defendant-employer is a “mere pretext.”</a:t>
            </a:r>
          </a:p>
        </p:txBody>
      </p:sp>
      <p:sp>
        <p:nvSpPr>
          <p:cNvPr id="15363" name="Slide Number Placeholder 3">
            <a:extLst>
              <a:ext uri="{FF2B5EF4-FFF2-40B4-BE49-F238E27FC236}">
                <a16:creationId xmlns:a16="http://schemas.microsoft.com/office/drawing/2014/main" xmlns="" id="{CD7E25E9-12AB-4490-A0F1-15C71D1F7921}"/>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709047B-D5B3-493E-8FE3-9B87F9E678DC}" type="slidenum">
              <a:rPr lang="en-US" altLang="en-US" sz="1200">
                <a:latin typeface="Cambria" panose="02040503050406030204" pitchFamily="18" charset="0"/>
              </a:rPr>
              <a:pPr/>
              <a:t>6</a:t>
            </a:fld>
            <a:endParaRPr lang="en-US" altLang="en-US" sz="1200">
              <a:latin typeface="Cambria" panose="02040503050406030204" pitchFamily="18" charset="0"/>
            </a:endParaRPr>
          </a:p>
        </p:txBody>
      </p:sp>
    </p:spTree>
    <p:extLst>
      <p:ext uri="{BB962C8B-B14F-4D97-AF65-F5344CB8AC3E}">
        <p14:creationId xmlns:p14="http://schemas.microsoft.com/office/powerpoint/2010/main" val="368847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xmlns="" id="{2872978C-002F-41EB-9D49-105086A8B0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10" name="Notes Placeholder 2">
            <a:extLst>
              <a:ext uri="{FF2B5EF4-FFF2-40B4-BE49-F238E27FC236}">
                <a16:creationId xmlns:a16="http://schemas.microsoft.com/office/drawing/2014/main" xmlns="" id="{D3021A63-B5DC-41E5-A457-DC46FB138B6F}"/>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Sexual harassment includes unwelcome sexual advances, requests for sexual favors, and other verbal or physical conduct of a sexual nature that implicitly or explicitly makes submission a term or condition of employment; makes employment decisions related to an individual dependent on the individual’s submission to such conduct (known as “quid pro quo” sexual harassment;) or has the purpose or effect of creating an intimidating, hostile, or offensive work environment (known as “hostile work environment” sexual harassment.)</a:t>
            </a:r>
          </a:p>
        </p:txBody>
      </p:sp>
      <p:sp>
        <p:nvSpPr>
          <p:cNvPr id="17411" name="Slide Number Placeholder 3">
            <a:extLst>
              <a:ext uri="{FF2B5EF4-FFF2-40B4-BE49-F238E27FC236}">
                <a16:creationId xmlns:a16="http://schemas.microsoft.com/office/drawing/2014/main" xmlns="" id="{65B8A809-B3A2-4F3C-B3B4-5FAFA4C0CDB9}"/>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A53B40A-D8C2-4669-A6F2-B54B48388C81}" type="slidenum">
              <a:rPr lang="en-US" altLang="en-US" sz="1200">
                <a:latin typeface="Cambria" panose="02040503050406030204" pitchFamily="18" charset="0"/>
              </a:rPr>
              <a:pPr/>
              <a:t>7</a:t>
            </a:fld>
            <a:endParaRPr lang="en-US" altLang="en-US" sz="1200">
              <a:latin typeface="Cambria" panose="02040503050406030204" pitchFamily="18" charset="0"/>
            </a:endParaRPr>
          </a:p>
        </p:txBody>
      </p:sp>
    </p:spTree>
    <p:extLst>
      <p:ext uri="{BB962C8B-B14F-4D97-AF65-F5344CB8AC3E}">
        <p14:creationId xmlns:p14="http://schemas.microsoft.com/office/powerpoint/2010/main" val="1749004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a16="http://schemas.microsoft.com/office/drawing/2014/main" xmlns="" id="{D92FE41D-8013-451B-8689-7A4DC0A348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58" name="Notes Placeholder 2">
            <a:extLst>
              <a:ext uri="{FF2B5EF4-FFF2-40B4-BE49-F238E27FC236}">
                <a16:creationId xmlns:a16="http://schemas.microsoft.com/office/drawing/2014/main" xmlns="" id="{74C35437-06EE-4BE2-A593-E8D9CF1578A3}"/>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Pregnancy Discrimination Act amended Title VII of the Civil Rights Act by expanding the definition of sex discrimination to include discrimination based on pregnancy.</a:t>
            </a:r>
          </a:p>
        </p:txBody>
      </p:sp>
      <p:sp>
        <p:nvSpPr>
          <p:cNvPr id="19459" name="Slide Number Placeholder 3">
            <a:extLst>
              <a:ext uri="{FF2B5EF4-FFF2-40B4-BE49-F238E27FC236}">
                <a16:creationId xmlns:a16="http://schemas.microsoft.com/office/drawing/2014/main" xmlns="" id="{C263115C-FB95-4D9E-852F-C9896DA4246D}"/>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F854F05-46ED-442F-9D25-A1EB03A66728}" type="slidenum">
              <a:rPr lang="en-US" altLang="en-US" sz="1200">
                <a:latin typeface="Cambria" panose="02040503050406030204" pitchFamily="18" charset="0"/>
              </a:rPr>
              <a:pPr/>
              <a:t>8</a:t>
            </a:fld>
            <a:endParaRPr lang="en-US" altLang="en-US" sz="1200">
              <a:latin typeface="Cambria" panose="02040503050406030204" pitchFamily="18" charset="0"/>
            </a:endParaRPr>
          </a:p>
        </p:txBody>
      </p:sp>
    </p:spTree>
    <p:extLst>
      <p:ext uri="{BB962C8B-B14F-4D97-AF65-F5344CB8AC3E}">
        <p14:creationId xmlns:p14="http://schemas.microsoft.com/office/powerpoint/2010/main" val="2073989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xmlns="" id="{674FA646-1D2A-4B2E-9450-F08EA4742E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6" name="Notes Placeholder 2">
            <a:extLst>
              <a:ext uri="{FF2B5EF4-FFF2-40B4-BE49-F238E27FC236}">
                <a16:creationId xmlns:a16="http://schemas.microsoft.com/office/drawing/2014/main" xmlns="" id="{C1076471-2317-4629-BD5A-0D5D3E83D916}"/>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Defenses to claims under Title VII of The Civil Rights Act include the defenses of “bona fide occupational qualification,” merit, and seniority.  A “bona fide occupational qualification,” or “BFOQ,” allows an employer to discriminate in hiring on the basis of gender, religion, or national origin (but not race or color) when doing so is “reasonably necessary” for the successful performance of a job.  With a legitimate merit system, pay and promotion decisions are tied directly to employee performance.  With a legitimate seniority system, pay and promotion decisions are based on the length of time the employee has worked for the company.  A seniority system is legitimate if the system applies equally to all persons, seniority units follow industry practices, the seniority system did not have its genesis in discrimination, and the system is maintained free of any illegal discriminatory purpose.</a:t>
            </a:r>
          </a:p>
        </p:txBody>
      </p:sp>
      <p:sp>
        <p:nvSpPr>
          <p:cNvPr id="21507" name="Slide Number Placeholder 3">
            <a:extLst>
              <a:ext uri="{FF2B5EF4-FFF2-40B4-BE49-F238E27FC236}">
                <a16:creationId xmlns:a16="http://schemas.microsoft.com/office/drawing/2014/main" xmlns="" id="{7FF2737B-82B8-47E0-A798-2F436642507C}"/>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60374A3-5357-4ECB-86D2-EE7BA89453AD}" type="slidenum">
              <a:rPr lang="en-US" altLang="en-US" sz="1200">
                <a:latin typeface="Cambria" panose="02040503050406030204" pitchFamily="18" charset="0"/>
              </a:rPr>
              <a:pPr/>
              <a:t>9</a:t>
            </a:fld>
            <a:endParaRPr lang="en-US" altLang="en-US" sz="1200">
              <a:latin typeface="Cambria" panose="02040503050406030204" pitchFamily="18" charset="0"/>
            </a:endParaRPr>
          </a:p>
        </p:txBody>
      </p:sp>
    </p:spTree>
    <p:extLst>
      <p:ext uri="{BB962C8B-B14F-4D97-AF65-F5344CB8AC3E}">
        <p14:creationId xmlns:p14="http://schemas.microsoft.com/office/powerpoint/2010/main" val="2277977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00B26D68-D8B7-4764-9C65-94539B9B326D}"/>
              </a:ext>
            </a:extLst>
          </p:cNvPr>
          <p:cNvSpPr>
            <a:spLocks noGrp="1"/>
          </p:cNvSpPr>
          <p:nvPr>
            <p:ph type="sldNum" sz="quarter" idx="10"/>
          </p:nvPr>
        </p:nvSpPr>
        <p:spPr>
          <a:ln/>
        </p:spPr>
        <p:txBody>
          <a:bodyPr/>
          <a:lstStyle>
            <a:lvl1pPr>
              <a:defRPr/>
            </a:lvl1pPr>
          </a:lstStyle>
          <a:p>
            <a:fld id="{5DB7FA5C-5E59-400A-A9D9-87EE9D02452B}" type="slidenum">
              <a:rPr lang="en-US" altLang="en-US"/>
              <a:pPr/>
              <a:t>‹#›</a:t>
            </a:fld>
            <a:endParaRPr lang="en-US" altLang="en-US" dirty="0"/>
          </a:p>
        </p:txBody>
      </p:sp>
      <p:sp>
        <p:nvSpPr>
          <p:cNvPr id="7" name="Text Placeholder 6"/>
          <p:cNvSpPr>
            <a:spLocks noGrp="1"/>
          </p:cNvSpPr>
          <p:nvPr>
            <p:ph type="body" sz="quarter" idx="11" hasCustomPrompt="1"/>
          </p:nvPr>
        </p:nvSpPr>
        <p:spPr>
          <a:xfrm>
            <a:off x="838200" y="6469595"/>
            <a:ext cx="6781800" cy="244475"/>
          </a:xfrm>
        </p:spPr>
        <p:txBody>
          <a:bodyPr/>
          <a:lstStyle>
            <a:lvl1pPr marL="114300" indent="0" algn="ctr">
              <a:buNone/>
              <a:defRPr sz="900"/>
            </a:lvl1pPr>
          </a:lstStyle>
          <a:p>
            <a:pPr lvl="0"/>
            <a:r>
              <a:rPr lang="en-IN" dirty="0"/>
              <a:t>© 2019 McGraw-Hill Education.</a:t>
            </a:r>
          </a:p>
        </p:txBody>
      </p:sp>
    </p:spTree>
    <p:extLst>
      <p:ext uri="{BB962C8B-B14F-4D97-AF65-F5344CB8AC3E}">
        <p14:creationId xmlns:p14="http://schemas.microsoft.com/office/powerpoint/2010/main" val="358128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1EEA7661-3032-4DEB-ADC4-15C823CD4DB7}"/>
              </a:ext>
            </a:extLst>
          </p:cNvPr>
          <p:cNvSpPr>
            <a:spLocks noGrp="1"/>
          </p:cNvSpPr>
          <p:nvPr>
            <p:ph type="sldNum" sz="quarter" idx="10"/>
          </p:nvPr>
        </p:nvSpPr>
        <p:spPr>
          <a:ln/>
        </p:spPr>
        <p:txBody>
          <a:bodyPr/>
          <a:lstStyle>
            <a:lvl1pPr>
              <a:defRPr/>
            </a:lvl1pPr>
          </a:lstStyle>
          <a:p>
            <a:fld id="{BC9E7104-7687-418C-BE7B-EE04BA1B2961}" type="slidenum">
              <a:rPr lang="en-US" altLang="en-US"/>
              <a:pPr/>
              <a:t>‹#›</a:t>
            </a:fld>
            <a:endParaRPr lang="en-US" altLang="en-US" dirty="0"/>
          </a:p>
        </p:txBody>
      </p:sp>
    </p:spTree>
    <p:extLst>
      <p:ext uri="{BB962C8B-B14F-4D97-AF65-F5344CB8AC3E}">
        <p14:creationId xmlns:p14="http://schemas.microsoft.com/office/powerpoint/2010/main" val="1088890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3F8DDEB3-246E-444E-AA62-EE95CED89DD3}"/>
              </a:ext>
            </a:extLst>
          </p:cNvPr>
          <p:cNvSpPr>
            <a:spLocks noGrp="1"/>
          </p:cNvSpPr>
          <p:nvPr>
            <p:ph type="sldNum" sz="quarter" idx="10"/>
          </p:nvPr>
        </p:nvSpPr>
        <p:spPr>
          <a:ln/>
        </p:spPr>
        <p:txBody>
          <a:bodyPr/>
          <a:lstStyle>
            <a:lvl1pPr>
              <a:defRPr/>
            </a:lvl1pPr>
          </a:lstStyle>
          <a:p>
            <a:fld id="{F04CDA80-CCB5-4159-9332-542F0C214989}" type="slidenum">
              <a:rPr lang="en-US" altLang="en-US"/>
              <a:pPr/>
              <a:t>‹#›</a:t>
            </a:fld>
            <a:endParaRPr lang="en-US" altLang="en-US" dirty="0"/>
          </a:p>
        </p:txBody>
      </p:sp>
    </p:spTree>
    <p:extLst>
      <p:ext uri="{BB962C8B-B14F-4D97-AF65-F5344CB8AC3E}">
        <p14:creationId xmlns:p14="http://schemas.microsoft.com/office/powerpoint/2010/main" val="2713829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6" name="Slide Number Placeholder 6">
            <a:extLst>
              <a:ext uri="{FF2B5EF4-FFF2-40B4-BE49-F238E27FC236}">
                <a16:creationId xmlns:a16="http://schemas.microsoft.com/office/drawing/2014/main" xmlns="" id="{070920AE-E3BA-47AA-BAB7-8E5BE93BD020}"/>
              </a:ext>
            </a:extLst>
          </p:cNvPr>
          <p:cNvSpPr>
            <a:spLocks noGrp="1"/>
          </p:cNvSpPr>
          <p:nvPr>
            <p:ph type="sldNum" sz="quarter" idx="11"/>
          </p:nvPr>
        </p:nvSpPr>
        <p:spPr/>
        <p:txBody>
          <a:bodyPr/>
          <a:lstStyle>
            <a:lvl1pPr>
              <a:defRPr/>
            </a:lvl1pPr>
          </a:lstStyle>
          <a:p>
            <a:fld id="{067CD998-436D-4949-BA4B-39A0978D6B46}" type="slidenum">
              <a:rPr lang="en-US" altLang="en-US"/>
              <a:pPr/>
              <a:t>‹#›</a:t>
            </a:fld>
            <a:endParaRPr lang="en-US" altLang="en-US" dirty="0"/>
          </a:p>
        </p:txBody>
      </p:sp>
    </p:spTree>
    <p:extLst>
      <p:ext uri="{BB962C8B-B14F-4D97-AF65-F5344CB8AC3E}">
        <p14:creationId xmlns:p14="http://schemas.microsoft.com/office/powerpoint/2010/main" val="2681754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6" name="Slide Number Placeholder 6">
            <a:extLst>
              <a:ext uri="{FF2B5EF4-FFF2-40B4-BE49-F238E27FC236}">
                <a16:creationId xmlns:a16="http://schemas.microsoft.com/office/drawing/2014/main" xmlns="" id="{71F3E71C-EE64-47B3-979C-DFDA1997D815}"/>
              </a:ext>
            </a:extLst>
          </p:cNvPr>
          <p:cNvSpPr>
            <a:spLocks noGrp="1"/>
          </p:cNvSpPr>
          <p:nvPr>
            <p:ph type="sldNum" sz="quarter" idx="11"/>
          </p:nvPr>
        </p:nvSpPr>
        <p:spPr/>
        <p:txBody>
          <a:bodyPr/>
          <a:lstStyle>
            <a:lvl1pPr>
              <a:defRPr/>
            </a:lvl1pPr>
          </a:lstStyle>
          <a:p>
            <a:fld id="{28F1E0B7-052E-4C40-91EF-6006DB73EB0B}" type="slidenum">
              <a:rPr lang="en-US" altLang="en-US"/>
              <a:pPr/>
              <a:t>‹#›</a:t>
            </a:fld>
            <a:endParaRPr lang="en-US" altLang="en-US" dirty="0"/>
          </a:p>
        </p:txBody>
      </p:sp>
    </p:spTree>
    <p:extLst>
      <p:ext uri="{BB962C8B-B14F-4D97-AF65-F5344CB8AC3E}">
        <p14:creationId xmlns:p14="http://schemas.microsoft.com/office/powerpoint/2010/main" val="35316857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00B26D68-D8B7-4764-9C65-94539B9B326D}"/>
              </a:ext>
            </a:extLst>
          </p:cNvPr>
          <p:cNvSpPr>
            <a:spLocks noGrp="1"/>
          </p:cNvSpPr>
          <p:nvPr>
            <p:ph type="sldNum" sz="quarter" idx="10"/>
          </p:nvPr>
        </p:nvSpPr>
        <p:spPr>
          <a:xfrm>
            <a:off x="8531225" y="6384925"/>
            <a:ext cx="549275" cy="396875"/>
          </a:xfrm>
          <a:ln/>
        </p:spPr>
        <p:txBody>
          <a:bodyPr/>
          <a:lstStyle>
            <a:lvl1pPr>
              <a:defRPr/>
            </a:lvl1pPr>
          </a:lstStyle>
          <a:p>
            <a:fld id="{5DB7FA5C-5E59-400A-A9D9-87EE9D02452B}" type="slidenum">
              <a:rPr lang="en-US" altLang="en-US"/>
              <a:pPr/>
              <a:t>‹#›</a:t>
            </a:fld>
            <a:endParaRPr lang="en-US" altLang="en-US" dirty="0"/>
          </a:p>
        </p:txBody>
      </p:sp>
      <p:sp>
        <p:nvSpPr>
          <p:cNvPr id="9" name="Content Placeholder 8"/>
          <p:cNvSpPr>
            <a:spLocks noGrp="1"/>
          </p:cNvSpPr>
          <p:nvPr>
            <p:ph sz="quarter" idx="11"/>
          </p:nvPr>
        </p:nvSpPr>
        <p:spPr>
          <a:xfrm>
            <a:off x="685800" y="6248400"/>
            <a:ext cx="7315200" cy="53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31313816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xmlns="" id="{17F9BC55-3524-4145-9985-D13F1BA2E92F}"/>
              </a:ext>
            </a:extLst>
          </p:cNvPr>
          <p:cNvSpPr>
            <a:spLocks noGrp="1"/>
          </p:cNvSpPr>
          <p:nvPr>
            <p:ph type="sldNum" sz="quarter" idx="10"/>
          </p:nvPr>
        </p:nvSpPr>
        <p:spPr>
          <a:ln/>
        </p:spPr>
        <p:txBody>
          <a:bodyPr/>
          <a:lstStyle>
            <a:lvl1pPr>
              <a:defRPr/>
            </a:lvl1pPr>
          </a:lstStyle>
          <a:p>
            <a:fld id="{7D18FFC5-6BC2-4EFF-9D28-0AE9E247C103}" type="slidenum">
              <a:rPr lang="en-US" altLang="en-US"/>
              <a:pPr/>
              <a:t>‹#›</a:t>
            </a:fld>
            <a:endParaRPr lang="en-US" altLang="en-US" dirty="0"/>
          </a:p>
        </p:txBody>
      </p:sp>
      <p:sp>
        <p:nvSpPr>
          <p:cNvPr id="5" name="Footer Placeholder 4">
            <a:extLst>
              <a:ext uri="{FF2B5EF4-FFF2-40B4-BE49-F238E27FC236}">
                <a16:creationId xmlns:a16="http://schemas.microsoft.com/office/drawing/2014/main" xmlns="" id="{370D3E08-E221-417F-8B01-189322759EC1}"/>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798396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xmlns="" id="{F8A25477-5022-45B2-BF4A-0BB8AEEFFB7B}"/>
              </a:ext>
            </a:extLst>
          </p:cNvPr>
          <p:cNvSpPr>
            <a:spLocks noGrp="1"/>
          </p:cNvSpPr>
          <p:nvPr>
            <p:ph type="sldNum" sz="quarter" idx="10"/>
          </p:nvPr>
        </p:nvSpPr>
        <p:spPr>
          <a:ln/>
        </p:spPr>
        <p:txBody>
          <a:bodyPr/>
          <a:lstStyle>
            <a:lvl1pPr>
              <a:defRPr/>
            </a:lvl1pPr>
          </a:lstStyle>
          <a:p>
            <a:fld id="{E2939F90-4A78-443A-8CE6-235BB6B87CB0}" type="slidenum">
              <a:rPr lang="en-US" altLang="en-US"/>
              <a:pPr/>
              <a:t>‹#›</a:t>
            </a:fld>
            <a:endParaRPr lang="en-US" altLang="en-US" dirty="0"/>
          </a:p>
        </p:txBody>
      </p:sp>
      <p:sp>
        <p:nvSpPr>
          <p:cNvPr id="5" name="Footer Placeholder 4">
            <a:extLst>
              <a:ext uri="{FF2B5EF4-FFF2-40B4-BE49-F238E27FC236}">
                <a16:creationId xmlns:a16="http://schemas.microsoft.com/office/drawing/2014/main" xmlns="" id="{9AB63486-FD0F-48C3-ABF4-621B7856870E}"/>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388168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88B1D2A8-DF41-4654-9724-A04E9FDE15A2}"/>
              </a:ext>
            </a:extLst>
          </p:cNvPr>
          <p:cNvSpPr>
            <a:spLocks noGrp="1"/>
          </p:cNvSpPr>
          <p:nvPr>
            <p:ph type="sldNum" sz="quarter" idx="10"/>
          </p:nvPr>
        </p:nvSpPr>
        <p:spPr>
          <a:ln/>
        </p:spPr>
        <p:txBody>
          <a:bodyPr/>
          <a:lstStyle>
            <a:lvl1pPr>
              <a:defRPr/>
            </a:lvl1pPr>
          </a:lstStyle>
          <a:p>
            <a:fld id="{06850D0F-AD39-4E9B-BD44-515AB478E416}" type="slidenum">
              <a:rPr lang="en-US" altLang="en-US"/>
              <a:pPr/>
              <a:t>‹#›</a:t>
            </a:fld>
            <a:endParaRPr lang="en-US" altLang="en-US" dirty="0"/>
          </a:p>
        </p:txBody>
      </p:sp>
      <p:sp>
        <p:nvSpPr>
          <p:cNvPr id="6" name="Footer Placeholder 4">
            <a:extLst>
              <a:ext uri="{FF2B5EF4-FFF2-40B4-BE49-F238E27FC236}">
                <a16:creationId xmlns:a16="http://schemas.microsoft.com/office/drawing/2014/main" xmlns="" id="{BB80D43B-04F9-4469-96A5-0D9FF2144DC0}"/>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394487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451EE667-794C-463F-94EB-E74121EAC5AB}"/>
              </a:ext>
            </a:extLst>
          </p:cNvPr>
          <p:cNvSpPr>
            <a:spLocks noGrp="1"/>
          </p:cNvSpPr>
          <p:nvPr>
            <p:ph type="sldNum" sz="quarter" idx="10"/>
          </p:nvPr>
        </p:nvSpPr>
        <p:spPr>
          <a:ln/>
        </p:spPr>
        <p:txBody>
          <a:bodyPr/>
          <a:lstStyle>
            <a:lvl1pPr>
              <a:defRPr/>
            </a:lvl1pPr>
          </a:lstStyle>
          <a:p>
            <a:fld id="{A761F50A-9084-4A91-ABBA-05A9AF0596B1}" type="slidenum">
              <a:rPr lang="en-US" altLang="en-US"/>
              <a:pPr/>
              <a:t>‹#›</a:t>
            </a:fld>
            <a:endParaRPr lang="en-US" altLang="en-US" dirty="0"/>
          </a:p>
        </p:txBody>
      </p:sp>
      <p:sp>
        <p:nvSpPr>
          <p:cNvPr id="8" name="Footer Placeholder 4">
            <a:extLst>
              <a:ext uri="{FF2B5EF4-FFF2-40B4-BE49-F238E27FC236}">
                <a16:creationId xmlns:a16="http://schemas.microsoft.com/office/drawing/2014/main" xmlns="" id="{9E0E7ABC-6FEC-4491-90EF-BF9F36F08703}"/>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9108701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649D317C-0ADF-491C-A80D-5E750B1C21BF}"/>
              </a:ext>
            </a:extLst>
          </p:cNvPr>
          <p:cNvSpPr>
            <a:spLocks noGrp="1"/>
          </p:cNvSpPr>
          <p:nvPr>
            <p:ph type="sldNum" sz="quarter" idx="10"/>
          </p:nvPr>
        </p:nvSpPr>
        <p:spPr>
          <a:ln/>
        </p:spPr>
        <p:txBody>
          <a:bodyPr/>
          <a:lstStyle>
            <a:lvl1pPr>
              <a:defRPr/>
            </a:lvl1pPr>
          </a:lstStyle>
          <a:p>
            <a:fld id="{FF889A38-83A6-4E6E-8DF1-54F9AFB51D9C}" type="slidenum">
              <a:rPr lang="en-US" altLang="en-US"/>
              <a:pPr/>
              <a:t>‹#›</a:t>
            </a:fld>
            <a:endParaRPr lang="en-US" altLang="en-US" dirty="0"/>
          </a:p>
        </p:txBody>
      </p:sp>
      <p:sp>
        <p:nvSpPr>
          <p:cNvPr id="4" name="Footer Placeholder 4">
            <a:extLst>
              <a:ext uri="{FF2B5EF4-FFF2-40B4-BE49-F238E27FC236}">
                <a16:creationId xmlns:a16="http://schemas.microsoft.com/office/drawing/2014/main" xmlns="" id="{4F2C2D7E-CD23-43D3-B9A0-8E4C4B5904CE}"/>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752135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xmlns="" id="{17F9BC55-3524-4145-9985-D13F1BA2E92F}"/>
              </a:ext>
            </a:extLst>
          </p:cNvPr>
          <p:cNvSpPr>
            <a:spLocks noGrp="1"/>
          </p:cNvSpPr>
          <p:nvPr>
            <p:ph type="sldNum" sz="quarter" idx="10"/>
          </p:nvPr>
        </p:nvSpPr>
        <p:spPr>
          <a:ln/>
        </p:spPr>
        <p:txBody>
          <a:bodyPr/>
          <a:lstStyle>
            <a:lvl1pPr>
              <a:defRPr/>
            </a:lvl1pPr>
          </a:lstStyle>
          <a:p>
            <a:fld id="{7D18FFC5-6BC2-4EFF-9D28-0AE9E247C103}" type="slidenum">
              <a:rPr lang="en-US" altLang="en-US"/>
              <a:pPr/>
              <a:t>‹#›</a:t>
            </a:fld>
            <a:endParaRPr lang="en-US" altLang="en-US" dirty="0"/>
          </a:p>
        </p:txBody>
      </p:sp>
    </p:spTree>
    <p:extLst>
      <p:ext uri="{BB962C8B-B14F-4D97-AF65-F5344CB8AC3E}">
        <p14:creationId xmlns:p14="http://schemas.microsoft.com/office/powerpoint/2010/main" val="24434586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50818644-8CD9-4972-BD8B-21771D80CE94}"/>
              </a:ext>
            </a:extLst>
          </p:cNvPr>
          <p:cNvSpPr>
            <a:spLocks noGrp="1"/>
          </p:cNvSpPr>
          <p:nvPr>
            <p:ph type="sldNum" sz="quarter" idx="10"/>
          </p:nvPr>
        </p:nvSpPr>
        <p:spPr>
          <a:ln/>
        </p:spPr>
        <p:txBody>
          <a:bodyPr/>
          <a:lstStyle>
            <a:lvl1pPr>
              <a:defRPr/>
            </a:lvl1pPr>
          </a:lstStyle>
          <a:p>
            <a:fld id="{94BED339-04F8-4C0F-ADC0-A10DD7150082}" type="slidenum">
              <a:rPr lang="en-US" altLang="en-US"/>
              <a:pPr/>
              <a:t>‹#›</a:t>
            </a:fld>
            <a:endParaRPr lang="en-US" altLang="en-US" dirty="0"/>
          </a:p>
        </p:txBody>
      </p:sp>
      <p:sp>
        <p:nvSpPr>
          <p:cNvPr id="3" name="Footer Placeholder 4">
            <a:extLst>
              <a:ext uri="{FF2B5EF4-FFF2-40B4-BE49-F238E27FC236}">
                <a16:creationId xmlns:a16="http://schemas.microsoft.com/office/drawing/2014/main" xmlns="" id="{0F505D81-B31D-4D07-BF2C-AAE02B5C9685}"/>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9092105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4D126A82-3869-4EA1-AAB4-4910910C0597}"/>
              </a:ext>
            </a:extLst>
          </p:cNvPr>
          <p:cNvSpPr>
            <a:spLocks noGrp="1"/>
          </p:cNvSpPr>
          <p:nvPr>
            <p:ph type="sldNum" sz="quarter" idx="14"/>
          </p:nvPr>
        </p:nvSpPr>
        <p:spPr>
          <a:ln/>
        </p:spPr>
        <p:txBody>
          <a:bodyPr/>
          <a:lstStyle>
            <a:lvl1pPr>
              <a:defRPr/>
            </a:lvl1pPr>
          </a:lstStyle>
          <a:p>
            <a:fld id="{3EE828E6-2C13-4F02-BBAF-0B84C6825EDD}" type="slidenum">
              <a:rPr lang="en-US" altLang="en-US"/>
              <a:pPr/>
              <a:t>‹#›</a:t>
            </a:fld>
            <a:endParaRPr lang="en-US" altLang="en-US" dirty="0"/>
          </a:p>
        </p:txBody>
      </p:sp>
      <p:sp>
        <p:nvSpPr>
          <p:cNvPr id="6" name="Footer Placeholder 4">
            <a:extLst>
              <a:ext uri="{FF2B5EF4-FFF2-40B4-BE49-F238E27FC236}">
                <a16:creationId xmlns:a16="http://schemas.microsoft.com/office/drawing/2014/main" xmlns="" id="{2E43E079-9695-4F94-9114-38017C57404C}"/>
              </a:ext>
            </a:extLst>
          </p:cNvPr>
          <p:cNvSpPr>
            <a:spLocks noGrp="1"/>
          </p:cNvSpPr>
          <p:nvPr>
            <p:ph type="ftr" sz="quarter" idx="15"/>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39749165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xmlns="" id="{24253830-FBC1-47B3-8815-B0057ECC9344}"/>
              </a:ext>
            </a:extLst>
          </p:cNvPr>
          <p:cNvSpPr>
            <a:spLocks noGrp="1"/>
          </p:cNvSpPr>
          <p:nvPr>
            <p:ph type="sldNum" sz="quarter" idx="10"/>
          </p:nvPr>
        </p:nvSpPr>
        <p:spPr>
          <a:ln/>
        </p:spPr>
        <p:txBody>
          <a:bodyPr/>
          <a:lstStyle>
            <a:lvl1pPr>
              <a:defRPr/>
            </a:lvl1pPr>
          </a:lstStyle>
          <a:p>
            <a:fld id="{4D114B39-AFF2-4D79-AEF0-F8A1381C729F}" type="slidenum">
              <a:rPr lang="en-US" altLang="en-US"/>
              <a:pPr/>
              <a:t>‹#›</a:t>
            </a:fld>
            <a:endParaRPr lang="en-US" altLang="en-US" dirty="0"/>
          </a:p>
        </p:txBody>
      </p:sp>
      <p:sp>
        <p:nvSpPr>
          <p:cNvPr id="6" name="Footer Placeholder 4">
            <a:extLst>
              <a:ext uri="{FF2B5EF4-FFF2-40B4-BE49-F238E27FC236}">
                <a16:creationId xmlns:a16="http://schemas.microsoft.com/office/drawing/2014/main" xmlns="" id="{7A4E2D8C-8C47-444D-932B-4446185FE0B1}"/>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5757348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1EEA7661-3032-4DEB-ADC4-15C823CD4DB7}"/>
              </a:ext>
            </a:extLst>
          </p:cNvPr>
          <p:cNvSpPr>
            <a:spLocks noGrp="1"/>
          </p:cNvSpPr>
          <p:nvPr>
            <p:ph type="sldNum" sz="quarter" idx="10"/>
          </p:nvPr>
        </p:nvSpPr>
        <p:spPr>
          <a:ln/>
        </p:spPr>
        <p:txBody>
          <a:bodyPr/>
          <a:lstStyle>
            <a:lvl1pPr>
              <a:defRPr/>
            </a:lvl1pPr>
          </a:lstStyle>
          <a:p>
            <a:fld id="{BC9E7104-7687-418C-BE7B-EE04BA1B2961}" type="slidenum">
              <a:rPr lang="en-US" altLang="en-US"/>
              <a:pPr/>
              <a:t>‹#›</a:t>
            </a:fld>
            <a:endParaRPr lang="en-US" altLang="en-US" dirty="0"/>
          </a:p>
        </p:txBody>
      </p:sp>
      <p:sp>
        <p:nvSpPr>
          <p:cNvPr id="5" name="Footer Placeholder 4">
            <a:extLst>
              <a:ext uri="{FF2B5EF4-FFF2-40B4-BE49-F238E27FC236}">
                <a16:creationId xmlns:a16="http://schemas.microsoft.com/office/drawing/2014/main" xmlns="" id="{EC20DD1B-0208-4A95-B9F0-BA74DF573ABC}"/>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6127041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3F8DDEB3-246E-444E-AA62-EE95CED89DD3}"/>
              </a:ext>
            </a:extLst>
          </p:cNvPr>
          <p:cNvSpPr>
            <a:spLocks noGrp="1"/>
          </p:cNvSpPr>
          <p:nvPr>
            <p:ph type="sldNum" sz="quarter" idx="10"/>
          </p:nvPr>
        </p:nvSpPr>
        <p:spPr>
          <a:ln/>
        </p:spPr>
        <p:txBody>
          <a:bodyPr/>
          <a:lstStyle>
            <a:lvl1pPr>
              <a:defRPr/>
            </a:lvl1pPr>
          </a:lstStyle>
          <a:p>
            <a:fld id="{F04CDA80-CCB5-4159-9332-542F0C214989}" type="slidenum">
              <a:rPr lang="en-US" altLang="en-US"/>
              <a:pPr/>
              <a:t>‹#›</a:t>
            </a:fld>
            <a:endParaRPr lang="en-US" altLang="en-US" dirty="0"/>
          </a:p>
        </p:txBody>
      </p:sp>
      <p:sp>
        <p:nvSpPr>
          <p:cNvPr id="5" name="Footer Placeholder 4">
            <a:extLst>
              <a:ext uri="{FF2B5EF4-FFF2-40B4-BE49-F238E27FC236}">
                <a16:creationId xmlns:a16="http://schemas.microsoft.com/office/drawing/2014/main" xmlns="" id="{F154D161-14AB-49DE-AF04-B3B90AD27AC5}"/>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39579524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Footer Placeholder 5">
            <a:extLst>
              <a:ext uri="{FF2B5EF4-FFF2-40B4-BE49-F238E27FC236}">
                <a16:creationId xmlns:a16="http://schemas.microsoft.com/office/drawing/2014/main" xmlns="" id="{DE4A21F9-D978-4EEB-ACCA-36118266F94C}"/>
              </a:ext>
            </a:extLst>
          </p:cNvPr>
          <p:cNvSpPr>
            <a:spLocks noGrp="1"/>
          </p:cNvSpPr>
          <p:nvPr>
            <p:ph type="ftr" sz="quarter" idx="10"/>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
        <p:nvSpPr>
          <p:cNvPr id="6" name="Slide Number Placeholder 6">
            <a:extLst>
              <a:ext uri="{FF2B5EF4-FFF2-40B4-BE49-F238E27FC236}">
                <a16:creationId xmlns:a16="http://schemas.microsoft.com/office/drawing/2014/main" xmlns="" id="{070920AE-E3BA-47AA-BAB7-8E5BE93BD020}"/>
              </a:ext>
            </a:extLst>
          </p:cNvPr>
          <p:cNvSpPr>
            <a:spLocks noGrp="1"/>
          </p:cNvSpPr>
          <p:nvPr>
            <p:ph type="sldNum" sz="quarter" idx="11"/>
          </p:nvPr>
        </p:nvSpPr>
        <p:spPr/>
        <p:txBody>
          <a:bodyPr/>
          <a:lstStyle>
            <a:lvl1pPr>
              <a:defRPr/>
            </a:lvl1pPr>
          </a:lstStyle>
          <a:p>
            <a:fld id="{067CD998-436D-4949-BA4B-39A0978D6B46}" type="slidenum">
              <a:rPr lang="en-US" altLang="en-US"/>
              <a:pPr/>
              <a:t>‹#›</a:t>
            </a:fld>
            <a:endParaRPr lang="en-US" altLang="en-US" dirty="0"/>
          </a:p>
        </p:txBody>
      </p:sp>
    </p:spTree>
    <p:extLst>
      <p:ext uri="{BB962C8B-B14F-4D97-AF65-F5344CB8AC3E}">
        <p14:creationId xmlns:p14="http://schemas.microsoft.com/office/powerpoint/2010/main" val="24102715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Footer Placeholder 5">
            <a:extLst>
              <a:ext uri="{FF2B5EF4-FFF2-40B4-BE49-F238E27FC236}">
                <a16:creationId xmlns:a16="http://schemas.microsoft.com/office/drawing/2014/main" xmlns="" id="{F3919EAC-925D-448B-80F2-1702F445073A}"/>
              </a:ext>
            </a:extLst>
          </p:cNvPr>
          <p:cNvSpPr>
            <a:spLocks noGrp="1"/>
          </p:cNvSpPr>
          <p:nvPr>
            <p:ph type="ftr" sz="quarter" idx="10"/>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
        <p:nvSpPr>
          <p:cNvPr id="6" name="Slide Number Placeholder 6">
            <a:extLst>
              <a:ext uri="{FF2B5EF4-FFF2-40B4-BE49-F238E27FC236}">
                <a16:creationId xmlns:a16="http://schemas.microsoft.com/office/drawing/2014/main" xmlns="" id="{71F3E71C-EE64-47B3-979C-DFDA1997D815}"/>
              </a:ext>
            </a:extLst>
          </p:cNvPr>
          <p:cNvSpPr>
            <a:spLocks noGrp="1"/>
          </p:cNvSpPr>
          <p:nvPr>
            <p:ph type="sldNum" sz="quarter" idx="11"/>
          </p:nvPr>
        </p:nvSpPr>
        <p:spPr/>
        <p:txBody>
          <a:bodyPr/>
          <a:lstStyle>
            <a:lvl1pPr>
              <a:defRPr/>
            </a:lvl1pPr>
          </a:lstStyle>
          <a:p>
            <a:fld id="{28F1E0B7-052E-4C40-91EF-6006DB73EB0B}" type="slidenum">
              <a:rPr lang="en-US" altLang="en-US"/>
              <a:pPr/>
              <a:t>‹#›</a:t>
            </a:fld>
            <a:endParaRPr lang="en-US" altLang="en-US" dirty="0"/>
          </a:p>
        </p:txBody>
      </p:sp>
    </p:spTree>
    <p:extLst>
      <p:ext uri="{BB962C8B-B14F-4D97-AF65-F5344CB8AC3E}">
        <p14:creationId xmlns:p14="http://schemas.microsoft.com/office/powerpoint/2010/main" val="491399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xmlns="" id="{F8A25477-5022-45B2-BF4A-0BB8AEEFFB7B}"/>
              </a:ext>
            </a:extLst>
          </p:cNvPr>
          <p:cNvSpPr>
            <a:spLocks noGrp="1"/>
          </p:cNvSpPr>
          <p:nvPr>
            <p:ph type="sldNum" sz="quarter" idx="10"/>
          </p:nvPr>
        </p:nvSpPr>
        <p:spPr>
          <a:ln/>
        </p:spPr>
        <p:txBody>
          <a:bodyPr/>
          <a:lstStyle>
            <a:lvl1pPr>
              <a:defRPr/>
            </a:lvl1pPr>
          </a:lstStyle>
          <a:p>
            <a:fld id="{E2939F90-4A78-443A-8CE6-235BB6B87CB0}" type="slidenum">
              <a:rPr lang="en-US" altLang="en-US"/>
              <a:pPr/>
              <a:t>‹#›</a:t>
            </a:fld>
            <a:endParaRPr lang="en-US" altLang="en-US" dirty="0"/>
          </a:p>
        </p:txBody>
      </p:sp>
    </p:spTree>
    <p:extLst>
      <p:ext uri="{BB962C8B-B14F-4D97-AF65-F5344CB8AC3E}">
        <p14:creationId xmlns:p14="http://schemas.microsoft.com/office/powerpoint/2010/main" val="18991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88B1D2A8-DF41-4654-9724-A04E9FDE15A2}"/>
              </a:ext>
            </a:extLst>
          </p:cNvPr>
          <p:cNvSpPr>
            <a:spLocks noGrp="1"/>
          </p:cNvSpPr>
          <p:nvPr>
            <p:ph type="sldNum" sz="quarter" idx="10"/>
          </p:nvPr>
        </p:nvSpPr>
        <p:spPr>
          <a:ln/>
        </p:spPr>
        <p:txBody>
          <a:bodyPr/>
          <a:lstStyle>
            <a:lvl1pPr>
              <a:defRPr/>
            </a:lvl1pPr>
          </a:lstStyle>
          <a:p>
            <a:fld id="{06850D0F-AD39-4E9B-BD44-515AB478E416}" type="slidenum">
              <a:rPr lang="en-US" altLang="en-US"/>
              <a:pPr/>
              <a:t>‹#›</a:t>
            </a:fld>
            <a:endParaRPr lang="en-US" altLang="en-US" dirty="0"/>
          </a:p>
        </p:txBody>
      </p:sp>
    </p:spTree>
    <p:extLst>
      <p:ext uri="{BB962C8B-B14F-4D97-AF65-F5344CB8AC3E}">
        <p14:creationId xmlns:p14="http://schemas.microsoft.com/office/powerpoint/2010/main" val="813598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451EE667-794C-463F-94EB-E74121EAC5AB}"/>
              </a:ext>
            </a:extLst>
          </p:cNvPr>
          <p:cNvSpPr>
            <a:spLocks noGrp="1"/>
          </p:cNvSpPr>
          <p:nvPr>
            <p:ph type="sldNum" sz="quarter" idx="10"/>
          </p:nvPr>
        </p:nvSpPr>
        <p:spPr>
          <a:ln/>
        </p:spPr>
        <p:txBody>
          <a:bodyPr/>
          <a:lstStyle>
            <a:lvl1pPr>
              <a:defRPr/>
            </a:lvl1pPr>
          </a:lstStyle>
          <a:p>
            <a:fld id="{A761F50A-9084-4A91-ABBA-05A9AF0596B1}" type="slidenum">
              <a:rPr lang="en-US" altLang="en-US"/>
              <a:pPr/>
              <a:t>‹#›</a:t>
            </a:fld>
            <a:endParaRPr lang="en-US" altLang="en-US" dirty="0"/>
          </a:p>
        </p:txBody>
      </p:sp>
    </p:spTree>
    <p:extLst>
      <p:ext uri="{BB962C8B-B14F-4D97-AF65-F5344CB8AC3E}">
        <p14:creationId xmlns:p14="http://schemas.microsoft.com/office/powerpoint/2010/main" val="1857994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649D317C-0ADF-491C-A80D-5E750B1C21BF}"/>
              </a:ext>
            </a:extLst>
          </p:cNvPr>
          <p:cNvSpPr>
            <a:spLocks noGrp="1"/>
          </p:cNvSpPr>
          <p:nvPr>
            <p:ph type="sldNum" sz="quarter" idx="10"/>
          </p:nvPr>
        </p:nvSpPr>
        <p:spPr>
          <a:ln/>
        </p:spPr>
        <p:txBody>
          <a:bodyPr/>
          <a:lstStyle>
            <a:lvl1pPr>
              <a:defRPr/>
            </a:lvl1pPr>
          </a:lstStyle>
          <a:p>
            <a:fld id="{FF889A38-83A6-4E6E-8DF1-54F9AFB51D9C}" type="slidenum">
              <a:rPr lang="en-US" altLang="en-US"/>
              <a:pPr/>
              <a:t>‹#›</a:t>
            </a:fld>
            <a:endParaRPr lang="en-US" altLang="en-US" dirty="0"/>
          </a:p>
        </p:txBody>
      </p:sp>
    </p:spTree>
    <p:extLst>
      <p:ext uri="{BB962C8B-B14F-4D97-AF65-F5344CB8AC3E}">
        <p14:creationId xmlns:p14="http://schemas.microsoft.com/office/powerpoint/2010/main" val="32015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50818644-8CD9-4972-BD8B-21771D80CE94}"/>
              </a:ext>
            </a:extLst>
          </p:cNvPr>
          <p:cNvSpPr>
            <a:spLocks noGrp="1"/>
          </p:cNvSpPr>
          <p:nvPr>
            <p:ph type="sldNum" sz="quarter" idx="10"/>
          </p:nvPr>
        </p:nvSpPr>
        <p:spPr>
          <a:ln/>
        </p:spPr>
        <p:txBody>
          <a:bodyPr/>
          <a:lstStyle>
            <a:lvl1pPr>
              <a:defRPr/>
            </a:lvl1pPr>
          </a:lstStyle>
          <a:p>
            <a:fld id="{94BED339-04F8-4C0F-ADC0-A10DD7150082}" type="slidenum">
              <a:rPr lang="en-US" altLang="en-US"/>
              <a:pPr/>
              <a:t>‹#›</a:t>
            </a:fld>
            <a:endParaRPr lang="en-US" altLang="en-US" dirty="0"/>
          </a:p>
        </p:txBody>
      </p:sp>
    </p:spTree>
    <p:extLst>
      <p:ext uri="{BB962C8B-B14F-4D97-AF65-F5344CB8AC3E}">
        <p14:creationId xmlns:p14="http://schemas.microsoft.com/office/powerpoint/2010/main" val="4157945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4D126A82-3869-4EA1-AAB4-4910910C0597}"/>
              </a:ext>
            </a:extLst>
          </p:cNvPr>
          <p:cNvSpPr>
            <a:spLocks noGrp="1"/>
          </p:cNvSpPr>
          <p:nvPr>
            <p:ph type="sldNum" sz="quarter" idx="14"/>
          </p:nvPr>
        </p:nvSpPr>
        <p:spPr>
          <a:ln/>
        </p:spPr>
        <p:txBody>
          <a:bodyPr/>
          <a:lstStyle>
            <a:lvl1pPr>
              <a:defRPr/>
            </a:lvl1pPr>
          </a:lstStyle>
          <a:p>
            <a:fld id="{3EE828E6-2C13-4F02-BBAF-0B84C6825EDD}" type="slidenum">
              <a:rPr lang="en-US" altLang="en-US"/>
              <a:pPr/>
              <a:t>‹#›</a:t>
            </a:fld>
            <a:endParaRPr lang="en-US" altLang="en-US" dirty="0"/>
          </a:p>
        </p:txBody>
      </p:sp>
    </p:spTree>
    <p:extLst>
      <p:ext uri="{BB962C8B-B14F-4D97-AF65-F5344CB8AC3E}">
        <p14:creationId xmlns:p14="http://schemas.microsoft.com/office/powerpoint/2010/main" val="4050834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xmlns="" id="{24253830-FBC1-47B3-8815-B0057ECC9344}"/>
              </a:ext>
            </a:extLst>
          </p:cNvPr>
          <p:cNvSpPr>
            <a:spLocks noGrp="1"/>
          </p:cNvSpPr>
          <p:nvPr>
            <p:ph type="sldNum" sz="quarter" idx="10"/>
          </p:nvPr>
        </p:nvSpPr>
        <p:spPr>
          <a:ln/>
        </p:spPr>
        <p:txBody>
          <a:bodyPr/>
          <a:lstStyle>
            <a:lvl1pPr>
              <a:defRPr/>
            </a:lvl1pPr>
          </a:lstStyle>
          <a:p>
            <a:fld id="{4D114B39-AFF2-4D79-AEF0-F8A1381C729F}" type="slidenum">
              <a:rPr lang="en-US" altLang="en-US"/>
              <a:pPr/>
              <a:t>‹#›</a:t>
            </a:fld>
            <a:endParaRPr lang="en-US" altLang="en-US" dirty="0"/>
          </a:p>
        </p:txBody>
      </p:sp>
    </p:spTree>
    <p:extLst>
      <p:ext uri="{BB962C8B-B14F-4D97-AF65-F5344CB8AC3E}">
        <p14:creationId xmlns:p14="http://schemas.microsoft.com/office/powerpoint/2010/main" val="2793260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8751740-3434-42AC-8D80-DDFAC6FD1886}"/>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65539" name="Text Placeholder 2">
            <a:extLst>
              <a:ext uri="{FF2B5EF4-FFF2-40B4-BE49-F238E27FC236}">
                <a16:creationId xmlns:a16="http://schemas.microsoft.com/office/drawing/2014/main" xmlns="" id="{2ED901E4-FFAC-40B0-9086-F4F050E7E2A9}"/>
              </a:ext>
            </a:extLst>
          </p:cNvPr>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xmlns="" id="{017325BF-34BA-4D83-A291-7A3674D97251}"/>
              </a:ext>
            </a:extLst>
          </p:cNvPr>
          <p:cNvSpPr>
            <a:spLocks noGrp="1"/>
          </p:cNvSpPr>
          <p:nvPr>
            <p:ph type="sldNum" sz="quarter" idx="4"/>
          </p:nvPr>
        </p:nvSpPr>
        <p:spPr>
          <a:xfrm>
            <a:off x="8531225" y="63849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sz="1400">
                <a:latin typeface="Arial"/>
                <a:cs typeface="Arial"/>
              </a:defRPr>
            </a:lvl1pPr>
          </a:lstStyle>
          <a:p>
            <a:fld id="{CCD8791E-6428-408C-BC7B-253D46FF1AB4}" type="slidenum">
              <a:rPr lang="en-US" altLang="en-US" smtClean="0"/>
              <a:pPr/>
              <a:t>‹#›</a:t>
            </a:fld>
            <a:endParaRPr lang="en-US" altLang="en-US" dirty="0"/>
          </a:p>
        </p:txBody>
      </p:sp>
      <p:sp>
        <p:nvSpPr>
          <p:cNvPr id="7" name="Text Placeholder 6"/>
          <p:cNvSpPr txBox="1">
            <a:spLocks/>
          </p:cNvSpPr>
          <p:nvPr userDrawn="1"/>
        </p:nvSpPr>
        <p:spPr>
          <a:xfrm>
            <a:off x="838200" y="6469595"/>
            <a:ext cx="6781800" cy="244475"/>
          </a:xfrm>
          <a:prstGeom prst="rect">
            <a:avLst/>
          </a:prstGeom>
        </p:spPr>
        <p:txBody>
          <a:bodyPr/>
          <a:lstStyle>
            <a:lvl1pPr marL="114300" indent="0" algn="ctr" rtl="0" fontAlgn="base">
              <a:spcBef>
                <a:spcPct val="20000"/>
              </a:spcBef>
              <a:spcAft>
                <a:spcPct val="0"/>
              </a:spcAft>
              <a:buClr>
                <a:schemeClr val="accent1"/>
              </a:buClr>
              <a:buFont typeface="Arial" panose="020B0604020202020204" pitchFamily="34" charset="0"/>
              <a:buNone/>
              <a:defRPr sz="900" kern="1200">
                <a:solidFill>
                  <a:schemeClr val="tx1"/>
                </a:solidFill>
                <a:latin typeface="+mn-lt"/>
                <a:ea typeface="MS PGothic" panose="020B0600070205080204" pitchFamily="34" charset="-128"/>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eaLnBrk="1" hangingPunct="1"/>
            <a:r>
              <a:rPr lang="en-IN"/>
              <a:t>© 2019 McGraw-Hill Education.</a:t>
            </a:r>
            <a:endParaRPr lang="en-IN" dirty="0"/>
          </a:p>
        </p:txBody>
      </p:sp>
    </p:spTree>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 id="2147483929" r:id="rId12"/>
    <p:sldLayoutId id="2147483930" r:id="rId13"/>
  </p:sldLayoutIdLst>
  <p:hf hdr="0" dt="0"/>
  <p:txStyles>
    <p:titleStyle>
      <a:lvl1pPr algn="l" rtl="0" fontAlgn="base">
        <a:spcBef>
          <a:spcPct val="0"/>
        </a:spcBef>
        <a:spcAft>
          <a:spcPct val="0"/>
        </a:spcAft>
        <a:defRPr sz="4600" kern="1200" spc="-100">
          <a:solidFill>
            <a:schemeClr val="tx2"/>
          </a:solidFill>
          <a:latin typeface="Cambria"/>
          <a:ea typeface="MS PGothic" panose="020B0600070205080204" pitchFamily="34" charset="-128"/>
          <a:cs typeface="+mj-cs"/>
        </a:defRPr>
      </a:lvl1pPr>
      <a:lvl2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2pPr>
      <a:lvl3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3pPr>
      <a:lvl4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4pPr>
      <a:lvl5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5pPr>
      <a:lvl6pPr marL="4572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6pPr>
      <a:lvl7pPr marL="9144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7pPr>
      <a:lvl8pPr marL="13716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8pPr>
      <a:lvl9pPr marL="18288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9pPr>
    </p:titleStyle>
    <p:bodyStyle>
      <a:lvl1pPr marL="342900" indent="-228600" algn="l" rtl="0" fontAlgn="base">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8751740-3434-42AC-8D80-DDFAC6FD1886}"/>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65539" name="Text Placeholder 2">
            <a:extLst>
              <a:ext uri="{FF2B5EF4-FFF2-40B4-BE49-F238E27FC236}">
                <a16:creationId xmlns:a16="http://schemas.microsoft.com/office/drawing/2014/main" xmlns="" id="{2ED901E4-FFAC-40B0-9086-F4F050E7E2A9}"/>
              </a:ext>
            </a:extLst>
          </p:cNvPr>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xmlns="" id="{017325BF-34BA-4D83-A291-7A3674D97251}"/>
              </a:ext>
            </a:extLst>
          </p:cNvPr>
          <p:cNvSpPr>
            <a:spLocks noGrp="1"/>
          </p:cNvSpPr>
          <p:nvPr>
            <p:ph type="sldNum" sz="quarter" idx="4"/>
          </p:nvPr>
        </p:nvSpPr>
        <p:spPr>
          <a:xfrm>
            <a:off x="8531225" y="63849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sz="1400">
                <a:latin typeface="Arial"/>
                <a:cs typeface="Arial"/>
              </a:defRPr>
            </a:lvl1pPr>
          </a:lstStyle>
          <a:p>
            <a:fld id="{CCD8791E-6428-408C-BC7B-253D46FF1AB4}" type="slidenum">
              <a:rPr lang="en-US" altLang="en-US" smtClean="0"/>
              <a:pPr/>
              <a:t>‹#›</a:t>
            </a:fld>
            <a:endParaRPr lang="en-US" altLang="en-US" dirty="0"/>
          </a:p>
        </p:txBody>
      </p:sp>
    </p:spTree>
    <p:extLst>
      <p:ext uri="{BB962C8B-B14F-4D97-AF65-F5344CB8AC3E}">
        <p14:creationId xmlns:p14="http://schemas.microsoft.com/office/powerpoint/2010/main" val="677736928"/>
      </p:ext>
    </p:extLst>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 id="2147483943" r:id="rId12"/>
    <p:sldLayoutId id="2147483944" r:id="rId13"/>
  </p:sldLayoutIdLst>
  <p:hf hdr="0" dt="0"/>
  <p:txStyles>
    <p:titleStyle>
      <a:lvl1pPr algn="l" rtl="0" fontAlgn="base">
        <a:spcBef>
          <a:spcPct val="0"/>
        </a:spcBef>
        <a:spcAft>
          <a:spcPct val="0"/>
        </a:spcAft>
        <a:defRPr sz="4600" kern="1200" spc="-100">
          <a:solidFill>
            <a:schemeClr val="tx2"/>
          </a:solidFill>
          <a:latin typeface="Cambria"/>
          <a:ea typeface="MS PGothic" panose="020B0600070205080204" pitchFamily="34" charset="-128"/>
          <a:cs typeface="+mj-cs"/>
        </a:defRPr>
      </a:lvl1pPr>
      <a:lvl2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2pPr>
      <a:lvl3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3pPr>
      <a:lvl4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4pPr>
      <a:lvl5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5pPr>
      <a:lvl6pPr marL="4572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6pPr>
      <a:lvl7pPr marL="9144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7pPr>
      <a:lvl8pPr marL="13716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8pPr>
      <a:lvl9pPr marL="18288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9pPr>
    </p:titleStyle>
    <p:bodyStyle>
      <a:lvl1pPr marL="342900" indent="-228600" algn="l" rtl="0" fontAlgn="base">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1981200"/>
            <a:ext cx="3962400" cy="990600"/>
          </a:xfrm>
        </p:spPr>
        <p:txBody>
          <a:bodyPr/>
          <a:lstStyle/>
          <a:p>
            <a:r>
              <a:rPr lang="en-US" altLang="en-US" dirty="0">
                <a:solidFill>
                  <a:srgbClr val="4F4837"/>
                </a:solidFill>
                <a:latin typeface="Calibri" panose="020F0502020204030204" pitchFamily="34" charset="0"/>
              </a:rPr>
              <a:t>Chapter 24</a:t>
            </a:r>
            <a:endParaRPr lang="en-IN" dirty="0"/>
          </a:p>
        </p:txBody>
      </p:sp>
      <p:sp>
        <p:nvSpPr>
          <p:cNvPr id="3" name="Subtitle 2"/>
          <p:cNvSpPr>
            <a:spLocks noGrp="1"/>
          </p:cNvSpPr>
          <p:nvPr>
            <p:ph type="subTitle" idx="1"/>
          </p:nvPr>
        </p:nvSpPr>
        <p:spPr>
          <a:xfrm>
            <a:off x="4800600" y="3352800"/>
            <a:ext cx="3810000" cy="2667000"/>
          </a:xfrm>
        </p:spPr>
        <p:txBody>
          <a:bodyPr>
            <a:noAutofit/>
          </a:bodyPr>
          <a:lstStyle/>
          <a:p>
            <a:pPr fontAlgn="auto">
              <a:spcAft>
                <a:spcPts val="0"/>
              </a:spcAft>
              <a:defRPr/>
            </a:pPr>
            <a:r>
              <a:rPr lang="en-US" sz="3600" dirty="0">
                <a:solidFill>
                  <a:schemeClr val="tx1"/>
                </a:solidFill>
              </a:rPr>
              <a:t>Employment and Discrimination Law</a:t>
            </a:r>
          </a:p>
        </p:txBody>
      </p:sp>
      <p:pic>
        <p:nvPicPr>
          <p:cNvPr id="7"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3">
            <a:extLst>
              <a:ext uri="{FF2B5EF4-FFF2-40B4-BE49-F238E27FC236}">
                <a16:creationId xmlns:a16="http://schemas.microsoft.com/office/drawing/2014/main" xmlns="" id="{094E9167-5BD3-4779-8F49-339B92EF27C9}"/>
              </a:ext>
            </a:extLst>
          </p:cNvPr>
          <p:cNvSpPr txBox="1">
            <a:spLocks/>
          </p:cNvSpPr>
          <p:nvPr/>
        </p:nvSpPr>
        <p:spPr bwMode="auto">
          <a:xfrm>
            <a:off x="8531788" y="6385560"/>
            <a:ext cx="548640" cy="396240"/>
          </a:xfrm>
          <a:prstGeom prst="bracketPair">
            <a:avLst>
              <a:gd name="adj" fmla="val 17949"/>
            </a:avLst>
          </a:pr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lIns="0" tIns="0" rIns="0" bIns="0" rtlCol="0" anchor="ctr"/>
          <a:lstStyle>
            <a:defPPr>
              <a:defRPr lang="en-US"/>
            </a:defPPr>
            <a:lvl1pPr marL="0" algn="ctr" defTabSz="457200" rtl="0" eaLnBrk="1" latinLnBrk="0" hangingPunct="1">
              <a:spcBef>
                <a:spcPct val="20000"/>
              </a:spcBef>
              <a:buClr>
                <a:schemeClr val="accent1"/>
              </a:buClr>
              <a:buFont typeface="Arial" panose="020B0604020202020204" pitchFamily="34" charset="0"/>
              <a:buChar char="•"/>
              <a:defRPr sz="2200" kern="1200">
                <a:solidFill>
                  <a:schemeClr val="tx1"/>
                </a:solidFill>
                <a:latin typeface="Calibri" panose="020F0502020204030204" pitchFamily="34" charset="0"/>
                <a:ea typeface="+mn-ea"/>
                <a:cs typeface="+mn-cs"/>
              </a:defRPr>
            </a:lvl1pPr>
            <a:lvl2pPr marL="742950" indent="-285750" algn="l" defTabSz="457200" rtl="0" eaLnBrk="1" latinLnBrk="0" hangingPunct="1">
              <a:spcBef>
                <a:spcPct val="20000"/>
              </a:spcBef>
              <a:buClr>
                <a:schemeClr val="accent2"/>
              </a:buClr>
              <a:buFont typeface="Arial" panose="020B0604020202020204" pitchFamily="34" charset="0"/>
              <a:buChar char="•"/>
              <a:defRPr sz="2000" kern="1200">
                <a:solidFill>
                  <a:schemeClr val="tx1"/>
                </a:solidFill>
                <a:latin typeface="Calibri" panose="020F0502020204030204" pitchFamily="34" charset="0"/>
                <a:ea typeface="+mn-ea"/>
                <a:cs typeface="+mn-cs"/>
              </a:defRPr>
            </a:lvl2pPr>
            <a:lvl3pPr marL="1143000" indent="-228600" algn="l" defTabSz="457200" rtl="0" eaLnBrk="1" latinLnBrk="0" hangingPunct="1">
              <a:spcBef>
                <a:spcPct val="20000"/>
              </a:spcBef>
              <a:buClr>
                <a:srgbClr val="D2CB6C"/>
              </a:buClr>
              <a:buFont typeface="Arial" panose="020B0604020202020204" pitchFamily="34" charset="0"/>
              <a:buChar char="•"/>
              <a:defRPr sz="1800" kern="1200">
                <a:solidFill>
                  <a:schemeClr val="tx1"/>
                </a:solidFill>
                <a:latin typeface="Calibri" panose="020F0502020204030204" pitchFamily="34" charset="0"/>
                <a:ea typeface="+mn-ea"/>
                <a:cs typeface="+mn-cs"/>
              </a:defRPr>
            </a:lvl3pPr>
            <a:lvl4pPr marL="1600200" indent="-228600" algn="l" defTabSz="457200" rtl="0" eaLnBrk="1" latinLnBrk="0" hangingPunct="1">
              <a:spcBef>
                <a:spcPct val="20000"/>
              </a:spcBef>
              <a:buClr>
                <a:srgbClr val="95A39D"/>
              </a:buClr>
              <a:buFont typeface="Arial" panose="020B0604020202020204" pitchFamily="34" charset="0"/>
              <a:buChar char="•"/>
              <a:defRPr sz="1600" kern="1200">
                <a:solidFill>
                  <a:schemeClr val="tx1"/>
                </a:solidFill>
                <a:latin typeface="Calibri" panose="020F0502020204030204" pitchFamily="34" charset="0"/>
                <a:ea typeface="+mn-ea"/>
                <a:cs typeface="+mn-cs"/>
              </a:defRPr>
            </a:lvl4pPr>
            <a:lvl5pPr marL="2057400" indent="-228600" algn="l" defTabSz="457200" rtl="0" eaLnBrk="1" latinLnBrk="0" hangingPunct="1">
              <a:spcBef>
                <a:spcPct val="20000"/>
              </a:spcBef>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5pPr>
            <a:lvl6pPr marL="25146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6pPr>
            <a:lvl7pPr marL="29718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7pPr>
            <a:lvl8pPr marL="34290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8pPr>
            <a:lvl9pPr marL="38862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9pPr>
          </a:lstStyle>
          <a:p>
            <a:pPr>
              <a:spcBef>
                <a:spcPct val="0"/>
              </a:spcBef>
              <a:buClrTx/>
              <a:buFontTx/>
              <a:buNone/>
            </a:pPr>
            <a:r>
              <a:rPr lang="en-US" altLang="en-US" sz="1400" dirty="0">
                <a:latin typeface="Arial" panose="020B0604020202020204" pitchFamily="34" charset="0"/>
              </a:rPr>
              <a:t>1</a:t>
            </a:r>
          </a:p>
        </p:txBody>
      </p:sp>
      <p:sp>
        <p:nvSpPr>
          <p:cNvPr id="6" name="Content Placeholder 5"/>
          <p:cNvSpPr>
            <a:spLocks noGrp="1"/>
          </p:cNvSpPr>
          <p:nvPr>
            <p:ph sz="quarter" idx="4294967295"/>
          </p:nvPr>
        </p:nvSpPr>
        <p:spPr>
          <a:xfrm>
            <a:off x="550492" y="6485546"/>
            <a:ext cx="7391400" cy="304800"/>
          </a:xfrm>
        </p:spPr>
        <p:txBody>
          <a:bodyPr/>
          <a:lstStyle/>
          <a:p>
            <a:pPr marL="114300" indent="0" algn="ctr">
              <a:buNone/>
            </a:pPr>
            <a:r>
              <a:rPr lang="en-IN" altLang="en-US" sz="900" dirty="0">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US" altLang="en-US" sz="9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20456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xmlns="" id="{17BBBFF8-9235-4A49-AC71-F78A0108F5F8}"/>
              </a:ext>
            </a:extLst>
          </p:cNvPr>
          <p:cNvSpPr>
            <a:spLocks noGrp="1" noChangeArrowheads="1"/>
          </p:cNvSpPr>
          <p:nvPr>
            <p:ph type="title"/>
          </p:nvPr>
        </p:nvSpPr>
        <p:spPr/>
        <p:txBody>
          <a:bodyPr/>
          <a:lstStyle/>
          <a:p>
            <a:pPr fontAlgn="auto">
              <a:spcAft>
                <a:spcPts val="0"/>
              </a:spcAft>
              <a:defRPr/>
            </a:pPr>
            <a:r>
              <a:rPr lang="en-US" sz="3600" dirty="0">
                <a:latin typeface="+mn-lt"/>
                <a:ea typeface="+mj-ea"/>
              </a:rPr>
              <a:t>Procedure for Filing a Claim Under Title VII of the Civil Rights Act</a:t>
            </a:r>
          </a:p>
        </p:txBody>
      </p:sp>
      <p:sp>
        <p:nvSpPr>
          <p:cNvPr id="21507" name="Content Placeholder 3">
            <a:extLst>
              <a:ext uri="{FF2B5EF4-FFF2-40B4-BE49-F238E27FC236}">
                <a16:creationId xmlns:a16="http://schemas.microsoft.com/office/drawing/2014/main" xmlns="" id="{798869E1-1A79-463A-9CF1-8B193A4AB3D5}"/>
              </a:ext>
            </a:extLst>
          </p:cNvPr>
          <p:cNvSpPr>
            <a:spLocks noGrp="1" noChangeArrowheads="1"/>
          </p:cNvSpPr>
          <p:nvPr>
            <p:ph idx="1"/>
          </p:nvPr>
        </p:nvSpPr>
        <p:spPr/>
        <p:txBody>
          <a:bodyPr/>
          <a:lstStyle/>
          <a:p>
            <a:pPr marL="291600" indent="-291600">
              <a:spcBef>
                <a:spcPts val="1500"/>
              </a:spcBef>
              <a:buClr>
                <a:schemeClr val="tx2"/>
              </a:buClr>
            </a:pPr>
            <a:r>
              <a:rPr lang="en-US" altLang="en-US" sz="2800" dirty="0">
                <a:solidFill>
                  <a:srgbClr val="2F2B20"/>
                </a:solidFill>
              </a:rPr>
              <a:t>Charge Filed With E</a:t>
            </a:r>
            <a:r>
              <a:rPr lang="en-US" altLang="en-US" sz="100" dirty="0">
                <a:solidFill>
                  <a:srgbClr val="2F2B20"/>
                </a:solidFill>
              </a:rPr>
              <a:t> </a:t>
            </a:r>
            <a:r>
              <a:rPr lang="en-US" altLang="en-US" sz="2800" dirty="0">
                <a:solidFill>
                  <a:srgbClr val="2F2B20"/>
                </a:solidFill>
              </a:rPr>
              <a:t>E</a:t>
            </a:r>
            <a:r>
              <a:rPr lang="en-US" altLang="en-US" sz="100" dirty="0">
                <a:solidFill>
                  <a:srgbClr val="2F2B20"/>
                </a:solidFill>
              </a:rPr>
              <a:t> </a:t>
            </a:r>
            <a:r>
              <a:rPr lang="en-US" altLang="en-US" sz="2800" dirty="0">
                <a:solidFill>
                  <a:srgbClr val="2F2B20"/>
                </a:solidFill>
              </a:rPr>
              <a:t>O</a:t>
            </a:r>
            <a:r>
              <a:rPr lang="en-US" altLang="en-US" sz="100" dirty="0">
                <a:solidFill>
                  <a:srgbClr val="2F2B20"/>
                </a:solidFill>
              </a:rPr>
              <a:t> </a:t>
            </a:r>
            <a:r>
              <a:rPr lang="en-US" altLang="en-US" sz="2800" dirty="0">
                <a:solidFill>
                  <a:srgbClr val="2F2B20"/>
                </a:solidFill>
              </a:rPr>
              <a:t>C.</a:t>
            </a:r>
          </a:p>
          <a:p>
            <a:pPr marL="291600" indent="-291600">
              <a:spcBef>
                <a:spcPts val="1500"/>
              </a:spcBef>
              <a:buClr>
                <a:schemeClr val="tx2"/>
              </a:buClr>
            </a:pPr>
            <a:r>
              <a:rPr lang="en-US" altLang="en-US" sz="2800" dirty="0">
                <a:solidFill>
                  <a:srgbClr val="2F2B20"/>
                </a:solidFill>
              </a:rPr>
              <a:t>E</a:t>
            </a:r>
            <a:r>
              <a:rPr lang="en-US" altLang="en-US" sz="100" dirty="0">
                <a:solidFill>
                  <a:srgbClr val="2F2B20"/>
                </a:solidFill>
              </a:rPr>
              <a:t> </a:t>
            </a:r>
            <a:r>
              <a:rPr lang="en-US" altLang="en-US" sz="2800" dirty="0">
                <a:solidFill>
                  <a:srgbClr val="2F2B20"/>
                </a:solidFill>
              </a:rPr>
              <a:t>E</a:t>
            </a:r>
            <a:r>
              <a:rPr lang="en-US" altLang="en-US" sz="100" dirty="0">
                <a:solidFill>
                  <a:srgbClr val="2F2B20"/>
                </a:solidFill>
              </a:rPr>
              <a:t> </a:t>
            </a:r>
            <a:r>
              <a:rPr lang="en-US" altLang="en-US" sz="2800" dirty="0">
                <a:solidFill>
                  <a:srgbClr val="2F2B20"/>
                </a:solidFill>
              </a:rPr>
              <a:t>O</a:t>
            </a:r>
            <a:r>
              <a:rPr lang="en-US" altLang="en-US" sz="100" dirty="0">
                <a:solidFill>
                  <a:srgbClr val="2F2B20"/>
                </a:solidFill>
              </a:rPr>
              <a:t> </a:t>
            </a:r>
            <a:r>
              <a:rPr lang="en-US" altLang="en-US" sz="2800" dirty="0">
                <a:solidFill>
                  <a:srgbClr val="2F2B20"/>
                </a:solidFill>
              </a:rPr>
              <a:t>C Conciliation Attempts.</a:t>
            </a:r>
          </a:p>
          <a:p>
            <a:pPr marL="291600" indent="-291600">
              <a:spcBef>
                <a:spcPts val="1500"/>
              </a:spcBef>
              <a:buClr>
                <a:schemeClr val="tx2"/>
              </a:buClr>
            </a:pPr>
            <a:r>
              <a:rPr lang="en-US" altLang="en-US" sz="2800" dirty="0">
                <a:solidFill>
                  <a:srgbClr val="2F2B20"/>
                </a:solidFill>
              </a:rPr>
              <a:t>E</a:t>
            </a:r>
            <a:r>
              <a:rPr lang="en-US" altLang="en-US" sz="100" dirty="0">
                <a:solidFill>
                  <a:srgbClr val="2F2B20"/>
                </a:solidFill>
              </a:rPr>
              <a:t> </a:t>
            </a:r>
            <a:r>
              <a:rPr lang="en-US" altLang="en-US" sz="2800" dirty="0">
                <a:solidFill>
                  <a:srgbClr val="2F2B20"/>
                </a:solidFill>
              </a:rPr>
              <a:t>E</a:t>
            </a:r>
            <a:r>
              <a:rPr lang="en-US" altLang="en-US" sz="100" dirty="0">
                <a:solidFill>
                  <a:srgbClr val="2F2B20"/>
                </a:solidFill>
              </a:rPr>
              <a:t> </a:t>
            </a:r>
            <a:r>
              <a:rPr lang="en-US" altLang="en-US" sz="2800" dirty="0">
                <a:solidFill>
                  <a:srgbClr val="2F2B20"/>
                </a:solidFill>
              </a:rPr>
              <a:t>O</a:t>
            </a:r>
            <a:r>
              <a:rPr lang="en-US" altLang="en-US" sz="100" dirty="0">
                <a:solidFill>
                  <a:srgbClr val="2F2B20"/>
                </a:solidFill>
              </a:rPr>
              <a:t> </a:t>
            </a:r>
            <a:r>
              <a:rPr lang="en-US" altLang="en-US" sz="2800" dirty="0">
                <a:solidFill>
                  <a:srgbClr val="2F2B20"/>
                </a:solidFill>
              </a:rPr>
              <a:t>C “Right-to-Sue” Letter</a:t>
            </a:r>
            <a:r>
              <a:rPr lang="en-US" altLang="en-US" sz="3600" dirty="0">
                <a:solidFill>
                  <a:srgbClr val="2F2B20"/>
                </a:solidFill>
              </a:rPr>
              <a:t>.</a:t>
            </a:r>
          </a:p>
        </p:txBody>
      </p:sp>
      <p:sp>
        <p:nvSpPr>
          <p:cNvPr id="22531" name="Slide Number Placeholder 3">
            <a:extLst>
              <a:ext uri="{FF2B5EF4-FFF2-40B4-BE49-F238E27FC236}">
                <a16:creationId xmlns:a16="http://schemas.microsoft.com/office/drawing/2014/main" xmlns="" id="{21F13683-8435-4139-B776-E0D895877DAD}"/>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2790E91-0C0C-49ED-A556-493A8C5C5AAA}" type="slidenum">
              <a:rPr lang="en-US" altLang="en-US" sz="1400">
                <a:cs typeface="Arial" panose="020B0604020202020204" pitchFamily="34" charset="0"/>
              </a:rPr>
              <a:pPr/>
              <a:t>10</a:t>
            </a:fld>
            <a:endParaRPr lang="en-US" altLang="en-US" sz="1400" dirty="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xmlns="" id="{84F91428-A2A0-4BDD-9541-FFD713D22483}"/>
              </a:ext>
            </a:extLst>
          </p:cNvPr>
          <p:cNvSpPr>
            <a:spLocks noGrp="1" noChangeArrowheads="1"/>
          </p:cNvSpPr>
          <p:nvPr>
            <p:ph type="title"/>
          </p:nvPr>
        </p:nvSpPr>
        <p:spPr/>
        <p:txBody>
          <a:bodyPr/>
          <a:lstStyle/>
          <a:p>
            <a:pPr fontAlgn="auto">
              <a:spcAft>
                <a:spcPts val="0"/>
              </a:spcAft>
              <a:defRPr/>
            </a:pPr>
            <a:r>
              <a:rPr lang="en-US" sz="3600" dirty="0">
                <a:latin typeface="+mn-lt"/>
                <a:ea typeface="+mj-ea"/>
              </a:rPr>
              <a:t>Age Discrimination in Employment Act of 1967 (A</a:t>
            </a:r>
            <a:r>
              <a:rPr lang="en-US" sz="100" dirty="0">
                <a:latin typeface="+mn-lt"/>
                <a:ea typeface="+mj-ea"/>
              </a:rPr>
              <a:t> </a:t>
            </a:r>
            <a:r>
              <a:rPr lang="en-US" sz="3600" dirty="0">
                <a:latin typeface="+mn-lt"/>
                <a:ea typeface="+mj-ea"/>
              </a:rPr>
              <a:t>D</a:t>
            </a:r>
            <a:r>
              <a:rPr lang="en-US" sz="100" dirty="0">
                <a:latin typeface="+mn-lt"/>
                <a:ea typeface="+mj-ea"/>
              </a:rPr>
              <a:t> </a:t>
            </a:r>
            <a:r>
              <a:rPr lang="en-US" sz="3600" dirty="0">
                <a:latin typeface="+mn-lt"/>
                <a:ea typeface="+mj-ea"/>
              </a:rPr>
              <a:t>E</a:t>
            </a:r>
            <a:r>
              <a:rPr lang="en-US" sz="100" dirty="0">
                <a:latin typeface="+mn-lt"/>
                <a:ea typeface="+mj-ea"/>
              </a:rPr>
              <a:t> </a:t>
            </a:r>
            <a:r>
              <a:rPr lang="en-US" sz="3600" dirty="0">
                <a:latin typeface="+mn-lt"/>
                <a:ea typeface="+mj-ea"/>
              </a:rPr>
              <a:t>A)</a:t>
            </a:r>
          </a:p>
        </p:txBody>
      </p:sp>
      <p:sp>
        <p:nvSpPr>
          <p:cNvPr id="23555" name="Content Placeholder 3">
            <a:extLst>
              <a:ext uri="{FF2B5EF4-FFF2-40B4-BE49-F238E27FC236}">
                <a16:creationId xmlns:a16="http://schemas.microsoft.com/office/drawing/2014/main" xmlns="" id="{605472D3-70EE-45BD-B43D-08A9E513E22E}"/>
              </a:ext>
            </a:extLst>
          </p:cNvPr>
          <p:cNvSpPr>
            <a:spLocks noGrp="1" noChangeArrowheads="1"/>
          </p:cNvSpPr>
          <p:nvPr>
            <p:ph idx="1"/>
          </p:nvPr>
        </p:nvSpPr>
        <p:spPr/>
        <p:txBody>
          <a:bodyPr/>
          <a:lstStyle/>
          <a:p>
            <a:pPr marL="291600" indent="-291600">
              <a:spcBef>
                <a:spcPts val="1500"/>
              </a:spcBef>
              <a:buClr>
                <a:schemeClr val="tx2"/>
              </a:buClr>
            </a:pPr>
            <a:r>
              <a:rPr lang="en-US" altLang="en-US" sz="2800" dirty="0">
                <a:solidFill>
                  <a:srgbClr val="2F2B20"/>
                </a:solidFill>
              </a:rPr>
              <a:t>Prohibits employers from refusing to hire, discharging, or discriminating in “terms and conditions” of employment on basis of employee/applicant being age 40 or older.</a:t>
            </a:r>
          </a:p>
        </p:txBody>
      </p:sp>
      <p:sp>
        <p:nvSpPr>
          <p:cNvPr id="24579" name="Slide Number Placeholder 3">
            <a:extLst>
              <a:ext uri="{FF2B5EF4-FFF2-40B4-BE49-F238E27FC236}">
                <a16:creationId xmlns:a16="http://schemas.microsoft.com/office/drawing/2014/main" xmlns="" id="{3C6D83E5-D5E4-4CBC-BF64-0C638C0A540F}"/>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6B11054-2BF2-4170-9953-BF4ED3ECDF5E}" type="slidenum">
              <a:rPr lang="en-US" altLang="en-US" sz="1400">
                <a:cs typeface="Arial" panose="020B0604020202020204" pitchFamily="34" charset="0"/>
              </a:rPr>
              <a:pPr/>
              <a:t>11</a:t>
            </a:fld>
            <a:endParaRPr lang="en-US" altLang="en-US" sz="1400" dirty="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xmlns="" id="{39B92792-7196-4707-9393-E3C7D7966536}"/>
              </a:ext>
            </a:extLst>
          </p:cNvPr>
          <p:cNvSpPr>
            <a:spLocks noGrp="1" noChangeArrowheads="1"/>
          </p:cNvSpPr>
          <p:nvPr>
            <p:ph type="title"/>
          </p:nvPr>
        </p:nvSpPr>
        <p:spPr/>
        <p:txBody>
          <a:bodyPr/>
          <a:lstStyle/>
          <a:p>
            <a:pPr fontAlgn="auto">
              <a:spcAft>
                <a:spcPts val="0"/>
              </a:spcAft>
              <a:defRPr/>
            </a:pPr>
            <a:r>
              <a:rPr lang="en-US" sz="4000" dirty="0">
                <a:latin typeface="+mn-lt"/>
                <a:ea typeface="+mj-ea"/>
              </a:rPr>
              <a:t>Americans With Disabilities Act (A</a:t>
            </a:r>
            <a:r>
              <a:rPr lang="en-US" sz="100" dirty="0">
                <a:latin typeface="+mn-lt"/>
                <a:ea typeface="+mj-ea"/>
              </a:rPr>
              <a:t> </a:t>
            </a:r>
            <a:r>
              <a:rPr lang="en-US" sz="4000" dirty="0">
                <a:latin typeface="+mn-lt"/>
                <a:ea typeface="+mj-ea"/>
              </a:rPr>
              <a:t>D</a:t>
            </a:r>
            <a:r>
              <a:rPr lang="en-US" sz="100" dirty="0">
                <a:latin typeface="+mn-lt"/>
                <a:ea typeface="+mj-ea"/>
              </a:rPr>
              <a:t> </a:t>
            </a:r>
            <a:r>
              <a:rPr lang="en-US" sz="4000" dirty="0">
                <a:latin typeface="+mn-lt"/>
                <a:ea typeface="+mj-ea"/>
              </a:rPr>
              <a:t>A)</a:t>
            </a:r>
          </a:p>
        </p:txBody>
      </p:sp>
      <p:sp>
        <p:nvSpPr>
          <p:cNvPr id="25603" name="Content Placeholder 3">
            <a:extLst>
              <a:ext uri="{FF2B5EF4-FFF2-40B4-BE49-F238E27FC236}">
                <a16:creationId xmlns:a16="http://schemas.microsoft.com/office/drawing/2014/main" xmlns="" id="{AE0D3A7C-531C-4217-A335-B0EFAFA92516}"/>
              </a:ext>
            </a:extLst>
          </p:cNvPr>
          <p:cNvSpPr>
            <a:spLocks noGrp="1" noChangeArrowheads="1"/>
          </p:cNvSpPr>
          <p:nvPr>
            <p:ph idx="1"/>
          </p:nvPr>
        </p:nvSpPr>
        <p:spPr/>
        <p:txBody>
          <a:bodyPr/>
          <a:lstStyle/>
          <a:p>
            <a:pPr marL="291600" indent="-291600">
              <a:spcBef>
                <a:spcPts val="1500"/>
              </a:spcBef>
              <a:buClr>
                <a:schemeClr val="tx2"/>
              </a:buClr>
            </a:pPr>
            <a:r>
              <a:rPr lang="en-US" altLang="en-US" sz="2800" dirty="0">
                <a:solidFill>
                  <a:srgbClr val="2F2B20"/>
                </a:solidFill>
              </a:rPr>
              <a:t>Prohibits discrimination against employees and job applicants with disabilities.</a:t>
            </a:r>
          </a:p>
          <a:p>
            <a:pPr marL="291600" indent="-291600">
              <a:spcBef>
                <a:spcPts val="1500"/>
              </a:spcBef>
              <a:buClr>
                <a:schemeClr val="tx2"/>
              </a:buClr>
            </a:pPr>
            <a:r>
              <a:rPr lang="en-US" altLang="en-US" sz="2800" dirty="0">
                <a:solidFill>
                  <a:srgbClr val="2F2B20"/>
                </a:solidFill>
              </a:rPr>
              <a:t>Requires employers to make “reasonable accommodations” to the known physical/mental “disabilities” of an “otherwise qualified” person with disability, unless necessary accommodation would impose “undue burden” on employer’s business.</a:t>
            </a:r>
          </a:p>
        </p:txBody>
      </p:sp>
      <p:sp>
        <p:nvSpPr>
          <p:cNvPr id="26627" name="Slide Number Placeholder 3">
            <a:extLst>
              <a:ext uri="{FF2B5EF4-FFF2-40B4-BE49-F238E27FC236}">
                <a16:creationId xmlns:a16="http://schemas.microsoft.com/office/drawing/2014/main" xmlns="" id="{615B5A96-0EF6-403D-AA4C-29EAF1478B31}"/>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5EB1E17-65DD-46C4-BD5B-724ABB582D09}" type="slidenum">
              <a:rPr lang="en-US" altLang="en-US" sz="1400">
                <a:cs typeface="Arial" panose="020B0604020202020204" pitchFamily="34" charset="0"/>
              </a:rPr>
              <a:pPr/>
              <a:t>12</a:t>
            </a:fld>
            <a:endParaRPr lang="en-US" altLang="en-US" sz="1400" dirty="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xmlns="" id="{01A8B67E-737C-40AB-9B7F-73F037DFFD01}"/>
              </a:ext>
            </a:extLst>
          </p:cNvPr>
          <p:cNvSpPr>
            <a:spLocks noGrp="1" noChangeArrowheads="1"/>
          </p:cNvSpPr>
          <p:nvPr>
            <p:ph type="title"/>
          </p:nvPr>
        </p:nvSpPr>
        <p:spPr/>
        <p:txBody>
          <a:bodyPr/>
          <a:lstStyle/>
          <a:p>
            <a:pPr fontAlgn="auto">
              <a:spcAft>
                <a:spcPts val="0"/>
              </a:spcAft>
              <a:defRPr/>
            </a:pPr>
            <a:r>
              <a:rPr lang="en-US" sz="3600" dirty="0">
                <a:latin typeface="+mn-lt"/>
                <a:ea typeface="+mj-ea"/>
              </a:rPr>
              <a:t>Requirements for Bringing a Successful Claim Under A</a:t>
            </a:r>
            <a:r>
              <a:rPr lang="en-US" sz="100" dirty="0">
                <a:latin typeface="+mn-lt"/>
                <a:ea typeface="+mj-ea"/>
              </a:rPr>
              <a:t> </a:t>
            </a:r>
            <a:r>
              <a:rPr lang="en-US" sz="3600" dirty="0">
                <a:latin typeface="+mn-lt"/>
                <a:ea typeface="+mj-ea"/>
              </a:rPr>
              <a:t>D</a:t>
            </a:r>
            <a:r>
              <a:rPr lang="en-US" sz="100" dirty="0">
                <a:latin typeface="+mn-lt"/>
                <a:ea typeface="+mj-ea"/>
              </a:rPr>
              <a:t> </a:t>
            </a:r>
            <a:r>
              <a:rPr lang="en-US" sz="3600" dirty="0">
                <a:latin typeface="+mn-lt"/>
                <a:ea typeface="+mj-ea"/>
              </a:rPr>
              <a:t>A</a:t>
            </a:r>
          </a:p>
        </p:txBody>
      </p:sp>
      <p:sp>
        <p:nvSpPr>
          <p:cNvPr id="27651" name="Content Placeholder 3">
            <a:extLst>
              <a:ext uri="{FF2B5EF4-FFF2-40B4-BE49-F238E27FC236}">
                <a16:creationId xmlns:a16="http://schemas.microsoft.com/office/drawing/2014/main" xmlns="" id="{2CC6088C-347B-4BC5-8884-6B6053AB33ED}"/>
              </a:ext>
            </a:extLst>
          </p:cNvPr>
          <p:cNvSpPr>
            <a:spLocks noGrp="1" noChangeArrowheads="1"/>
          </p:cNvSpPr>
          <p:nvPr>
            <p:ph idx="1"/>
          </p:nvPr>
        </p:nvSpPr>
        <p:spPr/>
        <p:txBody>
          <a:bodyPr/>
          <a:lstStyle/>
          <a:p>
            <a:pPr marL="0" indent="0">
              <a:buNone/>
            </a:pPr>
            <a:r>
              <a:rPr lang="en-US" altLang="en-US" sz="3200" dirty="0">
                <a:solidFill>
                  <a:srgbClr val="2F2B20"/>
                </a:solidFill>
              </a:rPr>
              <a:t>Plaintiff must show he/she meets all of the following:</a:t>
            </a:r>
          </a:p>
          <a:p>
            <a:pPr marL="291600" lvl="1" indent="-291600">
              <a:spcBef>
                <a:spcPts val="1500"/>
              </a:spcBef>
              <a:buClr>
                <a:schemeClr val="tx2"/>
              </a:buClr>
            </a:pPr>
            <a:r>
              <a:rPr lang="en-US" altLang="en-US" sz="2800" dirty="0">
                <a:solidFill>
                  <a:srgbClr val="2F2B20"/>
                </a:solidFill>
              </a:rPr>
              <a:t>Had a disability.</a:t>
            </a:r>
          </a:p>
          <a:p>
            <a:pPr marL="291600" lvl="1" indent="-291600">
              <a:spcBef>
                <a:spcPts val="1500"/>
              </a:spcBef>
              <a:buClr>
                <a:schemeClr val="tx2"/>
              </a:buClr>
            </a:pPr>
            <a:r>
              <a:rPr lang="en-US" altLang="en-US" sz="2800" dirty="0">
                <a:solidFill>
                  <a:srgbClr val="2F2B20"/>
                </a:solidFill>
              </a:rPr>
              <a:t>Was “otherwise qualified” for the job.</a:t>
            </a:r>
          </a:p>
          <a:p>
            <a:pPr marL="291600" lvl="1" indent="-291600">
              <a:spcBef>
                <a:spcPts val="1500"/>
              </a:spcBef>
              <a:buClr>
                <a:schemeClr val="tx2"/>
              </a:buClr>
            </a:pPr>
            <a:r>
              <a:rPr lang="en-US" altLang="en-US" sz="2800" dirty="0">
                <a:solidFill>
                  <a:srgbClr val="2F2B20"/>
                </a:solidFill>
              </a:rPr>
              <a:t>Suffered an adverse employment decision because of disability.</a:t>
            </a:r>
          </a:p>
        </p:txBody>
      </p:sp>
      <p:sp>
        <p:nvSpPr>
          <p:cNvPr id="28675" name="Slide Number Placeholder 3">
            <a:extLst>
              <a:ext uri="{FF2B5EF4-FFF2-40B4-BE49-F238E27FC236}">
                <a16:creationId xmlns:a16="http://schemas.microsoft.com/office/drawing/2014/main" xmlns="" id="{F5B7360D-9CC0-4EED-834B-CDAE9BE14866}"/>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5BE7BFE-918C-417C-A9B8-C52F2D51145C}" type="slidenum">
              <a:rPr lang="en-US" altLang="en-US" sz="1400">
                <a:cs typeface="Arial" panose="020B0604020202020204" pitchFamily="34" charset="0"/>
              </a:rPr>
              <a:pPr/>
              <a:t>13</a:t>
            </a:fld>
            <a:endParaRPr lang="en-US" altLang="en-US" sz="1400" dirty="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xmlns="" id="{54AC1B2A-8940-4537-89E8-D55AFB2BFA22}"/>
              </a:ext>
            </a:extLst>
          </p:cNvPr>
          <p:cNvSpPr>
            <a:spLocks noGrp="1" noChangeArrowheads="1"/>
          </p:cNvSpPr>
          <p:nvPr>
            <p:ph type="title"/>
          </p:nvPr>
        </p:nvSpPr>
        <p:spPr/>
        <p:txBody>
          <a:bodyPr/>
          <a:lstStyle/>
          <a:p>
            <a:pPr fontAlgn="auto">
              <a:spcAft>
                <a:spcPts val="0"/>
              </a:spcAft>
              <a:defRPr/>
            </a:pPr>
            <a:r>
              <a:rPr lang="en-US" dirty="0">
                <a:latin typeface="+mn-lt"/>
                <a:ea typeface="+mj-ea"/>
              </a:rPr>
              <a:t>Equal Pay Act of 1963</a:t>
            </a:r>
          </a:p>
        </p:txBody>
      </p:sp>
      <p:sp>
        <p:nvSpPr>
          <p:cNvPr id="29699" name="Content Placeholder 3">
            <a:extLst>
              <a:ext uri="{FF2B5EF4-FFF2-40B4-BE49-F238E27FC236}">
                <a16:creationId xmlns:a16="http://schemas.microsoft.com/office/drawing/2014/main" xmlns="" id="{F830B228-A6F6-4BEE-9C68-395BF09590B3}"/>
              </a:ext>
            </a:extLst>
          </p:cNvPr>
          <p:cNvSpPr>
            <a:spLocks noGrp="1" noChangeArrowheads="1"/>
          </p:cNvSpPr>
          <p:nvPr>
            <p:ph idx="1"/>
          </p:nvPr>
        </p:nvSpPr>
        <p:spPr>
          <a:xfrm>
            <a:off x="457200" y="1676400"/>
            <a:ext cx="7620000" cy="4800600"/>
          </a:xfrm>
        </p:spPr>
        <p:txBody>
          <a:bodyPr rtlCol="0"/>
          <a:lstStyle/>
          <a:p>
            <a:pPr marL="291600" indent="-291600">
              <a:spcBef>
                <a:spcPts val="1500"/>
              </a:spcBef>
              <a:buClr>
                <a:schemeClr val="tx2"/>
              </a:buClr>
              <a:defRPr/>
            </a:pPr>
            <a:r>
              <a:rPr lang="en-US" sz="2800" dirty="0">
                <a:solidFill>
                  <a:srgbClr val="2F2B20"/>
                </a:solidFill>
              </a:rPr>
              <a:t>Prohibits an employer from paying workers of one gender less than wages paid to employees of opposite gender for work that requires equal skill, effort, and responsibility.</a:t>
            </a:r>
          </a:p>
        </p:txBody>
      </p:sp>
      <p:sp>
        <p:nvSpPr>
          <p:cNvPr id="30723" name="Slide Number Placeholder 3">
            <a:extLst>
              <a:ext uri="{FF2B5EF4-FFF2-40B4-BE49-F238E27FC236}">
                <a16:creationId xmlns:a16="http://schemas.microsoft.com/office/drawing/2014/main" xmlns="" id="{A18C1A1A-21A2-4068-90AE-B00E426D010A}"/>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8691BCA-5F7F-4388-800D-7C23EDE28697}" type="slidenum">
              <a:rPr lang="en-US" altLang="en-US" sz="1400">
                <a:cs typeface="Arial" panose="020B0604020202020204" pitchFamily="34" charset="0"/>
              </a:rPr>
              <a:pPr/>
              <a:t>14</a:t>
            </a:fld>
            <a:endParaRPr lang="en-US" altLang="en-US" sz="1400" dirty="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xmlns="" id="{2D5A9B55-FC8C-47A0-B187-5D92C4E41EFA}"/>
              </a:ext>
            </a:extLst>
          </p:cNvPr>
          <p:cNvSpPr>
            <a:spLocks noGrp="1" noChangeArrowheads="1"/>
          </p:cNvSpPr>
          <p:nvPr>
            <p:ph type="title"/>
          </p:nvPr>
        </p:nvSpPr>
        <p:spPr/>
        <p:txBody>
          <a:bodyPr/>
          <a:lstStyle/>
          <a:p>
            <a:pPr fontAlgn="auto">
              <a:spcAft>
                <a:spcPts val="0"/>
              </a:spcAft>
              <a:defRPr/>
            </a:pPr>
            <a:r>
              <a:rPr lang="en-US" sz="3400" dirty="0">
                <a:latin typeface="+mn-lt"/>
                <a:ea typeface="+mj-ea"/>
              </a:rPr>
              <a:t>Defenses to an Equal Pay Act Lawsuit</a:t>
            </a:r>
          </a:p>
        </p:txBody>
      </p:sp>
      <p:sp>
        <p:nvSpPr>
          <p:cNvPr id="31747" name="Content Placeholder 3">
            <a:extLst>
              <a:ext uri="{FF2B5EF4-FFF2-40B4-BE49-F238E27FC236}">
                <a16:creationId xmlns:a16="http://schemas.microsoft.com/office/drawing/2014/main" xmlns="" id="{F1770DA6-97A3-4D9E-AA76-329898EAA237}"/>
              </a:ext>
            </a:extLst>
          </p:cNvPr>
          <p:cNvSpPr>
            <a:spLocks noGrp="1" noChangeArrowheads="1"/>
          </p:cNvSpPr>
          <p:nvPr>
            <p:ph idx="1"/>
          </p:nvPr>
        </p:nvSpPr>
        <p:spPr/>
        <p:txBody>
          <a:bodyPr/>
          <a:lstStyle/>
          <a:p>
            <a:pPr marL="291600" indent="-291600">
              <a:spcBef>
                <a:spcPts val="1500"/>
              </a:spcBef>
              <a:buClr>
                <a:schemeClr val="tx2"/>
              </a:buClr>
            </a:pPr>
            <a:r>
              <a:rPr lang="en-US" altLang="en-US" sz="2800" dirty="0">
                <a:solidFill>
                  <a:srgbClr val="2F2B20"/>
                </a:solidFill>
              </a:rPr>
              <a:t>Bona fide seniority system.</a:t>
            </a:r>
          </a:p>
          <a:p>
            <a:pPr marL="291600" indent="-291600">
              <a:spcBef>
                <a:spcPts val="1500"/>
              </a:spcBef>
              <a:buClr>
                <a:schemeClr val="tx2"/>
              </a:buClr>
            </a:pPr>
            <a:r>
              <a:rPr lang="en-US" altLang="en-US" sz="2800" dirty="0">
                <a:solidFill>
                  <a:srgbClr val="2F2B20"/>
                </a:solidFill>
              </a:rPr>
              <a:t>Bona fide merit system.</a:t>
            </a:r>
          </a:p>
          <a:p>
            <a:pPr marL="291600" indent="-291600">
              <a:spcBef>
                <a:spcPts val="1500"/>
              </a:spcBef>
              <a:buClr>
                <a:schemeClr val="tx2"/>
              </a:buClr>
            </a:pPr>
            <a:r>
              <a:rPr lang="en-US" altLang="en-US" sz="2800" dirty="0">
                <a:solidFill>
                  <a:srgbClr val="2F2B20"/>
                </a:solidFill>
              </a:rPr>
              <a:t>Pay system based on “quality or quantity” of production.</a:t>
            </a:r>
          </a:p>
          <a:p>
            <a:pPr marL="291600" indent="-291600">
              <a:spcBef>
                <a:spcPts val="1500"/>
              </a:spcBef>
              <a:buClr>
                <a:schemeClr val="tx2"/>
              </a:buClr>
            </a:pPr>
            <a:r>
              <a:rPr lang="en-US" altLang="en-US" sz="2800" dirty="0">
                <a:solidFill>
                  <a:srgbClr val="2F2B20"/>
                </a:solidFill>
              </a:rPr>
              <a:t>Any factor(s) other than gender.</a:t>
            </a:r>
          </a:p>
        </p:txBody>
      </p:sp>
      <p:sp>
        <p:nvSpPr>
          <p:cNvPr id="32771" name="Slide Number Placeholder 3">
            <a:extLst>
              <a:ext uri="{FF2B5EF4-FFF2-40B4-BE49-F238E27FC236}">
                <a16:creationId xmlns:a16="http://schemas.microsoft.com/office/drawing/2014/main" xmlns="" id="{EB2E52E7-8F30-4C13-96C7-190F6A064298}"/>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E5D3FE9-AE82-47F8-ABEC-1A83B8F70D41}" type="slidenum">
              <a:rPr lang="en-US" altLang="en-US" sz="1400">
                <a:cs typeface="Arial" panose="020B0604020202020204" pitchFamily="34" charset="0"/>
              </a:rPr>
              <a:pPr/>
              <a:t>15</a:t>
            </a:fld>
            <a:endParaRPr lang="en-US" altLang="en-US" sz="1400" dirty="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4">
            <a:extLst>
              <a:ext uri="{FF2B5EF4-FFF2-40B4-BE49-F238E27FC236}">
                <a16:creationId xmlns:a16="http://schemas.microsoft.com/office/drawing/2014/main" xmlns="" id="{29917CD8-854D-406F-8ACE-77E9C58C4358}"/>
              </a:ext>
            </a:extLst>
          </p:cNvPr>
          <p:cNvSpPr>
            <a:spLocks noGrp="1" noChangeArrowheads="1"/>
          </p:cNvSpPr>
          <p:nvPr>
            <p:ph type="title"/>
          </p:nvPr>
        </p:nvSpPr>
        <p:spPr>
          <a:xfrm>
            <a:off x="457200" y="1371600"/>
            <a:ext cx="8229600" cy="2667000"/>
          </a:xfrm>
        </p:spPr>
        <p:txBody>
          <a:bodyPr/>
          <a:lstStyle/>
          <a:p>
            <a:pPr fontAlgn="auto">
              <a:spcAft>
                <a:spcPts val="0"/>
              </a:spcAft>
              <a:defRPr/>
            </a:pPr>
            <a:r>
              <a:rPr lang="en-US" sz="4000" dirty="0">
                <a:latin typeface="+mn-lt"/>
                <a:ea typeface="+mj-ea"/>
              </a:rPr>
              <a:t>Additional Laws Governing the Employment Relationship</a:t>
            </a:r>
          </a:p>
        </p:txBody>
      </p:sp>
      <p:sp>
        <p:nvSpPr>
          <p:cNvPr id="34819" name="Slide Number Placeholder 3">
            <a:extLst>
              <a:ext uri="{FF2B5EF4-FFF2-40B4-BE49-F238E27FC236}">
                <a16:creationId xmlns:a16="http://schemas.microsoft.com/office/drawing/2014/main" xmlns="" id="{32FA061C-4BB3-43AA-9343-7D0476EA3601}"/>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A19D67E-6F39-4B87-ADAC-425877D74861}" type="slidenum">
              <a:rPr lang="en-US" altLang="en-US" sz="1400">
                <a:cs typeface="Arial" panose="020B0604020202020204" pitchFamily="34" charset="0"/>
              </a:rPr>
              <a:pPr/>
              <a:t>16</a:t>
            </a:fld>
            <a:endParaRPr lang="en-US" altLang="en-US" sz="1400" dirty="0">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xmlns="" id="{6075263E-1077-4D7E-A39A-DC4633BE7217}"/>
              </a:ext>
            </a:extLst>
          </p:cNvPr>
          <p:cNvSpPr>
            <a:spLocks noGrp="1" noChangeArrowheads="1"/>
          </p:cNvSpPr>
          <p:nvPr>
            <p:ph type="title"/>
          </p:nvPr>
        </p:nvSpPr>
        <p:spPr>
          <a:xfrm>
            <a:off x="457200" y="274638"/>
            <a:ext cx="7620000" cy="944562"/>
          </a:xfrm>
        </p:spPr>
        <p:txBody>
          <a:bodyPr/>
          <a:lstStyle/>
          <a:p>
            <a:pPr fontAlgn="auto">
              <a:spcAft>
                <a:spcPts val="0"/>
              </a:spcAft>
              <a:defRPr/>
            </a:pPr>
            <a:r>
              <a:rPr lang="en-US" sz="3200" dirty="0">
                <a:latin typeface="+mn-lt"/>
                <a:ea typeface="+mj-ea"/>
              </a:rPr>
              <a:t>The Fair Labor Standards Act (</a:t>
            </a:r>
            <a:r>
              <a:rPr lang="en-US" sz="3200" dirty="0" smtClean="0">
                <a:latin typeface="+mn-lt"/>
                <a:ea typeface="+mj-ea"/>
              </a:rPr>
              <a:t>F</a:t>
            </a:r>
            <a:r>
              <a:rPr lang="en-US" sz="100" dirty="0" smtClean="0">
                <a:latin typeface="+mn-lt"/>
                <a:ea typeface="+mj-ea"/>
              </a:rPr>
              <a:t> </a:t>
            </a:r>
            <a:r>
              <a:rPr lang="en-US" sz="3200" dirty="0" smtClean="0">
                <a:latin typeface="+mn-lt"/>
                <a:ea typeface="+mj-ea"/>
              </a:rPr>
              <a:t>L</a:t>
            </a:r>
            <a:r>
              <a:rPr lang="en-US" sz="100" dirty="0" smtClean="0">
                <a:latin typeface="+mn-lt"/>
                <a:ea typeface="+mj-ea"/>
              </a:rPr>
              <a:t> </a:t>
            </a:r>
            <a:r>
              <a:rPr lang="en-US" sz="3200" dirty="0" smtClean="0">
                <a:latin typeface="+mn-lt"/>
                <a:ea typeface="+mj-ea"/>
              </a:rPr>
              <a:t>S</a:t>
            </a:r>
            <a:r>
              <a:rPr lang="en-US" sz="100" dirty="0" smtClean="0">
                <a:latin typeface="+mn-lt"/>
                <a:ea typeface="+mj-ea"/>
              </a:rPr>
              <a:t> </a:t>
            </a:r>
            <a:r>
              <a:rPr lang="en-US" sz="3200" dirty="0" smtClean="0">
                <a:latin typeface="+mn-lt"/>
                <a:ea typeface="+mj-ea"/>
              </a:rPr>
              <a:t>A</a:t>
            </a:r>
            <a:r>
              <a:rPr lang="en-US" sz="3200" dirty="0">
                <a:latin typeface="+mn-lt"/>
                <a:ea typeface="+mj-ea"/>
              </a:rPr>
              <a:t>)</a:t>
            </a:r>
          </a:p>
        </p:txBody>
      </p:sp>
      <p:sp>
        <p:nvSpPr>
          <p:cNvPr id="35843" name="Rectangle 3">
            <a:extLst>
              <a:ext uri="{FF2B5EF4-FFF2-40B4-BE49-F238E27FC236}">
                <a16:creationId xmlns:a16="http://schemas.microsoft.com/office/drawing/2014/main" xmlns="" id="{AB634CAC-85B1-4AB7-A382-9249F0531768}"/>
              </a:ext>
            </a:extLst>
          </p:cNvPr>
          <p:cNvSpPr>
            <a:spLocks noGrp="1" noChangeArrowheads="1"/>
          </p:cNvSpPr>
          <p:nvPr>
            <p:ph idx="1"/>
          </p:nvPr>
        </p:nvSpPr>
        <p:spPr>
          <a:xfrm>
            <a:off x="457200" y="1295400"/>
            <a:ext cx="7620000" cy="5029200"/>
          </a:xfrm>
        </p:spPr>
        <p:txBody>
          <a:bodyPr/>
          <a:lstStyle/>
          <a:p>
            <a:pPr marL="0" indent="0">
              <a:lnSpc>
                <a:spcPct val="90000"/>
              </a:lnSpc>
              <a:buClr>
                <a:schemeClr val="tx2"/>
              </a:buClr>
              <a:buNone/>
            </a:pPr>
            <a:r>
              <a:rPr lang="en-US" altLang="en-US" sz="2400" dirty="0">
                <a:solidFill>
                  <a:srgbClr val="2F2B20"/>
                </a:solidFill>
              </a:rPr>
              <a:t>Requires that a “minimum wage” of specified amount be paid to all covered employees.</a:t>
            </a:r>
            <a:endParaRPr lang="en-US" altLang="en-US" sz="1100" dirty="0">
              <a:solidFill>
                <a:srgbClr val="2F2B20"/>
              </a:solidFill>
            </a:endParaRPr>
          </a:p>
          <a:p>
            <a:pPr marL="0" indent="0">
              <a:lnSpc>
                <a:spcPct val="90000"/>
              </a:lnSpc>
              <a:buClr>
                <a:schemeClr val="tx2"/>
              </a:buClr>
              <a:buNone/>
            </a:pPr>
            <a:r>
              <a:rPr lang="en-US" altLang="en-US" sz="2400" dirty="0">
                <a:solidFill>
                  <a:srgbClr val="2F2B20"/>
                </a:solidFill>
              </a:rPr>
              <a:t>Specified minimum wage amount periodically raised by Congress.</a:t>
            </a:r>
            <a:endParaRPr lang="en-US" altLang="en-US" sz="1100" dirty="0">
              <a:solidFill>
                <a:srgbClr val="2F2B20"/>
              </a:solidFill>
            </a:endParaRPr>
          </a:p>
          <a:p>
            <a:pPr marL="0" indent="0">
              <a:lnSpc>
                <a:spcPct val="90000"/>
              </a:lnSpc>
              <a:buClr>
                <a:schemeClr val="tx2"/>
              </a:buClr>
              <a:buNone/>
            </a:pPr>
            <a:r>
              <a:rPr lang="en-US" altLang="en-US" sz="2400" dirty="0">
                <a:solidFill>
                  <a:srgbClr val="2F2B20"/>
                </a:solidFill>
              </a:rPr>
              <a:t>Mandates that employees who work greater than 40 hours in a week be paid no less than one and one-half times regular wage for all hours worked beyond </a:t>
            </a:r>
            <a:r>
              <a:rPr lang="en-US" altLang="en-US" sz="2400" dirty="0" smtClean="0">
                <a:solidFill>
                  <a:srgbClr val="2F2B20"/>
                </a:solidFill>
              </a:rPr>
              <a:t>40.</a:t>
            </a:r>
            <a:endParaRPr lang="en-US" altLang="en-US" sz="800" dirty="0">
              <a:solidFill>
                <a:srgbClr val="2F2B20"/>
              </a:solidFill>
            </a:endParaRPr>
          </a:p>
          <a:p>
            <a:pPr marL="0" indent="0">
              <a:lnSpc>
                <a:spcPct val="90000"/>
              </a:lnSpc>
              <a:buClr>
                <a:schemeClr val="tx2"/>
              </a:buClr>
              <a:buNone/>
            </a:pPr>
            <a:r>
              <a:rPr lang="en-US" altLang="en-US" sz="2400" dirty="0" smtClean="0">
                <a:solidFill>
                  <a:srgbClr val="2F2B20"/>
                </a:solidFill>
              </a:rPr>
              <a:t>Exceptions:</a:t>
            </a:r>
            <a:endParaRPr lang="en-US" sz="2400" dirty="0" smtClean="0">
              <a:solidFill>
                <a:srgbClr val="2F2B20"/>
              </a:solidFill>
            </a:endParaRPr>
          </a:p>
          <a:p>
            <a:pPr marL="342900" lvl="1" indent="-342900" algn="l">
              <a:lnSpc>
                <a:spcPct val="90000"/>
              </a:lnSpc>
              <a:spcBef>
                <a:spcPts val="1500"/>
              </a:spcBef>
              <a:buClr>
                <a:schemeClr val="tx2"/>
              </a:buClr>
            </a:pPr>
            <a:r>
              <a:rPr lang="en-US" altLang="en-US" sz="2400" dirty="0" smtClean="0">
                <a:solidFill>
                  <a:srgbClr val="2F2B20"/>
                </a:solidFill>
              </a:rPr>
              <a:t>Executives</a:t>
            </a:r>
            <a:r>
              <a:rPr lang="en-US" altLang="en-US" sz="2400" dirty="0">
                <a:solidFill>
                  <a:srgbClr val="2F2B20"/>
                </a:solidFill>
              </a:rPr>
              <a:t>.</a:t>
            </a:r>
          </a:p>
          <a:p>
            <a:pPr marL="342900" lvl="1" indent="-342900" algn="l">
              <a:lnSpc>
                <a:spcPct val="90000"/>
              </a:lnSpc>
              <a:spcBef>
                <a:spcPts val="1500"/>
              </a:spcBef>
              <a:buClr>
                <a:schemeClr val="tx2"/>
              </a:buClr>
            </a:pPr>
            <a:r>
              <a:rPr lang="en-US" altLang="en-US" sz="2400" dirty="0">
                <a:solidFill>
                  <a:srgbClr val="2F2B20"/>
                </a:solidFill>
              </a:rPr>
              <a:t>Administrative Employees.</a:t>
            </a:r>
          </a:p>
          <a:p>
            <a:pPr marL="342900" lvl="1" indent="-342900" algn="l">
              <a:lnSpc>
                <a:spcPct val="90000"/>
              </a:lnSpc>
              <a:spcBef>
                <a:spcPts val="1500"/>
              </a:spcBef>
              <a:buClr>
                <a:schemeClr val="tx2"/>
              </a:buClr>
            </a:pPr>
            <a:r>
              <a:rPr lang="en-US" altLang="en-US" sz="2400" dirty="0">
                <a:solidFill>
                  <a:srgbClr val="2F2B20"/>
                </a:solidFill>
              </a:rPr>
              <a:t>Professional Employees.</a:t>
            </a:r>
          </a:p>
          <a:p>
            <a:pPr marL="342900" lvl="1" indent="-342900" algn="l">
              <a:lnSpc>
                <a:spcPct val="90000"/>
              </a:lnSpc>
              <a:spcBef>
                <a:spcPts val="1500"/>
              </a:spcBef>
              <a:buClr>
                <a:schemeClr val="tx2"/>
              </a:buClr>
            </a:pPr>
            <a:r>
              <a:rPr lang="en-US" altLang="en-US" sz="2400" dirty="0">
                <a:solidFill>
                  <a:srgbClr val="2F2B20"/>
                </a:solidFill>
              </a:rPr>
              <a:t>Outside Salespersons.</a:t>
            </a:r>
          </a:p>
        </p:txBody>
      </p:sp>
      <p:sp>
        <p:nvSpPr>
          <p:cNvPr id="36867" name="Slide Number Placeholder 3">
            <a:extLst>
              <a:ext uri="{FF2B5EF4-FFF2-40B4-BE49-F238E27FC236}">
                <a16:creationId xmlns:a16="http://schemas.microsoft.com/office/drawing/2014/main" xmlns="" id="{A85FF0FF-AEF8-4BFD-BC0A-D0C389E32F38}"/>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A73223E-1444-4C07-B22B-59463581A29D}" type="slidenum">
              <a:rPr lang="en-US" altLang="en-US" sz="1400">
                <a:cs typeface="Arial" panose="020B0604020202020204" pitchFamily="34" charset="0"/>
              </a:rPr>
              <a:pPr/>
              <a:t>17</a:t>
            </a:fld>
            <a:endParaRPr lang="en-US" altLang="en-US" sz="1400" dirty="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xmlns="" id="{E192B2B4-49D5-41FF-A792-CC0DB37D427C}"/>
              </a:ext>
            </a:extLst>
          </p:cNvPr>
          <p:cNvSpPr>
            <a:spLocks noGrp="1" noChangeArrowheads="1"/>
          </p:cNvSpPr>
          <p:nvPr>
            <p:ph type="title"/>
          </p:nvPr>
        </p:nvSpPr>
        <p:spPr>
          <a:xfrm>
            <a:off x="457200" y="274638"/>
            <a:ext cx="8229600" cy="1143000"/>
          </a:xfrm>
        </p:spPr>
        <p:txBody>
          <a:bodyPr/>
          <a:lstStyle/>
          <a:p>
            <a:pPr fontAlgn="auto">
              <a:spcAft>
                <a:spcPts val="0"/>
              </a:spcAft>
              <a:defRPr/>
            </a:pPr>
            <a:r>
              <a:rPr lang="en-US" sz="4000" dirty="0">
                <a:latin typeface="+mn-lt"/>
                <a:ea typeface="+mj-ea"/>
              </a:rPr>
              <a:t>The Family and Medical Leave Act (F</a:t>
            </a:r>
            <a:r>
              <a:rPr lang="en-US" sz="100" dirty="0">
                <a:latin typeface="+mn-lt"/>
                <a:ea typeface="+mj-ea"/>
              </a:rPr>
              <a:t> </a:t>
            </a:r>
            <a:r>
              <a:rPr lang="en-US" sz="4000" dirty="0">
                <a:latin typeface="+mn-lt"/>
                <a:ea typeface="+mj-ea"/>
              </a:rPr>
              <a:t>M</a:t>
            </a:r>
            <a:r>
              <a:rPr lang="en-US" sz="100" dirty="0">
                <a:latin typeface="+mn-lt"/>
                <a:ea typeface="+mj-ea"/>
              </a:rPr>
              <a:t> </a:t>
            </a:r>
            <a:r>
              <a:rPr lang="en-US" sz="4000" dirty="0">
                <a:latin typeface="+mn-lt"/>
                <a:ea typeface="+mj-ea"/>
              </a:rPr>
              <a:t>L</a:t>
            </a:r>
            <a:r>
              <a:rPr lang="en-US" sz="100" dirty="0">
                <a:latin typeface="+mn-lt"/>
                <a:ea typeface="+mj-ea"/>
              </a:rPr>
              <a:t> </a:t>
            </a:r>
            <a:r>
              <a:rPr lang="en-US" sz="4000" dirty="0">
                <a:latin typeface="+mn-lt"/>
                <a:ea typeface="+mj-ea"/>
              </a:rPr>
              <a:t>A)</a:t>
            </a:r>
          </a:p>
        </p:txBody>
      </p:sp>
      <p:sp>
        <p:nvSpPr>
          <p:cNvPr id="37891" name="Content Placeholder 3">
            <a:extLst>
              <a:ext uri="{FF2B5EF4-FFF2-40B4-BE49-F238E27FC236}">
                <a16:creationId xmlns:a16="http://schemas.microsoft.com/office/drawing/2014/main" xmlns="" id="{F80FA1C9-6CA1-414D-BCCB-C4F68CA5E32A}"/>
              </a:ext>
            </a:extLst>
          </p:cNvPr>
          <p:cNvSpPr>
            <a:spLocks noGrp="1" noChangeArrowheads="1"/>
          </p:cNvSpPr>
          <p:nvPr>
            <p:ph idx="1"/>
          </p:nvPr>
        </p:nvSpPr>
        <p:spPr/>
        <p:txBody>
          <a:bodyPr/>
          <a:lstStyle/>
          <a:p>
            <a:pPr marL="292608" indent="-292608">
              <a:spcBef>
                <a:spcPts val="1500"/>
              </a:spcBef>
              <a:buClr>
                <a:schemeClr val="tx2"/>
              </a:buClr>
            </a:pPr>
            <a:r>
              <a:rPr lang="en-US" altLang="en-US" sz="2800" dirty="0">
                <a:solidFill>
                  <a:srgbClr val="2F2B20"/>
                </a:solidFill>
              </a:rPr>
              <a:t>Requires certain employers to establish policy that provides all eligible employees with up to 12 weeks of unpaid leave during any 12-month period for specified family-related occurrences.</a:t>
            </a:r>
          </a:p>
          <a:p>
            <a:pPr marL="292608" indent="-292608">
              <a:spcBef>
                <a:spcPts val="1500"/>
              </a:spcBef>
              <a:buClr>
                <a:schemeClr val="tx2"/>
              </a:buClr>
            </a:pPr>
            <a:r>
              <a:rPr lang="en-US" altLang="en-US" sz="2800" dirty="0">
                <a:solidFill>
                  <a:srgbClr val="2F2B20"/>
                </a:solidFill>
              </a:rPr>
              <a:t>Examples: birth/adoption of child, care for seriously ill spouse/parent/child.</a:t>
            </a:r>
          </a:p>
        </p:txBody>
      </p:sp>
      <p:sp>
        <p:nvSpPr>
          <p:cNvPr id="38915" name="Slide Number Placeholder 3">
            <a:extLst>
              <a:ext uri="{FF2B5EF4-FFF2-40B4-BE49-F238E27FC236}">
                <a16:creationId xmlns:a16="http://schemas.microsoft.com/office/drawing/2014/main" xmlns="" id="{9D1E2FBD-2BAE-4726-8536-DC1DA037A35D}"/>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AC89695-C0B7-42C4-AF22-F8109AE00E64}" type="slidenum">
              <a:rPr lang="en-US" altLang="en-US" sz="1400">
                <a:cs typeface="Arial" panose="020B0604020202020204" pitchFamily="34" charset="0"/>
              </a:rPr>
              <a:pPr/>
              <a:t>18</a:t>
            </a:fld>
            <a:endParaRPr lang="en-US" altLang="en-US" sz="1400" dirty="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xmlns="" id="{20F58671-3530-47E3-98E6-1836805E7303}"/>
              </a:ext>
            </a:extLst>
          </p:cNvPr>
          <p:cNvSpPr>
            <a:spLocks noGrp="1" noChangeArrowheads="1"/>
          </p:cNvSpPr>
          <p:nvPr>
            <p:ph type="title"/>
          </p:nvPr>
        </p:nvSpPr>
        <p:spPr/>
        <p:txBody>
          <a:bodyPr/>
          <a:lstStyle/>
          <a:p>
            <a:pPr fontAlgn="auto">
              <a:spcAft>
                <a:spcPts val="0"/>
              </a:spcAft>
              <a:defRPr/>
            </a:pPr>
            <a:r>
              <a:rPr lang="en-US" sz="3600" dirty="0">
                <a:latin typeface="+mn-lt"/>
                <a:ea typeface="+mj-ea"/>
              </a:rPr>
              <a:t>Federal Unemployment Tax Act (F</a:t>
            </a:r>
            <a:r>
              <a:rPr lang="en-US" sz="100" dirty="0">
                <a:latin typeface="+mn-lt"/>
                <a:ea typeface="+mj-ea"/>
              </a:rPr>
              <a:t> </a:t>
            </a:r>
            <a:r>
              <a:rPr lang="en-US" sz="3600" dirty="0">
                <a:latin typeface="+mn-lt"/>
                <a:ea typeface="+mj-ea"/>
              </a:rPr>
              <a:t>U</a:t>
            </a:r>
            <a:r>
              <a:rPr lang="en-US" sz="100" dirty="0">
                <a:latin typeface="+mn-lt"/>
                <a:ea typeface="+mj-ea"/>
              </a:rPr>
              <a:t> </a:t>
            </a:r>
            <a:r>
              <a:rPr lang="en-US" sz="3600" dirty="0">
                <a:latin typeface="+mn-lt"/>
                <a:ea typeface="+mj-ea"/>
              </a:rPr>
              <a:t>T</a:t>
            </a:r>
            <a:r>
              <a:rPr lang="en-US" sz="100" dirty="0">
                <a:latin typeface="+mn-lt"/>
                <a:ea typeface="+mj-ea"/>
              </a:rPr>
              <a:t> </a:t>
            </a:r>
            <a:r>
              <a:rPr lang="en-US" sz="3600" dirty="0">
                <a:latin typeface="+mn-lt"/>
                <a:ea typeface="+mj-ea"/>
              </a:rPr>
              <a:t>A)</a:t>
            </a:r>
          </a:p>
        </p:txBody>
      </p:sp>
      <p:sp>
        <p:nvSpPr>
          <p:cNvPr id="39939" name="Content Placeholder 3">
            <a:extLst>
              <a:ext uri="{FF2B5EF4-FFF2-40B4-BE49-F238E27FC236}">
                <a16:creationId xmlns:a16="http://schemas.microsoft.com/office/drawing/2014/main" xmlns="" id="{5ACF2768-EC72-4C67-BA6B-4DB1EE5CF1FA}"/>
              </a:ext>
            </a:extLst>
          </p:cNvPr>
          <p:cNvSpPr>
            <a:spLocks noGrp="1" noChangeArrowheads="1"/>
          </p:cNvSpPr>
          <p:nvPr>
            <p:ph idx="1"/>
          </p:nvPr>
        </p:nvSpPr>
        <p:spPr/>
        <p:txBody>
          <a:bodyPr rtlCol="0"/>
          <a:lstStyle/>
          <a:p>
            <a:pPr marL="291600" indent="-291600">
              <a:spcBef>
                <a:spcPts val="1500"/>
              </a:spcBef>
              <a:buClr>
                <a:schemeClr val="tx2"/>
              </a:buClr>
              <a:defRPr/>
            </a:pPr>
            <a:r>
              <a:rPr lang="en-US" sz="2800" dirty="0">
                <a:solidFill>
                  <a:srgbClr val="2F2B20"/>
                </a:solidFill>
              </a:rPr>
              <a:t>Created state system that provides unemployment compensation to qualified employees who lose their jobs.</a:t>
            </a:r>
          </a:p>
        </p:txBody>
      </p:sp>
      <p:sp>
        <p:nvSpPr>
          <p:cNvPr id="40963" name="Slide Number Placeholder 3">
            <a:extLst>
              <a:ext uri="{FF2B5EF4-FFF2-40B4-BE49-F238E27FC236}">
                <a16:creationId xmlns:a16="http://schemas.microsoft.com/office/drawing/2014/main" xmlns="" id="{477669A7-F944-4F33-A90A-DA004C874D06}"/>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96EB77E-005C-478C-BB62-19FE5D2AF4FB}" type="slidenum">
              <a:rPr lang="en-US" altLang="en-US" sz="1400">
                <a:cs typeface="Arial" panose="020B0604020202020204" pitchFamily="34" charset="0"/>
              </a:rPr>
              <a:pPr/>
              <a:t>19</a:t>
            </a:fld>
            <a:endParaRPr lang="en-US" altLang="en-US" sz="1400" dirty="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E7BD2B5D-049D-4A89-A4E2-0F96181E1536}"/>
              </a:ext>
            </a:extLst>
          </p:cNvPr>
          <p:cNvSpPr>
            <a:spLocks noGrp="1" noChangeArrowheads="1"/>
          </p:cNvSpPr>
          <p:nvPr>
            <p:ph type="title"/>
          </p:nvPr>
        </p:nvSpPr>
        <p:spPr/>
        <p:txBody>
          <a:bodyPr wrap="square" numCol="1" anchorCtr="0" compatLnSpc="1">
            <a:prstTxWarp prst="textNoShape">
              <a:avLst/>
            </a:prstTxWarp>
          </a:bodyPr>
          <a:lstStyle/>
          <a:p>
            <a:r>
              <a:rPr lang="en-US" altLang="en-US" sz="4000" dirty="0">
                <a:latin typeface="+mn-lt"/>
              </a:rPr>
              <a:t>“Employment-At-Will”</a:t>
            </a:r>
          </a:p>
        </p:txBody>
      </p:sp>
      <p:sp>
        <p:nvSpPr>
          <p:cNvPr id="5123" name="Content Placeholder 3">
            <a:extLst>
              <a:ext uri="{FF2B5EF4-FFF2-40B4-BE49-F238E27FC236}">
                <a16:creationId xmlns:a16="http://schemas.microsoft.com/office/drawing/2014/main" xmlns="" id="{8DB1334D-9DFE-42D7-8153-55DB25CA568C}"/>
              </a:ext>
            </a:extLst>
          </p:cNvPr>
          <p:cNvSpPr>
            <a:spLocks noGrp="1" noChangeArrowheads="1"/>
          </p:cNvSpPr>
          <p:nvPr>
            <p:ph idx="1"/>
          </p:nvPr>
        </p:nvSpPr>
        <p:spPr/>
        <p:txBody>
          <a:bodyPr rtlCol="0"/>
          <a:lstStyle/>
          <a:p>
            <a:pPr marL="291600" indent="-291600" fontAlgn="auto">
              <a:lnSpc>
                <a:spcPct val="90000"/>
              </a:lnSpc>
              <a:spcBef>
                <a:spcPts val="1000"/>
              </a:spcBef>
              <a:spcAft>
                <a:spcPts val="0"/>
              </a:spcAft>
              <a:buClr>
                <a:schemeClr val="tx2"/>
              </a:buClr>
              <a:defRPr/>
            </a:pPr>
            <a:r>
              <a:rPr lang="en-US" sz="2400" dirty="0">
                <a:ea typeface="+mn-ea"/>
              </a:rPr>
              <a:t>Means that any employee not employed under a contract/collective bargaining agreement may quit for any reason/no reason at all, with no required notice to employer.</a:t>
            </a:r>
          </a:p>
          <a:p>
            <a:pPr marL="291600" indent="-291600" fontAlgn="auto">
              <a:lnSpc>
                <a:spcPct val="90000"/>
              </a:lnSpc>
              <a:spcBef>
                <a:spcPts val="1000"/>
              </a:spcBef>
              <a:spcAft>
                <a:spcPts val="0"/>
              </a:spcAft>
              <a:buClr>
                <a:schemeClr val="tx2"/>
              </a:buClr>
              <a:defRPr/>
            </a:pPr>
            <a:r>
              <a:rPr lang="en-US" sz="2400" dirty="0">
                <a:ea typeface="+mn-ea"/>
              </a:rPr>
              <a:t>Also means employer may fire employee at any time, with no notice, for almost any reason.</a:t>
            </a:r>
          </a:p>
        </p:txBody>
      </p:sp>
      <p:sp>
        <p:nvSpPr>
          <p:cNvPr id="6147" name="Slide Number Placeholder 3">
            <a:extLst>
              <a:ext uri="{FF2B5EF4-FFF2-40B4-BE49-F238E27FC236}">
                <a16:creationId xmlns:a16="http://schemas.microsoft.com/office/drawing/2014/main" xmlns="" id="{DA58EE13-CE5A-4F3B-A75C-C1BFBEF0A940}"/>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8A4A84F-CE93-0C46-A0BC-C56A430E022D}" type="slidenum">
              <a:rPr lang="en-US" altLang="en-US" sz="1400" smtClean="0">
                <a:cs typeface="Arial" panose="020B0604020202020204" pitchFamily="34" charset="0"/>
              </a:rPr>
              <a:t>2</a:t>
            </a:fld>
            <a:endParaRPr lang="en-US" altLang="en-US" sz="1400" dirty="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xmlns="" id="{E48A58A3-66BF-4425-8F77-122D830BE77A}"/>
              </a:ext>
            </a:extLst>
          </p:cNvPr>
          <p:cNvSpPr>
            <a:spLocks noGrp="1" noChangeArrowheads="1"/>
          </p:cNvSpPr>
          <p:nvPr>
            <p:ph type="title"/>
          </p:nvPr>
        </p:nvSpPr>
        <p:spPr/>
        <p:txBody>
          <a:bodyPr wrap="square" numCol="1" anchorCtr="0" compatLnSpc="1">
            <a:prstTxWarp prst="textNoShape">
              <a:avLst/>
            </a:prstTxWarp>
          </a:bodyPr>
          <a:lstStyle/>
          <a:p>
            <a:r>
              <a:rPr lang="en-US" altLang="en-US" sz="3600" dirty="0">
                <a:latin typeface="+mn-lt"/>
              </a:rPr>
              <a:t>Workers’ Compensation Laws</a:t>
            </a:r>
          </a:p>
        </p:txBody>
      </p:sp>
      <p:sp>
        <p:nvSpPr>
          <p:cNvPr id="41987" name="Content Placeholder 3">
            <a:extLst>
              <a:ext uri="{FF2B5EF4-FFF2-40B4-BE49-F238E27FC236}">
                <a16:creationId xmlns:a16="http://schemas.microsoft.com/office/drawing/2014/main" xmlns="" id="{ABF4EF5C-6977-44DE-BE71-A2FFBF5CE922}"/>
              </a:ext>
            </a:extLst>
          </p:cNvPr>
          <p:cNvSpPr>
            <a:spLocks noGrp="1" noChangeArrowheads="1"/>
          </p:cNvSpPr>
          <p:nvPr>
            <p:ph idx="1"/>
          </p:nvPr>
        </p:nvSpPr>
        <p:spPr/>
        <p:txBody>
          <a:bodyPr/>
          <a:lstStyle/>
          <a:p>
            <a:pPr marL="0" indent="0">
              <a:lnSpc>
                <a:spcPct val="90000"/>
              </a:lnSpc>
              <a:spcBef>
                <a:spcPts val="1500"/>
              </a:spcBef>
              <a:buClr>
                <a:schemeClr val="tx2"/>
              </a:buClr>
              <a:buNone/>
            </a:pPr>
            <a:r>
              <a:rPr lang="en-US" altLang="en-US" sz="2800" dirty="0">
                <a:solidFill>
                  <a:srgbClr val="2F2B20"/>
                </a:solidFill>
              </a:rPr>
              <a:t>State laws that provide financial compensation to employees or their dependents when covered employee injured/killed on the job.</a:t>
            </a:r>
            <a:endParaRPr lang="en-US" altLang="en-US" sz="2000" dirty="0">
              <a:solidFill>
                <a:srgbClr val="2F2B20"/>
              </a:solidFill>
            </a:endParaRPr>
          </a:p>
          <a:p>
            <a:pPr marL="0" indent="0">
              <a:lnSpc>
                <a:spcPct val="90000"/>
              </a:lnSpc>
              <a:spcBef>
                <a:spcPts val="1500"/>
              </a:spcBef>
              <a:buClr>
                <a:schemeClr val="tx2"/>
              </a:buClr>
              <a:buNone/>
            </a:pPr>
            <a:r>
              <a:rPr lang="en-US" altLang="en-US" sz="2800" dirty="0">
                <a:solidFill>
                  <a:srgbClr val="2F2B20"/>
                </a:solidFill>
              </a:rPr>
              <a:t>To recover workers’ compensation benefits, injured party must demonstrate.</a:t>
            </a:r>
          </a:p>
          <a:p>
            <a:pPr marL="291600" lvl="1" indent="-291600">
              <a:lnSpc>
                <a:spcPct val="90000"/>
              </a:lnSpc>
              <a:spcBef>
                <a:spcPts val="1500"/>
              </a:spcBef>
              <a:buClr>
                <a:schemeClr val="tx2"/>
              </a:buClr>
            </a:pPr>
            <a:r>
              <a:rPr lang="en-US" altLang="en-US" sz="2800" dirty="0">
                <a:solidFill>
                  <a:srgbClr val="2F2B20"/>
                </a:solidFill>
              </a:rPr>
              <a:t>He/she is an employee.</a:t>
            </a:r>
          </a:p>
          <a:p>
            <a:pPr marL="291600" lvl="1" indent="-291600">
              <a:lnSpc>
                <a:spcPct val="90000"/>
              </a:lnSpc>
              <a:spcBef>
                <a:spcPts val="1500"/>
              </a:spcBef>
              <a:buClr>
                <a:schemeClr val="tx2"/>
              </a:buClr>
            </a:pPr>
            <a:r>
              <a:rPr lang="en-US" altLang="en-US" sz="2800" dirty="0">
                <a:solidFill>
                  <a:srgbClr val="2F2B20"/>
                </a:solidFill>
              </a:rPr>
              <a:t>Both employer and employee are covered by state workers’ compensation program.</a:t>
            </a:r>
          </a:p>
          <a:p>
            <a:pPr marL="291600" lvl="1" indent="-291600">
              <a:lnSpc>
                <a:spcPct val="90000"/>
              </a:lnSpc>
              <a:spcBef>
                <a:spcPts val="1500"/>
              </a:spcBef>
              <a:buClr>
                <a:schemeClr val="tx2"/>
              </a:buClr>
            </a:pPr>
            <a:r>
              <a:rPr lang="en-US" altLang="en-US" sz="2800" dirty="0">
                <a:solidFill>
                  <a:srgbClr val="2F2B20"/>
                </a:solidFill>
              </a:rPr>
              <a:t>Injury occurred “on the job.”</a:t>
            </a:r>
          </a:p>
        </p:txBody>
      </p:sp>
      <p:sp>
        <p:nvSpPr>
          <p:cNvPr id="43011" name="Slide Number Placeholder 3">
            <a:extLst>
              <a:ext uri="{FF2B5EF4-FFF2-40B4-BE49-F238E27FC236}">
                <a16:creationId xmlns:a16="http://schemas.microsoft.com/office/drawing/2014/main" xmlns="" id="{945EB693-5224-4149-B0B3-53B5836A52C3}"/>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458F7D7-4EEB-4992-8EE0-063F9F1E9A50}" type="slidenum">
              <a:rPr lang="en-US" altLang="en-US" sz="1400">
                <a:cs typeface="Arial" panose="020B0604020202020204" pitchFamily="34" charset="0"/>
              </a:rPr>
              <a:pPr/>
              <a:t>20</a:t>
            </a:fld>
            <a:endParaRPr lang="en-US" altLang="en-US" sz="1400" dirty="0">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xmlns="" id="{1C075CA7-313D-4DDC-85EB-73759543E42C}"/>
              </a:ext>
            </a:extLst>
          </p:cNvPr>
          <p:cNvSpPr>
            <a:spLocks noGrp="1" noChangeArrowheads="1"/>
          </p:cNvSpPr>
          <p:nvPr>
            <p:ph type="title"/>
          </p:nvPr>
        </p:nvSpPr>
        <p:spPr/>
        <p:txBody>
          <a:bodyPr/>
          <a:lstStyle/>
          <a:p>
            <a:pPr fontAlgn="auto">
              <a:spcAft>
                <a:spcPts val="0"/>
              </a:spcAft>
              <a:defRPr/>
            </a:pPr>
            <a:r>
              <a:rPr lang="en-US" sz="3200" dirty="0">
                <a:latin typeface="+mn-lt"/>
                <a:ea typeface="+mj-ea"/>
              </a:rPr>
              <a:t>The Consolidated Omnibus Budget Reconciliation Act (C</a:t>
            </a:r>
            <a:r>
              <a:rPr lang="en-US" sz="100" dirty="0">
                <a:latin typeface="+mn-lt"/>
                <a:ea typeface="+mj-ea"/>
              </a:rPr>
              <a:t> </a:t>
            </a:r>
            <a:r>
              <a:rPr lang="en-US" sz="3200" dirty="0">
                <a:latin typeface="+mn-lt"/>
                <a:ea typeface="+mj-ea"/>
              </a:rPr>
              <a:t>O</a:t>
            </a:r>
            <a:r>
              <a:rPr lang="en-US" sz="100" dirty="0">
                <a:latin typeface="+mn-lt"/>
                <a:ea typeface="+mj-ea"/>
              </a:rPr>
              <a:t> </a:t>
            </a:r>
            <a:r>
              <a:rPr lang="en-US" sz="3200" dirty="0">
                <a:latin typeface="+mn-lt"/>
                <a:ea typeface="+mj-ea"/>
              </a:rPr>
              <a:t>B</a:t>
            </a:r>
            <a:r>
              <a:rPr lang="en-US" sz="100" dirty="0">
                <a:latin typeface="+mn-lt"/>
                <a:ea typeface="+mj-ea"/>
              </a:rPr>
              <a:t> </a:t>
            </a:r>
            <a:r>
              <a:rPr lang="en-US" sz="3200" dirty="0">
                <a:latin typeface="+mn-lt"/>
                <a:ea typeface="+mj-ea"/>
              </a:rPr>
              <a:t>R</a:t>
            </a:r>
            <a:r>
              <a:rPr lang="en-US" sz="100" dirty="0">
                <a:latin typeface="+mn-lt"/>
                <a:ea typeface="+mj-ea"/>
              </a:rPr>
              <a:t> </a:t>
            </a:r>
            <a:r>
              <a:rPr lang="en-US" sz="3200" dirty="0">
                <a:latin typeface="+mn-lt"/>
                <a:ea typeface="+mj-ea"/>
              </a:rPr>
              <a:t>A)</a:t>
            </a:r>
          </a:p>
        </p:txBody>
      </p:sp>
      <p:sp>
        <p:nvSpPr>
          <p:cNvPr id="44035" name="Content Placeholder 3">
            <a:extLst>
              <a:ext uri="{FF2B5EF4-FFF2-40B4-BE49-F238E27FC236}">
                <a16:creationId xmlns:a16="http://schemas.microsoft.com/office/drawing/2014/main" xmlns="" id="{0D2C1F0E-4032-40E3-A488-AFE4F627A6EC}"/>
              </a:ext>
            </a:extLst>
          </p:cNvPr>
          <p:cNvSpPr>
            <a:spLocks noGrp="1" noChangeArrowheads="1"/>
          </p:cNvSpPr>
          <p:nvPr>
            <p:ph idx="1"/>
          </p:nvPr>
        </p:nvSpPr>
        <p:spPr/>
        <p:txBody>
          <a:bodyPr/>
          <a:lstStyle/>
          <a:p>
            <a:pPr marL="0" indent="0">
              <a:lnSpc>
                <a:spcPct val="70000"/>
              </a:lnSpc>
              <a:spcBef>
                <a:spcPts val="1500"/>
              </a:spcBef>
              <a:buClr>
                <a:schemeClr val="tx2"/>
              </a:buClr>
              <a:buNone/>
            </a:pPr>
            <a:r>
              <a:rPr lang="en-US" altLang="en-US" sz="2800" dirty="0">
                <a:solidFill>
                  <a:srgbClr val="2F2B20"/>
                </a:solidFill>
              </a:rPr>
              <a:t>Ensures that when employees lose their jobs or have their hours reduced to level at which  they are not eligible to receive medical, dental, or optical benefits from their employer, employees have right to continue receiving benefits under employer’s policy for up to 18 months by paying the premiums for the policy.</a:t>
            </a:r>
            <a:endParaRPr lang="en-US" altLang="en-US" sz="2400" dirty="0">
              <a:solidFill>
                <a:srgbClr val="2F2B20"/>
              </a:solidFill>
            </a:endParaRPr>
          </a:p>
          <a:p>
            <a:pPr marL="0" indent="0">
              <a:lnSpc>
                <a:spcPct val="70000"/>
              </a:lnSpc>
              <a:spcBef>
                <a:spcPts val="1500"/>
              </a:spcBef>
              <a:buClr>
                <a:schemeClr val="tx2"/>
              </a:buClr>
              <a:buNone/>
            </a:pPr>
            <a:r>
              <a:rPr lang="en-US" altLang="en-US" sz="2800" dirty="0">
                <a:solidFill>
                  <a:srgbClr val="2F2B20"/>
                </a:solidFill>
              </a:rPr>
              <a:t>C</a:t>
            </a:r>
            <a:r>
              <a:rPr lang="en-US" altLang="en-US" sz="100" dirty="0">
                <a:solidFill>
                  <a:srgbClr val="2F2B20"/>
                </a:solidFill>
              </a:rPr>
              <a:t> </a:t>
            </a:r>
            <a:r>
              <a:rPr lang="en-US" altLang="en-US" sz="2800" dirty="0">
                <a:solidFill>
                  <a:srgbClr val="2F2B20"/>
                </a:solidFill>
              </a:rPr>
              <a:t>O</a:t>
            </a:r>
            <a:r>
              <a:rPr lang="en-US" altLang="en-US" sz="100" dirty="0">
                <a:solidFill>
                  <a:srgbClr val="2F2B20"/>
                </a:solidFill>
              </a:rPr>
              <a:t> </a:t>
            </a:r>
            <a:r>
              <a:rPr lang="en-US" altLang="en-US" sz="2800" dirty="0">
                <a:solidFill>
                  <a:srgbClr val="2F2B20"/>
                </a:solidFill>
              </a:rPr>
              <a:t>B</a:t>
            </a:r>
            <a:r>
              <a:rPr lang="en-US" altLang="en-US" sz="100" dirty="0">
                <a:solidFill>
                  <a:srgbClr val="2F2B20"/>
                </a:solidFill>
              </a:rPr>
              <a:t> </a:t>
            </a:r>
            <a:r>
              <a:rPr lang="en-US" altLang="en-US" sz="2800" dirty="0">
                <a:solidFill>
                  <a:srgbClr val="2F2B20"/>
                </a:solidFill>
              </a:rPr>
              <a:t>R</a:t>
            </a:r>
            <a:r>
              <a:rPr lang="en-US" altLang="en-US" sz="100" dirty="0">
                <a:solidFill>
                  <a:srgbClr val="2F2B20"/>
                </a:solidFill>
              </a:rPr>
              <a:t> </a:t>
            </a:r>
            <a:r>
              <a:rPr lang="en-US" altLang="en-US" sz="2800" dirty="0">
                <a:solidFill>
                  <a:srgbClr val="2F2B20"/>
                </a:solidFill>
              </a:rPr>
              <a:t>A does not apply if:</a:t>
            </a:r>
            <a:endParaRPr lang="en-US" altLang="en-US" sz="1200" dirty="0">
              <a:solidFill>
                <a:srgbClr val="2F2B20"/>
              </a:solidFill>
            </a:endParaRPr>
          </a:p>
          <a:p>
            <a:pPr marL="291600" lvl="1" indent="-291600">
              <a:lnSpc>
                <a:spcPct val="70000"/>
              </a:lnSpc>
              <a:spcBef>
                <a:spcPts val="1500"/>
              </a:spcBef>
              <a:buClr>
                <a:schemeClr val="tx2"/>
              </a:buClr>
            </a:pPr>
            <a:r>
              <a:rPr lang="en-US" altLang="en-US" sz="2800" dirty="0">
                <a:solidFill>
                  <a:srgbClr val="2F2B20"/>
                </a:solidFill>
              </a:rPr>
              <a:t>Employee fired for “gross misconduct”; or,</a:t>
            </a:r>
          </a:p>
          <a:p>
            <a:pPr marL="291600" lvl="1" indent="-291600">
              <a:lnSpc>
                <a:spcPct val="70000"/>
              </a:lnSpc>
              <a:spcBef>
                <a:spcPts val="1500"/>
              </a:spcBef>
              <a:buClr>
                <a:schemeClr val="tx2"/>
              </a:buClr>
            </a:pPr>
            <a:r>
              <a:rPr lang="en-US" altLang="en-US" sz="2800" dirty="0">
                <a:solidFill>
                  <a:srgbClr val="2F2B20"/>
                </a:solidFill>
              </a:rPr>
              <a:t>Employer decides to eliminate benefits for all current employees.</a:t>
            </a:r>
          </a:p>
        </p:txBody>
      </p:sp>
      <p:sp>
        <p:nvSpPr>
          <p:cNvPr id="45059" name="Slide Number Placeholder 3">
            <a:extLst>
              <a:ext uri="{FF2B5EF4-FFF2-40B4-BE49-F238E27FC236}">
                <a16:creationId xmlns:a16="http://schemas.microsoft.com/office/drawing/2014/main" xmlns="" id="{87A161FB-B2F1-4A43-BBB4-24AF29191979}"/>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7F446F2-E2EB-4C69-8A98-09A87DD850AC}" type="slidenum">
              <a:rPr lang="en-US" altLang="en-US" sz="1400">
                <a:cs typeface="Arial" panose="020B0604020202020204" pitchFamily="34" charset="0"/>
              </a:rPr>
              <a:pPr/>
              <a:t>21</a:t>
            </a:fld>
            <a:endParaRPr lang="en-US" altLang="en-US" sz="1400" dirty="0">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xmlns="" id="{8F3A103C-3E3F-4F16-BB34-A5386CB9778A}"/>
              </a:ext>
            </a:extLst>
          </p:cNvPr>
          <p:cNvSpPr>
            <a:spLocks noGrp="1" noChangeArrowheads="1"/>
          </p:cNvSpPr>
          <p:nvPr>
            <p:ph type="title"/>
          </p:nvPr>
        </p:nvSpPr>
        <p:spPr/>
        <p:txBody>
          <a:bodyPr/>
          <a:lstStyle/>
          <a:p>
            <a:pPr fontAlgn="auto">
              <a:spcAft>
                <a:spcPts val="0"/>
              </a:spcAft>
              <a:defRPr/>
            </a:pPr>
            <a:r>
              <a:rPr lang="en-US" sz="3200" dirty="0">
                <a:latin typeface="+mn-lt"/>
                <a:ea typeface="+mj-ea"/>
              </a:rPr>
              <a:t>The Employee Retirement Income Security Act</a:t>
            </a:r>
          </a:p>
        </p:txBody>
      </p:sp>
      <p:sp>
        <p:nvSpPr>
          <p:cNvPr id="46083" name="Content Placeholder 3">
            <a:extLst>
              <a:ext uri="{FF2B5EF4-FFF2-40B4-BE49-F238E27FC236}">
                <a16:creationId xmlns:a16="http://schemas.microsoft.com/office/drawing/2014/main" xmlns="" id="{DF703CAF-464E-4151-9F36-155646CB8D1E}"/>
              </a:ext>
            </a:extLst>
          </p:cNvPr>
          <p:cNvSpPr>
            <a:spLocks noGrp="1" noChangeArrowheads="1"/>
          </p:cNvSpPr>
          <p:nvPr>
            <p:ph idx="1"/>
          </p:nvPr>
        </p:nvSpPr>
        <p:spPr/>
        <p:txBody>
          <a:bodyPr/>
          <a:lstStyle/>
          <a:p>
            <a:pPr marL="0" indent="0">
              <a:lnSpc>
                <a:spcPct val="90000"/>
              </a:lnSpc>
              <a:buClr>
                <a:schemeClr val="tx2"/>
              </a:buClr>
              <a:buNone/>
            </a:pPr>
            <a:r>
              <a:rPr lang="en-US" altLang="en-US" sz="2400" dirty="0">
                <a:solidFill>
                  <a:srgbClr val="2F2B20"/>
                </a:solidFill>
              </a:rPr>
              <a:t>Federal law that sets minimum standards for most voluntarily-established pension and health plans in private industry to provide protection for individuals enrolled in these plans.</a:t>
            </a:r>
            <a:endParaRPr lang="en-US" altLang="en-US" sz="1600" dirty="0">
              <a:solidFill>
                <a:srgbClr val="2F2B20"/>
              </a:solidFill>
            </a:endParaRPr>
          </a:p>
          <a:p>
            <a:pPr marL="0" indent="0">
              <a:lnSpc>
                <a:spcPct val="90000"/>
              </a:lnSpc>
              <a:buClr>
                <a:schemeClr val="tx2"/>
              </a:buClr>
              <a:buNone/>
            </a:pPr>
            <a:r>
              <a:rPr lang="en-US" altLang="en-US" sz="2400" dirty="0">
                <a:solidFill>
                  <a:srgbClr val="2F2B20"/>
                </a:solidFill>
              </a:rPr>
              <a:t>Under E</a:t>
            </a:r>
            <a:r>
              <a:rPr lang="en-US" altLang="en-US" sz="100" dirty="0">
                <a:solidFill>
                  <a:srgbClr val="2F2B20"/>
                </a:solidFill>
              </a:rPr>
              <a:t> </a:t>
            </a:r>
            <a:r>
              <a:rPr lang="en-US" altLang="en-US" sz="2400" dirty="0">
                <a:solidFill>
                  <a:srgbClr val="2F2B20"/>
                </a:solidFill>
              </a:rPr>
              <a:t>R</a:t>
            </a:r>
            <a:r>
              <a:rPr lang="en-US" altLang="en-US" sz="100" dirty="0">
                <a:solidFill>
                  <a:srgbClr val="2F2B20"/>
                </a:solidFill>
              </a:rPr>
              <a:t> </a:t>
            </a:r>
            <a:r>
              <a:rPr lang="en-US" altLang="en-US" sz="2400" dirty="0">
                <a:solidFill>
                  <a:srgbClr val="2F2B20"/>
                </a:solidFill>
              </a:rPr>
              <a:t>I</a:t>
            </a:r>
            <a:r>
              <a:rPr lang="en-US" altLang="en-US" sz="100" dirty="0">
                <a:solidFill>
                  <a:srgbClr val="2F2B20"/>
                </a:solidFill>
              </a:rPr>
              <a:t> </a:t>
            </a:r>
            <a:r>
              <a:rPr lang="en-US" altLang="en-US" sz="2400" dirty="0">
                <a:solidFill>
                  <a:srgbClr val="2F2B20"/>
                </a:solidFill>
              </a:rPr>
              <a:t>S</a:t>
            </a:r>
            <a:r>
              <a:rPr lang="en-US" altLang="en-US" sz="100" dirty="0">
                <a:solidFill>
                  <a:srgbClr val="2F2B20"/>
                </a:solidFill>
              </a:rPr>
              <a:t> </a:t>
            </a:r>
            <a:r>
              <a:rPr lang="en-US" altLang="en-US" sz="2400" dirty="0">
                <a:solidFill>
                  <a:srgbClr val="2F2B20"/>
                </a:solidFill>
              </a:rPr>
              <a:t>A, employers must provide pension/health plan participants:</a:t>
            </a:r>
          </a:p>
          <a:p>
            <a:pPr marL="342900" lvl="1" indent="-342900" algn="l">
              <a:lnSpc>
                <a:spcPct val="90000"/>
              </a:lnSpc>
              <a:spcBef>
                <a:spcPts val="1500"/>
              </a:spcBef>
              <a:buClr>
                <a:schemeClr val="tx2"/>
              </a:buClr>
            </a:pPr>
            <a:r>
              <a:rPr lang="en-US" altLang="en-US" sz="2400" dirty="0">
                <a:solidFill>
                  <a:srgbClr val="2F2B20"/>
                </a:solidFill>
              </a:rPr>
              <a:t>Plan information (“features and funding”).</a:t>
            </a:r>
          </a:p>
          <a:p>
            <a:pPr marL="342900" lvl="1" indent="-342900" algn="l">
              <a:lnSpc>
                <a:spcPct val="90000"/>
              </a:lnSpc>
              <a:spcBef>
                <a:spcPts val="1500"/>
              </a:spcBef>
              <a:buClr>
                <a:schemeClr val="tx2"/>
              </a:buClr>
            </a:pPr>
            <a:r>
              <a:rPr lang="en-US" altLang="en-US" sz="2400" dirty="0">
                <a:solidFill>
                  <a:srgbClr val="2F2B20"/>
                </a:solidFill>
              </a:rPr>
              <a:t>Assurances of fiduciary responsibility of those in charge of managing and controlling plan assets.</a:t>
            </a:r>
          </a:p>
          <a:p>
            <a:pPr marL="342900" lvl="1" indent="-342900" algn="l">
              <a:lnSpc>
                <a:spcPct val="90000"/>
              </a:lnSpc>
              <a:spcBef>
                <a:spcPts val="1500"/>
              </a:spcBef>
              <a:buClr>
                <a:schemeClr val="tx2"/>
              </a:buClr>
            </a:pPr>
            <a:r>
              <a:rPr lang="en-US" altLang="en-US" sz="2400" dirty="0">
                <a:solidFill>
                  <a:srgbClr val="2F2B20"/>
                </a:solidFill>
              </a:rPr>
              <a:t>Grievance and appeals process for participants to receive benefits from plan.</a:t>
            </a:r>
          </a:p>
          <a:p>
            <a:pPr marL="342900" lvl="1" indent="-342900" algn="l">
              <a:lnSpc>
                <a:spcPct val="90000"/>
              </a:lnSpc>
              <a:spcBef>
                <a:spcPts val="1500"/>
              </a:spcBef>
              <a:buClr>
                <a:schemeClr val="tx2"/>
              </a:buClr>
            </a:pPr>
            <a:r>
              <a:rPr lang="en-US" altLang="en-US" sz="2400" dirty="0">
                <a:solidFill>
                  <a:srgbClr val="2F2B20"/>
                </a:solidFill>
              </a:rPr>
              <a:t>Right to sue for benefits and breaches of fiduciary duty.</a:t>
            </a:r>
          </a:p>
        </p:txBody>
      </p:sp>
      <p:sp>
        <p:nvSpPr>
          <p:cNvPr id="47107" name="Slide Number Placeholder 3">
            <a:extLst>
              <a:ext uri="{FF2B5EF4-FFF2-40B4-BE49-F238E27FC236}">
                <a16:creationId xmlns:a16="http://schemas.microsoft.com/office/drawing/2014/main" xmlns="" id="{83ECBB2C-3D22-43D2-B82B-FB27D487B1F9}"/>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205A869-3C18-4C16-B4DB-07849DA64346}" type="slidenum">
              <a:rPr lang="en-US" altLang="en-US" sz="1400">
                <a:cs typeface="Arial" panose="020B0604020202020204" pitchFamily="34" charset="0"/>
              </a:rPr>
              <a:pPr/>
              <a:t>22</a:t>
            </a:fld>
            <a:endParaRPr lang="en-US" altLang="en-US" sz="1400" dirty="0">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xmlns="" id="{64ACD1E4-F8C2-4697-B581-301DFFF6EB08}"/>
              </a:ext>
            </a:extLst>
          </p:cNvPr>
          <p:cNvSpPr>
            <a:spLocks noGrp="1" noChangeArrowheads="1"/>
          </p:cNvSpPr>
          <p:nvPr>
            <p:ph type="title"/>
          </p:nvPr>
        </p:nvSpPr>
        <p:spPr/>
        <p:txBody>
          <a:bodyPr/>
          <a:lstStyle/>
          <a:p>
            <a:pPr fontAlgn="auto">
              <a:spcAft>
                <a:spcPts val="0"/>
              </a:spcAft>
              <a:defRPr/>
            </a:pPr>
            <a:r>
              <a:rPr lang="en-US" sz="3600" dirty="0">
                <a:latin typeface="+mn-lt"/>
                <a:ea typeface="+mj-ea"/>
              </a:rPr>
              <a:t>The Occupational Safety and Health Act of 1970 (O</a:t>
            </a:r>
            <a:r>
              <a:rPr lang="en-US" sz="100" dirty="0">
                <a:latin typeface="+mn-lt"/>
                <a:ea typeface="+mj-ea"/>
              </a:rPr>
              <a:t> </a:t>
            </a:r>
            <a:r>
              <a:rPr lang="en-US" sz="3600" dirty="0">
                <a:latin typeface="+mn-lt"/>
                <a:ea typeface="+mj-ea"/>
              </a:rPr>
              <a:t>S</a:t>
            </a:r>
            <a:r>
              <a:rPr lang="en-US" sz="100" dirty="0">
                <a:latin typeface="+mn-lt"/>
                <a:ea typeface="+mj-ea"/>
              </a:rPr>
              <a:t> </a:t>
            </a:r>
            <a:r>
              <a:rPr lang="en-US" sz="3600" dirty="0">
                <a:latin typeface="+mn-lt"/>
                <a:ea typeface="+mj-ea"/>
              </a:rPr>
              <a:t>H</a:t>
            </a:r>
            <a:r>
              <a:rPr lang="en-US" sz="100" dirty="0">
                <a:latin typeface="+mn-lt"/>
                <a:ea typeface="+mj-ea"/>
              </a:rPr>
              <a:t> </a:t>
            </a:r>
            <a:r>
              <a:rPr lang="en-US" sz="3600" dirty="0">
                <a:latin typeface="+mn-lt"/>
                <a:ea typeface="+mj-ea"/>
              </a:rPr>
              <a:t>A)</a:t>
            </a:r>
          </a:p>
        </p:txBody>
      </p:sp>
      <p:sp>
        <p:nvSpPr>
          <p:cNvPr id="48131" name="Content Placeholder 3">
            <a:extLst>
              <a:ext uri="{FF2B5EF4-FFF2-40B4-BE49-F238E27FC236}">
                <a16:creationId xmlns:a16="http://schemas.microsoft.com/office/drawing/2014/main" xmlns="" id="{98E1AC51-13D9-4130-AF34-7AB369AFB751}"/>
              </a:ext>
            </a:extLst>
          </p:cNvPr>
          <p:cNvSpPr>
            <a:spLocks noGrp="1" noChangeArrowheads="1"/>
          </p:cNvSpPr>
          <p:nvPr>
            <p:ph idx="1"/>
          </p:nvPr>
        </p:nvSpPr>
        <p:spPr/>
        <p:txBody>
          <a:bodyPr/>
          <a:lstStyle/>
          <a:p>
            <a:pPr marL="292608" indent="-292608">
              <a:lnSpc>
                <a:spcPct val="90000"/>
              </a:lnSpc>
              <a:spcBef>
                <a:spcPts val="1500"/>
              </a:spcBef>
              <a:buClr>
                <a:schemeClr val="tx2"/>
              </a:buClr>
              <a:buFontTx/>
              <a:buChar char="•"/>
            </a:pPr>
            <a:r>
              <a:rPr lang="en-US" altLang="en-US" sz="2400" dirty="0">
                <a:solidFill>
                  <a:srgbClr val="2F2B20"/>
                </a:solidFill>
              </a:rPr>
              <a:t>Requires every employer to “furnish to each of his employees…employment…free from recognized hazards that are likely to cause death or serious physical harm.”</a:t>
            </a:r>
          </a:p>
          <a:p>
            <a:pPr marL="292608" indent="-292608">
              <a:lnSpc>
                <a:spcPct val="90000"/>
              </a:lnSpc>
              <a:spcBef>
                <a:spcPts val="1500"/>
              </a:spcBef>
              <a:buClr>
                <a:schemeClr val="tx2"/>
              </a:buClr>
              <a:buFontTx/>
              <a:buChar char="•"/>
            </a:pPr>
            <a:r>
              <a:rPr lang="en-US" altLang="en-US" sz="2400" dirty="0">
                <a:solidFill>
                  <a:srgbClr val="2F2B20"/>
                </a:solidFill>
              </a:rPr>
              <a:t>The Occupational Safety and Health Administration is responsible for setting safety standards under O</a:t>
            </a:r>
            <a:r>
              <a:rPr lang="en-US" altLang="en-US" sz="100" dirty="0">
                <a:solidFill>
                  <a:srgbClr val="2F2B20"/>
                </a:solidFill>
              </a:rPr>
              <a:t> </a:t>
            </a:r>
            <a:r>
              <a:rPr lang="en-US" altLang="en-US" sz="2400" dirty="0">
                <a:solidFill>
                  <a:srgbClr val="2F2B20"/>
                </a:solidFill>
              </a:rPr>
              <a:t>S</a:t>
            </a:r>
            <a:r>
              <a:rPr lang="en-US" altLang="en-US" sz="100" dirty="0">
                <a:solidFill>
                  <a:srgbClr val="2F2B20"/>
                </a:solidFill>
              </a:rPr>
              <a:t> </a:t>
            </a:r>
            <a:r>
              <a:rPr lang="en-US" altLang="en-US" sz="2400" dirty="0">
                <a:solidFill>
                  <a:srgbClr val="2F2B20"/>
                </a:solidFill>
              </a:rPr>
              <a:t>H</a:t>
            </a:r>
            <a:r>
              <a:rPr lang="en-US" altLang="en-US" sz="100" dirty="0">
                <a:solidFill>
                  <a:srgbClr val="2F2B20"/>
                </a:solidFill>
              </a:rPr>
              <a:t> </a:t>
            </a:r>
            <a:r>
              <a:rPr lang="en-US" altLang="en-US" sz="2400" dirty="0">
                <a:solidFill>
                  <a:srgbClr val="2F2B20"/>
                </a:solidFill>
              </a:rPr>
              <a:t>A.</a:t>
            </a:r>
          </a:p>
          <a:p>
            <a:pPr marL="292608" indent="-292608">
              <a:lnSpc>
                <a:spcPct val="90000"/>
              </a:lnSpc>
              <a:spcBef>
                <a:spcPts val="1500"/>
              </a:spcBef>
              <a:buClr>
                <a:schemeClr val="tx2"/>
              </a:buClr>
              <a:buFontTx/>
              <a:buChar char="•"/>
            </a:pPr>
            <a:r>
              <a:rPr lang="en-US" altLang="en-US" sz="2400" dirty="0">
                <a:solidFill>
                  <a:srgbClr val="2F2B20"/>
                </a:solidFill>
              </a:rPr>
              <a:t>The Occupational Safety and Health Administration is also responsible for enforcing the Act through inspections and levying of fines against violators.</a:t>
            </a:r>
          </a:p>
        </p:txBody>
      </p:sp>
      <p:sp>
        <p:nvSpPr>
          <p:cNvPr id="49155" name="Slide Number Placeholder 3">
            <a:extLst>
              <a:ext uri="{FF2B5EF4-FFF2-40B4-BE49-F238E27FC236}">
                <a16:creationId xmlns:a16="http://schemas.microsoft.com/office/drawing/2014/main" xmlns="" id="{A0EB5845-9AF1-44FA-94BB-D42244A7008F}"/>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B6ABAA6-D438-4869-9DB5-37E74B8DFBC1}" type="slidenum">
              <a:rPr lang="en-US" altLang="en-US" sz="1400">
                <a:cs typeface="Arial" panose="020B0604020202020204" pitchFamily="34" charset="0"/>
              </a:rPr>
              <a:pPr/>
              <a:t>23</a:t>
            </a:fld>
            <a:endParaRPr lang="en-US" altLang="en-US" sz="1400" dirty="0">
              <a:cs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xmlns="" id="{5F0A7BB3-EC9D-4321-8FAA-217DFB4C207F}"/>
              </a:ext>
            </a:extLst>
          </p:cNvPr>
          <p:cNvSpPr>
            <a:spLocks noGrp="1" noChangeArrowheads="1"/>
          </p:cNvSpPr>
          <p:nvPr>
            <p:ph type="title"/>
          </p:nvPr>
        </p:nvSpPr>
        <p:spPr>
          <a:xfrm>
            <a:off x="457200" y="274638"/>
            <a:ext cx="7620000" cy="944562"/>
          </a:xfrm>
        </p:spPr>
        <p:txBody>
          <a:bodyPr/>
          <a:lstStyle/>
          <a:p>
            <a:pPr fontAlgn="auto">
              <a:spcAft>
                <a:spcPts val="0"/>
              </a:spcAft>
              <a:defRPr/>
            </a:pPr>
            <a:r>
              <a:rPr lang="en-US" sz="3400" dirty="0">
                <a:latin typeface="+mn-lt"/>
                <a:ea typeface="+mj-ea"/>
              </a:rPr>
              <a:t>Employee Privacy in the Workplace </a:t>
            </a:r>
            <a:r>
              <a:rPr lang="en-US" sz="2400" dirty="0">
                <a:latin typeface="+mn-lt"/>
                <a:ea typeface="+mj-ea"/>
              </a:rPr>
              <a:t>1</a:t>
            </a:r>
          </a:p>
        </p:txBody>
      </p:sp>
      <p:sp>
        <p:nvSpPr>
          <p:cNvPr id="50179" name="Content Placeholder 3">
            <a:extLst>
              <a:ext uri="{FF2B5EF4-FFF2-40B4-BE49-F238E27FC236}">
                <a16:creationId xmlns:a16="http://schemas.microsoft.com/office/drawing/2014/main" xmlns="" id="{E6AA7A5F-D025-401B-B580-C6486D49625F}"/>
              </a:ext>
            </a:extLst>
          </p:cNvPr>
          <p:cNvSpPr>
            <a:spLocks noGrp="1" noChangeArrowheads="1"/>
          </p:cNvSpPr>
          <p:nvPr>
            <p:ph idx="1"/>
          </p:nvPr>
        </p:nvSpPr>
        <p:spPr>
          <a:xfrm>
            <a:off x="457200" y="1219200"/>
            <a:ext cx="7620000" cy="4953000"/>
          </a:xfrm>
        </p:spPr>
        <p:txBody>
          <a:bodyPr/>
          <a:lstStyle/>
          <a:p>
            <a:pPr marL="0" indent="0">
              <a:lnSpc>
                <a:spcPct val="80000"/>
              </a:lnSpc>
              <a:spcBef>
                <a:spcPts val="1500"/>
              </a:spcBef>
              <a:buClr>
                <a:schemeClr val="tx2"/>
              </a:buClr>
              <a:buNone/>
            </a:pPr>
            <a:r>
              <a:rPr lang="en-US" altLang="en-US" sz="2400" dirty="0">
                <a:solidFill>
                  <a:srgbClr val="2F2B20"/>
                </a:solidFill>
              </a:rPr>
              <a:t>Employer privacy policies should cover matters such as employer monitoring of telephone conversations and e-mails, surveillance policies, control of access to medical and personnel records, drug testing, lie detector tests, and ownership of computers and all issues unique to the electronic workplace.</a:t>
            </a:r>
            <a:endParaRPr lang="en-US" altLang="en-US" sz="1100" dirty="0">
              <a:solidFill>
                <a:srgbClr val="2F2B20"/>
              </a:solidFill>
            </a:endParaRPr>
          </a:p>
          <a:p>
            <a:pPr marL="0" indent="0">
              <a:lnSpc>
                <a:spcPct val="80000"/>
              </a:lnSpc>
              <a:buClr>
                <a:schemeClr val="tx2"/>
              </a:buClr>
              <a:buNone/>
            </a:pPr>
            <a:r>
              <a:rPr lang="en-US" altLang="en-US" sz="2400" b="1" dirty="0">
                <a:solidFill>
                  <a:srgbClr val="2F2B20"/>
                </a:solidFill>
              </a:rPr>
              <a:t>Omnibus Crime Control and Safe Streets Act of 1968:</a:t>
            </a:r>
            <a:endParaRPr lang="en-US" altLang="en-US" sz="2000" b="1" dirty="0">
              <a:solidFill>
                <a:srgbClr val="2F2B20"/>
              </a:solidFill>
            </a:endParaRPr>
          </a:p>
          <a:p>
            <a:pPr marL="292608" lvl="1" indent="-292608" algn="l">
              <a:lnSpc>
                <a:spcPct val="80000"/>
              </a:lnSpc>
              <a:spcBef>
                <a:spcPts val="1500"/>
              </a:spcBef>
              <a:buClr>
                <a:schemeClr val="tx2"/>
              </a:buClr>
            </a:pPr>
            <a:r>
              <a:rPr lang="en-US" altLang="en-US" sz="2400" dirty="0">
                <a:solidFill>
                  <a:srgbClr val="2F2B20"/>
                </a:solidFill>
              </a:rPr>
              <a:t>Employers cannot listen to private telephone conversations of employees or disclose the content of those conversations.</a:t>
            </a:r>
            <a:endParaRPr lang="en-US" altLang="en-US" sz="1100" dirty="0">
              <a:solidFill>
                <a:srgbClr val="2F2B20"/>
              </a:solidFill>
            </a:endParaRPr>
          </a:p>
          <a:p>
            <a:pPr marL="292608" lvl="1" indent="-292608" algn="l">
              <a:lnSpc>
                <a:spcPct val="80000"/>
              </a:lnSpc>
              <a:spcBef>
                <a:spcPts val="1500"/>
              </a:spcBef>
              <a:buClr>
                <a:schemeClr val="tx2"/>
              </a:buClr>
            </a:pPr>
            <a:r>
              <a:rPr lang="en-US" altLang="en-US" sz="2400" dirty="0">
                <a:solidFill>
                  <a:srgbClr val="2F2B20"/>
                </a:solidFill>
              </a:rPr>
              <a:t>Employers may ban personal calls and monitor calls for compliance, provided that they discontinue listening to any conversation once they determine it is personal.</a:t>
            </a:r>
            <a:endParaRPr lang="en-US" altLang="en-US" sz="1100" dirty="0">
              <a:solidFill>
                <a:srgbClr val="2F2B20"/>
              </a:solidFill>
            </a:endParaRPr>
          </a:p>
          <a:p>
            <a:pPr marL="292608" lvl="1" indent="-292608" algn="l">
              <a:lnSpc>
                <a:spcPct val="80000"/>
              </a:lnSpc>
              <a:spcBef>
                <a:spcPts val="1500"/>
              </a:spcBef>
              <a:buClr>
                <a:schemeClr val="tx2"/>
              </a:buClr>
            </a:pPr>
            <a:r>
              <a:rPr lang="en-US" altLang="en-US" sz="2400" dirty="0">
                <a:solidFill>
                  <a:srgbClr val="2F2B20"/>
                </a:solidFill>
              </a:rPr>
              <a:t>Violators subject to fines of up to $10,000.</a:t>
            </a:r>
          </a:p>
        </p:txBody>
      </p:sp>
      <p:sp>
        <p:nvSpPr>
          <p:cNvPr id="51203" name="Slide Number Placeholder 3">
            <a:extLst>
              <a:ext uri="{FF2B5EF4-FFF2-40B4-BE49-F238E27FC236}">
                <a16:creationId xmlns:a16="http://schemas.microsoft.com/office/drawing/2014/main" xmlns="" id="{F084C7AE-D487-4096-8836-2D7F1271B461}"/>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C9CE00F-7412-4CEA-8674-B604AEAF5BA4}" type="slidenum">
              <a:rPr lang="en-US" altLang="en-US" sz="1400">
                <a:cs typeface="Arial" panose="020B0604020202020204" pitchFamily="34" charset="0"/>
              </a:rPr>
              <a:pPr/>
              <a:t>24</a:t>
            </a:fld>
            <a:endParaRPr lang="en-US" altLang="en-US" sz="1400" dirty="0">
              <a:cs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xmlns="" id="{8DDDE346-342D-42D1-AFC0-FCD5719F4C8A}"/>
              </a:ext>
            </a:extLst>
          </p:cNvPr>
          <p:cNvSpPr>
            <a:spLocks noGrp="1" noChangeArrowheads="1"/>
          </p:cNvSpPr>
          <p:nvPr>
            <p:ph type="title"/>
          </p:nvPr>
        </p:nvSpPr>
        <p:spPr/>
        <p:txBody>
          <a:bodyPr/>
          <a:lstStyle/>
          <a:p>
            <a:pPr fontAlgn="auto">
              <a:spcAft>
                <a:spcPts val="0"/>
              </a:spcAft>
              <a:defRPr/>
            </a:pPr>
            <a:r>
              <a:rPr lang="en-US" sz="3400" dirty="0">
                <a:latin typeface="+mn-lt"/>
                <a:ea typeface="+mj-ea"/>
              </a:rPr>
              <a:t>Employee Privacy in the Workplace </a:t>
            </a:r>
            <a:r>
              <a:rPr lang="en-US" sz="2400" dirty="0">
                <a:latin typeface="+mn-lt"/>
                <a:ea typeface="+mj-ea"/>
              </a:rPr>
              <a:t>2</a:t>
            </a:r>
          </a:p>
        </p:txBody>
      </p:sp>
      <p:sp>
        <p:nvSpPr>
          <p:cNvPr id="52227" name="Content Placeholder 3">
            <a:extLst>
              <a:ext uri="{FF2B5EF4-FFF2-40B4-BE49-F238E27FC236}">
                <a16:creationId xmlns:a16="http://schemas.microsoft.com/office/drawing/2014/main" xmlns="" id="{643199FA-1E26-4561-9DA5-2D396284792E}"/>
              </a:ext>
            </a:extLst>
          </p:cNvPr>
          <p:cNvSpPr>
            <a:spLocks noGrp="1" noChangeArrowheads="1"/>
          </p:cNvSpPr>
          <p:nvPr>
            <p:ph idx="1"/>
          </p:nvPr>
        </p:nvSpPr>
        <p:spPr/>
        <p:txBody>
          <a:bodyPr/>
          <a:lstStyle/>
          <a:p>
            <a:pPr marL="0" indent="0">
              <a:lnSpc>
                <a:spcPct val="80000"/>
              </a:lnSpc>
              <a:buNone/>
            </a:pPr>
            <a:r>
              <a:rPr lang="en-US" altLang="en-US" sz="2400" b="1" dirty="0">
                <a:solidFill>
                  <a:srgbClr val="2F2B20"/>
                </a:solidFill>
              </a:rPr>
              <a:t>Electronic Communications Privacy Act (E</a:t>
            </a:r>
            <a:r>
              <a:rPr lang="en-US" altLang="en-US" sz="100" b="1" dirty="0">
                <a:solidFill>
                  <a:srgbClr val="2F2B20"/>
                </a:solidFill>
              </a:rPr>
              <a:t> </a:t>
            </a:r>
            <a:r>
              <a:rPr lang="en-US" altLang="en-US" sz="2400" b="1" dirty="0">
                <a:solidFill>
                  <a:srgbClr val="2F2B20"/>
                </a:solidFill>
              </a:rPr>
              <a:t>C</a:t>
            </a:r>
            <a:r>
              <a:rPr lang="en-US" altLang="en-US" sz="100" b="1" dirty="0">
                <a:solidFill>
                  <a:srgbClr val="2F2B20"/>
                </a:solidFill>
              </a:rPr>
              <a:t> </a:t>
            </a:r>
            <a:r>
              <a:rPr lang="en-US" altLang="en-US" sz="2400" b="1" dirty="0">
                <a:solidFill>
                  <a:srgbClr val="2F2B20"/>
                </a:solidFill>
              </a:rPr>
              <a:t>P</a:t>
            </a:r>
            <a:r>
              <a:rPr lang="en-US" altLang="en-US" sz="100" b="1" dirty="0">
                <a:solidFill>
                  <a:srgbClr val="2F2B20"/>
                </a:solidFill>
              </a:rPr>
              <a:t> </a:t>
            </a:r>
            <a:r>
              <a:rPr lang="en-US" altLang="en-US" sz="2400" b="1" dirty="0">
                <a:solidFill>
                  <a:srgbClr val="2F2B20"/>
                </a:solidFill>
              </a:rPr>
              <a:t>A) of 1986:</a:t>
            </a:r>
            <a:endParaRPr lang="en-US" altLang="en-US" sz="1800" dirty="0">
              <a:solidFill>
                <a:srgbClr val="2F2B20"/>
              </a:solidFill>
            </a:endParaRPr>
          </a:p>
          <a:p>
            <a:pPr marL="292608" lvl="1" indent="-292608" algn="l">
              <a:lnSpc>
                <a:spcPct val="80000"/>
              </a:lnSpc>
              <a:spcBef>
                <a:spcPts val="1500"/>
              </a:spcBef>
              <a:buClr>
                <a:schemeClr val="tx2"/>
              </a:buClr>
            </a:pPr>
            <a:r>
              <a:rPr lang="en-US" altLang="en-US" sz="2400" dirty="0">
                <a:solidFill>
                  <a:srgbClr val="2F2B20"/>
                </a:solidFill>
              </a:rPr>
              <a:t>Employees’ privacy rights extend to electronic forms of communication, including e-mail and cellular phones.</a:t>
            </a:r>
            <a:endParaRPr lang="en-US" altLang="en-US" sz="1800" dirty="0">
              <a:solidFill>
                <a:srgbClr val="2F2B20"/>
              </a:solidFill>
            </a:endParaRPr>
          </a:p>
          <a:p>
            <a:pPr marL="292608" lvl="1" indent="-292608" algn="l">
              <a:lnSpc>
                <a:spcPct val="80000"/>
              </a:lnSpc>
              <a:spcBef>
                <a:spcPts val="1500"/>
              </a:spcBef>
              <a:buClr>
                <a:schemeClr val="tx2"/>
              </a:buClr>
            </a:pPr>
            <a:r>
              <a:rPr lang="en-US" altLang="en-US" sz="2400" dirty="0">
                <a:solidFill>
                  <a:srgbClr val="2F2B20"/>
                </a:solidFill>
              </a:rPr>
              <a:t>ECPA outlaws intentional interception of electronic communications and the intentional disclosure/use of information obtained through such interception.</a:t>
            </a:r>
            <a:endParaRPr lang="en-US" altLang="en-US" sz="1800" dirty="0">
              <a:solidFill>
                <a:srgbClr val="2F2B20"/>
              </a:solidFill>
            </a:endParaRPr>
          </a:p>
          <a:p>
            <a:pPr marL="292608" lvl="1" indent="-292608" algn="l">
              <a:lnSpc>
                <a:spcPct val="80000"/>
              </a:lnSpc>
              <a:spcBef>
                <a:spcPts val="1500"/>
              </a:spcBef>
              <a:buClr>
                <a:schemeClr val="tx2"/>
              </a:buClr>
            </a:pPr>
            <a:r>
              <a:rPr lang="en-US" altLang="en-US" sz="2400" dirty="0">
                <a:solidFill>
                  <a:srgbClr val="2F2B20"/>
                </a:solidFill>
              </a:rPr>
              <a:t>“Business-Extension” exemption allows employers to monitor employee e-mail and telephone conversations in the “ordinary course of employment.”</a:t>
            </a:r>
          </a:p>
        </p:txBody>
      </p:sp>
      <p:sp>
        <p:nvSpPr>
          <p:cNvPr id="53251" name="Slide Number Placeholder 3">
            <a:extLst>
              <a:ext uri="{FF2B5EF4-FFF2-40B4-BE49-F238E27FC236}">
                <a16:creationId xmlns:a16="http://schemas.microsoft.com/office/drawing/2014/main" xmlns="" id="{C94A9D9B-F488-42B5-9E18-528EC4553948}"/>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93FAFB0-7136-4D82-B5A0-E04E7261C62A}" type="slidenum">
              <a:rPr lang="en-US" altLang="en-US" sz="1400">
                <a:cs typeface="Arial" panose="020B0604020202020204" pitchFamily="34" charset="0"/>
              </a:rPr>
              <a:pPr/>
              <a:t>25</a:t>
            </a:fld>
            <a:endParaRPr lang="en-US" altLang="en-US" sz="1400" dirty="0">
              <a:cs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4">
            <a:extLst>
              <a:ext uri="{FF2B5EF4-FFF2-40B4-BE49-F238E27FC236}">
                <a16:creationId xmlns:a16="http://schemas.microsoft.com/office/drawing/2014/main" xmlns="" id="{0D434B3B-CBDD-4C35-9471-46190F66E7BB}"/>
              </a:ext>
            </a:extLst>
          </p:cNvPr>
          <p:cNvSpPr>
            <a:spLocks noGrp="1" noChangeArrowheads="1"/>
          </p:cNvSpPr>
          <p:nvPr>
            <p:ph type="title"/>
          </p:nvPr>
        </p:nvSpPr>
        <p:spPr>
          <a:xfrm>
            <a:off x="457200" y="1219200"/>
            <a:ext cx="8229600" cy="2286000"/>
          </a:xfrm>
        </p:spPr>
        <p:txBody>
          <a:bodyPr/>
          <a:lstStyle/>
          <a:p>
            <a:pPr fontAlgn="auto">
              <a:spcAft>
                <a:spcPts val="0"/>
              </a:spcAft>
              <a:defRPr/>
            </a:pPr>
            <a:r>
              <a:rPr lang="en-US" dirty="0">
                <a:latin typeface="+mn-lt"/>
                <a:ea typeface="+mj-ea"/>
              </a:rPr>
              <a:t>Labor Laws and Unions</a:t>
            </a:r>
          </a:p>
        </p:txBody>
      </p:sp>
      <p:sp>
        <p:nvSpPr>
          <p:cNvPr id="55299" name="Slide Number Placeholder 3">
            <a:extLst>
              <a:ext uri="{FF2B5EF4-FFF2-40B4-BE49-F238E27FC236}">
                <a16:creationId xmlns:a16="http://schemas.microsoft.com/office/drawing/2014/main" xmlns="" id="{61195DC8-9E1D-42B3-8A3B-F06DA4A18347}"/>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0E5FCAC-B14F-46E8-9A21-6EAA6000CEE1}" type="slidenum">
              <a:rPr lang="en-US" altLang="en-US" sz="1400">
                <a:cs typeface="Arial" panose="020B0604020202020204" pitchFamily="34" charset="0"/>
              </a:rPr>
              <a:pPr/>
              <a:t>26</a:t>
            </a:fld>
            <a:endParaRPr lang="en-US" altLang="en-US" sz="1400" dirty="0">
              <a:cs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xmlns="" id="{DF08EF73-DCBE-41CB-85D8-44DB51049419}"/>
              </a:ext>
            </a:extLst>
          </p:cNvPr>
          <p:cNvSpPr>
            <a:spLocks noGrp="1" noChangeArrowheads="1"/>
          </p:cNvSpPr>
          <p:nvPr>
            <p:ph type="title"/>
          </p:nvPr>
        </p:nvSpPr>
        <p:spPr/>
        <p:txBody>
          <a:bodyPr/>
          <a:lstStyle/>
          <a:p>
            <a:pPr fontAlgn="auto">
              <a:spcAft>
                <a:spcPts val="0"/>
              </a:spcAft>
              <a:defRPr/>
            </a:pPr>
            <a:r>
              <a:rPr lang="en-US" dirty="0">
                <a:latin typeface="+mn-lt"/>
                <a:ea typeface="+mj-ea"/>
              </a:rPr>
              <a:t>Labor Law </a:t>
            </a:r>
            <a:r>
              <a:rPr lang="en-US" sz="2400" dirty="0">
                <a:latin typeface="+mn-lt"/>
                <a:ea typeface="+mj-ea"/>
              </a:rPr>
              <a:t>1</a:t>
            </a:r>
          </a:p>
        </p:txBody>
      </p:sp>
      <p:sp>
        <p:nvSpPr>
          <p:cNvPr id="56323" name="Content Placeholder 3">
            <a:extLst>
              <a:ext uri="{FF2B5EF4-FFF2-40B4-BE49-F238E27FC236}">
                <a16:creationId xmlns:a16="http://schemas.microsoft.com/office/drawing/2014/main" xmlns="" id="{9CAFF4E4-3ACF-4C45-B4F7-8244BF6F9D9F}"/>
              </a:ext>
            </a:extLst>
          </p:cNvPr>
          <p:cNvSpPr>
            <a:spLocks noGrp="1" noChangeArrowheads="1"/>
          </p:cNvSpPr>
          <p:nvPr>
            <p:ph sz="half" idx="1"/>
          </p:nvPr>
        </p:nvSpPr>
        <p:spPr>
          <a:xfrm>
            <a:off x="457200" y="1536192"/>
            <a:ext cx="8153400" cy="2197608"/>
          </a:xfrm>
        </p:spPr>
        <p:txBody>
          <a:bodyPr/>
          <a:lstStyle/>
          <a:p>
            <a:pPr marL="0" indent="0">
              <a:lnSpc>
                <a:spcPct val="90000"/>
              </a:lnSpc>
              <a:buNone/>
            </a:pPr>
            <a:r>
              <a:rPr lang="en-US" altLang="en-US" sz="2800" b="1" dirty="0">
                <a:solidFill>
                  <a:srgbClr val="2F2B20"/>
                </a:solidFill>
              </a:rPr>
              <a:t>Wagner Act of 1935:</a:t>
            </a:r>
            <a:r>
              <a:rPr lang="en-US" altLang="en-US" sz="2800" dirty="0">
                <a:solidFill>
                  <a:srgbClr val="2F2B20"/>
                </a:solidFill>
              </a:rPr>
              <a:t> Enacted to encourage formation of labor unions and provide for “collective bargaining.”</a:t>
            </a:r>
          </a:p>
          <a:p>
            <a:pPr marL="291600" lvl="1" indent="-291600">
              <a:lnSpc>
                <a:spcPct val="90000"/>
              </a:lnSpc>
              <a:spcBef>
                <a:spcPts val="1500"/>
              </a:spcBef>
              <a:buClr>
                <a:schemeClr val="tx2"/>
              </a:buClr>
            </a:pPr>
            <a:r>
              <a:rPr lang="en-US" altLang="en-US" sz="2800" dirty="0">
                <a:solidFill>
                  <a:srgbClr val="2F2B20"/>
                </a:solidFill>
              </a:rPr>
              <a:t>Collective bargaining (Definition): Negotiations between employer and group of employees to determine conditions of employment.</a:t>
            </a:r>
          </a:p>
        </p:txBody>
      </p:sp>
      <p:sp>
        <p:nvSpPr>
          <p:cNvPr id="2" name="Content Placeholder 1"/>
          <p:cNvSpPr>
            <a:spLocks noGrp="1"/>
          </p:cNvSpPr>
          <p:nvPr>
            <p:ph sz="half" idx="2"/>
          </p:nvPr>
        </p:nvSpPr>
        <p:spPr>
          <a:xfrm>
            <a:off x="457200" y="3852354"/>
            <a:ext cx="8153400" cy="2274126"/>
          </a:xfrm>
        </p:spPr>
        <p:txBody>
          <a:bodyPr/>
          <a:lstStyle/>
          <a:p>
            <a:pPr marL="0" indent="0">
              <a:buNone/>
            </a:pPr>
            <a:r>
              <a:rPr lang="en-US" altLang="en-US" dirty="0">
                <a:solidFill>
                  <a:srgbClr val="2F2B20"/>
                </a:solidFill>
              </a:rPr>
              <a:t>Taft-Hartley Act of 1947 (Labor Management Relations Act</a:t>
            </a:r>
            <a:r>
              <a:rPr lang="en-US" altLang="en-US" dirty="0" smtClean="0">
                <a:solidFill>
                  <a:srgbClr val="2F2B20"/>
                </a:solidFill>
              </a:rPr>
              <a:t>): </a:t>
            </a:r>
            <a:r>
              <a:rPr lang="en-US" altLang="en-US" dirty="0">
                <a:solidFill>
                  <a:srgbClr val="2F2B20"/>
                </a:solidFill>
              </a:rPr>
              <a:t>Designed to limit some of the powers unions had acquired under Wagner Act.</a:t>
            </a:r>
          </a:p>
        </p:txBody>
      </p:sp>
      <p:sp>
        <p:nvSpPr>
          <p:cNvPr id="57347" name="Slide Number Placeholder 3">
            <a:extLst>
              <a:ext uri="{FF2B5EF4-FFF2-40B4-BE49-F238E27FC236}">
                <a16:creationId xmlns:a16="http://schemas.microsoft.com/office/drawing/2014/main" xmlns="" id="{456277DF-B311-4C9A-A74F-545F02F7CE55}"/>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98B4F7A-52EC-4C59-BFB3-D68900E50D6B}" type="slidenum">
              <a:rPr lang="en-US" altLang="en-US" sz="1400">
                <a:cs typeface="Arial" panose="020B0604020202020204" pitchFamily="34" charset="0"/>
              </a:rPr>
              <a:pPr/>
              <a:t>27</a:t>
            </a:fld>
            <a:endParaRPr lang="en-US" altLang="en-US" sz="1400" dirty="0">
              <a:cs typeface="Arial" panose="020B0604020202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xmlns="" id="{0E361B52-F8D3-47F6-8F08-3503D3F1CDB6}"/>
              </a:ext>
            </a:extLst>
          </p:cNvPr>
          <p:cNvSpPr>
            <a:spLocks noGrp="1" noChangeArrowheads="1"/>
          </p:cNvSpPr>
          <p:nvPr>
            <p:ph type="title"/>
          </p:nvPr>
        </p:nvSpPr>
        <p:spPr/>
        <p:txBody>
          <a:bodyPr/>
          <a:lstStyle/>
          <a:p>
            <a:pPr fontAlgn="auto">
              <a:spcAft>
                <a:spcPts val="0"/>
              </a:spcAft>
              <a:defRPr/>
            </a:pPr>
            <a:r>
              <a:rPr lang="en-US" dirty="0">
                <a:latin typeface="+mn-lt"/>
                <a:ea typeface="+mj-ea"/>
              </a:rPr>
              <a:t>Labor Law </a:t>
            </a:r>
            <a:r>
              <a:rPr lang="en-US" sz="2400" dirty="0">
                <a:latin typeface="+mn-lt"/>
                <a:ea typeface="+mj-ea"/>
              </a:rPr>
              <a:t>2</a:t>
            </a:r>
          </a:p>
        </p:txBody>
      </p:sp>
      <p:sp>
        <p:nvSpPr>
          <p:cNvPr id="58371" name="Content Placeholder 3">
            <a:extLst>
              <a:ext uri="{FF2B5EF4-FFF2-40B4-BE49-F238E27FC236}">
                <a16:creationId xmlns:a16="http://schemas.microsoft.com/office/drawing/2014/main" xmlns="" id="{E6CCF55A-020B-484C-A6A5-EA5C5627A454}"/>
              </a:ext>
            </a:extLst>
          </p:cNvPr>
          <p:cNvSpPr>
            <a:spLocks noGrp="1" noChangeArrowheads="1"/>
          </p:cNvSpPr>
          <p:nvPr>
            <p:ph idx="1"/>
          </p:nvPr>
        </p:nvSpPr>
        <p:spPr>
          <a:xfrm>
            <a:off x="457200" y="1600201"/>
            <a:ext cx="7620000" cy="4648200"/>
          </a:xfrm>
        </p:spPr>
        <p:txBody>
          <a:bodyPr/>
          <a:lstStyle/>
          <a:p>
            <a:pPr marL="0" indent="0">
              <a:lnSpc>
                <a:spcPct val="80000"/>
              </a:lnSpc>
              <a:buNone/>
            </a:pPr>
            <a:r>
              <a:rPr lang="en-US" altLang="en-US" sz="2800" b="1" dirty="0">
                <a:solidFill>
                  <a:srgbClr val="2F2B20"/>
                </a:solidFill>
              </a:rPr>
              <a:t>Landrum-Griffin Act of 1959:</a:t>
            </a:r>
            <a:endParaRPr lang="en-US" altLang="en-US" sz="1600" dirty="0">
              <a:solidFill>
                <a:srgbClr val="2F2B20"/>
              </a:solidFill>
            </a:endParaRPr>
          </a:p>
          <a:p>
            <a:pPr marL="292608" lvl="1" indent="-292608" algn="l">
              <a:lnSpc>
                <a:spcPct val="80000"/>
              </a:lnSpc>
              <a:spcBef>
                <a:spcPts val="1500"/>
              </a:spcBef>
              <a:buClr>
                <a:schemeClr val="tx2"/>
              </a:buClr>
            </a:pPr>
            <a:r>
              <a:rPr lang="en-US" altLang="en-US" sz="2800" dirty="0">
                <a:solidFill>
                  <a:srgbClr val="2F2B20"/>
                </a:solidFill>
              </a:rPr>
              <a:t>Governs internal operations of labor unions.</a:t>
            </a:r>
            <a:endParaRPr lang="en-US" altLang="en-US" sz="1600" dirty="0">
              <a:solidFill>
                <a:srgbClr val="2F2B20"/>
              </a:solidFill>
            </a:endParaRPr>
          </a:p>
          <a:p>
            <a:pPr marL="292608" lvl="1" indent="-292608" algn="l">
              <a:lnSpc>
                <a:spcPct val="80000"/>
              </a:lnSpc>
              <a:spcBef>
                <a:spcPts val="1500"/>
              </a:spcBef>
              <a:buClr>
                <a:schemeClr val="tx2"/>
              </a:buClr>
            </a:pPr>
            <a:r>
              <a:rPr lang="en-US" altLang="en-US" sz="2800" dirty="0">
                <a:solidFill>
                  <a:srgbClr val="2F2B20"/>
                </a:solidFill>
              </a:rPr>
              <a:t>Requires certain financial disclosures by unions.</a:t>
            </a:r>
            <a:endParaRPr lang="en-US" altLang="en-US" sz="1600" dirty="0">
              <a:solidFill>
                <a:srgbClr val="2F2B20"/>
              </a:solidFill>
            </a:endParaRPr>
          </a:p>
          <a:p>
            <a:pPr marL="292608" lvl="1" indent="-292608" algn="l">
              <a:lnSpc>
                <a:spcPct val="80000"/>
              </a:lnSpc>
              <a:spcBef>
                <a:spcPts val="1500"/>
              </a:spcBef>
              <a:buClr>
                <a:schemeClr val="tx2"/>
              </a:buClr>
            </a:pPr>
            <a:r>
              <a:rPr lang="en-US" altLang="en-US" sz="2800" dirty="0">
                <a:solidFill>
                  <a:srgbClr val="2F2B20"/>
                </a:solidFill>
              </a:rPr>
              <a:t>Establishes civil and criminal penalties for financial abuses by union officials.</a:t>
            </a:r>
            <a:endParaRPr lang="en-US" altLang="en-US" sz="1600" dirty="0">
              <a:solidFill>
                <a:srgbClr val="2F2B20"/>
              </a:solidFill>
            </a:endParaRPr>
          </a:p>
          <a:p>
            <a:pPr marL="292608" lvl="1" indent="-292608" algn="l">
              <a:lnSpc>
                <a:spcPct val="80000"/>
              </a:lnSpc>
              <a:spcBef>
                <a:spcPts val="1500"/>
              </a:spcBef>
              <a:buClr>
                <a:schemeClr val="tx2"/>
              </a:buClr>
            </a:pPr>
            <a:r>
              <a:rPr lang="en-US" altLang="en-US" sz="2800" dirty="0">
                <a:solidFill>
                  <a:srgbClr val="2F2B20"/>
                </a:solidFill>
              </a:rPr>
              <a:t>“Labor’s Bill of Rights” (contained in Landrum-Griffin Act) designed to protect employees from their own unions.</a:t>
            </a:r>
          </a:p>
        </p:txBody>
      </p:sp>
      <p:sp>
        <p:nvSpPr>
          <p:cNvPr id="59395" name="Slide Number Placeholder 3">
            <a:extLst>
              <a:ext uri="{FF2B5EF4-FFF2-40B4-BE49-F238E27FC236}">
                <a16:creationId xmlns:a16="http://schemas.microsoft.com/office/drawing/2014/main" xmlns="" id="{A61561BB-8470-42FD-B09B-D26551001155}"/>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E99132C-D1C9-4FE4-B262-BFAD8961FB39}" type="slidenum">
              <a:rPr lang="en-US" altLang="en-US" sz="1400">
                <a:cs typeface="Arial" panose="020B0604020202020204" pitchFamily="34" charset="0"/>
              </a:rPr>
              <a:pPr/>
              <a:t>28</a:t>
            </a:fld>
            <a:endParaRPr lang="en-US" altLang="en-US" sz="1400" dirty="0">
              <a:cs typeface="Arial" panose="020B0604020202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xmlns="" id="{AAE27D23-C3CD-411B-A118-D8BFC038BA53}"/>
              </a:ext>
            </a:extLst>
          </p:cNvPr>
          <p:cNvSpPr>
            <a:spLocks noGrp="1" noChangeArrowheads="1"/>
          </p:cNvSpPr>
          <p:nvPr>
            <p:ph type="title"/>
          </p:nvPr>
        </p:nvSpPr>
        <p:spPr/>
        <p:txBody>
          <a:bodyPr/>
          <a:lstStyle/>
          <a:p>
            <a:pPr fontAlgn="auto">
              <a:spcAft>
                <a:spcPts val="0"/>
              </a:spcAft>
              <a:defRPr/>
            </a:pPr>
            <a:r>
              <a:rPr lang="en-US" dirty="0">
                <a:latin typeface="+mn-lt"/>
                <a:ea typeface="+mj-ea"/>
              </a:rPr>
              <a:t>Labor Law </a:t>
            </a:r>
            <a:r>
              <a:rPr lang="en-US" sz="2400" dirty="0">
                <a:latin typeface="+mn-lt"/>
                <a:ea typeface="+mj-ea"/>
              </a:rPr>
              <a:t>3</a:t>
            </a:r>
          </a:p>
        </p:txBody>
      </p:sp>
      <p:sp>
        <p:nvSpPr>
          <p:cNvPr id="60419" name="Content Placeholder 3">
            <a:extLst>
              <a:ext uri="{FF2B5EF4-FFF2-40B4-BE49-F238E27FC236}">
                <a16:creationId xmlns:a16="http://schemas.microsoft.com/office/drawing/2014/main" xmlns="" id="{30806124-16FE-41B0-B10E-5153732CA0F4}"/>
              </a:ext>
            </a:extLst>
          </p:cNvPr>
          <p:cNvSpPr>
            <a:spLocks noGrp="1" noChangeArrowheads="1"/>
          </p:cNvSpPr>
          <p:nvPr>
            <p:ph idx="1"/>
          </p:nvPr>
        </p:nvSpPr>
        <p:spPr/>
        <p:txBody>
          <a:bodyPr rtlCol="0"/>
          <a:lstStyle/>
          <a:p>
            <a:pPr marL="0" indent="0" fontAlgn="auto">
              <a:spcAft>
                <a:spcPts val="0"/>
              </a:spcAft>
              <a:buNone/>
              <a:defRPr/>
            </a:pPr>
            <a:r>
              <a:rPr lang="en-US" sz="2400" dirty="0">
                <a:ea typeface="+mn-ea"/>
              </a:rPr>
              <a:t>The National Labor Relations Board (N</a:t>
            </a:r>
            <a:r>
              <a:rPr lang="en-US" sz="100" dirty="0">
                <a:ea typeface="+mn-ea"/>
              </a:rPr>
              <a:t> </a:t>
            </a:r>
            <a:r>
              <a:rPr lang="en-US" sz="2400" dirty="0">
                <a:ea typeface="+mn-ea"/>
              </a:rPr>
              <a:t>L</a:t>
            </a:r>
            <a:r>
              <a:rPr lang="en-US" sz="100" dirty="0">
                <a:ea typeface="+mn-ea"/>
              </a:rPr>
              <a:t> </a:t>
            </a:r>
            <a:r>
              <a:rPr lang="en-US" sz="2400" dirty="0">
                <a:ea typeface="+mn-ea"/>
              </a:rPr>
              <a:t>R</a:t>
            </a:r>
            <a:r>
              <a:rPr lang="en-US" sz="100" dirty="0">
                <a:ea typeface="+mn-ea"/>
              </a:rPr>
              <a:t> </a:t>
            </a:r>
            <a:r>
              <a:rPr lang="en-US" sz="2400" dirty="0">
                <a:ea typeface="+mn-ea"/>
              </a:rPr>
              <a:t>B) is a federal administrative agency that interprets and enforces the National Labor Relations Act.</a:t>
            </a:r>
            <a:endParaRPr lang="en-US" sz="1400" dirty="0">
              <a:ea typeface="+mn-ea"/>
            </a:endParaRPr>
          </a:p>
          <a:p>
            <a:pPr marL="0" lvl="1" indent="0" algn="l" fontAlgn="auto">
              <a:spcAft>
                <a:spcPts val="0"/>
              </a:spcAft>
              <a:buNone/>
              <a:defRPr/>
            </a:pPr>
            <a:r>
              <a:rPr lang="en-US" sz="2400" dirty="0">
                <a:ea typeface="+mn-ea"/>
              </a:rPr>
              <a:t>The primary functions of N</a:t>
            </a:r>
            <a:r>
              <a:rPr lang="en-US" sz="100" dirty="0">
                <a:ea typeface="+mn-ea"/>
              </a:rPr>
              <a:t> </a:t>
            </a:r>
            <a:r>
              <a:rPr lang="en-US" sz="2400" dirty="0">
                <a:ea typeface="+mn-ea"/>
              </a:rPr>
              <a:t>L</a:t>
            </a:r>
            <a:r>
              <a:rPr lang="en-US" sz="100" dirty="0">
                <a:ea typeface="+mn-ea"/>
              </a:rPr>
              <a:t> </a:t>
            </a:r>
            <a:r>
              <a:rPr lang="en-US" sz="2400" dirty="0">
                <a:ea typeface="+mn-ea"/>
              </a:rPr>
              <a:t>R</a:t>
            </a:r>
            <a:r>
              <a:rPr lang="en-US" sz="100" dirty="0">
                <a:ea typeface="+mn-ea"/>
              </a:rPr>
              <a:t> </a:t>
            </a:r>
            <a:r>
              <a:rPr lang="en-US" sz="2400" dirty="0">
                <a:ea typeface="+mn-ea"/>
              </a:rPr>
              <a:t>B include:</a:t>
            </a:r>
          </a:p>
          <a:p>
            <a:pPr marL="292608" lvl="2" indent="-292608" algn="l" fontAlgn="auto">
              <a:spcBef>
                <a:spcPts val="1500"/>
              </a:spcBef>
              <a:spcAft>
                <a:spcPts val="0"/>
              </a:spcAft>
              <a:buClr>
                <a:schemeClr val="tx2"/>
              </a:buClr>
              <a:defRPr/>
            </a:pPr>
            <a:r>
              <a:rPr lang="en-US" sz="2400" dirty="0">
                <a:ea typeface="+mn-ea"/>
              </a:rPr>
              <a:t>Monitoring conduct of employer and union during an election to determine whether workers want to be represented by a union.</a:t>
            </a:r>
          </a:p>
          <a:p>
            <a:pPr marL="292608" lvl="2" indent="-292608" algn="l" fontAlgn="auto">
              <a:spcBef>
                <a:spcPts val="1500"/>
              </a:spcBef>
              <a:spcAft>
                <a:spcPts val="0"/>
              </a:spcAft>
              <a:buClr>
                <a:schemeClr val="tx2"/>
              </a:buClr>
              <a:defRPr/>
            </a:pPr>
            <a:r>
              <a:rPr lang="en-US" sz="2400" dirty="0">
                <a:ea typeface="+mn-ea"/>
              </a:rPr>
              <a:t>Preventing and remedying unfair labor practices by employers/unions.</a:t>
            </a:r>
          </a:p>
          <a:p>
            <a:pPr marL="292608" lvl="2" indent="-292608" algn="l" fontAlgn="auto">
              <a:spcBef>
                <a:spcPts val="1500"/>
              </a:spcBef>
              <a:spcAft>
                <a:spcPts val="0"/>
              </a:spcAft>
              <a:buClr>
                <a:schemeClr val="tx2"/>
              </a:buClr>
              <a:defRPr/>
            </a:pPr>
            <a:r>
              <a:rPr lang="en-US" sz="2400" dirty="0">
                <a:ea typeface="+mn-ea"/>
              </a:rPr>
              <a:t>Establishing rules to interpret the National Labor Relations Act.</a:t>
            </a:r>
          </a:p>
        </p:txBody>
      </p:sp>
      <p:sp>
        <p:nvSpPr>
          <p:cNvPr id="61443" name="Slide Number Placeholder 3">
            <a:extLst>
              <a:ext uri="{FF2B5EF4-FFF2-40B4-BE49-F238E27FC236}">
                <a16:creationId xmlns:a16="http://schemas.microsoft.com/office/drawing/2014/main" xmlns="" id="{986DE7A5-8E39-4B39-B13E-155961386FA3}"/>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3F022D7-36C0-418E-AF9F-EA92915E65FF}" type="slidenum">
              <a:rPr lang="en-US" altLang="en-US" sz="1400">
                <a:cs typeface="Arial" panose="020B0604020202020204" pitchFamily="34" charset="0"/>
              </a:rPr>
              <a:pPr/>
              <a:t>29</a:t>
            </a:fld>
            <a:endParaRPr lang="en-US" altLang="en-US" sz="1400" dirty="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36679FE3-3004-4B80-A376-CAA1DC49FF89}"/>
              </a:ext>
            </a:extLst>
          </p:cNvPr>
          <p:cNvSpPr>
            <a:spLocks noGrp="1" noChangeArrowheads="1"/>
          </p:cNvSpPr>
          <p:nvPr>
            <p:ph type="title"/>
          </p:nvPr>
        </p:nvSpPr>
        <p:spPr/>
        <p:txBody>
          <a:bodyPr/>
          <a:lstStyle/>
          <a:p>
            <a:pPr fontAlgn="auto">
              <a:spcAft>
                <a:spcPts val="0"/>
              </a:spcAft>
              <a:defRPr/>
            </a:pPr>
            <a:r>
              <a:rPr lang="en-US" sz="3600" dirty="0">
                <a:latin typeface="+mn-lt"/>
                <a:ea typeface="+mj-ea"/>
              </a:rPr>
              <a:t>Federal Employment Discrimination Laws</a:t>
            </a:r>
          </a:p>
        </p:txBody>
      </p:sp>
      <p:sp>
        <p:nvSpPr>
          <p:cNvPr id="7171" name="Content Placeholder 3">
            <a:extLst>
              <a:ext uri="{FF2B5EF4-FFF2-40B4-BE49-F238E27FC236}">
                <a16:creationId xmlns:a16="http://schemas.microsoft.com/office/drawing/2014/main" xmlns="" id="{9420988E-DB88-41D6-A078-02F291CA3F85}"/>
              </a:ext>
            </a:extLst>
          </p:cNvPr>
          <p:cNvSpPr>
            <a:spLocks noGrp="1" noChangeArrowheads="1"/>
          </p:cNvSpPr>
          <p:nvPr>
            <p:ph idx="1"/>
          </p:nvPr>
        </p:nvSpPr>
        <p:spPr/>
        <p:txBody>
          <a:bodyPr rtlCol="0"/>
          <a:lstStyle/>
          <a:p>
            <a:pPr marL="292608" indent="-292608" fontAlgn="auto">
              <a:spcBef>
                <a:spcPts val="1500"/>
              </a:spcBef>
              <a:spcAft>
                <a:spcPts val="0"/>
              </a:spcAft>
              <a:buClr>
                <a:schemeClr val="tx2"/>
              </a:buClr>
              <a:buFontTx/>
              <a:buChar char="•"/>
              <a:defRPr/>
            </a:pPr>
            <a:r>
              <a:rPr lang="en-US" sz="2800" dirty="0">
                <a:ea typeface="+mn-ea"/>
              </a:rPr>
              <a:t>Provide minimum level of protection for employees.</a:t>
            </a:r>
          </a:p>
          <a:p>
            <a:pPr marL="292608" indent="-292608" fontAlgn="auto">
              <a:spcBef>
                <a:spcPts val="1500"/>
              </a:spcBef>
              <a:spcAft>
                <a:spcPts val="0"/>
              </a:spcAft>
              <a:buClr>
                <a:schemeClr val="tx2"/>
              </a:buClr>
              <a:buFontTx/>
              <a:buChar char="•"/>
              <a:defRPr/>
            </a:pPr>
            <a:r>
              <a:rPr lang="en-US" sz="2800" dirty="0">
                <a:ea typeface="+mn-ea"/>
              </a:rPr>
              <a:t>States may give employees more rights, but not less rights, than they have under federal law (federal supremacy).</a:t>
            </a:r>
          </a:p>
        </p:txBody>
      </p:sp>
      <p:sp>
        <p:nvSpPr>
          <p:cNvPr id="8195" name="Slide Number Placeholder 3">
            <a:extLst>
              <a:ext uri="{FF2B5EF4-FFF2-40B4-BE49-F238E27FC236}">
                <a16:creationId xmlns:a16="http://schemas.microsoft.com/office/drawing/2014/main" xmlns="" id="{16B21B71-5829-4797-BD83-006056838804}"/>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1F03CF3-2959-4587-B550-5B74D98333C4}" type="slidenum">
              <a:rPr lang="en-US" altLang="en-US" sz="1400">
                <a:cs typeface="Arial" panose="020B0604020202020204" pitchFamily="34" charset="0"/>
              </a:rPr>
              <a:pPr/>
              <a:t>3</a:t>
            </a:fld>
            <a:endParaRPr lang="en-US" altLang="en-US" sz="1400" dirty="0">
              <a:cs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xmlns="" id="{7C3CBFBE-B642-4643-910E-952EEF3C9B0E}"/>
              </a:ext>
            </a:extLst>
          </p:cNvPr>
          <p:cNvSpPr>
            <a:spLocks noGrp="1" noChangeArrowheads="1"/>
          </p:cNvSpPr>
          <p:nvPr>
            <p:ph type="title"/>
          </p:nvPr>
        </p:nvSpPr>
        <p:spPr/>
        <p:txBody>
          <a:bodyPr/>
          <a:lstStyle/>
          <a:p>
            <a:pPr fontAlgn="auto">
              <a:spcAft>
                <a:spcPts val="0"/>
              </a:spcAft>
              <a:defRPr/>
            </a:pPr>
            <a:r>
              <a:rPr lang="en-US" sz="3600" dirty="0">
                <a:latin typeface="+mn-lt"/>
                <a:ea typeface="+mj-ea"/>
              </a:rPr>
              <a:t>Question for Discussion</a:t>
            </a:r>
          </a:p>
        </p:txBody>
      </p:sp>
      <p:sp>
        <p:nvSpPr>
          <p:cNvPr id="63490" name="Content Placeholder 2">
            <a:extLst>
              <a:ext uri="{FF2B5EF4-FFF2-40B4-BE49-F238E27FC236}">
                <a16:creationId xmlns:a16="http://schemas.microsoft.com/office/drawing/2014/main" xmlns="" id="{AFB892D0-338B-4EE8-8BF0-C47C1597D1F5}"/>
              </a:ext>
            </a:extLst>
          </p:cNvPr>
          <p:cNvSpPr>
            <a:spLocks noGrp="1" noChangeArrowheads="1"/>
          </p:cNvSpPr>
          <p:nvPr>
            <p:ph idx="1"/>
          </p:nvPr>
        </p:nvSpPr>
        <p:spPr/>
        <p:txBody>
          <a:bodyPr/>
          <a:lstStyle/>
          <a:p>
            <a:pPr marL="292608" indent="-292608">
              <a:spcBef>
                <a:spcPts val="1500"/>
              </a:spcBef>
              <a:buClr>
                <a:schemeClr val="tx2"/>
              </a:buClr>
            </a:pPr>
            <a:r>
              <a:rPr lang="en-US" altLang="en-US" sz="2800" dirty="0"/>
              <a:t>If most employees today are employees at will, does that mean an employer can fire any employee it wants whenever it wants? When is the firing of an employee illegal? When is it permissible? Explain.</a:t>
            </a:r>
          </a:p>
        </p:txBody>
      </p:sp>
      <p:sp>
        <p:nvSpPr>
          <p:cNvPr id="63492" name="Slide Number Placeholder 3">
            <a:extLst>
              <a:ext uri="{FF2B5EF4-FFF2-40B4-BE49-F238E27FC236}">
                <a16:creationId xmlns:a16="http://schemas.microsoft.com/office/drawing/2014/main" xmlns="" id="{9E641220-FD74-4B01-8BA5-F3094A96F88A}"/>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2F6F29B-4F7D-4D53-8F50-EA31761BCC92}" type="slidenum">
              <a:rPr lang="en-US" altLang="en-US" sz="1400">
                <a:cs typeface="Arial" panose="020B0604020202020204" pitchFamily="34" charset="0"/>
              </a:rPr>
              <a:pPr/>
              <a:t>30</a:t>
            </a:fld>
            <a:endParaRPr lang="en-US" altLang="en-US" sz="1400" dirty="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AB62BCB3-FD83-4398-8847-211D3895F77E}"/>
              </a:ext>
            </a:extLst>
          </p:cNvPr>
          <p:cNvSpPr>
            <a:spLocks noGrp="1" noChangeArrowheads="1"/>
          </p:cNvSpPr>
          <p:nvPr>
            <p:ph type="title"/>
          </p:nvPr>
        </p:nvSpPr>
        <p:spPr/>
        <p:txBody>
          <a:bodyPr/>
          <a:lstStyle/>
          <a:p>
            <a:pPr fontAlgn="auto">
              <a:spcAft>
                <a:spcPts val="0"/>
              </a:spcAft>
              <a:defRPr/>
            </a:pPr>
            <a:r>
              <a:rPr lang="en-US" sz="2800" dirty="0">
                <a:latin typeface="Calibri" panose="020F0502020204030204" pitchFamily="34" charset="0"/>
                <a:ea typeface="+mj-ea"/>
              </a:rPr>
              <a:t>Title VII of the Civil Rights Act (1964, As Amended by the Civil Rights Act of 1991)</a:t>
            </a:r>
          </a:p>
        </p:txBody>
      </p:sp>
      <p:sp>
        <p:nvSpPr>
          <p:cNvPr id="9219" name="Content Placeholder 3">
            <a:extLst>
              <a:ext uri="{FF2B5EF4-FFF2-40B4-BE49-F238E27FC236}">
                <a16:creationId xmlns:a16="http://schemas.microsoft.com/office/drawing/2014/main" xmlns="" id="{487546C2-3776-433F-A967-5EEC2F87B614}"/>
              </a:ext>
            </a:extLst>
          </p:cNvPr>
          <p:cNvSpPr>
            <a:spLocks noGrp="1" noChangeArrowheads="1"/>
          </p:cNvSpPr>
          <p:nvPr>
            <p:ph idx="1"/>
          </p:nvPr>
        </p:nvSpPr>
        <p:spPr/>
        <p:txBody>
          <a:bodyPr rtlCol="0"/>
          <a:lstStyle/>
          <a:p>
            <a:pPr marL="61913" indent="-52388" fontAlgn="auto">
              <a:lnSpc>
                <a:spcPct val="90000"/>
              </a:lnSpc>
              <a:spcAft>
                <a:spcPts val="0"/>
              </a:spcAft>
              <a:buNone/>
              <a:defRPr/>
            </a:pPr>
            <a:r>
              <a:rPr lang="en-US" sz="2400" dirty="0">
                <a:solidFill>
                  <a:srgbClr val="2F2B20"/>
                </a:solidFill>
                <a:ea typeface="+mn-ea"/>
              </a:rPr>
              <a:t>Protects employees against discrimination based on:</a:t>
            </a:r>
            <a:endParaRPr lang="en-US" sz="1100" dirty="0">
              <a:solidFill>
                <a:srgbClr val="2F2B20"/>
              </a:solidFill>
              <a:ea typeface="+mn-ea"/>
            </a:endParaRPr>
          </a:p>
          <a:p>
            <a:pPr marL="292608" lvl="1" indent="-292608" algn="l" fontAlgn="auto">
              <a:lnSpc>
                <a:spcPct val="90000"/>
              </a:lnSpc>
              <a:spcBef>
                <a:spcPts val="1500"/>
              </a:spcBef>
              <a:spcAft>
                <a:spcPts val="0"/>
              </a:spcAft>
              <a:buClr>
                <a:schemeClr val="tx2"/>
              </a:buClr>
              <a:buChar char="•"/>
              <a:defRPr/>
            </a:pPr>
            <a:r>
              <a:rPr lang="en-US" sz="2400" dirty="0">
                <a:solidFill>
                  <a:srgbClr val="2F2B20"/>
                </a:solidFill>
                <a:ea typeface="+mn-ea"/>
              </a:rPr>
              <a:t>Race.</a:t>
            </a:r>
          </a:p>
          <a:p>
            <a:pPr marL="292608" lvl="1" indent="-292608" algn="l" fontAlgn="auto">
              <a:lnSpc>
                <a:spcPct val="90000"/>
              </a:lnSpc>
              <a:spcBef>
                <a:spcPts val="1500"/>
              </a:spcBef>
              <a:spcAft>
                <a:spcPts val="0"/>
              </a:spcAft>
              <a:buClr>
                <a:schemeClr val="tx2"/>
              </a:buClr>
              <a:buChar char="•"/>
              <a:defRPr/>
            </a:pPr>
            <a:r>
              <a:rPr lang="en-US" sz="2400" dirty="0">
                <a:solidFill>
                  <a:srgbClr val="2F2B20"/>
                </a:solidFill>
                <a:ea typeface="+mn-ea"/>
              </a:rPr>
              <a:t>Color.</a:t>
            </a:r>
          </a:p>
          <a:p>
            <a:pPr marL="292608" lvl="1" indent="-292608" algn="l" fontAlgn="auto">
              <a:lnSpc>
                <a:spcPct val="90000"/>
              </a:lnSpc>
              <a:spcBef>
                <a:spcPts val="1500"/>
              </a:spcBef>
              <a:spcAft>
                <a:spcPts val="0"/>
              </a:spcAft>
              <a:buClr>
                <a:schemeClr val="tx2"/>
              </a:buClr>
              <a:buChar char="•"/>
              <a:defRPr/>
            </a:pPr>
            <a:r>
              <a:rPr lang="en-US" sz="2400" dirty="0">
                <a:solidFill>
                  <a:srgbClr val="2F2B20"/>
                </a:solidFill>
                <a:ea typeface="+mn-ea"/>
              </a:rPr>
              <a:t>Religion.</a:t>
            </a:r>
          </a:p>
          <a:p>
            <a:pPr marL="292608" lvl="1" indent="-292608" algn="l" fontAlgn="auto">
              <a:lnSpc>
                <a:spcPct val="90000"/>
              </a:lnSpc>
              <a:spcBef>
                <a:spcPts val="1500"/>
              </a:spcBef>
              <a:spcAft>
                <a:spcPts val="0"/>
              </a:spcAft>
              <a:buClr>
                <a:schemeClr val="tx2"/>
              </a:buClr>
              <a:buChar char="•"/>
              <a:defRPr/>
            </a:pPr>
            <a:r>
              <a:rPr lang="en-US" sz="2400" dirty="0">
                <a:solidFill>
                  <a:srgbClr val="2F2B20"/>
                </a:solidFill>
                <a:ea typeface="+mn-ea"/>
              </a:rPr>
              <a:t>National Origin.</a:t>
            </a:r>
          </a:p>
          <a:p>
            <a:pPr marL="292608" lvl="1" indent="-292608" algn="l" fontAlgn="auto">
              <a:lnSpc>
                <a:spcPct val="90000"/>
              </a:lnSpc>
              <a:spcBef>
                <a:spcPts val="1500"/>
              </a:spcBef>
              <a:spcAft>
                <a:spcPts val="0"/>
              </a:spcAft>
              <a:buClr>
                <a:schemeClr val="tx2"/>
              </a:buClr>
              <a:buChar char="•"/>
              <a:defRPr/>
            </a:pPr>
            <a:r>
              <a:rPr lang="en-US" sz="2400" dirty="0">
                <a:solidFill>
                  <a:srgbClr val="2F2B20"/>
                </a:solidFill>
                <a:ea typeface="+mn-ea"/>
              </a:rPr>
              <a:t>Gender.</a:t>
            </a:r>
          </a:p>
        </p:txBody>
      </p:sp>
      <p:sp>
        <p:nvSpPr>
          <p:cNvPr id="10243" name="Slide Number Placeholder 3">
            <a:extLst>
              <a:ext uri="{FF2B5EF4-FFF2-40B4-BE49-F238E27FC236}">
                <a16:creationId xmlns:a16="http://schemas.microsoft.com/office/drawing/2014/main" xmlns="" id="{A27193D4-5C42-4B1C-8C86-9E691C094F1F}"/>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DF05AA2-B638-4FB3-9334-313E8F53F5CC}" type="slidenum">
              <a:rPr lang="en-US" altLang="en-US" sz="1400">
                <a:cs typeface="Arial" panose="020B0604020202020204" pitchFamily="34" charset="0"/>
              </a:rPr>
              <a:pPr/>
              <a:t>4</a:t>
            </a:fld>
            <a:endParaRPr lang="en-US" altLang="en-US" sz="1400" dirty="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75A79972-C527-4B77-BE26-120E9C7D19F0}"/>
              </a:ext>
            </a:extLst>
          </p:cNvPr>
          <p:cNvSpPr>
            <a:spLocks noGrp="1" noChangeArrowheads="1"/>
          </p:cNvSpPr>
          <p:nvPr>
            <p:ph type="title"/>
          </p:nvPr>
        </p:nvSpPr>
        <p:spPr/>
        <p:txBody>
          <a:bodyPr wrap="square" numCol="1" anchorCtr="0" compatLnSpc="1">
            <a:prstTxWarp prst="textNoShape">
              <a:avLst/>
            </a:prstTxWarp>
            <a:normAutofit/>
          </a:bodyPr>
          <a:lstStyle/>
          <a:p>
            <a:r>
              <a:rPr lang="en-US" altLang="en-US" sz="3200" dirty="0">
                <a:latin typeface="+mn-lt"/>
              </a:rPr>
              <a:t>“Disparate Treatment” Versus “Disparate Impact” Discrimination</a:t>
            </a:r>
          </a:p>
        </p:txBody>
      </p:sp>
      <p:sp>
        <p:nvSpPr>
          <p:cNvPr id="11267" name="Content Placeholder 3">
            <a:extLst>
              <a:ext uri="{FF2B5EF4-FFF2-40B4-BE49-F238E27FC236}">
                <a16:creationId xmlns:a16="http://schemas.microsoft.com/office/drawing/2014/main" xmlns="" id="{823C2716-8922-4DBD-8729-916EE2AE80B8}"/>
              </a:ext>
            </a:extLst>
          </p:cNvPr>
          <p:cNvSpPr>
            <a:spLocks noGrp="1" noChangeArrowheads="1"/>
          </p:cNvSpPr>
          <p:nvPr>
            <p:ph idx="1"/>
          </p:nvPr>
        </p:nvSpPr>
        <p:spPr/>
        <p:txBody>
          <a:bodyPr/>
          <a:lstStyle/>
          <a:p>
            <a:pPr marL="292608" indent="-292608">
              <a:spcBef>
                <a:spcPts val="1500"/>
              </a:spcBef>
              <a:buClr>
                <a:schemeClr val="tx2"/>
              </a:buClr>
              <a:buFontTx/>
              <a:buChar char="•"/>
            </a:pPr>
            <a:r>
              <a:rPr lang="en-US" altLang="en-US" sz="2400" dirty="0">
                <a:solidFill>
                  <a:srgbClr val="2F2B20"/>
                </a:solidFill>
              </a:rPr>
              <a:t>“Disparate Treatment” Discrimination: In all aspects of human resource management (hiring, firing, promotions, etc.), if candidate/employee discriminated against based on membership in a protected class, employee has actionable claim based on</a:t>
            </a:r>
            <a:r>
              <a:rPr lang="en-US" altLang="en-US" sz="100" dirty="0">
                <a:solidFill>
                  <a:srgbClr val="2F2B20"/>
                </a:solidFill>
              </a:rPr>
              <a:t> </a:t>
            </a:r>
            <a:r>
              <a:rPr lang="en-US" altLang="en-US" sz="100" dirty="0">
                <a:solidFill>
                  <a:schemeClr val="bg1"/>
                </a:solidFill>
              </a:rPr>
              <a:t>begin underline </a:t>
            </a:r>
            <a:r>
              <a:rPr lang="en-US" altLang="en-US" sz="2400" u="sng" dirty="0">
                <a:solidFill>
                  <a:srgbClr val="2F2B20"/>
                </a:solidFill>
              </a:rPr>
              <a:t>intentional </a:t>
            </a:r>
            <a:r>
              <a:rPr lang="en-US" altLang="en-US" sz="2400" u="sng" dirty="0" smtClean="0">
                <a:solidFill>
                  <a:srgbClr val="2F2B20"/>
                </a:solidFill>
              </a:rPr>
              <a:t>discrimination</a:t>
            </a:r>
            <a:r>
              <a:rPr lang="en-US" altLang="en-US" sz="2400" dirty="0" smtClean="0">
                <a:solidFill>
                  <a:srgbClr val="2F2B20"/>
                </a:solidFill>
              </a:rPr>
              <a:t>.</a:t>
            </a:r>
            <a:r>
              <a:rPr lang="en-US" altLang="en-US" sz="100" u="none" dirty="0" smtClean="0">
                <a:solidFill>
                  <a:srgbClr val="2F2B20"/>
                </a:solidFill>
              </a:rPr>
              <a:t> </a:t>
            </a:r>
            <a:r>
              <a:rPr lang="en-US" altLang="en-US" sz="100" dirty="0">
                <a:solidFill>
                  <a:schemeClr val="bg1"/>
                </a:solidFill>
              </a:rPr>
              <a:t>end </a:t>
            </a:r>
            <a:r>
              <a:rPr lang="en-US" altLang="en-US" sz="100" dirty="0" smtClean="0">
                <a:solidFill>
                  <a:schemeClr val="bg1"/>
                </a:solidFill>
              </a:rPr>
              <a:t>underline</a:t>
            </a:r>
            <a:endParaRPr lang="en-US" altLang="en-US" dirty="0">
              <a:solidFill>
                <a:srgbClr val="2F2B20"/>
              </a:solidFill>
            </a:endParaRPr>
          </a:p>
          <a:p>
            <a:pPr marL="292608" indent="-292608">
              <a:spcBef>
                <a:spcPts val="1500"/>
              </a:spcBef>
              <a:buClr>
                <a:schemeClr val="tx2"/>
              </a:buClr>
              <a:buFontTx/>
              <a:buChar char="•"/>
            </a:pPr>
            <a:r>
              <a:rPr lang="en-US" altLang="en-US" sz="2400" dirty="0">
                <a:solidFill>
                  <a:srgbClr val="2F2B20"/>
                </a:solidFill>
              </a:rPr>
              <a:t>“Disparate Impact” Discrimination (also referred to as </a:t>
            </a:r>
            <a:r>
              <a:rPr lang="en-US" altLang="en-US" sz="100" dirty="0">
                <a:solidFill>
                  <a:schemeClr val="bg1"/>
                </a:solidFill>
              </a:rPr>
              <a:t>begin underline </a:t>
            </a:r>
            <a:r>
              <a:rPr lang="en-US" altLang="en-US" sz="2400" u="sng" dirty="0">
                <a:solidFill>
                  <a:srgbClr val="2F2B20"/>
                </a:solidFill>
              </a:rPr>
              <a:t>unintentional </a:t>
            </a:r>
            <a:r>
              <a:rPr lang="en-US" altLang="en-US" sz="2400" u="sng" dirty="0" smtClean="0">
                <a:solidFill>
                  <a:srgbClr val="2F2B20"/>
                </a:solidFill>
              </a:rPr>
              <a:t>discrimination</a:t>
            </a:r>
            <a:r>
              <a:rPr lang="en-US" altLang="en-US" sz="2400" dirty="0" smtClean="0">
                <a:solidFill>
                  <a:srgbClr val="2F2B20"/>
                </a:solidFill>
              </a:rPr>
              <a:t>):</a:t>
            </a:r>
            <a:r>
              <a:rPr lang="en-US" altLang="en-US" sz="100" dirty="0" smtClean="0">
                <a:solidFill>
                  <a:srgbClr val="2F2B20"/>
                </a:solidFill>
              </a:rPr>
              <a:t> </a:t>
            </a:r>
            <a:r>
              <a:rPr lang="en-US" altLang="en-US" sz="100" dirty="0">
                <a:solidFill>
                  <a:schemeClr val="bg1"/>
                </a:solidFill>
              </a:rPr>
              <a:t>end </a:t>
            </a:r>
            <a:r>
              <a:rPr lang="en-US" altLang="en-US" sz="100" dirty="0" smtClean="0">
                <a:solidFill>
                  <a:schemeClr val="bg1"/>
                </a:solidFill>
              </a:rPr>
              <a:t>underline </a:t>
            </a:r>
            <a:r>
              <a:rPr lang="en-US" altLang="en-US" sz="2400" dirty="0" smtClean="0">
                <a:solidFill>
                  <a:srgbClr val="2F2B20"/>
                </a:solidFill>
              </a:rPr>
              <a:t>Occurs </a:t>
            </a:r>
            <a:r>
              <a:rPr lang="en-US" altLang="en-US" sz="2400" dirty="0">
                <a:solidFill>
                  <a:srgbClr val="2F2B20"/>
                </a:solidFill>
              </a:rPr>
              <a:t>when plaintiff establishes that while employer’s policy/practice appears to apply to everyone equally, its actual effect is to disproportionately limit employment opportunities for a protected class.</a:t>
            </a:r>
          </a:p>
        </p:txBody>
      </p:sp>
      <p:sp>
        <p:nvSpPr>
          <p:cNvPr id="12291" name="Slide Number Placeholder 3">
            <a:extLst>
              <a:ext uri="{FF2B5EF4-FFF2-40B4-BE49-F238E27FC236}">
                <a16:creationId xmlns:a16="http://schemas.microsoft.com/office/drawing/2014/main" xmlns="" id="{DC11CAE1-E2E7-4989-9DE3-D8E87F06122E}"/>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CB89ABF-9DCE-4E0A-A0C5-DF31C7125CE7}" type="slidenum">
              <a:rPr lang="en-US" altLang="en-US" sz="1400">
                <a:cs typeface="Arial" panose="020B0604020202020204" pitchFamily="34" charset="0"/>
              </a:rPr>
              <a:pPr/>
              <a:t>5</a:t>
            </a:fld>
            <a:endParaRPr lang="en-US" altLang="en-US" sz="1400" dirty="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xmlns="" id="{7E9F4CB7-E5DE-4E4F-8A5B-6670B650064B}"/>
              </a:ext>
            </a:extLst>
          </p:cNvPr>
          <p:cNvSpPr>
            <a:spLocks noGrp="1" noChangeArrowheads="1"/>
          </p:cNvSpPr>
          <p:nvPr>
            <p:ph type="title"/>
          </p:nvPr>
        </p:nvSpPr>
        <p:spPr/>
        <p:txBody>
          <a:bodyPr wrap="square" numCol="1" anchorCtr="0" compatLnSpc="1">
            <a:prstTxWarp prst="textNoShape">
              <a:avLst/>
            </a:prstTxWarp>
          </a:bodyPr>
          <a:lstStyle/>
          <a:p>
            <a:r>
              <a:rPr lang="en-US" altLang="en-US" sz="3000" dirty="0">
                <a:latin typeface="+mn-lt"/>
              </a:rPr>
              <a:t>Requirements for Establishing a “Disparate Treatment” Discrimination Case</a:t>
            </a:r>
          </a:p>
        </p:txBody>
      </p:sp>
      <p:sp>
        <p:nvSpPr>
          <p:cNvPr id="13315" name="Content Placeholder 3">
            <a:extLst>
              <a:ext uri="{FF2B5EF4-FFF2-40B4-BE49-F238E27FC236}">
                <a16:creationId xmlns:a16="http://schemas.microsoft.com/office/drawing/2014/main" xmlns="" id="{10C83A8D-DAD8-42A6-88DC-C43FE040E187}"/>
              </a:ext>
            </a:extLst>
          </p:cNvPr>
          <p:cNvSpPr>
            <a:spLocks noGrp="1" noChangeArrowheads="1"/>
          </p:cNvSpPr>
          <p:nvPr>
            <p:ph idx="1"/>
          </p:nvPr>
        </p:nvSpPr>
        <p:spPr>
          <a:xfrm>
            <a:off x="457200" y="1600200"/>
            <a:ext cx="7086600" cy="4648200"/>
          </a:xfrm>
        </p:spPr>
        <p:txBody>
          <a:bodyPr/>
          <a:lstStyle/>
          <a:p>
            <a:pPr marL="292608" indent="-292608">
              <a:lnSpc>
                <a:spcPct val="90000"/>
              </a:lnSpc>
              <a:spcBef>
                <a:spcPts val="1500"/>
              </a:spcBef>
              <a:buClr>
                <a:schemeClr val="tx2"/>
              </a:buClr>
              <a:buFontTx/>
              <a:buChar char="•"/>
            </a:pPr>
            <a:r>
              <a:rPr lang="en-US" altLang="en-US" sz="2400" dirty="0">
                <a:solidFill>
                  <a:srgbClr val="2F2B20"/>
                </a:solidFill>
              </a:rPr>
              <a:t>Plaintiff-employee must demonstrate a “prima facie” case of discrimination.</a:t>
            </a:r>
          </a:p>
          <a:p>
            <a:pPr marL="292608" indent="-292608">
              <a:lnSpc>
                <a:spcPct val="90000"/>
              </a:lnSpc>
              <a:spcBef>
                <a:spcPts val="1500"/>
              </a:spcBef>
              <a:buClr>
                <a:schemeClr val="tx2"/>
              </a:buClr>
              <a:buFontTx/>
              <a:buChar char="•"/>
            </a:pPr>
            <a:r>
              <a:rPr lang="en-US" altLang="en-US" sz="2400" dirty="0">
                <a:solidFill>
                  <a:srgbClr val="2F2B20"/>
                </a:solidFill>
              </a:rPr>
              <a:t>Defendant-employer must articulate a legitimate, non-discriminatory business reason for the action.</a:t>
            </a:r>
          </a:p>
          <a:p>
            <a:pPr marL="292608" indent="-292608">
              <a:lnSpc>
                <a:spcPct val="90000"/>
              </a:lnSpc>
              <a:spcBef>
                <a:spcPts val="1500"/>
              </a:spcBef>
              <a:buClr>
                <a:schemeClr val="tx2"/>
              </a:buClr>
              <a:buFontTx/>
              <a:buChar char="•"/>
            </a:pPr>
            <a:r>
              <a:rPr lang="en-US" altLang="en-US" sz="2400" dirty="0">
                <a:solidFill>
                  <a:srgbClr val="2F2B20"/>
                </a:solidFill>
              </a:rPr>
              <a:t>Plaintiff-employee must demonstrate that the reason given by the defendant-employer is a “mere pretext.”</a:t>
            </a:r>
          </a:p>
        </p:txBody>
      </p:sp>
      <p:sp>
        <p:nvSpPr>
          <p:cNvPr id="14339" name="Slide Number Placeholder 3">
            <a:extLst>
              <a:ext uri="{FF2B5EF4-FFF2-40B4-BE49-F238E27FC236}">
                <a16:creationId xmlns:a16="http://schemas.microsoft.com/office/drawing/2014/main" xmlns="" id="{4890F904-DBE2-457B-AFAA-2F0FF8949D52}"/>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03CE81E-0C14-49E3-BBAA-A33C9AD263C4}" type="slidenum">
              <a:rPr lang="en-US" altLang="en-US" sz="1400">
                <a:cs typeface="Arial" panose="020B0604020202020204" pitchFamily="34" charset="0"/>
              </a:rPr>
              <a:pPr/>
              <a:t>6</a:t>
            </a:fld>
            <a:endParaRPr lang="en-US" altLang="en-US" sz="1400" dirty="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xmlns="" id="{11EF2E0C-0ECB-47F9-ABA8-2ECF10B49AB2}"/>
              </a:ext>
            </a:extLst>
          </p:cNvPr>
          <p:cNvSpPr>
            <a:spLocks noGrp="1" noChangeArrowheads="1"/>
          </p:cNvSpPr>
          <p:nvPr>
            <p:ph type="title"/>
          </p:nvPr>
        </p:nvSpPr>
        <p:spPr/>
        <p:txBody>
          <a:bodyPr/>
          <a:lstStyle/>
          <a:p>
            <a:pPr fontAlgn="auto">
              <a:spcAft>
                <a:spcPts val="0"/>
              </a:spcAft>
              <a:defRPr/>
            </a:pPr>
            <a:r>
              <a:rPr lang="en-US" sz="4000" dirty="0">
                <a:latin typeface="+mn-lt"/>
                <a:ea typeface="+mj-ea"/>
              </a:rPr>
              <a:t>Sexual Harassment</a:t>
            </a:r>
          </a:p>
        </p:txBody>
      </p:sp>
      <p:sp>
        <p:nvSpPr>
          <p:cNvPr id="15363" name="Content Placeholder 3">
            <a:extLst>
              <a:ext uri="{FF2B5EF4-FFF2-40B4-BE49-F238E27FC236}">
                <a16:creationId xmlns:a16="http://schemas.microsoft.com/office/drawing/2014/main" xmlns="" id="{0783F31A-176D-4FF6-8A9D-2840BE2CAF3F}"/>
              </a:ext>
            </a:extLst>
          </p:cNvPr>
          <p:cNvSpPr>
            <a:spLocks noGrp="1" noChangeArrowheads="1"/>
          </p:cNvSpPr>
          <p:nvPr>
            <p:ph idx="1"/>
          </p:nvPr>
        </p:nvSpPr>
        <p:spPr>
          <a:xfrm>
            <a:off x="457200" y="1371600"/>
            <a:ext cx="7620000" cy="4953000"/>
          </a:xfrm>
        </p:spPr>
        <p:txBody>
          <a:bodyPr vert="horz" wrap="square" lIns="91440" tIns="45720" rIns="91440" bIns="45720" numCol="1" anchor="t" anchorCtr="0" compatLnSpc="1">
            <a:prstTxWarp prst="textNoShape">
              <a:avLst/>
            </a:prstTxWarp>
            <a:noAutofit/>
          </a:bodyPr>
          <a:lstStyle/>
          <a:p>
            <a:pPr marL="292608" indent="-292608">
              <a:lnSpc>
                <a:spcPct val="90000"/>
              </a:lnSpc>
              <a:spcBef>
                <a:spcPts val="1500"/>
              </a:spcBef>
              <a:buClr>
                <a:schemeClr val="tx2"/>
              </a:buClr>
              <a:buFontTx/>
              <a:buChar char="•"/>
            </a:pPr>
            <a:r>
              <a:rPr lang="en-US" altLang="en-US" sz="2400" dirty="0">
                <a:solidFill>
                  <a:srgbClr val="2F2B20"/>
                </a:solidFill>
              </a:rPr>
              <a:t>Includes unwelcome sexual advances, requests for sexual favors, and other verbal/physical conduct of a sexual nature that implicitly/explicitly makes submission a term/condition of employment;</a:t>
            </a:r>
          </a:p>
          <a:p>
            <a:pPr marL="292608" indent="-292608">
              <a:lnSpc>
                <a:spcPct val="90000"/>
              </a:lnSpc>
              <a:spcBef>
                <a:spcPts val="1500"/>
              </a:spcBef>
              <a:buClr>
                <a:schemeClr val="tx2"/>
              </a:buClr>
              <a:buFontTx/>
              <a:buChar char="•"/>
            </a:pPr>
            <a:r>
              <a:rPr lang="en-US" altLang="en-US" sz="2400" dirty="0">
                <a:solidFill>
                  <a:srgbClr val="2F2B20"/>
                </a:solidFill>
              </a:rPr>
              <a:t>Makes employment decisions related to individual dependent on submission to such conduct (“quid pro quo” sexual harassment); or,</a:t>
            </a:r>
            <a:endParaRPr lang="en-US" altLang="en-US" sz="2000" dirty="0">
              <a:solidFill>
                <a:srgbClr val="2F2B20"/>
              </a:solidFill>
            </a:endParaRPr>
          </a:p>
          <a:p>
            <a:pPr marL="292608" indent="-292608">
              <a:lnSpc>
                <a:spcPct val="90000"/>
              </a:lnSpc>
              <a:spcBef>
                <a:spcPts val="1500"/>
              </a:spcBef>
              <a:buClr>
                <a:schemeClr val="tx2"/>
              </a:buClr>
              <a:buFontTx/>
              <a:buChar char="•"/>
            </a:pPr>
            <a:r>
              <a:rPr lang="en-US" altLang="en-US" sz="2400" dirty="0">
                <a:solidFill>
                  <a:srgbClr val="2F2B20"/>
                </a:solidFill>
              </a:rPr>
              <a:t>Has the purpose/effect of creating an intimidating, hostile/offensive work environment (“hostile work environment” sexual harassment).</a:t>
            </a:r>
          </a:p>
        </p:txBody>
      </p:sp>
      <p:sp>
        <p:nvSpPr>
          <p:cNvPr id="16387" name="Slide Number Placeholder 3">
            <a:extLst>
              <a:ext uri="{FF2B5EF4-FFF2-40B4-BE49-F238E27FC236}">
                <a16:creationId xmlns:a16="http://schemas.microsoft.com/office/drawing/2014/main" xmlns="" id="{AEC4E580-335A-4BFF-9224-1CDFB1EA5FEF}"/>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C9987AF-711F-4C61-A027-DBF5C8942776}" type="slidenum">
              <a:rPr lang="en-US" altLang="en-US" sz="1400">
                <a:cs typeface="Arial" panose="020B0604020202020204" pitchFamily="34" charset="0"/>
              </a:rPr>
              <a:pPr/>
              <a:t>7</a:t>
            </a:fld>
            <a:endParaRPr lang="en-US" altLang="en-US" sz="1400" dirty="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xmlns="" id="{AB18C40A-5E94-4C07-8E32-1801DA385144}"/>
              </a:ext>
            </a:extLst>
          </p:cNvPr>
          <p:cNvSpPr>
            <a:spLocks noGrp="1" noChangeArrowheads="1"/>
          </p:cNvSpPr>
          <p:nvPr>
            <p:ph type="title"/>
          </p:nvPr>
        </p:nvSpPr>
        <p:spPr/>
        <p:txBody>
          <a:bodyPr/>
          <a:lstStyle/>
          <a:p>
            <a:pPr fontAlgn="auto">
              <a:spcAft>
                <a:spcPts val="0"/>
              </a:spcAft>
              <a:defRPr/>
            </a:pPr>
            <a:r>
              <a:rPr lang="en-US" sz="3600" dirty="0">
                <a:latin typeface="+mn-lt"/>
                <a:ea typeface="+mj-ea"/>
              </a:rPr>
              <a:t>Pregnancy Discrimination Act of 1987</a:t>
            </a:r>
          </a:p>
        </p:txBody>
      </p:sp>
      <p:sp>
        <p:nvSpPr>
          <p:cNvPr id="17411" name="Content Placeholder 3">
            <a:extLst>
              <a:ext uri="{FF2B5EF4-FFF2-40B4-BE49-F238E27FC236}">
                <a16:creationId xmlns:a16="http://schemas.microsoft.com/office/drawing/2014/main" xmlns="" id="{801848BA-75C9-408A-9BCE-D1ECD64382DD}"/>
              </a:ext>
            </a:extLst>
          </p:cNvPr>
          <p:cNvSpPr>
            <a:spLocks noGrp="1" noChangeArrowheads="1"/>
          </p:cNvSpPr>
          <p:nvPr>
            <p:ph idx="1"/>
          </p:nvPr>
        </p:nvSpPr>
        <p:spPr/>
        <p:txBody>
          <a:bodyPr rtlCol="0"/>
          <a:lstStyle/>
          <a:p>
            <a:pPr marL="292608" indent="-292608" fontAlgn="auto">
              <a:spcBef>
                <a:spcPts val="1500"/>
              </a:spcBef>
              <a:spcAft>
                <a:spcPts val="0"/>
              </a:spcAft>
              <a:buClr>
                <a:schemeClr val="tx2"/>
              </a:buClr>
              <a:defRPr/>
            </a:pPr>
            <a:r>
              <a:rPr lang="en-US" sz="2800" dirty="0">
                <a:ea typeface="+mn-ea"/>
              </a:rPr>
              <a:t>Amended Title VII of the Civil Rights Act by expanding definition of sex discrimination to include discrimination based on pregnancy.</a:t>
            </a:r>
          </a:p>
        </p:txBody>
      </p:sp>
      <p:sp>
        <p:nvSpPr>
          <p:cNvPr id="18435" name="Slide Number Placeholder 3">
            <a:extLst>
              <a:ext uri="{FF2B5EF4-FFF2-40B4-BE49-F238E27FC236}">
                <a16:creationId xmlns:a16="http://schemas.microsoft.com/office/drawing/2014/main" xmlns="" id="{8614535D-1426-45CB-904E-3DE9489805B2}"/>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C37E2F6-52CF-49DB-A3B3-48ADFAB9A365}" type="slidenum">
              <a:rPr lang="en-US" altLang="en-US" sz="1400">
                <a:cs typeface="Arial" panose="020B0604020202020204" pitchFamily="34" charset="0"/>
              </a:rPr>
              <a:pPr/>
              <a:t>8</a:t>
            </a:fld>
            <a:endParaRPr lang="en-US" altLang="en-US" sz="1400" dirty="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xmlns="" id="{66AF2E61-B415-4975-A774-EF9B84E500A8}"/>
              </a:ext>
            </a:extLst>
          </p:cNvPr>
          <p:cNvSpPr>
            <a:spLocks noGrp="1" noChangeArrowheads="1"/>
          </p:cNvSpPr>
          <p:nvPr>
            <p:ph type="title"/>
          </p:nvPr>
        </p:nvSpPr>
        <p:spPr/>
        <p:txBody>
          <a:bodyPr/>
          <a:lstStyle/>
          <a:p>
            <a:pPr fontAlgn="auto">
              <a:spcAft>
                <a:spcPts val="0"/>
              </a:spcAft>
              <a:defRPr/>
            </a:pPr>
            <a:r>
              <a:rPr lang="en-US" sz="3200" dirty="0">
                <a:latin typeface="+mn-lt"/>
                <a:ea typeface="+mj-ea"/>
              </a:rPr>
              <a:t>Defenses to Claims Under Title VII of The Civil Rights Act</a:t>
            </a:r>
          </a:p>
        </p:txBody>
      </p:sp>
      <p:sp>
        <p:nvSpPr>
          <p:cNvPr id="19459" name="Content Placeholder 3">
            <a:extLst>
              <a:ext uri="{FF2B5EF4-FFF2-40B4-BE49-F238E27FC236}">
                <a16:creationId xmlns:a16="http://schemas.microsoft.com/office/drawing/2014/main" xmlns="" id="{567D2958-5BEC-4ACB-9774-F0DE28920CB8}"/>
              </a:ext>
            </a:extLst>
          </p:cNvPr>
          <p:cNvSpPr>
            <a:spLocks noGrp="1" noChangeArrowheads="1"/>
          </p:cNvSpPr>
          <p:nvPr>
            <p:ph idx="1"/>
          </p:nvPr>
        </p:nvSpPr>
        <p:spPr>
          <a:xfrm>
            <a:off x="457200" y="1447800"/>
            <a:ext cx="7772400" cy="5029200"/>
          </a:xfrm>
        </p:spPr>
        <p:txBody>
          <a:bodyPr/>
          <a:lstStyle/>
          <a:p>
            <a:pPr marL="0" indent="0">
              <a:spcBef>
                <a:spcPts val="1500"/>
              </a:spcBef>
              <a:buClr>
                <a:schemeClr val="tx2"/>
              </a:buClr>
              <a:buNone/>
            </a:pPr>
            <a:r>
              <a:rPr lang="en-US" altLang="en-US" dirty="0">
                <a:solidFill>
                  <a:srgbClr val="2F2B20"/>
                </a:solidFill>
              </a:rPr>
              <a:t>Bona Fide Occupational Qualification (B</a:t>
            </a:r>
            <a:r>
              <a:rPr lang="en-US" altLang="en-US" sz="100" dirty="0">
                <a:solidFill>
                  <a:srgbClr val="2F2B20"/>
                </a:solidFill>
              </a:rPr>
              <a:t> </a:t>
            </a:r>
            <a:r>
              <a:rPr lang="en-US" altLang="en-US" dirty="0">
                <a:solidFill>
                  <a:srgbClr val="2F2B20"/>
                </a:solidFill>
              </a:rPr>
              <a:t>F</a:t>
            </a:r>
            <a:r>
              <a:rPr lang="en-US" altLang="en-US" sz="100" dirty="0">
                <a:solidFill>
                  <a:srgbClr val="2F2B20"/>
                </a:solidFill>
              </a:rPr>
              <a:t> </a:t>
            </a:r>
            <a:r>
              <a:rPr lang="en-US" altLang="en-US" dirty="0">
                <a:solidFill>
                  <a:srgbClr val="2F2B20"/>
                </a:solidFill>
              </a:rPr>
              <a:t>O</a:t>
            </a:r>
            <a:r>
              <a:rPr lang="en-US" altLang="en-US" sz="100" dirty="0">
                <a:solidFill>
                  <a:srgbClr val="2F2B20"/>
                </a:solidFill>
              </a:rPr>
              <a:t> </a:t>
            </a:r>
            <a:r>
              <a:rPr lang="en-US" altLang="en-US" dirty="0">
                <a:solidFill>
                  <a:srgbClr val="2F2B20"/>
                </a:solidFill>
              </a:rPr>
              <a:t>Q): Allows employer to discriminate in hiring on basis of gender, religion, or national origin (but not race/color) when doing so is “reasonably necessary” for performance of job.</a:t>
            </a:r>
            <a:endParaRPr lang="en-US" altLang="en-US" sz="1100" dirty="0">
              <a:solidFill>
                <a:srgbClr val="2F2B20"/>
              </a:solidFill>
            </a:endParaRPr>
          </a:p>
          <a:p>
            <a:pPr marL="0" indent="0">
              <a:spcBef>
                <a:spcPts val="1500"/>
              </a:spcBef>
              <a:buClr>
                <a:schemeClr val="tx2"/>
              </a:buClr>
              <a:buNone/>
            </a:pPr>
            <a:r>
              <a:rPr lang="en-US" altLang="en-US" dirty="0">
                <a:solidFill>
                  <a:srgbClr val="2F2B20"/>
                </a:solidFill>
              </a:rPr>
              <a:t>Merit.</a:t>
            </a:r>
            <a:endParaRPr lang="en-US" altLang="en-US" sz="1100" dirty="0">
              <a:solidFill>
                <a:srgbClr val="2F2B20"/>
              </a:solidFill>
            </a:endParaRPr>
          </a:p>
          <a:p>
            <a:pPr marL="0" indent="0">
              <a:spcBef>
                <a:spcPts val="1500"/>
              </a:spcBef>
              <a:buClr>
                <a:schemeClr val="tx2"/>
              </a:buClr>
              <a:buNone/>
            </a:pPr>
            <a:r>
              <a:rPr lang="en-US" altLang="en-US" dirty="0">
                <a:solidFill>
                  <a:srgbClr val="2F2B20"/>
                </a:solidFill>
              </a:rPr>
              <a:t>Seniority.</a:t>
            </a:r>
          </a:p>
          <a:p>
            <a:pPr marL="0" indent="0">
              <a:spcBef>
                <a:spcPts val="1500"/>
              </a:spcBef>
              <a:buClr>
                <a:schemeClr val="tx2"/>
              </a:buClr>
              <a:buNone/>
            </a:pPr>
            <a:r>
              <a:rPr lang="en-US" altLang="en-US" dirty="0">
                <a:solidFill>
                  <a:srgbClr val="2F2B20"/>
                </a:solidFill>
              </a:rPr>
              <a:t>Seniority system legitimate if:</a:t>
            </a:r>
          </a:p>
          <a:p>
            <a:pPr marL="342900" lvl="1" indent="-342900" algn="l">
              <a:spcBef>
                <a:spcPts val="900"/>
              </a:spcBef>
              <a:buClr>
                <a:schemeClr val="tx2"/>
              </a:buClr>
            </a:pPr>
            <a:r>
              <a:rPr lang="en-US" altLang="en-US" sz="2200" dirty="0">
                <a:solidFill>
                  <a:srgbClr val="2F2B20"/>
                </a:solidFill>
              </a:rPr>
              <a:t>System applies equally to all persons;</a:t>
            </a:r>
          </a:p>
          <a:p>
            <a:pPr marL="342900" lvl="1" indent="-342900" algn="l">
              <a:spcBef>
                <a:spcPts val="900"/>
              </a:spcBef>
              <a:buClr>
                <a:schemeClr val="tx2"/>
              </a:buClr>
            </a:pPr>
            <a:r>
              <a:rPr lang="en-US" altLang="en-US" sz="2200" dirty="0">
                <a:solidFill>
                  <a:srgbClr val="2F2B20"/>
                </a:solidFill>
              </a:rPr>
              <a:t>Seniority units follow industry practices;</a:t>
            </a:r>
          </a:p>
          <a:p>
            <a:pPr marL="342900" lvl="1" indent="-342900" algn="l">
              <a:spcBef>
                <a:spcPts val="900"/>
              </a:spcBef>
              <a:buClr>
                <a:schemeClr val="tx2"/>
              </a:buClr>
            </a:pPr>
            <a:r>
              <a:rPr lang="en-US" altLang="en-US" sz="2200" dirty="0">
                <a:solidFill>
                  <a:srgbClr val="2F2B20"/>
                </a:solidFill>
              </a:rPr>
              <a:t>Seniority system did not have its genesis in discrimination, and;</a:t>
            </a:r>
          </a:p>
          <a:p>
            <a:pPr marL="342900" lvl="1" indent="-342900" algn="l">
              <a:spcBef>
                <a:spcPts val="900"/>
              </a:spcBef>
              <a:buClr>
                <a:schemeClr val="tx2"/>
              </a:buClr>
            </a:pPr>
            <a:r>
              <a:rPr lang="en-US" altLang="en-US" sz="2200" dirty="0">
                <a:solidFill>
                  <a:srgbClr val="2F2B20"/>
                </a:solidFill>
              </a:rPr>
              <a:t>System maintained free of any illegal discriminatory purpose.</a:t>
            </a:r>
          </a:p>
        </p:txBody>
      </p:sp>
      <p:sp>
        <p:nvSpPr>
          <p:cNvPr id="20483" name="Slide Number Placeholder 3">
            <a:extLst>
              <a:ext uri="{FF2B5EF4-FFF2-40B4-BE49-F238E27FC236}">
                <a16:creationId xmlns:a16="http://schemas.microsoft.com/office/drawing/2014/main" xmlns="" id="{FC5A4E0C-8EBE-4A7F-8975-9875E05CFD11}"/>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489F3B9-6F0D-4393-AC2C-95017F32EB6E}" type="slidenum">
              <a:rPr lang="en-US" altLang="en-US" sz="1400">
                <a:cs typeface="Arial" panose="020B0604020202020204" pitchFamily="34" charset="0"/>
              </a:rPr>
              <a:pPr/>
              <a:t>9</a:t>
            </a:fld>
            <a:endParaRPr lang="en-US" altLang="en-US" sz="1400" dirty="0">
              <a:cs typeface="Arial" panose="020B0604020202020204" pitchFamily="34"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2efc9262c9c0f4b6c29b1053ab756ccb169c4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KubaSS.thmx</Template>
  <TotalTime>387</TotalTime>
  <Words>3432</Words>
  <Application>Microsoft Office PowerPoint</Application>
  <PresentationFormat>On-screen Show (4:3)</PresentationFormat>
  <Paragraphs>214</Paragraphs>
  <Slides>30</Slides>
  <Notes>29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30</vt:i4>
      </vt:variant>
    </vt:vector>
  </HeadingPairs>
  <TitlesOfParts>
    <vt:vector size="38" baseType="lpstr">
      <vt:lpstr>ＭＳ Ｐゴシック</vt:lpstr>
      <vt:lpstr>ＭＳ Ｐゴシック</vt:lpstr>
      <vt:lpstr>Arial</vt:lpstr>
      <vt:lpstr>Calibri</vt:lpstr>
      <vt:lpstr>Cambria</vt:lpstr>
      <vt:lpstr>Verdana</vt:lpstr>
      <vt:lpstr>KubaSS</vt:lpstr>
      <vt:lpstr>1_KubaSS</vt:lpstr>
      <vt:lpstr>Chapter 24</vt:lpstr>
      <vt:lpstr>“Employment-At-Will”</vt:lpstr>
      <vt:lpstr>Federal Employment Discrimination Laws</vt:lpstr>
      <vt:lpstr>Title VII of the Civil Rights Act (1964, As Amended by the Civil Rights Act of 1991)</vt:lpstr>
      <vt:lpstr>“Disparate Treatment” Versus “Disparate Impact” Discrimination</vt:lpstr>
      <vt:lpstr>Requirements for Establishing a “Disparate Treatment” Discrimination Case</vt:lpstr>
      <vt:lpstr>Sexual Harassment</vt:lpstr>
      <vt:lpstr>Pregnancy Discrimination Act of 1987</vt:lpstr>
      <vt:lpstr>Defenses to Claims Under Title VII of The Civil Rights Act</vt:lpstr>
      <vt:lpstr>Procedure for Filing a Claim Under Title VII of the Civil Rights Act</vt:lpstr>
      <vt:lpstr>Age Discrimination in Employment Act of 1967 (A D E A)</vt:lpstr>
      <vt:lpstr>Americans With Disabilities Act (A D A)</vt:lpstr>
      <vt:lpstr>Requirements for Bringing a Successful Claim Under A D A</vt:lpstr>
      <vt:lpstr>Equal Pay Act of 1963</vt:lpstr>
      <vt:lpstr>Defenses to an Equal Pay Act Lawsuit</vt:lpstr>
      <vt:lpstr>Additional Laws Governing the Employment Relationship</vt:lpstr>
      <vt:lpstr>The Fair Labor Standards Act (F L S A)</vt:lpstr>
      <vt:lpstr>The Family and Medical Leave Act (F M L A)</vt:lpstr>
      <vt:lpstr>Federal Unemployment Tax Act (F U T A)</vt:lpstr>
      <vt:lpstr>Workers’ Compensation Laws</vt:lpstr>
      <vt:lpstr>The Consolidated Omnibus Budget Reconciliation Act (C O B R A)</vt:lpstr>
      <vt:lpstr>The Employee Retirement Income Security Act</vt:lpstr>
      <vt:lpstr>The Occupational Safety and Health Act of 1970 (O S H A)</vt:lpstr>
      <vt:lpstr>Employee Privacy in the Workplace 1</vt:lpstr>
      <vt:lpstr>Employee Privacy in the Workplace 2</vt:lpstr>
      <vt:lpstr>Labor Laws and Unions</vt:lpstr>
      <vt:lpstr>Labor Law 1</vt:lpstr>
      <vt:lpstr>Labor Law 2</vt:lpstr>
      <vt:lpstr>Labor Law 3</vt:lpstr>
      <vt:lpstr>Question for Discussion</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97</cp:revision>
  <dcterms:created xsi:type="dcterms:W3CDTF">2011-05-16T15:56:06Z</dcterms:created>
  <dcterms:modified xsi:type="dcterms:W3CDTF">2018-09-16T19:57:47Z</dcterms:modified>
</cp:coreProperties>
</file>