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8" r:id="rId1"/>
    <p:sldMasterId id="2147484150" r:id="rId2"/>
    <p:sldMasterId id="2147484165" r:id="rId3"/>
    <p:sldMasterId id="2147484177" r:id="rId4"/>
    <p:sldMasterId id="2147484189" r:id="rId5"/>
    <p:sldMasterId id="2147484202" r:id="rId6"/>
    <p:sldMasterId id="2147484214" r:id="rId7"/>
  </p:sldMasterIdLst>
  <p:notesMasterIdLst>
    <p:notesMasterId r:id="rId70"/>
  </p:notesMasterIdLst>
  <p:handoutMasterIdLst>
    <p:handoutMasterId r:id="rId71"/>
  </p:handoutMasterIdLst>
  <p:sldIdLst>
    <p:sldId id="412" r:id="rId8"/>
    <p:sldId id="440" r:id="rId9"/>
    <p:sldId id="429" r:id="rId10"/>
    <p:sldId id="375" r:id="rId11"/>
    <p:sldId id="376" r:id="rId12"/>
    <p:sldId id="377" r:id="rId13"/>
    <p:sldId id="431" r:id="rId14"/>
    <p:sldId id="378" r:id="rId15"/>
    <p:sldId id="380" r:id="rId16"/>
    <p:sldId id="379" r:id="rId17"/>
    <p:sldId id="413" r:id="rId18"/>
    <p:sldId id="433" r:id="rId19"/>
    <p:sldId id="381" r:id="rId20"/>
    <p:sldId id="382" r:id="rId21"/>
    <p:sldId id="383" r:id="rId22"/>
    <p:sldId id="384" r:id="rId23"/>
    <p:sldId id="385" r:id="rId24"/>
    <p:sldId id="386" r:id="rId25"/>
    <p:sldId id="419" r:id="rId26"/>
    <p:sldId id="414" r:id="rId27"/>
    <p:sldId id="415" r:id="rId28"/>
    <p:sldId id="416" r:id="rId29"/>
    <p:sldId id="417" r:id="rId30"/>
    <p:sldId id="435" r:id="rId31"/>
    <p:sldId id="388" r:id="rId32"/>
    <p:sldId id="389" r:id="rId33"/>
    <p:sldId id="390" r:id="rId34"/>
    <p:sldId id="391" r:id="rId35"/>
    <p:sldId id="392" r:id="rId36"/>
    <p:sldId id="393" r:id="rId37"/>
    <p:sldId id="394" r:id="rId38"/>
    <p:sldId id="395" r:id="rId39"/>
    <p:sldId id="396" r:id="rId40"/>
    <p:sldId id="397" r:id="rId41"/>
    <p:sldId id="420" r:id="rId42"/>
    <p:sldId id="421" r:id="rId43"/>
    <p:sldId id="422" r:id="rId44"/>
    <p:sldId id="398" r:id="rId45"/>
    <p:sldId id="399" r:id="rId46"/>
    <p:sldId id="400" r:id="rId47"/>
    <p:sldId id="401" r:id="rId48"/>
    <p:sldId id="402" r:id="rId49"/>
    <p:sldId id="423" r:id="rId50"/>
    <p:sldId id="424" r:id="rId51"/>
    <p:sldId id="425" r:id="rId52"/>
    <p:sldId id="426" r:id="rId53"/>
    <p:sldId id="427" r:id="rId54"/>
    <p:sldId id="437" r:id="rId55"/>
    <p:sldId id="403" r:id="rId56"/>
    <p:sldId id="404" r:id="rId57"/>
    <p:sldId id="405" r:id="rId58"/>
    <p:sldId id="406" r:id="rId59"/>
    <p:sldId id="407" r:id="rId60"/>
    <p:sldId id="408" r:id="rId61"/>
    <p:sldId id="409" r:id="rId62"/>
    <p:sldId id="441" r:id="rId63"/>
    <p:sldId id="442" r:id="rId64"/>
    <p:sldId id="443" r:id="rId65"/>
    <p:sldId id="444" r:id="rId66"/>
    <p:sldId id="439" r:id="rId67"/>
    <p:sldId id="411" r:id="rId68"/>
    <p:sldId id="258" r:id="rId69"/>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viewer" initials="R" lastIdx="10" clrIdx="0"/>
  <p:cmAuthor id="1" name="Beth Kane" initials="BK" lastIdx="3" clrIdx="1"/>
  <p:cmAuthor id="2" name="Schauer, Lindsey" initials="S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66FFFF"/>
    <a:srgbClr val="333399"/>
    <a:srgbClr val="1102D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98" autoAdjust="0"/>
  </p:normalViewPr>
  <p:slideViewPr>
    <p:cSldViewPr>
      <p:cViewPr varScale="1">
        <p:scale>
          <a:sx n="64" d="100"/>
          <a:sy n="64" d="100"/>
        </p:scale>
        <p:origin x="2002"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notesViewPr>
    <p:cSldViewPr>
      <p:cViewPr varScale="1">
        <p:scale>
          <a:sx n="81" d="100"/>
          <a:sy n="81" d="100"/>
        </p:scale>
        <p:origin x="-2040" y="-84"/>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 Id="rId4"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5.emf"/><Relationship Id="rId4"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6211888" y="0"/>
            <a:ext cx="863600" cy="280988"/>
          </a:xfrm>
          <a:prstGeom prst="rect">
            <a:avLst/>
          </a:prstGeom>
        </p:spPr>
        <p:txBody>
          <a:bodyPr vert="horz" wrap="square" lIns="93936" tIns="46968" rIns="93936" bIns="46968" numCol="1" anchor="b" anchorCtr="0" compatLnSpc="1">
            <a:prstTxWarp prst="textNoShape">
              <a:avLst/>
            </a:prstTxWarp>
          </a:bodyPr>
          <a:lstStyle>
            <a:lvl1pPr algn="r">
              <a:defRPr sz="1200">
                <a:latin typeface="Arial" charset="0"/>
                <a:cs typeface="Arial" charset="0"/>
              </a:defRPr>
            </a:lvl1pPr>
          </a:lstStyle>
          <a:p>
            <a:pPr>
              <a:defRPr/>
            </a:pPr>
            <a:r>
              <a:rPr lang="en-US" dirty="0"/>
              <a:t>D-</a:t>
            </a:r>
            <a:fld id="{0D4B4E9D-A4BB-45E5-A887-6D65B8FD05FB}" type="slidenum">
              <a:rPr lang="en-US" smtClean="0"/>
              <a:pPr>
                <a:defRPr/>
              </a:pPr>
              <a:t>‹#›</a:t>
            </a:fld>
            <a:endParaRPr lang="en-US" dirty="0"/>
          </a:p>
        </p:txBody>
      </p:sp>
    </p:spTree>
    <p:extLst>
      <p:ext uri="{BB962C8B-B14F-4D97-AF65-F5344CB8AC3E}">
        <p14:creationId xmlns:p14="http://schemas.microsoft.com/office/powerpoint/2010/main" val="18195909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wrap="square" lIns="93936" tIns="46968" rIns="93936" bIns="46968"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08025" y="4448175"/>
            <a:ext cx="5661025" cy="4213225"/>
          </a:xfrm>
          <a:prstGeom prst="rect">
            <a:avLst/>
          </a:prstGeom>
          <a:ln>
            <a:noFill/>
          </a:ln>
        </p:spPr>
        <p:txBody>
          <a:bodyPr vert="horz" wrap="square" lIns="93936" tIns="46968" rIns="93936" bIns="46968"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4036" name="Slide Number Placeholder 4"/>
          <p:cNvSpPr txBox="1">
            <a:spLocks/>
          </p:cNvSpPr>
          <p:nvPr/>
        </p:nvSpPr>
        <p:spPr bwMode="auto">
          <a:xfrm>
            <a:off x="5503863" y="0"/>
            <a:ext cx="1573212" cy="312738"/>
          </a:xfrm>
          <a:prstGeom prst="rect">
            <a:avLst/>
          </a:prstGeom>
          <a:noFill/>
          <a:ln>
            <a:noFill/>
          </a:ln>
          <a:extLst/>
        </p:spPr>
        <p:txBody>
          <a:bodyPr lIns="93936" tIns="46968" rIns="93936" bIns="46968"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US" altLang="en-US" sz="1200" dirty="0">
                <a:latin typeface="Calibri" pitchFamily="34" charset="0"/>
              </a:rPr>
              <a:t>12 - </a:t>
            </a:r>
            <a:fld id="{BF6AA07E-1BAF-4B0C-9B12-0BA3C78F3A4B}" type="slidenum">
              <a:rPr lang="en-US" altLang="en-US" sz="1200" smtClean="0">
                <a:latin typeface="Calibri" pitchFamily="34" charset="0"/>
              </a:rPr>
              <a:pPr algn="r" eaLnBrk="1" hangingPunct="1">
                <a:defRPr/>
              </a:pPr>
              <a:t>‹#›</a:t>
            </a:fld>
            <a:endParaRPr lang="en-US" altLang="en-US" sz="1200" dirty="0">
              <a:latin typeface="Calibri" pitchFamily="34" charset="0"/>
            </a:endParaRPr>
          </a:p>
        </p:txBody>
      </p:sp>
    </p:spTree>
    <p:extLst>
      <p:ext uri="{BB962C8B-B14F-4D97-AF65-F5344CB8AC3E}">
        <p14:creationId xmlns:p14="http://schemas.microsoft.com/office/powerpoint/2010/main" val="328908883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84" charset="-128"/>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a:lstStyle/>
          <a:p>
            <a:pPr eaLnBrk="1" hangingPunct="1">
              <a:spcBef>
                <a:spcPct val="0"/>
              </a:spcBef>
            </a:pPr>
            <a:r>
              <a:rPr lang="en-US" altLang="en-US" dirty="0"/>
              <a:t>Chapter 12: Accounting for Partnerships</a:t>
            </a:r>
          </a:p>
        </p:txBody>
      </p:sp>
    </p:spTree>
    <p:extLst>
      <p:ext uri="{BB962C8B-B14F-4D97-AF65-F5344CB8AC3E}">
        <p14:creationId xmlns:p14="http://schemas.microsoft.com/office/powerpoint/2010/main" val="483573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a:lstStyle/>
          <a:p>
            <a:r>
              <a:rPr lang="en-US" altLang="en-US" dirty="0"/>
              <a:t>In accounting for partnerships, the following additional relations hold true:</a:t>
            </a:r>
          </a:p>
          <a:p>
            <a:pPr>
              <a:buFont typeface="Calibri" pitchFamily="34" charset="0"/>
              <a:buAutoNum type="arabicPeriod"/>
            </a:pPr>
            <a:r>
              <a:rPr lang="en-US" altLang="en-US" dirty="0"/>
              <a:t> Partners’ withdrawals are debited to their own separate withdrawals account.</a:t>
            </a:r>
          </a:p>
          <a:p>
            <a:pPr>
              <a:buFont typeface="Calibri" pitchFamily="34" charset="0"/>
              <a:buAutoNum type="arabicPeriod"/>
            </a:pPr>
            <a:r>
              <a:rPr lang="en-US" altLang="en-US" dirty="0"/>
              <a:t> Partners’ capital accounts are credited (or debited) for their shares of net income (or net loss) when closing the accounts at the end of the period.</a:t>
            </a:r>
          </a:p>
          <a:p>
            <a:pPr>
              <a:buFont typeface="Calibri" pitchFamily="34" charset="0"/>
              <a:buAutoNum type="arabicPeriod"/>
            </a:pPr>
            <a:r>
              <a:rPr lang="en-US" altLang="en-US" dirty="0"/>
              <a:t> Each partner’s withdrawal account is closed to that partner’s capital account. Separate capital and withdrawals accounts are kept for each partner.</a:t>
            </a:r>
          </a:p>
          <a:p>
            <a:pPr>
              <a:buFont typeface="Calibri" pitchFamily="34" charset="0"/>
              <a:buAutoNum type="arabicPeriod"/>
            </a:pPr>
            <a:endParaRPr lang="en-US" altLang="en-US" dirty="0"/>
          </a:p>
          <a:p>
            <a:pPr>
              <a:buFont typeface="Calibri" pitchFamily="34" charset="0"/>
              <a:buNone/>
            </a:pPr>
            <a:r>
              <a:rPr lang="en-US" altLang="en-US" b="1" dirty="0"/>
              <a:t>Review what you have learned in the following NEED-TO-KNOW Slide.</a:t>
            </a:r>
            <a:endParaRPr lang="en-US" altLang="en-US" dirty="0"/>
          </a:p>
          <a:p>
            <a:endParaRPr lang="en-US" altLang="en-US" dirty="0"/>
          </a:p>
        </p:txBody>
      </p:sp>
    </p:spTree>
    <p:extLst>
      <p:ext uri="{BB962C8B-B14F-4D97-AF65-F5344CB8AC3E}">
        <p14:creationId xmlns:p14="http://schemas.microsoft.com/office/powerpoint/2010/main" val="3545280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ea typeface="+mn-ea"/>
                <a:cs typeface="+mn-cs"/>
              </a:rPr>
              <a:t>LeBron and Durant organize a partnership on January 1. LeBron’s initial net investment is $1,500, consisting of cash ($350), equipment ($1,650), and a note payable reflecting a bank loan for the new business ($500). Durant’s initial investment is cash of $800. These amounts are the values agreed on by both partners. </a:t>
            </a:r>
          </a:p>
          <a:p>
            <a:pPr>
              <a:defRPr/>
            </a:pPr>
            <a:r>
              <a:rPr lang="en-US" dirty="0">
                <a:ea typeface="+mn-ea"/>
                <a:cs typeface="+mn-cs"/>
              </a:rPr>
              <a:t> </a:t>
            </a:r>
          </a:p>
          <a:p>
            <a:pPr>
              <a:defRPr/>
            </a:pPr>
            <a:r>
              <a:rPr lang="en-US" dirty="0">
                <a:ea typeface="+mn-ea"/>
                <a:cs typeface="+mn-cs"/>
              </a:rPr>
              <a:t>Prepare journal entries to record (1) LeBron’s investment and (2) Durant’s investment. To record LeBron's investment, we debit Cash for the amount invested, $350, debit Equipment, $1,650, and credit Notes payable for $500. Since the assets are increasing by $2,000 and liabilities are increasing by $500, LeBron's net investment, the credit to his capital account, is $1,500. Durant's initial investment is Cash of $800. To record this investment, we debit Cash and credit Durant's capital.</a:t>
            </a:r>
          </a:p>
          <a:p>
            <a:pPr>
              <a:defRPr/>
            </a:pPr>
            <a:endParaRPr lang="en-US" dirty="0"/>
          </a:p>
        </p:txBody>
      </p:sp>
    </p:spTree>
    <p:extLst>
      <p:ext uri="{BB962C8B-B14F-4D97-AF65-F5344CB8AC3E}">
        <p14:creationId xmlns:p14="http://schemas.microsoft.com/office/powerpoint/2010/main" val="1109855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2709930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a:lstStyle/>
          <a:p>
            <a:r>
              <a:rPr lang="en-US" altLang="en-US"/>
              <a:t>Partners are not employees of the partnership but are its owners. If partners devote their time and services to their partnership, they are understood to do so for profit, not for salary. This means there are no salaries to partners that are reported as expenses on the partnership income statement. However, when net income or loss of a partnership is allocated among partners, the partners can agree to allocate “salary allowances” reflecting the relative value of services provided. Partners also can agree to allocate “interest allowances” based on the amount invested. </a:t>
            </a:r>
          </a:p>
          <a:p>
            <a:endParaRPr lang="en-US" altLang="en-US" b="1"/>
          </a:p>
          <a:p>
            <a:r>
              <a:rPr lang="en-US" altLang="en-US"/>
              <a:t>Partners can agree to any method of dividing income or loss. In the absence of an agreement, the law says that the partners share income or loss of a partnership equally. If partners agree on how to share income but say nothing about losses, they share losses the same way they share income. Three common methods to divide income or loss use (1) a stated ratio basis, (2) the ratio of capital balances, or (3) salary and interest allowances and any remainder according to a fixed ratio. We explain each of these methods in this section.</a:t>
            </a:r>
          </a:p>
          <a:p>
            <a:endParaRPr lang="en-US" altLang="en-US"/>
          </a:p>
          <a:p>
            <a:endParaRPr lang="en-US" altLang="en-US"/>
          </a:p>
        </p:txBody>
      </p:sp>
    </p:spTree>
    <p:extLst>
      <p:ext uri="{BB962C8B-B14F-4D97-AF65-F5344CB8AC3E}">
        <p14:creationId xmlns:p14="http://schemas.microsoft.com/office/powerpoint/2010/main" val="3463396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5411" name="Rectangle 3"/>
          <p:cNvSpPr>
            <a:spLocks noGrp="1" noChangeArrowheads="1"/>
          </p:cNvSpPr>
          <p:nvPr>
            <p:ph type="body" idx="1"/>
          </p:nvPr>
        </p:nvSpPr>
        <p:spPr bwMode="auto">
          <a:noFill/>
        </p:spPr>
        <p:txBody>
          <a:bodyPr/>
          <a:lstStyle/>
          <a:p>
            <a:r>
              <a:rPr lang="en-US" altLang="en-US" dirty="0"/>
              <a:t>The </a:t>
            </a:r>
            <a:r>
              <a:rPr lang="en-US" altLang="en-US" b="1" i="1" dirty="0"/>
              <a:t>stated ratio </a:t>
            </a:r>
            <a:r>
              <a:rPr lang="en-US" altLang="en-US" dirty="0"/>
              <a:t>(also called the </a:t>
            </a:r>
            <a:r>
              <a:rPr lang="en-US" altLang="en-US" i="1" dirty="0"/>
              <a:t>income-and-loss-sharing ratio, </a:t>
            </a:r>
            <a:r>
              <a:rPr lang="en-US" altLang="en-US" dirty="0"/>
              <a:t>the </a:t>
            </a:r>
            <a:r>
              <a:rPr lang="en-US" altLang="en-US" i="1" dirty="0"/>
              <a:t>profit and loss ratio, </a:t>
            </a:r>
            <a:r>
              <a:rPr lang="en-US" altLang="en-US" dirty="0"/>
              <a:t>or the </a:t>
            </a:r>
            <a:r>
              <a:rPr lang="en-US" altLang="en-US" i="1" dirty="0"/>
              <a:t>P&amp;L ratio</a:t>
            </a:r>
            <a:r>
              <a:rPr lang="en-US" altLang="en-US" dirty="0"/>
              <a:t>) method of allocating partnership income or loss gives each partner a fraction of the total. Partners must agree on the fractional share each receives. To illustrate, assume the partnership agreement of K. </a:t>
            </a:r>
            <a:r>
              <a:rPr lang="en-US" altLang="en-US" dirty="0" err="1"/>
              <a:t>Zayn</a:t>
            </a:r>
            <a:r>
              <a:rPr lang="en-US" altLang="en-US" dirty="0"/>
              <a:t> and H. Perez says </a:t>
            </a:r>
            <a:r>
              <a:rPr lang="en-US" altLang="en-US" dirty="0" err="1"/>
              <a:t>Zayn</a:t>
            </a:r>
            <a:r>
              <a:rPr lang="en-US" altLang="en-US" dirty="0"/>
              <a:t> receives two-thirds and Perez one-third of partnership income and loss. If their partnership’s net income is</a:t>
            </a:r>
            <a:r>
              <a:rPr lang="en-US" altLang="en-US" b="1" dirty="0"/>
              <a:t> </a:t>
            </a:r>
            <a:r>
              <a:rPr lang="en-US" altLang="en-US" dirty="0"/>
              <a:t>$60,000, it is allocated to the partners when the Income Summary account is closed as shown.</a:t>
            </a:r>
          </a:p>
          <a:p>
            <a:endParaRPr lang="en-US" altLang="en-US" dirty="0"/>
          </a:p>
        </p:txBody>
      </p:sp>
    </p:spTree>
    <p:extLst>
      <p:ext uri="{BB962C8B-B14F-4D97-AF65-F5344CB8AC3E}">
        <p14:creationId xmlns:p14="http://schemas.microsoft.com/office/powerpoint/2010/main" val="1246806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6435" name="Rectangle 3"/>
          <p:cNvSpPr>
            <a:spLocks noGrp="1" noChangeArrowheads="1"/>
          </p:cNvSpPr>
          <p:nvPr>
            <p:ph type="body" idx="1"/>
          </p:nvPr>
        </p:nvSpPr>
        <p:spPr bwMode="auto">
          <a:noFill/>
        </p:spPr>
        <p:txBody>
          <a:bodyPr/>
          <a:lstStyle/>
          <a:p>
            <a:r>
              <a:rPr lang="en-US" altLang="en-US" dirty="0"/>
              <a:t>The </a:t>
            </a:r>
            <a:r>
              <a:rPr lang="en-US" altLang="en-US" b="1" i="1" dirty="0"/>
              <a:t>capital balances </a:t>
            </a:r>
            <a:r>
              <a:rPr lang="en-US" altLang="en-US" dirty="0"/>
              <a:t>method of allocating partnership income or loss assigns an amount based on the ratio of each partner’s relative capital balance. If </a:t>
            </a:r>
            <a:r>
              <a:rPr lang="en-US" altLang="en-US" dirty="0" err="1"/>
              <a:t>Zayn</a:t>
            </a:r>
            <a:r>
              <a:rPr lang="en-US" altLang="en-US" dirty="0"/>
              <a:t> and Perez agree to share income and loss on the ratio of their beginning capital balances— </a:t>
            </a:r>
            <a:r>
              <a:rPr lang="en-US" altLang="en-US" dirty="0" err="1"/>
              <a:t>Zayn’s</a:t>
            </a:r>
            <a:r>
              <a:rPr lang="en-US" altLang="en-US" dirty="0"/>
              <a:t> $30,000 and Perez’s $10,000—Zayn receives three-fourths of any income or loss ($30,000/$40,000) and Perez receives one-fourth ($10,000/$40,000). </a:t>
            </a:r>
          </a:p>
          <a:p>
            <a:endParaRPr lang="en-US" altLang="en-US" dirty="0"/>
          </a:p>
          <a:p>
            <a:r>
              <a:rPr lang="en-US" altLang="en-US" dirty="0"/>
              <a:t>The entry shown allocates income to partner capital.</a:t>
            </a:r>
          </a:p>
          <a:p>
            <a:r>
              <a:rPr lang="en-US" altLang="en-US" dirty="0"/>
              <a:t/>
            </a:r>
            <a:br>
              <a:rPr lang="en-US" altLang="en-US" dirty="0"/>
            </a:br>
            <a:endParaRPr lang="en-US" altLang="en-US" dirty="0"/>
          </a:p>
        </p:txBody>
      </p:sp>
    </p:spTree>
    <p:extLst>
      <p:ext uri="{BB962C8B-B14F-4D97-AF65-F5344CB8AC3E}">
        <p14:creationId xmlns:p14="http://schemas.microsoft.com/office/powerpoint/2010/main" val="579157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7459" name="Rectangle 3"/>
          <p:cNvSpPr>
            <a:spLocks noGrp="1" noChangeArrowheads="1"/>
          </p:cNvSpPr>
          <p:nvPr>
            <p:ph type="body" idx="1"/>
          </p:nvPr>
        </p:nvSpPr>
        <p:spPr bwMode="auto">
          <a:noFill/>
        </p:spPr>
        <p:txBody>
          <a:bodyPr/>
          <a:lstStyle/>
          <a:p>
            <a:pPr>
              <a:lnSpc>
                <a:spcPct val="90000"/>
              </a:lnSpc>
              <a:buClr>
                <a:srgbClr val="F4F4A3"/>
              </a:buClr>
              <a:buFont typeface="Wingdings" pitchFamily="2" charset="2"/>
              <a:buNone/>
            </a:pPr>
            <a:r>
              <a:rPr lang="en-US" altLang="en-US" dirty="0"/>
              <a:t>Now, let’s look at a more complex, and realistic way that partners may decide to divide profits and losses. </a:t>
            </a:r>
            <a:r>
              <a:rPr lang="en-US" altLang="en-US" dirty="0" err="1"/>
              <a:t>Zayn</a:t>
            </a:r>
            <a:r>
              <a:rPr lang="en-US" altLang="en-US" dirty="0"/>
              <a:t> and Perez have a partnership agreement with the following conditions:</a:t>
            </a:r>
          </a:p>
          <a:p>
            <a:pPr>
              <a:lnSpc>
                <a:spcPct val="90000"/>
              </a:lnSpc>
              <a:buFont typeface="Calibri" pitchFamily="34" charset="0"/>
              <a:buAutoNum type="arabicPeriod"/>
            </a:pPr>
            <a:r>
              <a:rPr lang="en-US" altLang="en-US" dirty="0"/>
              <a:t> </a:t>
            </a:r>
            <a:r>
              <a:rPr lang="en-US" altLang="en-US" dirty="0" err="1"/>
              <a:t>Zayn</a:t>
            </a:r>
            <a:r>
              <a:rPr lang="en-US" altLang="en-US" dirty="0"/>
              <a:t> receives a $36,000 annual salary allowance and Perez receives an allowance of $24,000. </a:t>
            </a:r>
          </a:p>
          <a:p>
            <a:pPr>
              <a:lnSpc>
                <a:spcPct val="90000"/>
              </a:lnSpc>
              <a:buFont typeface="Calibri" pitchFamily="34" charset="0"/>
              <a:buAutoNum type="arabicPeriod"/>
            </a:pPr>
            <a:r>
              <a:rPr lang="en-US" altLang="en-US" dirty="0"/>
              <a:t> Each partner is allowed an annual interest allowance of 10% on their beginning capital balance.</a:t>
            </a:r>
          </a:p>
          <a:p>
            <a:pPr>
              <a:lnSpc>
                <a:spcPct val="90000"/>
              </a:lnSpc>
              <a:buFont typeface="Calibri" pitchFamily="34" charset="0"/>
              <a:buAutoNum type="arabicPeriod"/>
            </a:pPr>
            <a:r>
              <a:rPr lang="en-US" altLang="en-US" dirty="0"/>
              <a:t> Any remaining balance of income or loss is allocated equally.</a:t>
            </a:r>
          </a:p>
          <a:p>
            <a:pPr>
              <a:lnSpc>
                <a:spcPct val="90000"/>
              </a:lnSpc>
              <a:buFont typeface="Calibri" pitchFamily="34" charset="0"/>
              <a:buAutoNum type="arabicPeriod"/>
            </a:pPr>
            <a:endParaRPr lang="en-US" altLang="en-US" dirty="0"/>
          </a:p>
          <a:p>
            <a:pPr>
              <a:lnSpc>
                <a:spcPct val="90000"/>
              </a:lnSpc>
              <a:buClr>
                <a:srgbClr val="F4F4A3"/>
              </a:buClr>
              <a:buFont typeface="Wingdings" pitchFamily="2" charset="2"/>
              <a:buNone/>
            </a:pPr>
            <a:r>
              <a:rPr lang="en-US" altLang="en-US" dirty="0"/>
              <a:t>Let’s see how the net income of $70,000 will be allocated.</a:t>
            </a:r>
          </a:p>
          <a:p>
            <a:endParaRPr lang="en-US" altLang="en-US" dirty="0"/>
          </a:p>
        </p:txBody>
      </p:sp>
    </p:spTree>
    <p:extLst>
      <p:ext uri="{BB962C8B-B14F-4D97-AF65-F5344CB8AC3E}">
        <p14:creationId xmlns:p14="http://schemas.microsoft.com/office/powerpoint/2010/main" val="993172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a:lstStyle/>
          <a:p>
            <a:r>
              <a:rPr lang="en-US" altLang="en-US"/>
              <a:t>We begin with the $70,000 of income to allocate to the two partners. Next, we provide an allowance for salary of $36,000 to Zayn and $24,000 to Perez. After this allowance, we have $10,000 remaining to be allocated to the partners. Next, we provide the interest on beginning capital. Zayn will receive an allocation of $3,000 (10% times beginning capital balance of $30,000) and Perez will be allocated $1,000 (10% times beginning capital balance of $10,000). After this allocation, we have $6,000 remaining to be allocated. Finally, we allocate the remainder equally between Zayn and Perez. We will allocate $3,000 to each partner. When the allocation is complete, Zayn will have income of $42,000 and Perez will have income of $28,000.</a:t>
            </a:r>
          </a:p>
          <a:p>
            <a:endParaRPr lang="en-US" altLang="en-US"/>
          </a:p>
        </p:txBody>
      </p:sp>
    </p:spTree>
    <p:extLst>
      <p:ext uri="{BB962C8B-B14F-4D97-AF65-F5344CB8AC3E}">
        <p14:creationId xmlns:p14="http://schemas.microsoft.com/office/powerpoint/2010/main" val="2396704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9507" name="Rectangle 3"/>
          <p:cNvSpPr>
            <a:spLocks noGrp="1" noChangeArrowheads="1"/>
          </p:cNvSpPr>
          <p:nvPr>
            <p:ph type="body" idx="1"/>
          </p:nvPr>
        </p:nvSpPr>
        <p:spPr bwMode="auto">
          <a:noFill/>
        </p:spPr>
        <p:txBody>
          <a:bodyPr/>
          <a:lstStyle/>
          <a:p>
            <a:r>
              <a:rPr lang="en-US" altLang="en-US" dirty="0"/>
              <a:t>Now, we begin with the $50,000, instead of $70,000 in our previous example, of income to allocate to the two partners. First, we provide an allowance for salary of $36,000 to </a:t>
            </a:r>
            <a:r>
              <a:rPr lang="en-US" altLang="en-US" dirty="0" err="1"/>
              <a:t>Zayn</a:t>
            </a:r>
            <a:r>
              <a:rPr lang="en-US" altLang="en-US" dirty="0"/>
              <a:t> and $24,000 to Perez. After this allowance, we have a negative $10,000 remaining to be allocated to the partners. Next, we provide the interest on beginning capital. </a:t>
            </a:r>
            <a:r>
              <a:rPr lang="en-US" altLang="en-US" dirty="0" err="1"/>
              <a:t>Zayn</a:t>
            </a:r>
            <a:r>
              <a:rPr lang="en-US" altLang="en-US" dirty="0"/>
              <a:t> will receive an allocation of $3,000 (10% times beginning capital balance of $30,000) and Perez will be allocated $1,000 (10% times beginning capital balance of $10,000). After this allocation, we have a negative $14,000 remaining to be allocated. Finally, we allocate the negative $14,000 equally between </a:t>
            </a:r>
            <a:r>
              <a:rPr lang="en-US" altLang="en-US" dirty="0" err="1"/>
              <a:t>Zayn</a:t>
            </a:r>
            <a:r>
              <a:rPr lang="en-US" altLang="en-US" dirty="0"/>
              <a:t> and Perez. Each partner will receive a reduction of $7,000. We can see that </a:t>
            </a:r>
            <a:r>
              <a:rPr lang="en-US" altLang="en-US" dirty="0" err="1"/>
              <a:t>Zayn</a:t>
            </a:r>
            <a:r>
              <a:rPr lang="en-US" altLang="en-US" dirty="0"/>
              <a:t> has income of $32,000 and Perez has income of $18,000.</a:t>
            </a:r>
          </a:p>
          <a:p>
            <a:endParaRPr lang="en-US" altLang="en-US" dirty="0"/>
          </a:p>
          <a:p>
            <a:r>
              <a:rPr lang="en-US" altLang="en-US" b="1" dirty="0"/>
              <a:t>Review what you have learned in the following NEED-TO-KNOW Slides.</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00654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5651" name="Rectangle 3"/>
          <p:cNvSpPr>
            <a:spLocks noGrp="1" noChangeArrowheads="1"/>
          </p:cNvSpPr>
          <p:nvPr>
            <p:ph type="body" idx="1"/>
          </p:nvPr>
        </p:nvSpPr>
        <p:spPr bwMode="auto">
          <a:noFill/>
        </p:spPr>
        <p:txBody>
          <a:bodyPr/>
          <a:lstStyle/>
          <a:p>
            <a:r>
              <a:rPr lang="en-US" altLang="en-US" dirty="0"/>
              <a:t>Partnership financial statements are similar to those of other organizations. The statement of partners’ equity, also called </a:t>
            </a:r>
            <a:r>
              <a:rPr lang="en-US" altLang="en-US" i="1" dirty="0"/>
              <a:t>statement of partners’ capital, </a:t>
            </a:r>
            <a:r>
              <a:rPr lang="en-US" altLang="en-US" dirty="0"/>
              <a:t>is one exception. It shows </a:t>
            </a:r>
            <a:r>
              <a:rPr lang="en-US" altLang="en-US" i="1" dirty="0"/>
              <a:t>each </a:t>
            </a:r>
            <a:r>
              <a:rPr lang="en-US" altLang="en-US" dirty="0"/>
              <a:t>partner’s beginning capital balance, additional investments, allocated income or loss, withdrawals, and ending capital balance. To illustrate, this slide shows the statement of partners’ equity for BOARDS prepared using the sharing agreement discussed earlier. Recall that BOARDS’s income was $70,000; also, assume that </a:t>
            </a:r>
            <a:r>
              <a:rPr lang="en-US" altLang="en-US" dirty="0" err="1"/>
              <a:t>Zayn</a:t>
            </a:r>
            <a:r>
              <a:rPr lang="en-US" altLang="en-US" dirty="0"/>
              <a:t> withdrew $20,000 and Perez $12,000 at year-end.</a:t>
            </a:r>
          </a:p>
          <a:p>
            <a:endParaRPr lang="en-US" altLang="en-US" b="1" dirty="0"/>
          </a:p>
          <a:p>
            <a:r>
              <a:rPr lang="en-US" altLang="en-US" dirty="0"/>
              <a:t>The equity section of the balance sheet of a partnership usually shows the separate capital account balance of each partner. In the case of BOARDS, both K. </a:t>
            </a:r>
            <a:r>
              <a:rPr lang="en-US" altLang="en-US" dirty="0" err="1"/>
              <a:t>Zayn</a:t>
            </a:r>
            <a:r>
              <a:rPr lang="en-US" altLang="en-US" dirty="0"/>
              <a:t>, Capital, and H. Perez, Capital, are listed in the equity section along with their balances of $52,000 and $26,000, respectively.</a:t>
            </a:r>
          </a:p>
          <a:p>
            <a:endParaRPr lang="en-US" altLang="en-US" b="1" dirty="0"/>
          </a:p>
          <a:p>
            <a:endParaRPr lang="en-US" altLang="en-US" b="1" dirty="0"/>
          </a:p>
        </p:txBody>
      </p:sp>
    </p:spTree>
    <p:extLst>
      <p:ext uri="{BB962C8B-B14F-4D97-AF65-F5344CB8AC3E}">
        <p14:creationId xmlns:p14="http://schemas.microsoft.com/office/powerpoint/2010/main" val="222610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48982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Merkel and Putin began a partnership by investing $6,000 and $4,000, respectively. During its first year, the partnership earned $80,000. Prepare calculations showing how the $80,000 income is allocated to the partners under each of the following three separate plans for sharing income and loss:</a:t>
            </a:r>
          </a:p>
          <a:p>
            <a:pPr>
              <a:defRPr/>
            </a:pPr>
            <a:r>
              <a:rPr lang="en-US" dirty="0">
                <a:ea typeface="+mn-ea"/>
                <a:cs typeface="+mn-cs"/>
              </a:rPr>
              <a:t>1. The partners failed to agree on a method to share income. </a:t>
            </a:r>
          </a:p>
          <a:p>
            <a:pPr>
              <a:defRPr/>
            </a:pPr>
            <a:r>
              <a:rPr lang="en-US" dirty="0">
                <a:ea typeface="+mn-ea"/>
                <a:cs typeface="+mn-cs"/>
              </a:rPr>
              <a:t>2. The partners agreed to share income and loss in proportion to their initial investments. </a:t>
            </a:r>
          </a:p>
          <a:p>
            <a:pPr>
              <a:defRPr/>
            </a:pPr>
            <a:r>
              <a:rPr lang="en-US" dirty="0">
                <a:ea typeface="+mn-ea"/>
                <a:cs typeface="+mn-cs"/>
              </a:rPr>
              <a:t>3. The partners agreed to share income by granting a $35,000 per year salary allowance to Merkel, a $13,000 per year salary allowance to Putin, 20% interest on their initial capital investments, and any remaining balance shared 70% to Merkel and 30% to Putin. </a:t>
            </a:r>
          </a:p>
          <a:p>
            <a:pPr>
              <a:defRPr/>
            </a:pPr>
            <a:endParaRPr lang="en-US" dirty="0"/>
          </a:p>
        </p:txBody>
      </p:sp>
    </p:spTree>
    <p:extLst>
      <p:ext uri="{BB962C8B-B14F-4D97-AF65-F5344CB8AC3E}">
        <p14:creationId xmlns:p14="http://schemas.microsoft.com/office/powerpoint/2010/main" val="286977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(1) The partners failed to agree on a method to share income. In the absence of a partnership agreement, any income or loss is allocated evenly among the partners; half of the $80,000 is allocated to Merkel, and the other half is allocated to Putin. The journal entry to record the allocation is a debit to Income summary, $80,000, and a credit to each of the partners' capital accounts for $40,000. After this closing entry is posted, the balance in Income summary is $0, the balance in Merkel's capital account has increased to $46,000, and the balance in Putin's capital account has increased to $44,000.</a:t>
            </a:r>
          </a:p>
          <a:p>
            <a:pPr>
              <a:defRPr/>
            </a:pPr>
            <a:endParaRPr lang="en-US" dirty="0"/>
          </a:p>
        </p:txBody>
      </p:sp>
    </p:spTree>
    <p:extLst>
      <p:ext uri="{BB962C8B-B14F-4D97-AF65-F5344CB8AC3E}">
        <p14:creationId xmlns:p14="http://schemas.microsoft.com/office/powerpoint/2010/main" val="85305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ea typeface="+mn-ea"/>
                <a:cs typeface="+mn-cs"/>
              </a:rPr>
              <a:t>(2) The partners agreed to share income and loss in proportion to their initial investments. The total of the partners' initial investments', the denominator in our proportion, is $10,000. To allocate the $80,000 to Merkel, we take $80,000 and multiply by Merkel's investment, $6,000, divided by the total investment of $10,000; $48,000 of the $80,000 is allocated to Merkel. The amount allocated to Putin is calculated by taking the $80,000, multiplying by Putin's investment, $4,000, divided by the total investment of $10,000; $80,000 multiplied by 40% is $32,000. In summary, $48,000 allocated to Merkel and $32,000 allocated to Putin allocates total partnership income of $80,000. </a:t>
            </a:r>
          </a:p>
          <a:p>
            <a:pPr>
              <a:defRPr/>
            </a:pPr>
            <a:r>
              <a:rPr lang="en-US" dirty="0">
                <a:ea typeface="+mn-ea"/>
                <a:cs typeface="+mn-cs"/>
              </a:rPr>
              <a:t> </a:t>
            </a:r>
          </a:p>
          <a:p>
            <a:pPr>
              <a:defRPr/>
            </a:pPr>
            <a:r>
              <a:rPr lang="en-US" dirty="0">
                <a:ea typeface="+mn-ea"/>
                <a:cs typeface="+mn-cs"/>
              </a:rPr>
              <a:t>The journal entry is a debit to Income summary for $80,000; a credit to Merkel's capital account, $48,000; and a credit to Putin's capital account for $32,000. This closes the balance in Income summary, and increases Merkel's capital balance to $54,000, and Putin's capital balance to $36,000.</a:t>
            </a:r>
          </a:p>
          <a:p>
            <a:pPr>
              <a:defRPr/>
            </a:pPr>
            <a:endParaRPr lang="en-US" dirty="0"/>
          </a:p>
        </p:txBody>
      </p:sp>
    </p:spTree>
    <p:extLst>
      <p:ext uri="{BB962C8B-B14F-4D97-AF65-F5344CB8AC3E}">
        <p14:creationId xmlns:p14="http://schemas.microsoft.com/office/powerpoint/2010/main" val="3372163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(3) The partners agreed to share income by granting a $35,000 per year salary allowance to Merkel, a $13,000 per year salary allowance to Putin, 20% interest on their initial capital Investments and any remaining balance shared 70% to Merkel and 30% to Putin. From the net income amount, $80,000, we subtract the total of the salary and interest allowances. The salary allowances, $35,000 to Merkel and $13,000 to Putin, total $48,000. The interest allowances, 20% of their initial investments, $6,000 multiplied by 20% is $1,200 for Merkel and $4,000 multiplied by 20% is $800 for Putin. The total of the salary and interest allowances is $50,000. When we subtract the $50,000 in allowances from net income of $80,000, the balance of income is $30,000. This balance of income is allocated 70% to Merkel and 30% to Putin; 70% of $30,000 is $21,000, and 30% of $30,000 is $9,000.</a:t>
            </a:r>
          </a:p>
          <a:p>
            <a:pPr>
              <a:defRPr/>
            </a:pPr>
            <a:endParaRPr lang="en-US" dirty="0"/>
          </a:p>
        </p:txBody>
      </p:sp>
    </p:spTree>
    <p:extLst>
      <p:ext uri="{BB962C8B-B14F-4D97-AF65-F5344CB8AC3E}">
        <p14:creationId xmlns:p14="http://schemas.microsoft.com/office/powerpoint/2010/main" val="2310697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23721705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7699" name="Rectangle 3"/>
          <p:cNvSpPr>
            <a:spLocks noGrp="1" noChangeArrowheads="1"/>
          </p:cNvSpPr>
          <p:nvPr>
            <p:ph type="body" idx="1"/>
          </p:nvPr>
        </p:nvSpPr>
        <p:spPr bwMode="auto">
          <a:noFill/>
        </p:spPr>
        <p:txBody>
          <a:bodyPr/>
          <a:lstStyle/>
          <a:p>
            <a:r>
              <a:rPr lang="en-US" altLang="en-US" dirty="0"/>
              <a:t>A partnership is based on a contract between individuals. When a partner is admitted or withdraws, the present partnership ends. Still, the business can continue to operate as a new partnership consisting of the remaining partners. </a:t>
            </a:r>
          </a:p>
          <a:p>
            <a:endParaRPr lang="en-US" altLang="en-US" dirty="0"/>
          </a:p>
          <a:p>
            <a:endParaRPr lang="en-US" sz="1200" b="0" i="0" u="none" strike="noStrike" kern="1200" baseline="0" dirty="0">
              <a:solidFill>
                <a:schemeClr val="tx1"/>
              </a:solidFill>
              <a:latin typeface="+mn-lt"/>
              <a:ea typeface="MS PGothic" pitchFamily="34" charset="-128"/>
              <a:cs typeface="ＭＳ Ｐゴシック" pitchFamily="-84" charset="-128"/>
            </a:endParaRPr>
          </a:p>
          <a:p>
            <a:r>
              <a:rPr lang="en-US" sz="1200" b="0" i="0" u="none" strike="noStrike" kern="1200" baseline="0" dirty="0">
                <a:solidFill>
                  <a:schemeClr val="tx1"/>
                </a:solidFill>
                <a:latin typeface="+mn-lt"/>
                <a:ea typeface="MS PGothic" pitchFamily="34" charset="-128"/>
                <a:cs typeface="ＭＳ Ｐゴシック" pitchFamily="-84" charset="-128"/>
              </a:rPr>
              <a:t>A new partner is admitted in one of two ways: by purchasing an interest from one or more current partners or by investing cash or other assets in the partnership.</a:t>
            </a:r>
            <a:endParaRPr lang="en-US" altLang="en-US" dirty="0"/>
          </a:p>
        </p:txBody>
      </p:sp>
    </p:spTree>
    <p:extLst>
      <p:ext uri="{BB962C8B-B14F-4D97-AF65-F5344CB8AC3E}">
        <p14:creationId xmlns:p14="http://schemas.microsoft.com/office/powerpoint/2010/main" val="1488498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8723" name="Rectangle 3"/>
          <p:cNvSpPr>
            <a:spLocks noGrp="1" noChangeArrowheads="1"/>
          </p:cNvSpPr>
          <p:nvPr>
            <p:ph type="body" idx="1"/>
          </p:nvPr>
        </p:nvSpPr>
        <p:spPr bwMode="auto">
          <a:noFill/>
        </p:spPr>
        <p:txBody>
          <a:bodyPr/>
          <a:lstStyle/>
          <a:p>
            <a:r>
              <a:rPr lang="en-US" altLang="en-US"/>
              <a:t>The purchase of partnership interest is a </a:t>
            </a:r>
            <a:r>
              <a:rPr lang="en-US" altLang="en-US" i="1"/>
              <a:t>personal transaction between one or more current partners and the new partner. </a:t>
            </a:r>
            <a:r>
              <a:rPr lang="en-US" altLang="en-US"/>
              <a:t>To become a partner, the current partners must accept the purchaser. Accounting for the purchase of partnership interest involves reallocating current partners’ capital to reflect the transaction. </a:t>
            </a:r>
          </a:p>
        </p:txBody>
      </p:sp>
    </p:spTree>
    <p:extLst>
      <p:ext uri="{BB962C8B-B14F-4D97-AF65-F5344CB8AC3E}">
        <p14:creationId xmlns:p14="http://schemas.microsoft.com/office/powerpoint/2010/main" val="1020696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59747" name="Rectangle 3"/>
          <p:cNvSpPr>
            <a:spLocks noGrp="1" noChangeArrowheads="1"/>
          </p:cNvSpPr>
          <p:nvPr>
            <p:ph type="body" idx="1"/>
          </p:nvPr>
        </p:nvSpPr>
        <p:spPr bwMode="auto">
          <a:noFill/>
        </p:spPr>
        <p:txBody>
          <a:bodyPr/>
          <a:lstStyle/>
          <a:p>
            <a:r>
              <a:rPr lang="en-US" altLang="en-US" dirty="0"/>
              <a:t>To illustrate, at the end of BOARDS’ first year, H. Perez sells one-half of his partnership interest to Tyrell </a:t>
            </a:r>
            <a:r>
              <a:rPr lang="en-US" altLang="en-US" dirty="0" err="1"/>
              <a:t>Rasheed</a:t>
            </a:r>
            <a:r>
              <a:rPr lang="en-US" altLang="en-US" dirty="0"/>
              <a:t> for $18,000. This means that Perez gives up a $13,000 recorded interest ($26,000 / 2) in the partnership (see the ending capital balance above). The partnership records this January 4 transaction as follows.</a:t>
            </a:r>
          </a:p>
          <a:p>
            <a:endParaRPr lang="en-US" altLang="en-US" dirty="0"/>
          </a:p>
          <a:p>
            <a:r>
              <a:rPr lang="en-US" altLang="en-US" dirty="0"/>
              <a:t>After this entry is posted, BOARDS’ equity shows K. </a:t>
            </a:r>
            <a:r>
              <a:rPr lang="en-US" altLang="en-US" dirty="0" err="1"/>
              <a:t>Zayn</a:t>
            </a:r>
            <a:r>
              <a:rPr lang="en-US" altLang="en-US" dirty="0"/>
              <a:t>, Capital; H. Perez, Capital; and T. </a:t>
            </a:r>
            <a:r>
              <a:rPr lang="en-US" altLang="en-US" dirty="0" err="1"/>
              <a:t>Rasheed</a:t>
            </a:r>
            <a:r>
              <a:rPr lang="en-US" altLang="en-US" dirty="0"/>
              <a:t>, Capital, and their respective balances of $52,000, $13,000, and $13,000.</a:t>
            </a:r>
          </a:p>
          <a:p>
            <a:endParaRPr lang="en-US" altLang="en-US" dirty="0"/>
          </a:p>
          <a:p>
            <a:r>
              <a:rPr lang="en-US" altLang="en-US" dirty="0"/>
              <a:t>Two aspects of this transaction are important. First, the partnership does </a:t>
            </a:r>
            <a:r>
              <a:rPr lang="en-US" altLang="en-US" i="1" dirty="0"/>
              <a:t>not </a:t>
            </a:r>
            <a:r>
              <a:rPr lang="en-US" altLang="en-US" dirty="0"/>
              <a:t>record the $18,000 </a:t>
            </a:r>
            <a:r>
              <a:rPr lang="en-US" altLang="en-US" dirty="0" err="1"/>
              <a:t>Rasheed</a:t>
            </a:r>
            <a:r>
              <a:rPr lang="en-US" altLang="en-US" dirty="0"/>
              <a:t> paid Perez. The partnership’s assets, liabilities, and </a:t>
            </a:r>
            <a:r>
              <a:rPr lang="en-US" altLang="en-US" i="1" dirty="0"/>
              <a:t>total equity </a:t>
            </a:r>
            <a:r>
              <a:rPr lang="en-US" altLang="en-US" dirty="0"/>
              <a:t>are unaffected by this transaction among partners. Second, </a:t>
            </a:r>
            <a:r>
              <a:rPr lang="en-US" altLang="en-US" dirty="0" err="1"/>
              <a:t>Zayn</a:t>
            </a:r>
            <a:r>
              <a:rPr lang="en-US" altLang="en-US" dirty="0"/>
              <a:t> and Perez must agree that </a:t>
            </a:r>
            <a:r>
              <a:rPr lang="en-US" altLang="en-US" dirty="0" err="1"/>
              <a:t>Rasheed</a:t>
            </a:r>
            <a:r>
              <a:rPr lang="en-US" altLang="en-US" dirty="0"/>
              <a:t> is to become a partner. If they agree to accept </a:t>
            </a:r>
            <a:r>
              <a:rPr lang="en-US" altLang="en-US" dirty="0" err="1"/>
              <a:t>Rasheed</a:t>
            </a:r>
            <a:r>
              <a:rPr lang="en-US" altLang="en-US" dirty="0"/>
              <a:t>, a new partnership is formed and a new contract with a new income-and-loss-sharing agreement is prepared. If </a:t>
            </a:r>
            <a:r>
              <a:rPr lang="en-US" altLang="en-US" dirty="0" err="1"/>
              <a:t>Zayn</a:t>
            </a:r>
            <a:r>
              <a:rPr lang="en-US" altLang="en-US" dirty="0"/>
              <a:t> or Perez refuses to accept </a:t>
            </a:r>
            <a:r>
              <a:rPr lang="en-US" altLang="en-US" dirty="0" err="1"/>
              <a:t>Rasheed</a:t>
            </a:r>
            <a:r>
              <a:rPr lang="en-US" altLang="en-US" dirty="0"/>
              <a:t> as a partner, then (under the Uniform Partnership Act) </a:t>
            </a:r>
            <a:r>
              <a:rPr lang="en-US" altLang="en-US" dirty="0" err="1"/>
              <a:t>Rasheed</a:t>
            </a:r>
            <a:r>
              <a:rPr lang="en-US" altLang="en-US" dirty="0"/>
              <a:t> gets Perez’s sold share of partnership income and loss. If the partnership is liquidated, </a:t>
            </a:r>
            <a:r>
              <a:rPr lang="en-US" altLang="en-US" dirty="0" err="1"/>
              <a:t>Rasheed</a:t>
            </a:r>
            <a:r>
              <a:rPr lang="en-US" altLang="en-US" dirty="0"/>
              <a:t> gets Perez’s sold share of partnership assets. </a:t>
            </a:r>
            <a:r>
              <a:rPr lang="en-US" altLang="en-US" dirty="0" err="1"/>
              <a:t>Rasheed</a:t>
            </a:r>
            <a:r>
              <a:rPr lang="en-US" altLang="en-US" dirty="0"/>
              <a:t> gets no voice in managing the company unless </a:t>
            </a:r>
            <a:r>
              <a:rPr lang="en-US" altLang="en-US" dirty="0" err="1"/>
              <a:t>Rasheed</a:t>
            </a:r>
            <a:r>
              <a:rPr lang="en-US" altLang="en-US" dirty="0"/>
              <a:t> is admitted as a partner.</a:t>
            </a:r>
          </a:p>
        </p:txBody>
      </p:sp>
    </p:spTree>
    <p:extLst>
      <p:ext uri="{BB962C8B-B14F-4D97-AF65-F5344CB8AC3E}">
        <p14:creationId xmlns:p14="http://schemas.microsoft.com/office/powerpoint/2010/main" val="2875844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0771" name="Rectangle 3"/>
          <p:cNvSpPr>
            <a:spLocks noGrp="1" noChangeArrowheads="1"/>
          </p:cNvSpPr>
          <p:nvPr>
            <p:ph type="body" idx="1"/>
          </p:nvPr>
        </p:nvSpPr>
        <p:spPr bwMode="auto">
          <a:noFill/>
        </p:spPr>
        <p:txBody>
          <a:bodyPr/>
          <a:lstStyle/>
          <a:p>
            <a:r>
              <a:rPr lang="en-US" altLang="en-US"/>
              <a:t>Admitting a partner by accepting assets is a </a:t>
            </a:r>
            <a:r>
              <a:rPr lang="en-US" altLang="en-US" i="1"/>
              <a:t>transaction between the new partner and the partnership. </a:t>
            </a:r>
            <a:r>
              <a:rPr lang="en-US" altLang="en-US"/>
              <a:t>The invested assets become partnership property. </a:t>
            </a:r>
          </a:p>
          <a:p>
            <a:endParaRPr lang="en-US" altLang="en-US"/>
          </a:p>
        </p:txBody>
      </p:sp>
    </p:spTree>
    <p:extLst>
      <p:ext uri="{BB962C8B-B14F-4D97-AF65-F5344CB8AC3E}">
        <p14:creationId xmlns:p14="http://schemas.microsoft.com/office/powerpoint/2010/main" val="2659536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1795" name="Rectangle 3"/>
          <p:cNvSpPr>
            <a:spLocks noGrp="1" noChangeArrowheads="1"/>
          </p:cNvSpPr>
          <p:nvPr>
            <p:ph type="body" idx="1"/>
          </p:nvPr>
        </p:nvSpPr>
        <p:spPr bwMode="auto">
          <a:noFill/>
        </p:spPr>
        <p:txBody>
          <a:bodyPr/>
          <a:lstStyle/>
          <a:p>
            <a:r>
              <a:rPr lang="en-US" altLang="en-US" dirty="0"/>
              <a:t>If </a:t>
            </a:r>
            <a:r>
              <a:rPr lang="en-US" altLang="en-US" dirty="0" err="1"/>
              <a:t>Zayn</a:t>
            </a:r>
            <a:r>
              <a:rPr lang="en-US" altLang="en-US" dirty="0"/>
              <a:t> (with a $52,000 interest) and Perez (with a $26,000 interest) agree to accept </a:t>
            </a:r>
            <a:r>
              <a:rPr lang="en-US" altLang="en-US" dirty="0" err="1"/>
              <a:t>Rasheed</a:t>
            </a:r>
            <a:r>
              <a:rPr lang="en-US" altLang="en-US" dirty="0"/>
              <a:t> as a partner in BOARDS after an investment of $22,000 cash, this is recorded as shown.</a:t>
            </a:r>
          </a:p>
          <a:p>
            <a:endParaRPr lang="en-US" altLang="en-US" dirty="0"/>
          </a:p>
          <a:p>
            <a:r>
              <a:rPr lang="en-US" altLang="en-US" dirty="0"/>
              <a:t>After this entry is posted, both assets (cash) and equity (T. </a:t>
            </a:r>
            <a:r>
              <a:rPr lang="en-US" altLang="en-US" dirty="0" err="1"/>
              <a:t>Rasheed</a:t>
            </a:r>
            <a:r>
              <a:rPr lang="en-US" altLang="en-US" dirty="0"/>
              <a:t>, Capital) increase by $22,000. </a:t>
            </a:r>
            <a:r>
              <a:rPr lang="en-US" altLang="en-US" dirty="0" err="1"/>
              <a:t>Rasheed</a:t>
            </a:r>
            <a:r>
              <a:rPr lang="en-US" altLang="en-US" dirty="0"/>
              <a:t> now has a 22% equity in the assets of the business, computed as $22,000 divided by the entire partnership equity ($52,000 / $26,000 / $22,000). </a:t>
            </a:r>
            <a:r>
              <a:rPr lang="en-US" altLang="en-US" dirty="0" err="1"/>
              <a:t>Rasheed</a:t>
            </a:r>
            <a:r>
              <a:rPr lang="en-US" altLang="en-US" dirty="0"/>
              <a:t> does not necessarily have a right to 22% of income. Dividing income and loss is a separate matter on which partners must agree.</a:t>
            </a:r>
          </a:p>
        </p:txBody>
      </p:sp>
    </p:spTree>
    <p:extLst>
      <p:ext uri="{BB962C8B-B14F-4D97-AF65-F5344CB8AC3E}">
        <p14:creationId xmlns:p14="http://schemas.microsoft.com/office/powerpoint/2010/main" val="375936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a:lstStyle/>
          <a:p>
            <a:r>
              <a:rPr lang="en-US" altLang="en-US" dirty="0"/>
              <a:t>.</a:t>
            </a:r>
            <a:br>
              <a:rPr lang="en-US" altLang="en-US" dirty="0"/>
            </a:br>
            <a:endParaRPr lang="en-US" altLang="en-US" dirty="0"/>
          </a:p>
        </p:txBody>
      </p:sp>
    </p:spTree>
    <p:extLst>
      <p:ext uri="{BB962C8B-B14F-4D97-AF65-F5344CB8AC3E}">
        <p14:creationId xmlns:p14="http://schemas.microsoft.com/office/powerpoint/2010/main" val="1875670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2819" name="Rectangle 3"/>
          <p:cNvSpPr>
            <a:spLocks noGrp="1" noChangeArrowheads="1"/>
          </p:cNvSpPr>
          <p:nvPr>
            <p:ph type="body" idx="1"/>
          </p:nvPr>
        </p:nvSpPr>
        <p:spPr bwMode="auto">
          <a:noFill/>
        </p:spPr>
        <p:txBody>
          <a:bodyPr/>
          <a:lstStyle/>
          <a:p>
            <a:r>
              <a:rPr lang="en-US" altLang="en-US"/>
              <a:t>When the current value of a partnership is greater than the recorded amounts of equity, the partners usually require a new partner to pay a bonus for the privilege of joining. When the balance in the new partner’s capital account does not equal the amount of net assets invested, the difference is called a </a:t>
            </a:r>
            <a:r>
              <a:rPr lang="en-US" altLang="en-US" i="1"/>
              <a:t>bonus </a:t>
            </a:r>
            <a:r>
              <a:rPr lang="en-US" altLang="en-US"/>
              <a:t>either to or from the current partners. </a:t>
            </a:r>
          </a:p>
          <a:p>
            <a:endParaRPr lang="en-US" altLang="en-US"/>
          </a:p>
        </p:txBody>
      </p:sp>
    </p:spTree>
    <p:extLst>
      <p:ext uri="{BB962C8B-B14F-4D97-AF65-F5344CB8AC3E}">
        <p14:creationId xmlns:p14="http://schemas.microsoft.com/office/powerpoint/2010/main" val="724429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3843" name="Rectangle 3"/>
          <p:cNvSpPr>
            <a:spLocks noGrp="1" noChangeArrowheads="1"/>
          </p:cNvSpPr>
          <p:nvPr>
            <p:ph type="body" idx="1"/>
          </p:nvPr>
        </p:nvSpPr>
        <p:spPr bwMode="auto">
          <a:noFill/>
        </p:spPr>
        <p:txBody>
          <a:bodyPr/>
          <a:lstStyle/>
          <a:p>
            <a:r>
              <a:rPr lang="en-US" altLang="en-US" dirty="0"/>
              <a:t>To illustrate, assume that </a:t>
            </a:r>
            <a:r>
              <a:rPr lang="en-US" altLang="en-US" dirty="0" err="1"/>
              <a:t>Zayn</a:t>
            </a:r>
            <a:r>
              <a:rPr lang="en-US" altLang="en-US" dirty="0"/>
              <a:t> and Perez agree to accept </a:t>
            </a:r>
            <a:r>
              <a:rPr lang="en-US" altLang="en-US" dirty="0" err="1"/>
              <a:t>Rasheed</a:t>
            </a:r>
            <a:r>
              <a:rPr lang="en-US" altLang="en-US" dirty="0"/>
              <a:t> as a partner with a 25% interest in BOARDS if </a:t>
            </a:r>
            <a:r>
              <a:rPr lang="en-US" altLang="en-US" dirty="0" err="1"/>
              <a:t>Rasheed</a:t>
            </a:r>
            <a:r>
              <a:rPr lang="en-US" altLang="en-US" dirty="0"/>
              <a:t> invests $42,000. Recall that the partnership’s accounting records show that Zayn’s recorded equity in the business is $52,000 and Perez’s recorded equity is $26,000. </a:t>
            </a:r>
            <a:r>
              <a:rPr lang="en-US" altLang="en-US" dirty="0" err="1"/>
              <a:t>Rasheed’s</a:t>
            </a:r>
            <a:r>
              <a:rPr lang="en-US" altLang="en-US" dirty="0"/>
              <a:t> equity is determined as follows.</a:t>
            </a:r>
          </a:p>
          <a:p>
            <a:endParaRPr lang="en-US" altLang="en-US" dirty="0"/>
          </a:p>
          <a:p>
            <a:r>
              <a:rPr lang="en-US" altLang="en-US" dirty="0"/>
              <a:t>Although </a:t>
            </a:r>
            <a:r>
              <a:rPr lang="en-US" altLang="en-US" dirty="0" err="1"/>
              <a:t>Rasheed</a:t>
            </a:r>
            <a:r>
              <a:rPr lang="en-US" altLang="en-US" dirty="0"/>
              <a:t> invests $42,000, the equity attributed to </a:t>
            </a:r>
            <a:r>
              <a:rPr lang="en-US" altLang="en-US" dirty="0" err="1"/>
              <a:t>Rasheed</a:t>
            </a:r>
            <a:r>
              <a:rPr lang="en-US" altLang="en-US" dirty="0"/>
              <a:t> in the new partnership is only $30,000. The $12,000 difference is called a </a:t>
            </a:r>
            <a:r>
              <a:rPr lang="en-US" altLang="en-US" i="1" dirty="0"/>
              <a:t>bonus </a:t>
            </a:r>
            <a:r>
              <a:rPr lang="en-US" altLang="en-US" dirty="0"/>
              <a:t>and is allocated to existing partners (</a:t>
            </a:r>
            <a:r>
              <a:rPr lang="en-US" altLang="en-US" dirty="0" err="1"/>
              <a:t>Zayn</a:t>
            </a:r>
            <a:r>
              <a:rPr lang="en-US" altLang="en-US" dirty="0"/>
              <a:t> and Perez) according to their income-and-loss-sharing agreement. A bonus is shared in this way because it is viewed as reflecting a higher value of the partnership that is not yet reflected in income. </a:t>
            </a:r>
          </a:p>
          <a:p>
            <a:endParaRPr lang="en-US" altLang="en-US" dirty="0"/>
          </a:p>
        </p:txBody>
      </p:sp>
    </p:spTree>
    <p:extLst>
      <p:ext uri="{BB962C8B-B14F-4D97-AF65-F5344CB8AC3E}">
        <p14:creationId xmlns:p14="http://schemas.microsoft.com/office/powerpoint/2010/main" val="27955698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4867" name="Rectangle 3"/>
          <p:cNvSpPr>
            <a:spLocks noGrp="1" noChangeArrowheads="1"/>
          </p:cNvSpPr>
          <p:nvPr>
            <p:ph type="body" idx="1"/>
          </p:nvPr>
        </p:nvSpPr>
        <p:spPr bwMode="auto">
          <a:noFill/>
        </p:spPr>
        <p:txBody>
          <a:bodyPr/>
          <a:lstStyle/>
          <a:p>
            <a:r>
              <a:rPr lang="en-US" altLang="en-US" dirty="0"/>
              <a:t>We know that </a:t>
            </a:r>
            <a:r>
              <a:rPr lang="en-US" altLang="en-US" dirty="0" err="1"/>
              <a:t>Rasheed</a:t>
            </a:r>
            <a:r>
              <a:rPr lang="en-US" altLang="en-US" dirty="0"/>
              <a:t> will pay $42,000 cash into the partnership and receive a capital account balance of $30,000. The difference is $12,000 and is attributable to the existing partners, </a:t>
            </a:r>
            <a:r>
              <a:rPr lang="en-US" altLang="en-US" dirty="0" err="1"/>
              <a:t>Zayn</a:t>
            </a:r>
            <a:r>
              <a:rPr lang="en-US" altLang="en-US" dirty="0"/>
              <a:t> and Perez. Both </a:t>
            </a:r>
            <a:r>
              <a:rPr lang="en-US" altLang="en-US" dirty="0" err="1"/>
              <a:t>Zayn</a:t>
            </a:r>
            <a:r>
              <a:rPr lang="en-US" altLang="en-US" dirty="0"/>
              <a:t> and Perez will be given credit for half of the $12,000, or $6,000 each.</a:t>
            </a:r>
          </a:p>
        </p:txBody>
      </p:sp>
    </p:spTree>
    <p:extLst>
      <p:ext uri="{BB962C8B-B14F-4D97-AF65-F5344CB8AC3E}">
        <p14:creationId xmlns:p14="http://schemas.microsoft.com/office/powerpoint/2010/main" val="9137004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5891" name="Rectangle 3"/>
          <p:cNvSpPr>
            <a:spLocks noGrp="1" noChangeArrowheads="1"/>
          </p:cNvSpPr>
          <p:nvPr>
            <p:ph type="body" idx="1"/>
          </p:nvPr>
        </p:nvSpPr>
        <p:spPr bwMode="auto">
          <a:noFill/>
        </p:spPr>
        <p:txBody>
          <a:bodyPr/>
          <a:lstStyle/>
          <a:p>
            <a:r>
              <a:rPr lang="en-US" altLang="en-US" dirty="0"/>
              <a:t>Alternatively, existing partners can grant a bonus to a new partner. This usually occurs when they need additional cash or the new partner has exceptional talents. The bonus to the new partner is in the form of a larger share of equity than the amount invested. To illustrate, assume that </a:t>
            </a:r>
            <a:r>
              <a:rPr lang="en-US" altLang="en-US" dirty="0" err="1"/>
              <a:t>Zayn</a:t>
            </a:r>
            <a:r>
              <a:rPr lang="en-US" altLang="en-US" dirty="0"/>
              <a:t> and Perez agree to accept </a:t>
            </a:r>
            <a:r>
              <a:rPr lang="en-US" altLang="en-US" dirty="0" err="1"/>
              <a:t>Rasheed</a:t>
            </a:r>
            <a:r>
              <a:rPr lang="en-US" altLang="en-US" dirty="0"/>
              <a:t> as a partner with a 25% interest in the partnership, but they require </a:t>
            </a:r>
            <a:r>
              <a:rPr lang="en-US" altLang="en-US" dirty="0" err="1"/>
              <a:t>Rasheed</a:t>
            </a:r>
            <a:r>
              <a:rPr lang="en-US" altLang="en-US" dirty="0"/>
              <a:t> to invest only $18,000. </a:t>
            </a:r>
            <a:r>
              <a:rPr lang="en-US" altLang="en-US" dirty="0" err="1"/>
              <a:t>Rasheed’s</a:t>
            </a:r>
            <a:r>
              <a:rPr lang="en-US" altLang="en-US" dirty="0"/>
              <a:t> equity is determined as shown.</a:t>
            </a:r>
          </a:p>
          <a:p>
            <a:endParaRPr lang="en-US" altLang="en-US" dirty="0"/>
          </a:p>
          <a:p>
            <a:r>
              <a:rPr lang="en-US" altLang="en-US" dirty="0"/>
              <a:t>Let’s prepare the entry to admit </a:t>
            </a:r>
            <a:r>
              <a:rPr lang="en-US" altLang="en-US" dirty="0" err="1"/>
              <a:t>Rasheed</a:t>
            </a:r>
            <a:r>
              <a:rPr lang="en-US" altLang="en-US" dirty="0"/>
              <a:t> into the partnership.</a:t>
            </a:r>
          </a:p>
        </p:txBody>
      </p:sp>
    </p:spTree>
    <p:extLst>
      <p:ext uri="{BB962C8B-B14F-4D97-AF65-F5344CB8AC3E}">
        <p14:creationId xmlns:p14="http://schemas.microsoft.com/office/powerpoint/2010/main" val="3895600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66915" name="Rectangle 3"/>
          <p:cNvSpPr>
            <a:spLocks noGrp="1" noChangeArrowheads="1"/>
          </p:cNvSpPr>
          <p:nvPr>
            <p:ph type="body" idx="1"/>
          </p:nvPr>
        </p:nvSpPr>
        <p:spPr bwMode="auto">
          <a:noFill/>
        </p:spPr>
        <p:txBody>
          <a:bodyPr/>
          <a:lstStyle/>
          <a:p>
            <a:r>
              <a:rPr lang="en-US" altLang="en-US" dirty="0"/>
              <a:t>The old partners contribute the $6,000 bonus (computed as $24,000 minus $18,000) to </a:t>
            </a:r>
            <a:r>
              <a:rPr lang="en-US" altLang="en-US" dirty="0" err="1"/>
              <a:t>Rasheed</a:t>
            </a:r>
            <a:r>
              <a:rPr lang="en-US" altLang="en-US" dirty="0"/>
              <a:t> according to their income-and-loss-sharing ratio. Moreover, </a:t>
            </a:r>
            <a:r>
              <a:rPr lang="en-US" altLang="en-US" dirty="0" err="1"/>
              <a:t>Rasheed’s</a:t>
            </a:r>
            <a:r>
              <a:rPr lang="en-US" altLang="en-US" dirty="0"/>
              <a:t> 25% equity does not necessarily entitle </a:t>
            </a:r>
            <a:r>
              <a:rPr lang="en-US" altLang="en-US" dirty="0" err="1"/>
              <a:t>Rasheed</a:t>
            </a:r>
            <a:r>
              <a:rPr lang="en-US" altLang="en-US" dirty="0"/>
              <a:t> to 25% of future income or loss. This is a separate matter for agreement by the partners. The entry to record the admission and investment of </a:t>
            </a:r>
            <a:r>
              <a:rPr lang="en-US" altLang="en-US" dirty="0" err="1"/>
              <a:t>Rasheed</a:t>
            </a:r>
            <a:r>
              <a:rPr lang="en-US" altLang="en-US" dirty="0"/>
              <a:t> is shown.</a:t>
            </a:r>
          </a:p>
          <a:p>
            <a:endParaRPr lang="en-US" altLang="en-US" dirty="0"/>
          </a:p>
          <a:p>
            <a:r>
              <a:rPr lang="en-US" altLang="en-US" b="1" dirty="0"/>
              <a:t>Review what you have learned in the following NEED-TO-KNOW Slides.</a:t>
            </a:r>
            <a:endParaRPr lang="en-US" altLang="en-US" dirty="0"/>
          </a:p>
          <a:p>
            <a:endParaRPr lang="en-US" altLang="en-US" dirty="0"/>
          </a:p>
          <a:p>
            <a:r>
              <a:rPr lang="en-US" altLang="en-US" dirty="0"/>
              <a:t/>
            </a:r>
            <a:br>
              <a:rPr lang="en-US" altLang="en-US" dirty="0"/>
            </a:br>
            <a:r>
              <a:rPr lang="en-US" altLang="en-US" dirty="0"/>
              <a:t/>
            </a:r>
            <a:br>
              <a:rPr lang="en-US" altLang="en-US" dirty="0"/>
            </a:br>
            <a:endParaRPr lang="en-US" altLang="en-US" dirty="0"/>
          </a:p>
        </p:txBody>
      </p:sp>
    </p:spTree>
    <p:extLst>
      <p:ext uri="{BB962C8B-B14F-4D97-AF65-F5344CB8AC3E}">
        <p14:creationId xmlns:p14="http://schemas.microsoft.com/office/powerpoint/2010/main" val="1069670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Anne, Portia, and Hedison are partners and share income and loss in a 2:3:5 ratio. The partnership’s capital balances are as follows: Anne, $300; Portia, $150; and Hedison, $450. Ellen is admitted to the partnership on May 1 with a 25% equity. Prepare journal entries to record Ellen’s entry into the partnership under each of the following separate assumptions: </a:t>
            </a:r>
            <a:r>
              <a:rPr lang="en-US" altLang="en-US" dirty="0">
                <a:ea typeface="+mn-ea"/>
                <a:cs typeface="+mn-cs"/>
              </a:rPr>
              <a:t>Ellen invests (a) $300; (b) $100; and (c) $700.</a:t>
            </a:r>
            <a:endParaRPr lang="en-US" dirty="0">
              <a:ea typeface="+mn-ea"/>
              <a:cs typeface="+mn-cs"/>
            </a:endParaRPr>
          </a:p>
          <a:p>
            <a:pPr eaLnBrk="1" fontAlgn="auto" hangingPunct="1">
              <a:spcBef>
                <a:spcPts val="0"/>
              </a:spcBef>
              <a:spcAft>
                <a:spcPts val="0"/>
              </a:spcAft>
              <a:defRPr/>
            </a:pPr>
            <a:endParaRPr lang="en-US" dirty="0">
              <a:ea typeface="+mn-ea"/>
              <a:cs typeface="+mn-cs"/>
            </a:endParaRPr>
          </a:p>
          <a:p>
            <a:pPr eaLnBrk="1" fontAlgn="auto" hangingPunct="1">
              <a:spcBef>
                <a:spcPts val="0"/>
              </a:spcBef>
              <a:spcAft>
                <a:spcPts val="0"/>
              </a:spcAft>
              <a:defRPr/>
            </a:pPr>
            <a:r>
              <a:rPr lang="en-US" dirty="0">
                <a:ea typeface="+mn-ea"/>
                <a:cs typeface="+mn-cs"/>
              </a:rPr>
              <a:t>a) Ellen invests $300. Before Ellen's admission to the partnership, total partnership capital is $900. Because Ellen is increasing the assets of the partnership by $300, total partnership assets, and therefore equity after her admission, total $1,200. The balance in Ellen's capital account is equal to 25% of new partnership capital; 25% of $1,200 is $300. There will be no change in the capital balances of the original partners. When the admission of a new partner has no impact on the capital balances of the original partners, the admission is said to be "without bonus.” Total partnership capital after Ellen's admission is $1,200. The journal entry to admit Ellen to the partnership is a debit to Cash, $300, and a credit to Ellen's capital account, 25% of new partnership capital, $300.</a:t>
            </a:r>
          </a:p>
          <a:p>
            <a:pPr>
              <a:defRPr/>
            </a:pPr>
            <a:endParaRPr lang="en-US" dirty="0"/>
          </a:p>
        </p:txBody>
      </p:sp>
    </p:spTree>
    <p:extLst>
      <p:ext uri="{BB962C8B-B14F-4D97-AF65-F5344CB8AC3E}">
        <p14:creationId xmlns:p14="http://schemas.microsoft.com/office/powerpoint/2010/main" val="373742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ea typeface="+mn-ea"/>
                <a:cs typeface="+mn-cs"/>
              </a:rPr>
              <a:t>b) Ellen invests $100. Since the assets are increasing by $100, total equity will increase by $100, bringing new partnership capital up to $1,000. Ellen's capital balance is equal to 25% of $1,000, $250. Since total capital is only increasing by $100, and Ellen's capital balance will increase by $250, the capital balances of the original partners will decrease by a total of $150; there is a $150 bonus to Ellen, the new partner. This $150 bonus is allocated in the ratio of 2:3:5. $150 multiplied by 2/10 is $30; $150 multiplied by 3/10 is $45; and $150 multiplied by 5/10 is $75. Total partnership capital after Ellen's admission totals $1,000. The journal entry to admit Ellen to the partnership is a debit to Cash, $100, a credit to Ellen's capital account, 25% of total new partnership capital, $250, a debit to Anne's Capital account, for 2/10 of the $150 bonus, $30; debit Portia's capital account 3/10 of $150, $45, and debit Hedison's capital account, 5/10 of $150, $75.</a:t>
            </a:r>
          </a:p>
          <a:p>
            <a:pPr>
              <a:defRPr/>
            </a:pPr>
            <a:r>
              <a:rPr lang="en-US" dirty="0">
                <a:ea typeface="+mn-ea"/>
                <a:cs typeface="+mn-cs"/>
              </a:rPr>
              <a:t> </a:t>
            </a:r>
          </a:p>
          <a:p>
            <a:pPr>
              <a:defRPr/>
            </a:pPr>
            <a:endParaRPr lang="en-US" dirty="0"/>
          </a:p>
        </p:txBody>
      </p:sp>
    </p:spTree>
    <p:extLst>
      <p:ext uri="{BB962C8B-B14F-4D97-AF65-F5344CB8AC3E}">
        <p14:creationId xmlns:p14="http://schemas.microsoft.com/office/powerpoint/2010/main" val="1597037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c) Ellen invests $700. Since the assets are increasing by $700, total equity will also increase by $700. Total capital after Ellen's admission is $1,600. The balance in Ellen's capital account is 25% of $1,600, $400. Since total partnership capital increases by $700, and Ellen's capital account increases by only $400, the capital balances of the original partners will increase by a total of $300; there is a $300 bonus to the original partners. The $300 bonus is allocated to the original partners capital accounts using the profit and loss ratio of 2:3:5. $300 multiplied by 2/10 is $60; $300 multiplied by 3/10 is $90; and $300 multiplied by 5/10 is $150. Total partnership capital after Ellen's admission totals $1,600. The journal entry to admit Ellen to the partnership debits Cash, $700; credits Ellen's capital account; 25% of new partnership capital, $1,600, is $400; credits Anne's capital account, $300 multiplied by 2/10, $60; Portia's capital account, $300 multiplied by 3/10, $90; and Hedison's capital account, $300 multiplied by 5/10, $150. Assets and equity increase by a total of $700.</a:t>
            </a:r>
          </a:p>
          <a:p>
            <a:pPr>
              <a:defRPr/>
            </a:pPr>
            <a:endParaRPr lang="en-US" dirty="0"/>
          </a:p>
        </p:txBody>
      </p:sp>
    </p:spTree>
    <p:extLst>
      <p:ext uri="{BB962C8B-B14F-4D97-AF65-F5344CB8AC3E}">
        <p14:creationId xmlns:p14="http://schemas.microsoft.com/office/powerpoint/2010/main" val="33867546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71011" name="Rectangle 3"/>
          <p:cNvSpPr>
            <a:spLocks noGrp="1" noChangeArrowheads="1"/>
          </p:cNvSpPr>
          <p:nvPr>
            <p:ph type="body" idx="1"/>
          </p:nvPr>
        </p:nvSpPr>
        <p:spPr bwMode="auto">
          <a:noFill/>
        </p:spPr>
        <p:txBody>
          <a:bodyPr/>
          <a:lstStyle/>
          <a:p>
            <a:r>
              <a:rPr lang="en-US" altLang="en-US" dirty="0"/>
              <a:t>A partner generally withdraws from a partnership in one of two ways. (1) First, the withdrawing partner can sell his or her interest to another person who pays for it in cash or other assets. For this, we need only debit the withdrawing partner’s capital account and credit the new partner’s capital account. (2) The second case is when cash or other assets of the partnership are distributed to the withdrawing partner in settlement of his or her interest.</a:t>
            </a:r>
          </a:p>
          <a:p>
            <a:endParaRPr lang="en-US" altLang="en-US" dirty="0"/>
          </a:p>
        </p:txBody>
      </p:sp>
    </p:spTree>
    <p:extLst>
      <p:ext uri="{BB962C8B-B14F-4D97-AF65-F5344CB8AC3E}">
        <p14:creationId xmlns:p14="http://schemas.microsoft.com/office/powerpoint/2010/main" val="3508286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72035" name="Rectangle 3"/>
          <p:cNvSpPr>
            <a:spLocks noGrp="1" noChangeArrowheads="1"/>
          </p:cNvSpPr>
          <p:nvPr>
            <p:ph type="body" idx="1"/>
          </p:nvPr>
        </p:nvSpPr>
        <p:spPr bwMode="auto">
          <a:noFill/>
        </p:spPr>
        <p:txBody>
          <a:bodyPr/>
          <a:lstStyle/>
          <a:p>
            <a:r>
              <a:rPr lang="en-US" altLang="en-US" dirty="0"/>
              <a:t>To illustrate these cases, assume that Perez withdraws from the partnership of BOARDS in some future period. The partnership shows the following capital balances at the date of Perez’s withdrawal: K. </a:t>
            </a:r>
            <a:r>
              <a:rPr lang="en-US" altLang="en-US" dirty="0" err="1"/>
              <a:t>Zayn</a:t>
            </a:r>
            <a:r>
              <a:rPr lang="en-US" altLang="en-US" dirty="0"/>
              <a:t>, $84,000; H. Perez, $38,000; and T. </a:t>
            </a:r>
            <a:r>
              <a:rPr lang="en-US" altLang="en-US" dirty="0" err="1"/>
              <a:t>Rasheed</a:t>
            </a:r>
            <a:r>
              <a:rPr lang="en-US" altLang="en-US" dirty="0"/>
              <a:t>, $38,000. The partners (</a:t>
            </a:r>
            <a:r>
              <a:rPr lang="en-US" altLang="en-US" dirty="0" err="1"/>
              <a:t>Zayn</a:t>
            </a:r>
            <a:r>
              <a:rPr lang="en-US" altLang="en-US" dirty="0"/>
              <a:t>, Perez, and </a:t>
            </a:r>
            <a:r>
              <a:rPr lang="en-US" altLang="en-US" dirty="0" err="1"/>
              <a:t>Rasheed</a:t>
            </a:r>
            <a:r>
              <a:rPr lang="en-US" altLang="en-US" dirty="0"/>
              <a:t>) share income and loss equally. Accounting for Perez’s withdrawal depends on whether a bonus is paid. We describe three possibilities.</a:t>
            </a:r>
          </a:p>
          <a:p>
            <a:endParaRPr lang="en-US" altLang="en-US" dirty="0"/>
          </a:p>
          <a:p>
            <a:r>
              <a:rPr lang="en-US" altLang="en-US" b="1" dirty="0"/>
              <a:t>No Bonus - </a:t>
            </a:r>
            <a:r>
              <a:rPr lang="en-US" altLang="en-US" dirty="0"/>
              <a:t>If Perez withdraws and takes cash equal to Perez’s capital balance, the entry is shown.</a:t>
            </a:r>
          </a:p>
          <a:p>
            <a:endParaRPr lang="en-US" altLang="en-US" dirty="0"/>
          </a:p>
          <a:p>
            <a:r>
              <a:rPr lang="en-US" altLang="en-US" dirty="0"/>
              <a:t>Perez can take any combination of assets to which the partners agree to settle Perez’s equity. Perez’s withdrawal creates a new partnership between the remaining partners. A new partnership contract and a new income-and-loss-sharing agreement are required.</a:t>
            </a:r>
          </a:p>
          <a:p>
            <a:endParaRPr lang="en-US" altLang="en-US" dirty="0"/>
          </a:p>
          <a:p>
            <a:endParaRPr lang="en-US" altLang="en-US" dirty="0"/>
          </a:p>
        </p:txBody>
      </p:sp>
    </p:spTree>
    <p:extLst>
      <p:ext uri="{BB962C8B-B14F-4D97-AF65-F5344CB8AC3E}">
        <p14:creationId xmlns:p14="http://schemas.microsoft.com/office/powerpoint/2010/main" val="178343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a:lstStyle/>
          <a:p>
            <a:r>
              <a:rPr lang="en-US" altLang="en-US" dirty="0"/>
              <a:t>A partnership is an unincorporated association of two or more people to pursue a business for profit as co-owners. Many businesses are organized as partnerships. They are especially common in small retail and service businesses. Many professional practitioners, including physicians, lawyers, investors, and accountants, also organize their practices as partnerships.</a:t>
            </a:r>
          </a:p>
          <a:p>
            <a:endParaRPr lang="en-US" altLang="en-US" dirty="0"/>
          </a:p>
          <a:p>
            <a:r>
              <a:rPr lang="en-US" altLang="en-US" dirty="0"/>
              <a:t>Forming a partnership requires that two or more legally competent people (who are of age and of sound mental capacity) agree to be partners. Their agreement becomes a </a:t>
            </a:r>
            <a:r>
              <a:rPr lang="en-US" altLang="en-US" b="1" dirty="0"/>
              <a:t>partnership contract, </a:t>
            </a:r>
            <a:r>
              <a:rPr lang="en-US" altLang="en-US" dirty="0"/>
              <a:t>also called </a:t>
            </a:r>
            <a:r>
              <a:rPr lang="en-US" altLang="en-US" i="1" dirty="0"/>
              <a:t>articles of </a:t>
            </a:r>
            <a:r>
              <a:rPr lang="en-US" altLang="en-US" i="1" dirty="0" err="1"/>
              <a:t>copartnership</a:t>
            </a:r>
            <a:r>
              <a:rPr lang="en-US" altLang="en-US" i="1" dirty="0"/>
              <a:t>. </a:t>
            </a:r>
            <a:r>
              <a:rPr lang="en-US" altLang="en-US" dirty="0"/>
              <a:t>Although it should be in writing, the contract is binding even if it is only expressed verbally. Partnership agreements normally include details of the partners’ (1) names and contributions, (2) rights and duties, (3) sharing of income and losses, (4) withdrawal arrangement, (5) dispute procedures, (6) admission and withdrawal of partners, and (7) rights and duties in the event a partner dies.</a:t>
            </a:r>
          </a:p>
          <a:p>
            <a:endParaRPr lang="en-US" altLang="en-US" dirty="0"/>
          </a:p>
          <a:p>
            <a:r>
              <a:rPr lang="en-US" altLang="en-US" dirty="0"/>
              <a:t>A partnership is not subject to taxes on its income. The income or loss of a partnership is allocated to the partners according to the partnership agreement, and it is included in determining the taxable income for each partner’s tax return. Partnership income or loss is allocated each year whether or not cash is distributed to partners.</a:t>
            </a:r>
          </a:p>
          <a:p>
            <a:endParaRPr lang="en-US" altLang="en-US" dirty="0"/>
          </a:p>
        </p:txBody>
      </p:sp>
    </p:spTree>
    <p:extLst>
      <p:ext uri="{BB962C8B-B14F-4D97-AF65-F5344CB8AC3E}">
        <p14:creationId xmlns:p14="http://schemas.microsoft.com/office/powerpoint/2010/main" val="7211719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73059" name="Rectangle 3"/>
          <p:cNvSpPr>
            <a:spLocks noGrp="1" noChangeArrowheads="1"/>
          </p:cNvSpPr>
          <p:nvPr>
            <p:ph type="body" idx="1"/>
          </p:nvPr>
        </p:nvSpPr>
        <p:spPr bwMode="auto">
          <a:noFill/>
        </p:spPr>
        <p:txBody>
          <a:bodyPr/>
          <a:lstStyle/>
          <a:p>
            <a:r>
              <a:rPr lang="en-US" altLang="en-US" dirty="0"/>
              <a:t>A withdrawing partner is sometimes willing to take less than the recorded value of his or her equity to get out of the partnership or because the recorded value is overstated. Whatever the reason, when this occurs, the withdrawing partner in effect gives the remaining partners a bonus equal to the equity left behind. The remaining partners share this </a:t>
            </a:r>
            <a:r>
              <a:rPr lang="en-US" altLang="en-US" dirty="0" err="1"/>
              <a:t>unwithdrawn</a:t>
            </a:r>
            <a:r>
              <a:rPr lang="en-US" altLang="en-US" dirty="0"/>
              <a:t> equity according to their income-and-loss-sharing ratio. To illustrate, if Perez withdraws and agrees to take $34,000 cash in settlement of Perez’s capital balance, the entry is shown.</a:t>
            </a:r>
          </a:p>
          <a:p>
            <a:endParaRPr lang="en-US" altLang="en-US" dirty="0"/>
          </a:p>
          <a:p>
            <a:r>
              <a:rPr lang="en-US" altLang="en-US" dirty="0"/>
              <a:t>Perez withdrew $4,000 less than Perez’s recorded equity of $38,000. This $4,000 is divided between </a:t>
            </a:r>
            <a:r>
              <a:rPr lang="en-US" altLang="en-US" dirty="0" err="1"/>
              <a:t>Zayn</a:t>
            </a:r>
            <a:r>
              <a:rPr lang="en-US" altLang="en-US" dirty="0"/>
              <a:t> and </a:t>
            </a:r>
            <a:r>
              <a:rPr lang="en-US" altLang="en-US" dirty="0" err="1"/>
              <a:t>Rasheed</a:t>
            </a:r>
            <a:r>
              <a:rPr lang="en-US" altLang="en-US" dirty="0"/>
              <a:t> according to their income-and-loss-sharing ratio.</a:t>
            </a:r>
          </a:p>
          <a:p>
            <a:endParaRPr lang="en-US" altLang="en-US" dirty="0"/>
          </a:p>
          <a:p>
            <a:endParaRPr lang="en-US" altLang="en-US" dirty="0"/>
          </a:p>
        </p:txBody>
      </p:sp>
    </p:spTree>
    <p:extLst>
      <p:ext uri="{BB962C8B-B14F-4D97-AF65-F5344CB8AC3E}">
        <p14:creationId xmlns:p14="http://schemas.microsoft.com/office/powerpoint/2010/main" val="3926921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74083" name="Rectangle 3"/>
          <p:cNvSpPr>
            <a:spLocks noGrp="1" noChangeArrowheads="1"/>
          </p:cNvSpPr>
          <p:nvPr>
            <p:ph type="body" idx="1"/>
          </p:nvPr>
        </p:nvSpPr>
        <p:spPr bwMode="auto">
          <a:noFill/>
        </p:spPr>
        <p:txBody>
          <a:bodyPr/>
          <a:lstStyle/>
          <a:p>
            <a:r>
              <a:rPr lang="en-US" altLang="en-US" dirty="0"/>
              <a:t>A withdrawing partner may be able to receive more than his or her recorded equity for at least two reasons. First, the recorded equity may be understated. Second, the remaining partners may agree to remove this partner by giving assets of greater value than this partner’s recorded equity. In either case, the withdrawing partner receives a bonus. The remaining partners reduce their equity by the amount of this bonus according to their income-and-loss-sharing ratio. To illustrate, if Perez withdraws and receives $40,000 cash in settlement of Perez’s capital balance, the entry is shown.</a:t>
            </a:r>
          </a:p>
          <a:p>
            <a:endParaRPr lang="en-US" altLang="en-US" dirty="0"/>
          </a:p>
          <a:p>
            <a:endParaRPr lang="en-US" altLang="en-US" dirty="0"/>
          </a:p>
        </p:txBody>
      </p:sp>
    </p:spTree>
    <p:extLst>
      <p:ext uri="{BB962C8B-B14F-4D97-AF65-F5344CB8AC3E}">
        <p14:creationId xmlns:p14="http://schemas.microsoft.com/office/powerpoint/2010/main" val="22688935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a:lstStyle/>
          <a:p>
            <a:r>
              <a:rPr lang="en-US" altLang="en-US" dirty="0"/>
              <a:t>A partner’s death dissolves a partnership. A deceased partner’s estate is entitled to receive his or her equity. The partnership contract should contain provisions for settlement in this case. These provisions usually require (1) closing the books to determine income or loss since the end of the previous period and (2) determining and recording current market values for both assets and liabilities. The remaining partners and the deceased partner’s estate then must agree to a settlement of the deceased partner’s equity. This can involve selling the equity to remaining partners or to an outsider, or it can involve withdrawing assets.</a:t>
            </a:r>
          </a:p>
          <a:p>
            <a:endParaRPr lang="en-US" altLang="en-US" dirty="0"/>
          </a:p>
          <a:p>
            <a:r>
              <a:rPr lang="en-US" altLang="en-US" b="1" dirty="0"/>
              <a:t>Review what you have learned in the following NEED-TO-KNOW Slides.</a:t>
            </a:r>
            <a:endParaRPr lang="en-US" altLang="en-US" dirty="0"/>
          </a:p>
          <a:p>
            <a:endParaRPr lang="en-US" altLang="en-US" dirty="0"/>
          </a:p>
          <a:p>
            <a:r>
              <a:rPr lang="en-US" altLang="en-US" dirty="0"/>
              <a:t> </a:t>
            </a:r>
          </a:p>
        </p:txBody>
      </p:sp>
    </p:spTree>
    <p:extLst>
      <p:ext uri="{BB962C8B-B14F-4D97-AF65-F5344CB8AC3E}">
        <p14:creationId xmlns:p14="http://schemas.microsoft.com/office/powerpoint/2010/main" val="2462604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ea typeface="+mn-ea"/>
                <a:cs typeface="+mn-cs"/>
              </a:rPr>
              <a:t>Fluffy, Anjelah, and Lopez are partners and share income and loss in a 2:3:5 ratio. The partnership’s capital balances are as follows: Fluffy, $330; Anjelah, $270; and Lopez, $400. Lopez decides to withdraw from the partnership, and the partners agree to not revalue the assets upon Lopez’s retirement. Prepare journal entries to record Lopez’s May 1 withdrawal from the partnership under each of the following separate assumptions:</a:t>
            </a:r>
          </a:p>
          <a:p>
            <a:pPr>
              <a:defRPr/>
            </a:pPr>
            <a:r>
              <a:rPr lang="en-US" dirty="0">
                <a:ea typeface="+mn-ea"/>
                <a:cs typeface="+mn-cs"/>
              </a:rPr>
              <a:t> </a:t>
            </a:r>
          </a:p>
          <a:p>
            <a:pPr>
              <a:defRPr/>
            </a:pPr>
            <a:r>
              <a:rPr lang="en-US" dirty="0">
                <a:ea typeface="+mn-ea"/>
                <a:cs typeface="+mn-cs"/>
              </a:rPr>
              <a:t>(a) Lopez sells his interest to Mencia for $500 after Fluffy and Anjelah approve the entrance of Mencia as a partner. Prior to Lopez's withdrawal from the partnership, the capital balances are $330 for Fluffy, $270 for Anjelah, and $400 for Lopez; a total of $1,000. Mencia is paying $500 to Lopez personally. There is no change in the net assets of the partnership. Therefore, there can be no change in total partnership capital. The balance in Lopez's capital account, $400, is eliminated, and transferred to Mencia's capital balance. After Mencia is admitted to the partnership, Fluffy's capital balance remains at $330, Anjelah's remains at $270, and Mencia is now $400. Total partnership capital is $1,000. The journal entry to effect this change is a debit to Lopez's capital account, $400, and a credit to Mencia's capital account for the same amount.</a:t>
            </a:r>
          </a:p>
          <a:p>
            <a:pPr>
              <a:defRPr/>
            </a:pPr>
            <a:endParaRPr lang="en-US" dirty="0"/>
          </a:p>
        </p:txBody>
      </p:sp>
    </p:spTree>
    <p:extLst>
      <p:ext uri="{BB962C8B-B14F-4D97-AF65-F5344CB8AC3E}">
        <p14:creationId xmlns:p14="http://schemas.microsoft.com/office/powerpoint/2010/main" val="2281431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(b) Lopez gives his interest to a son-in-law, Madrigal, and thereafter Fluffy and Anjelah accept Madrigal as a partner. Again, there is no change in the net assets of the partnership, therefore total capital cannot change. Lopez's capital account is eliminated in favor of Madrigal's. After Madrigal is admitted to the partnership, Fluffy's capital balance remains at $330, Anjelah's remains at $270, and Madrigal's balance is now $400. Total partnership capital remains unchanged. The journal entry to record the admission of Madrigal is a debit to Lopez, Capital, $400,and a credit to Madrigal, Capital, $400.</a:t>
            </a:r>
          </a:p>
          <a:p>
            <a:pPr>
              <a:defRPr/>
            </a:pPr>
            <a:endParaRPr lang="en-US" dirty="0"/>
          </a:p>
        </p:txBody>
      </p:sp>
    </p:spTree>
    <p:extLst>
      <p:ext uri="{BB962C8B-B14F-4D97-AF65-F5344CB8AC3E}">
        <p14:creationId xmlns:p14="http://schemas.microsoft.com/office/powerpoint/2010/main" val="1723437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(c) Lopez is paid $400 in partnership cash for his equity. In this case, partnership assets decrease by $400. This change in assets is matched with a change in equity; the reduction in Lopez's capital balance of $400. After Lopez's withdrawal, the balance in Fluffy's capital account remains at $330, Anjelah's capital balance is $270, for a total of $600. The journal entry to record the withdrawal of Lopez is a debit to Lopez, Capital and a credit to Cash. When a partner withdraws from a partnership, and that withdrawal has no impact on the capital balances of the remaining partners, the withdrawal is said to be "with no bonus.”</a:t>
            </a:r>
          </a:p>
          <a:p>
            <a:pPr>
              <a:defRPr/>
            </a:pPr>
            <a:endParaRPr lang="en-US" dirty="0"/>
          </a:p>
        </p:txBody>
      </p:sp>
    </p:spTree>
    <p:extLst>
      <p:ext uri="{BB962C8B-B14F-4D97-AF65-F5344CB8AC3E}">
        <p14:creationId xmlns:p14="http://schemas.microsoft.com/office/powerpoint/2010/main" val="4242444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a:ea typeface="+mn-ea"/>
                <a:cs typeface="+mn-cs"/>
              </a:rPr>
              <a:t>(d) Lopez is paid $600 in partnership cash for his equity. The partnership assets, and therefore equity, decrease by $600. If Lopez's capital balance is reduced by $400, Fluffy and Anjelah's capital balances must decrease by a total of $200; there is a $200 bonus to the retiring partner. Prior to Lopez's withdrawal, the partners shared income and loss in a 2:3:5 ratio. After Lopez withdraws, the remaining ratio is 2:3. $200 multiplied by 2/5 is $80, and $200 multiplied by 3/5 is $120. After Lopez's withdrawal, Fluffy's capital balance has decreased to $250. Anjelah's capital balance has decreased to $150. Total partnership capital after Lopez's withdrawal is $400. The journal entry to record the withdrawal of Lopez is a credit to Cash for $600, a debit to Lopez, Capital, for $400, and the remaining $200 reduction in capital is absorbed by Fluffy and Anjelah. We debit Fluffy's capital account for $80, and Anjelah's capital account for $120.</a:t>
            </a:r>
          </a:p>
          <a:p>
            <a:pPr>
              <a:defRPr/>
            </a:pPr>
            <a:r>
              <a:rPr lang="en-US" dirty="0">
                <a:ea typeface="+mn-ea"/>
                <a:cs typeface="+mn-cs"/>
              </a:rPr>
              <a:t> </a:t>
            </a:r>
          </a:p>
          <a:p>
            <a:pPr>
              <a:defRPr/>
            </a:pPr>
            <a:endParaRPr lang="en-US" dirty="0"/>
          </a:p>
        </p:txBody>
      </p:sp>
    </p:spTree>
    <p:extLst>
      <p:ext uri="{BB962C8B-B14F-4D97-AF65-F5344CB8AC3E}">
        <p14:creationId xmlns:p14="http://schemas.microsoft.com/office/powerpoint/2010/main" val="2695565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ea typeface="+mn-ea"/>
                <a:cs typeface="+mn-cs"/>
              </a:rPr>
              <a:t>(e) Lopez is paid $70 in partnership cash plus equipment recorded on the partnership books at $40 less its accumulated depreciation of $10. Partnership assets are decreasing by $100; $70 in cash and the book value of the equipment, $30. Since the assets are decreasing by $100, total equity must also decrease by $100. If Lopez's capital balance is reduced by $400, Fluffy and Anjelah's capital balances must increase by a total of $300. There is a $300 bonus to the remaining partners. Prior to Lopez's withdrawal, they shared income and loss in the ratio of 2:3:5. As a result of Lopez's withdrawal, the remaining partners, Fluffy and Anjelah, will share income and loss in a ratio of 2:3. The bonus, $300, is allocated 2/5 to Fluffy (2/5 $300 is $120), and 3/5 to Anjelah (3/5 of $300 is $180). After Lopez's withdrawal, the balance in Fluffy's capital account has increased to $450, and the balance in Anjelah's capital account has also increase to $450. Total partnership capital after Lopez's withdrawal is $900. The journal entry to record Lopez's withdrawal credits cash for $70. We eliminate the book value of the equipment given to Lopez, crediting the equipment account for the cost of $40, and debiting Accumulated depreciation for the depreciation recorded to date of $10. Total assets have decreased by a net of $100. The reduction in equity of $100 consists of a debit to Lopez's capital account, $400; a credit to Fluffy's capital account, 2/5 of $300, $120; and a credit to Anjelah's capital account for 3/5 of $300, $180.</a:t>
            </a:r>
          </a:p>
          <a:p>
            <a:pPr>
              <a:defRPr/>
            </a:pPr>
            <a:endParaRPr lang="en-US" dirty="0"/>
          </a:p>
        </p:txBody>
      </p:sp>
    </p:spTree>
    <p:extLst>
      <p:ext uri="{BB962C8B-B14F-4D97-AF65-F5344CB8AC3E}">
        <p14:creationId xmlns:p14="http://schemas.microsoft.com/office/powerpoint/2010/main" val="15441011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a:lstStyle/>
          <a:p>
            <a:endParaRPr lang="en-US" altLang="en-US" dirty="0"/>
          </a:p>
        </p:txBody>
      </p:sp>
    </p:spTree>
    <p:extLst>
      <p:ext uri="{BB962C8B-B14F-4D97-AF65-F5344CB8AC3E}">
        <p14:creationId xmlns:p14="http://schemas.microsoft.com/office/powerpoint/2010/main" val="40453659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82275" name="Rectangle 3"/>
          <p:cNvSpPr>
            <a:spLocks noGrp="1" noChangeArrowheads="1"/>
          </p:cNvSpPr>
          <p:nvPr>
            <p:ph type="body" idx="1"/>
          </p:nvPr>
        </p:nvSpPr>
        <p:spPr bwMode="auto">
          <a:noFill/>
        </p:spPr>
        <p:txBody>
          <a:bodyPr/>
          <a:lstStyle/>
          <a:p>
            <a:r>
              <a:rPr lang="en-US" altLang="en-US" dirty="0"/>
              <a:t>When a partnership is liquidated, its business ends and three concluding steps are required.</a:t>
            </a:r>
          </a:p>
          <a:p>
            <a:r>
              <a:rPr lang="en-US" altLang="en-US" dirty="0"/>
              <a:t>1. Record the sale of noncash assets for cash, and any gain or loss from liquidation is allocated to partners </a:t>
            </a:r>
            <a:r>
              <a:rPr lang="en-US" altLang="en-US" i="1" dirty="0"/>
              <a:t>using their income-and-loss-sharing agreement</a:t>
            </a:r>
            <a:r>
              <a:rPr lang="en-US" altLang="en-US" dirty="0"/>
              <a:t>.</a:t>
            </a:r>
          </a:p>
          <a:p>
            <a:r>
              <a:rPr lang="en-US" altLang="en-US" dirty="0"/>
              <a:t>2. Pay or settle all partner liabilities.</a:t>
            </a:r>
          </a:p>
          <a:p>
            <a:r>
              <a:rPr lang="en-US" altLang="en-US" dirty="0"/>
              <a:t>3. Distribute any remaining cash to partners </a:t>
            </a:r>
            <a:r>
              <a:rPr lang="en-US" altLang="en-US" i="1" dirty="0"/>
              <a:t>based on their capital balances</a:t>
            </a:r>
            <a:r>
              <a:rPr lang="en-US" altLang="en-US" dirty="0"/>
              <a:t>.</a:t>
            </a:r>
          </a:p>
        </p:txBody>
      </p:sp>
    </p:spTree>
    <p:extLst>
      <p:ext uri="{BB962C8B-B14F-4D97-AF65-F5344CB8AC3E}">
        <p14:creationId xmlns:p14="http://schemas.microsoft.com/office/powerpoint/2010/main" val="2092177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29027" name="Rectangle 3"/>
          <p:cNvSpPr>
            <a:spLocks noGrp="1" noChangeArrowheads="1"/>
          </p:cNvSpPr>
          <p:nvPr>
            <p:ph type="body" idx="1"/>
          </p:nvPr>
        </p:nvSpPr>
        <p:spPr bwMode="auto"/>
        <p:txBody>
          <a:bodyPr>
            <a:normAutofit fontScale="92500" lnSpcReduction="20000"/>
          </a:bodyPr>
          <a:lstStyle/>
          <a:p>
            <a:pPr>
              <a:defRPr/>
            </a:pPr>
            <a:r>
              <a:rPr lang="en-US" dirty="0"/>
              <a:t>Some individuals who want to invest in a partnership are unwilling to accept the risk of unlimited liability. Their needs can be met with a </a:t>
            </a:r>
            <a:r>
              <a:rPr lang="en-US" b="1" dirty="0"/>
              <a:t>limited partnership. </a:t>
            </a:r>
            <a:r>
              <a:rPr lang="en-US" dirty="0"/>
              <a:t>This type of organization is identified in its name with the words “Limited Partnership” or “Ltd.” or “LP.” A limited partnership has two classes of partners, general and limited. At least one partner must be a </a:t>
            </a:r>
            <a:r>
              <a:rPr lang="en-US" b="1" dirty="0"/>
              <a:t>general partner, </a:t>
            </a:r>
            <a:r>
              <a:rPr lang="en-US" dirty="0"/>
              <a:t>who assumes management duties and unlimited liability for the debts of the partnership. The </a:t>
            </a:r>
            <a:r>
              <a:rPr lang="en-US" b="1" dirty="0"/>
              <a:t>limited partners </a:t>
            </a:r>
            <a:r>
              <a:rPr lang="en-US" dirty="0"/>
              <a:t>have no personal liability beyond the amounts they invest in the partnership. Limited partners have no active role except as specified in the partnership agreement. A limited partnership agreement often specifies unique procedures for allocating income and losses between general and limited partners. The accounting procedures are similar for both limited and general partnerships.</a:t>
            </a:r>
          </a:p>
          <a:p>
            <a:pPr>
              <a:defRPr/>
            </a:pPr>
            <a:endParaRPr lang="en-US" altLang="en-US" dirty="0"/>
          </a:p>
          <a:p>
            <a:pPr>
              <a:defRPr/>
            </a:pPr>
            <a:r>
              <a:rPr lang="en-US" dirty="0"/>
              <a:t>Most states allow individuals to form a </a:t>
            </a:r>
            <a:r>
              <a:rPr lang="en-US" b="1" dirty="0"/>
              <a:t>limited liability partnership. </a:t>
            </a:r>
            <a:r>
              <a:rPr lang="en-US" dirty="0"/>
              <a:t>This is identified in its name with the words “Limited Liability Partnership” or by “LLP.” This type of partnership is designed to protect innocent partners from malpractice or negligence claims resulting from the acts of another partner. When a partner provides service resulting in a malpractice claim, that partner has personal liability for the claim. The remaining partners who were not responsible for the actions resulting in the claim are not personally liable for it. Accounting for a limited liability partnership is the same as for a general partnership.</a:t>
            </a:r>
          </a:p>
          <a:p>
            <a:pPr>
              <a:defRPr/>
            </a:pPr>
            <a:endParaRPr lang="en-US" altLang="en-US" dirty="0"/>
          </a:p>
          <a:p>
            <a:pPr>
              <a:defRPr/>
            </a:pPr>
            <a:r>
              <a:rPr lang="en-US" dirty="0"/>
              <a:t>A relatively new form of business organization is the </a:t>
            </a:r>
            <a:r>
              <a:rPr lang="en-US" b="1" dirty="0"/>
              <a:t>limited liability company. </a:t>
            </a:r>
            <a:r>
              <a:rPr lang="en-US" dirty="0"/>
              <a:t>The names of these businesses usually include the words “Limited Liability Company” or an abbreviation such as “LLC” or “LC.” This form of business has certain features similar to a corporation and others similar to a limited partnership. The owners, who are called </a:t>
            </a:r>
            <a:r>
              <a:rPr lang="en-US" i="1" dirty="0"/>
              <a:t>members, </a:t>
            </a:r>
            <a:r>
              <a:rPr lang="en-US" dirty="0"/>
              <a:t>are protected with the same limited liability feature as owners of corporations. While limited partners cannot actively participate in the management of a limited partnership, the members of a limited liability company can assume an active management role. For income tax purposes, a limited liability company is typically treated as a partnership. </a:t>
            </a:r>
          </a:p>
        </p:txBody>
      </p:sp>
    </p:spTree>
    <p:extLst>
      <p:ext uri="{BB962C8B-B14F-4D97-AF65-F5344CB8AC3E}">
        <p14:creationId xmlns:p14="http://schemas.microsoft.com/office/powerpoint/2010/main" val="560555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83299" name="Rectangle 3"/>
          <p:cNvSpPr>
            <a:spLocks noGrp="1" noChangeArrowheads="1"/>
          </p:cNvSpPr>
          <p:nvPr>
            <p:ph type="body" idx="1"/>
          </p:nvPr>
        </p:nvSpPr>
        <p:spPr bwMode="auto">
          <a:noFill/>
        </p:spPr>
        <p:txBody>
          <a:bodyPr/>
          <a:lstStyle/>
          <a:p>
            <a:r>
              <a:rPr lang="en-US" altLang="en-US" b="1" i="1" dirty="0"/>
              <a:t>No capital deficiency</a:t>
            </a:r>
            <a:r>
              <a:rPr lang="en-US" altLang="en-US" i="1" dirty="0"/>
              <a:t> </a:t>
            </a:r>
            <a:r>
              <a:rPr lang="en-US" altLang="en-US" dirty="0"/>
              <a:t>means that all partners have a zero or credit balance in their capital accounts for final distribution of cash. To illustrate, assume that </a:t>
            </a:r>
            <a:r>
              <a:rPr lang="en-US" altLang="en-US" dirty="0" err="1"/>
              <a:t>Zayn</a:t>
            </a:r>
            <a:r>
              <a:rPr lang="en-US" altLang="en-US" dirty="0"/>
              <a:t>, Perez, and </a:t>
            </a:r>
            <a:r>
              <a:rPr lang="en-US" altLang="en-US" dirty="0" err="1"/>
              <a:t>Rasheed</a:t>
            </a:r>
            <a:r>
              <a:rPr lang="en-US" altLang="en-US" dirty="0"/>
              <a:t> operate their partnership in BOARDS for several years, sharing income and loss equally. The partners then decide to liquidate. On the liquidation date, the current period’s income or loss is transferred to the partners’ capital accounts according to the sharing agreement. After that transfer, assume the partners’ recorded account balances (immediately prior to liquidation) are shown.</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p:txBody>
      </p:sp>
    </p:spTree>
    <p:extLst>
      <p:ext uri="{BB962C8B-B14F-4D97-AF65-F5344CB8AC3E}">
        <p14:creationId xmlns:p14="http://schemas.microsoft.com/office/powerpoint/2010/main" val="1241822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84323" name="Rectangle 3"/>
          <p:cNvSpPr>
            <a:spLocks noGrp="1" noChangeArrowheads="1"/>
          </p:cNvSpPr>
          <p:nvPr>
            <p:ph type="body" idx="1"/>
          </p:nvPr>
        </p:nvSpPr>
        <p:spPr bwMode="auto">
          <a:noFill/>
        </p:spPr>
        <p:txBody>
          <a:bodyPr/>
          <a:lstStyle/>
          <a:p>
            <a:r>
              <a:rPr lang="en-US" altLang="en-US" dirty="0"/>
              <a:t>We apply three steps for liquidation:</a:t>
            </a:r>
          </a:p>
          <a:p>
            <a:r>
              <a:rPr lang="en-US" altLang="en-US" dirty="0"/>
              <a:t> </a:t>
            </a:r>
            <a:r>
              <a:rPr lang="en-US" altLang="en-US" i="1" dirty="0"/>
              <a:t>1. The partnership sells its noncash assets, and any losses or gains from liquidation are shared among partners according to their income-and-loss- sharing agreement </a:t>
            </a:r>
            <a:r>
              <a:rPr lang="en-US" altLang="en-US" dirty="0"/>
              <a:t>(equal for these partners). Assume that BOARDS sells its noncash assets consisting of $40,000 in land for $46,000 cash, yielding a net gain of $6,000. In a liquidation, gains or losses usually result from the sale of noncash assets, which are called </a:t>
            </a:r>
            <a:r>
              <a:rPr lang="en-US" altLang="en-US" i="1" dirty="0"/>
              <a:t>losses and gains from liquidation</a:t>
            </a:r>
            <a:r>
              <a:rPr lang="en-US" altLang="en-US" dirty="0"/>
              <a:t>. The entry to sell its assets for $46,000 is shown first.</a:t>
            </a:r>
          </a:p>
          <a:p>
            <a:endParaRPr lang="en-US" altLang="en-US" dirty="0"/>
          </a:p>
          <a:p>
            <a:r>
              <a:rPr lang="en-US" altLang="en-US" dirty="0"/>
              <a:t>Allocation of the gain from liquidation per the partners’ income-and-loss-sharing agreement is shown second.</a:t>
            </a:r>
          </a:p>
        </p:txBody>
      </p:sp>
    </p:spTree>
    <p:extLst>
      <p:ext uri="{BB962C8B-B14F-4D97-AF65-F5344CB8AC3E}">
        <p14:creationId xmlns:p14="http://schemas.microsoft.com/office/powerpoint/2010/main" val="25226578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7827" name="Rectangle 3"/>
          <p:cNvSpPr>
            <a:spLocks noGrp="1" noChangeArrowheads="1"/>
          </p:cNvSpPr>
          <p:nvPr>
            <p:ph type="body" idx="1"/>
          </p:nvPr>
        </p:nvSpPr>
        <p:spPr bwMode="auto">
          <a:extLst/>
        </p:spPr>
        <p:txBody>
          <a:bodyPr/>
          <a:lstStyle/>
          <a:p>
            <a:pPr marL="234841" indent="-234841">
              <a:buFontTx/>
              <a:buAutoNum type="arabicPeriod" startAt="2"/>
              <a:defRPr/>
            </a:pPr>
            <a:r>
              <a:rPr lang="en-US" i="1" dirty="0"/>
              <a:t>The partnership pays its liabilities, and any losses or gains from liquidation of liabilities are shared among partners according to their income-and-loss-sharing agreement. </a:t>
            </a:r>
            <a:r>
              <a:rPr lang="en-US" dirty="0"/>
              <a:t>BOARDS’s only liability is $20,000 in accounts payable, and no gain or loss occurred. The entry is shown first in the slide. After step 2, we have the capital balances along with the remaining cash balance shown in the second graphic.</a:t>
            </a:r>
          </a:p>
          <a:p>
            <a:pPr>
              <a:defRPr/>
            </a:pPr>
            <a:endParaRPr lang="en-US" dirty="0"/>
          </a:p>
          <a:p>
            <a:pPr marL="234841" indent="-234841">
              <a:buFontTx/>
              <a:buAutoNum type="arabicPeriod" startAt="3"/>
              <a:defRPr/>
            </a:pPr>
            <a:r>
              <a:rPr lang="en-US" i="1" dirty="0"/>
              <a:t>Any remaining cash is divided among the partners </a:t>
            </a:r>
            <a:r>
              <a:rPr lang="en-US" b="1" i="1" dirty="0"/>
              <a:t>according to their capital account balances. </a:t>
            </a:r>
            <a:r>
              <a:rPr lang="en-US" dirty="0"/>
              <a:t>The entry to record the final distribution of cash to partners is shown last.</a:t>
            </a:r>
          </a:p>
          <a:p>
            <a:pPr marL="234841" indent="-234841">
              <a:buFontTx/>
              <a:buAutoNum type="arabicPeriod" startAt="3"/>
              <a:defRPr/>
            </a:pPr>
            <a:endParaRPr lang="en-US" dirty="0"/>
          </a:p>
          <a:p>
            <a:pPr>
              <a:defRPr/>
            </a:pPr>
            <a:r>
              <a:rPr lang="en-US" dirty="0"/>
              <a:t>It is important to remember that the final cash payment is distributed to partners according to their capital account balances, whereas gains and losses from liquidation are allocated according to the income-and-loss-sharing ratio. </a:t>
            </a:r>
          </a:p>
          <a:p>
            <a:pPr>
              <a:defRPr/>
            </a:pPr>
            <a:endParaRPr lang="en-US" dirty="0"/>
          </a:p>
          <a:p>
            <a:pPr>
              <a:defRPr/>
            </a:pPr>
            <a:endParaRPr lang="en-US" dirty="0"/>
          </a:p>
          <a:p>
            <a:pPr>
              <a:defRPr/>
            </a:pPr>
            <a:endParaRPr lang="en-US" dirty="0"/>
          </a:p>
          <a:p>
            <a:pPr>
              <a:defRPr/>
            </a:pPr>
            <a:endParaRPr lang="en-US" altLang="en-US" dirty="0"/>
          </a:p>
        </p:txBody>
      </p:sp>
    </p:spTree>
    <p:extLst>
      <p:ext uri="{BB962C8B-B14F-4D97-AF65-F5344CB8AC3E}">
        <p14:creationId xmlns:p14="http://schemas.microsoft.com/office/powerpoint/2010/main" val="6959607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86371" name="Rectangle 3"/>
          <p:cNvSpPr>
            <a:spLocks noGrp="1" noChangeArrowheads="1"/>
          </p:cNvSpPr>
          <p:nvPr>
            <p:ph type="body" idx="1"/>
          </p:nvPr>
        </p:nvSpPr>
        <p:spPr bwMode="auto">
          <a:noFill/>
        </p:spPr>
        <p:txBody>
          <a:bodyPr/>
          <a:lstStyle/>
          <a:p>
            <a:r>
              <a:rPr lang="en-US" altLang="en-US" b="1" i="1" dirty="0"/>
              <a:t>Capital deficiency  </a:t>
            </a:r>
            <a:r>
              <a:rPr lang="en-US" altLang="en-US" dirty="0"/>
              <a:t>means that at least one partner has a debit balance in his or her capital account at the point of final cash distribution (during step 3 as explained in the prior section). This can arise from liquidation losses, excessive withdrawals before liquidation, or recurring losses in prior periods. A partner with a capital deficiency must, if possible, cover the deficit by paying cash into the partnership.</a:t>
            </a:r>
          </a:p>
        </p:txBody>
      </p:sp>
    </p:spTree>
    <p:extLst>
      <p:ext uri="{BB962C8B-B14F-4D97-AF65-F5344CB8AC3E}">
        <p14:creationId xmlns:p14="http://schemas.microsoft.com/office/powerpoint/2010/main" val="30006786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78851" name="Rectangle 3"/>
          <p:cNvSpPr>
            <a:spLocks noGrp="1" noChangeArrowheads="1"/>
          </p:cNvSpPr>
          <p:nvPr>
            <p:ph type="body" idx="1"/>
          </p:nvPr>
        </p:nvSpPr>
        <p:spPr>
          <a:ln/>
        </p:spPr>
        <p:txBody>
          <a:bodyPr>
            <a:normAutofit lnSpcReduction="10000"/>
          </a:bodyPr>
          <a:lstStyle/>
          <a:p>
            <a:pPr>
              <a:defRPr/>
            </a:pPr>
            <a:r>
              <a:rPr lang="en-US" dirty="0"/>
              <a:t>To illustrate, assume that Zayn, Perez, and Rasheed operate their partnership in BOARDS for several years, sharing income and losses equally. The partners then decide to liquidate. Immediately prior to the final distribution of cash, the partners’ recorded capital balances are Zayn, $19,000; Perez, $8,000; and Rasheed, $(3,000). Rasheed’s capital deficiency means that Rasheed owes the partnership $3,000. Both Zayn and Perez have a legal claim against Rasheed’s personal assets. The final distribution of cash in this case depends on how this capital deficiency is handled. Two possibilities exist: the partner pays the deficiency or the partner cannot pay the deficiency.</a:t>
            </a:r>
          </a:p>
          <a:p>
            <a:pPr>
              <a:defRPr/>
            </a:pPr>
            <a:endParaRPr lang="en-US" dirty="0"/>
          </a:p>
          <a:p>
            <a:pPr>
              <a:defRPr/>
            </a:pPr>
            <a:r>
              <a:rPr lang="en-US" b="1" dirty="0"/>
              <a:t>Partner Pays Deficiency - </a:t>
            </a:r>
            <a:r>
              <a:rPr lang="en-US" dirty="0"/>
              <a:t>Rasheed is obligated to pay $3,000 into the partnership to cover the deficiency. If Rasheed is willing and able to pay, the entry to record receipt of payment from Rasheed is shown.</a:t>
            </a:r>
          </a:p>
          <a:p>
            <a:pPr>
              <a:defRPr/>
            </a:pPr>
            <a:endParaRPr lang="en-US" dirty="0"/>
          </a:p>
          <a:p>
            <a:pPr>
              <a:defRPr/>
            </a:pPr>
            <a:r>
              <a:rPr lang="en-US" dirty="0"/>
              <a:t>After the $3,000 payment, the partners’ capital balances are Zayn, $19,000; Perez, $8,000; and Rasheed, $0. The entry to record the final cash distributions to partners is shown second.</a:t>
            </a:r>
          </a:p>
          <a:p>
            <a:pPr>
              <a:defRPr/>
            </a:pPr>
            <a:endParaRPr lang="en-US" dirty="0"/>
          </a:p>
          <a:p>
            <a:pPr>
              <a:defRPr/>
            </a:pPr>
            <a:r>
              <a:rPr lang="en-US" dirty="0">
                <a:ea typeface="ＭＳ Ｐゴシック" pitchFamily="-84" charset="-128"/>
              </a:rPr>
              <a:t>In the process of liquidation, a capital deficiency means that </a:t>
            </a:r>
            <a:r>
              <a:rPr lang="en-US" dirty="0">
                <a:effectLst>
                  <a:outerShdw blurRad="38100" dist="38100" dir="2700000" algn="tl">
                    <a:srgbClr val="C0C0C0"/>
                  </a:outerShdw>
                </a:effectLst>
                <a:ea typeface="ＭＳ Ｐゴシック" pitchFamily="-84" charset="-128"/>
              </a:rPr>
              <a:t>at least one partner has a debit balance in his/her capital account. A partner with a deficit must, if possible, cover the deficit by paying cash into the partnership. In our liquidation, </a:t>
            </a:r>
            <a:r>
              <a:rPr lang="en-US" dirty="0">
                <a:ea typeface="ＭＳ Ｐゴシック" pitchFamily="-84" charset="-128"/>
              </a:rPr>
              <a:t>Zayn has a capital balance of $19,000, Perez $8,000, and Rasheed $(3,000). Rasheed owes the partnership $3,000 and is able to pay the amount. Let’s look at the entries to liquidate the partnership</a:t>
            </a:r>
            <a:r>
              <a:rPr lang="en-US" baseline="0" dirty="0">
                <a:ea typeface="ＭＳ Ｐゴシック" pitchFamily="-84" charset="-128"/>
              </a:rPr>
              <a:t> shown on this slide.</a:t>
            </a:r>
            <a:endParaRPr lang="en-US" dirty="0">
              <a:ea typeface="ＭＳ Ｐゴシック" pitchFamily="-84" charset="-128"/>
            </a:endParaRPr>
          </a:p>
          <a:p>
            <a:pPr>
              <a:defRPr/>
            </a:pPr>
            <a:endParaRPr lang="en-US" dirty="0">
              <a:ea typeface="ＭＳ Ｐゴシック" pitchFamily="-84" charset="-128"/>
            </a:endParaRPr>
          </a:p>
        </p:txBody>
      </p:sp>
    </p:spTree>
    <p:extLst>
      <p:ext uri="{BB962C8B-B14F-4D97-AF65-F5344CB8AC3E}">
        <p14:creationId xmlns:p14="http://schemas.microsoft.com/office/powerpoint/2010/main" val="365769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88419" name="Rectangle 3"/>
          <p:cNvSpPr>
            <a:spLocks noGrp="1" noChangeArrowheads="1"/>
          </p:cNvSpPr>
          <p:nvPr>
            <p:ph type="body" idx="1"/>
          </p:nvPr>
        </p:nvSpPr>
        <p:spPr bwMode="auto">
          <a:noFill/>
        </p:spPr>
        <p:txBody>
          <a:bodyPr/>
          <a:lstStyle/>
          <a:p>
            <a:pPr>
              <a:lnSpc>
                <a:spcPct val="90000"/>
              </a:lnSpc>
            </a:pPr>
            <a:r>
              <a:rPr lang="en-US" altLang="en-US" b="1" dirty="0"/>
              <a:t>If the Partner Cannot Pay Deficiency - </a:t>
            </a:r>
            <a:r>
              <a:rPr lang="en-US" altLang="en-US" dirty="0"/>
              <a:t>The remaining partners with credit balances absorb any partner’s unpaid deficiency according to their income-and-loss-sharing ratio. To illustrate, if </a:t>
            </a:r>
            <a:r>
              <a:rPr lang="en-US" altLang="en-US" dirty="0" err="1"/>
              <a:t>Rasheed</a:t>
            </a:r>
            <a:r>
              <a:rPr lang="en-US" altLang="en-US" dirty="0"/>
              <a:t> is unable to pay the $3,000 deficiency, </a:t>
            </a:r>
            <a:r>
              <a:rPr lang="en-US" altLang="en-US" dirty="0" err="1"/>
              <a:t>Zayn</a:t>
            </a:r>
            <a:r>
              <a:rPr lang="en-US" altLang="en-US" dirty="0"/>
              <a:t> and Perez absorb it. Since they share income and loss equally, </a:t>
            </a:r>
            <a:r>
              <a:rPr lang="en-US" altLang="en-US" dirty="0" err="1"/>
              <a:t>Zayn</a:t>
            </a:r>
            <a:r>
              <a:rPr lang="en-US" altLang="en-US" dirty="0"/>
              <a:t> and Perez each absorb $1,500 of the deficiency. This is recorded as shown.</a:t>
            </a:r>
          </a:p>
          <a:p>
            <a:pPr>
              <a:lnSpc>
                <a:spcPct val="90000"/>
              </a:lnSpc>
            </a:pPr>
            <a:endParaRPr lang="en-US" altLang="en-US" dirty="0"/>
          </a:p>
          <a:p>
            <a:pPr>
              <a:lnSpc>
                <a:spcPct val="90000"/>
              </a:lnSpc>
            </a:pPr>
            <a:r>
              <a:rPr lang="en-US" altLang="en-US" dirty="0"/>
              <a:t>After </a:t>
            </a:r>
            <a:r>
              <a:rPr lang="en-US" altLang="en-US" dirty="0" err="1"/>
              <a:t>Zayn</a:t>
            </a:r>
            <a:r>
              <a:rPr lang="en-US" altLang="en-US" dirty="0"/>
              <a:t> and Perez absorb </a:t>
            </a:r>
            <a:r>
              <a:rPr lang="en-US" altLang="en-US" dirty="0" err="1"/>
              <a:t>Rasheed’s</a:t>
            </a:r>
            <a:r>
              <a:rPr lang="en-US" altLang="en-US" dirty="0"/>
              <a:t> deficiency, the capital accounts of the partners are </a:t>
            </a:r>
            <a:r>
              <a:rPr lang="en-US" altLang="en-US" dirty="0" err="1"/>
              <a:t>Zayn</a:t>
            </a:r>
            <a:r>
              <a:rPr lang="en-US" altLang="en-US" dirty="0"/>
              <a:t>, $17,500; Perez, $6,500; and </a:t>
            </a:r>
            <a:r>
              <a:rPr lang="en-US" altLang="en-US" dirty="0" err="1"/>
              <a:t>Rasheed</a:t>
            </a:r>
            <a:r>
              <a:rPr lang="en-US" altLang="en-US" dirty="0"/>
              <a:t>, $0. The entry to record the final cash distribution to the partners is shown second.</a:t>
            </a:r>
          </a:p>
          <a:p>
            <a:pPr>
              <a:lnSpc>
                <a:spcPct val="90000"/>
              </a:lnSpc>
            </a:pPr>
            <a:endParaRPr lang="en-US" altLang="en-US" dirty="0"/>
          </a:p>
          <a:p>
            <a:pPr>
              <a:lnSpc>
                <a:spcPct val="90000"/>
              </a:lnSpc>
            </a:pPr>
            <a:r>
              <a:rPr lang="en-US" altLang="en-US" dirty="0" err="1"/>
              <a:t>Rasheed’s</a:t>
            </a:r>
            <a:r>
              <a:rPr lang="en-US" altLang="en-US" dirty="0"/>
              <a:t> inability to cover this deficiency does not relieve </a:t>
            </a:r>
            <a:r>
              <a:rPr lang="en-US" altLang="en-US" dirty="0" err="1"/>
              <a:t>Rasheed</a:t>
            </a:r>
            <a:r>
              <a:rPr lang="en-US" altLang="en-US" dirty="0"/>
              <a:t> of the liability. If </a:t>
            </a:r>
            <a:r>
              <a:rPr lang="en-US" altLang="en-US" dirty="0" err="1"/>
              <a:t>Rasheed</a:t>
            </a:r>
            <a:r>
              <a:rPr lang="en-US" altLang="en-US" dirty="0"/>
              <a:t> becomes able to pay at a future date, </a:t>
            </a:r>
            <a:r>
              <a:rPr lang="en-US" altLang="en-US" dirty="0" err="1"/>
              <a:t>Zayn</a:t>
            </a:r>
            <a:r>
              <a:rPr lang="en-US" altLang="en-US" dirty="0"/>
              <a:t> and Perez can each collect $1,500 from </a:t>
            </a:r>
            <a:r>
              <a:rPr lang="en-US" altLang="en-US" dirty="0" err="1"/>
              <a:t>Rasheed</a:t>
            </a:r>
            <a:r>
              <a:rPr lang="en-US" altLang="en-US" dirty="0"/>
              <a:t>.</a:t>
            </a:r>
          </a:p>
        </p:txBody>
      </p:sp>
    </p:spTree>
    <p:extLst>
      <p:ext uri="{BB962C8B-B14F-4D97-AF65-F5344CB8AC3E}">
        <p14:creationId xmlns:p14="http://schemas.microsoft.com/office/powerpoint/2010/main" val="15994510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830651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91491" name="Rectangle 3"/>
          <p:cNvSpPr>
            <a:spLocks noGrp="1" noChangeArrowheads="1"/>
          </p:cNvSpPr>
          <p:nvPr>
            <p:ph type="body" idx="1"/>
          </p:nvPr>
        </p:nvSpPr>
        <p:spPr bwMode="auto">
          <a:noFill/>
        </p:spPr>
        <p:txBody>
          <a:bodyPr/>
          <a:lstStyle/>
          <a:p>
            <a:r>
              <a:rPr lang="en-US" altLang="en-US" dirty="0"/>
              <a:t>We can calculate the return on partner’s equity by dividing partner net income by the average partner capital balance. This is an interesting table because it shows the return on partner capital for the Boston Celtics. Notice that we have two limited partnerships labeled LP I and LP II, and the Celtics limited partnership.</a:t>
            </a:r>
          </a:p>
          <a:p>
            <a:endParaRPr lang="en-US" altLang="en-US" dirty="0"/>
          </a:p>
          <a:p>
            <a:r>
              <a:rPr lang="en-US" altLang="en-US" dirty="0"/>
              <a:t>This measure is separately computed for each partner. To illustrate, this slide reports selected data from the </a:t>
            </a:r>
            <a:r>
              <a:rPr lang="en-US" altLang="en-US" b="1" dirty="0"/>
              <a:t>Boston Celtics LP</a:t>
            </a:r>
            <a:r>
              <a:rPr lang="en-US" altLang="en-US" dirty="0"/>
              <a:t>. The return on equity for the </a:t>
            </a:r>
            <a:r>
              <a:rPr lang="en-US" altLang="en-US" i="1" dirty="0"/>
              <a:t>total  </a:t>
            </a:r>
            <a:r>
              <a:rPr lang="en-US" altLang="en-US" dirty="0"/>
              <a:t>partnership is computed as $216 / [($85 + $253) / 2] = 127.8%. However, return on equity is quite different across the partners. For example, the </a:t>
            </a:r>
            <a:r>
              <a:rPr lang="en-US" altLang="en-US" b="1" dirty="0"/>
              <a:t>Boston Celtics LP I </a:t>
            </a:r>
            <a:r>
              <a:rPr lang="en-US" altLang="en-US" dirty="0"/>
              <a:t>partner return on equity is computed as $44 / [($122 + $166) / 2] = 30.6%, whereas the </a:t>
            </a:r>
            <a:r>
              <a:rPr lang="en-US" altLang="en-US" b="1" dirty="0"/>
              <a:t>Celtics LP </a:t>
            </a:r>
            <a:r>
              <a:rPr lang="en-US" altLang="en-US" dirty="0"/>
              <a:t>partner return on equity is computed as $111 / [($270 + $333) / 2] = 36.8%. Partner return on equity provides </a:t>
            </a:r>
            <a:r>
              <a:rPr lang="en-US" altLang="en-US" i="1" dirty="0"/>
              <a:t>each </a:t>
            </a:r>
            <a:r>
              <a:rPr lang="en-US" altLang="en-US" dirty="0"/>
              <a:t>partner an assessment of its return on its equity invested in the partnership. A specific partner often uses this return to decide whether additional investment or withdrawal of resources is best for that partner. This exhibit reveals that the year shown produced good returns for all partners (the </a:t>
            </a:r>
            <a:r>
              <a:rPr lang="en-US" altLang="en-US" b="1" dirty="0"/>
              <a:t>Boston Celtics LP II </a:t>
            </a:r>
            <a:r>
              <a:rPr lang="en-US" altLang="en-US" dirty="0"/>
              <a:t>return is not computed because its average equity is negative due to an unusual and large distribution in the prior year).</a:t>
            </a:r>
          </a:p>
          <a:p>
            <a:endParaRPr lang="en-US" altLang="en-US" dirty="0"/>
          </a:p>
        </p:txBody>
      </p:sp>
    </p:spTree>
    <p:extLst>
      <p:ext uri="{BB962C8B-B14F-4D97-AF65-F5344CB8AC3E}">
        <p14:creationId xmlns:p14="http://schemas.microsoft.com/office/powerpoint/2010/main" val="17309419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855274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37219" name="Rectangle 3"/>
          <p:cNvSpPr>
            <a:spLocks noGrp="1" noChangeArrowheads="1"/>
          </p:cNvSpPr>
          <p:nvPr>
            <p:ph type="body" idx="1"/>
          </p:nvPr>
        </p:nvSpPr>
        <p:spPr bwMode="auto">
          <a:noFill/>
        </p:spPr>
        <p:txBody>
          <a:bodyPr/>
          <a:lstStyle/>
          <a:p>
            <a:r>
              <a:rPr lang="en-US" altLang="en-US" dirty="0"/>
              <a:t>Choosing the proper business form is crucial. Many factors should be considered, including taxes, liability risk, tax and fiscal year-end, ownership structure, estate planning, business risks, and earnings and property distributions. The table shown summarizes several important characteristics of these business entities.</a:t>
            </a:r>
          </a:p>
        </p:txBody>
      </p:sp>
    </p:spTree>
    <p:extLst>
      <p:ext uri="{BB962C8B-B14F-4D97-AF65-F5344CB8AC3E}">
        <p14:creationId xmlns:p14="http://schemas.microsoft.com/office/powerpoint/2010/main" val="44911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a:lstStyle/>
          <a:p>
            <a:r>
              <a:rPr lang="en-US" altLang="en-US" dirty="0"/>
              <a:t/>
            </a:r>
            <a:br>
              <a:rPr lang="en-US" altLang="en-US" dirty="0"/>
            </a:br>
            <a:endParaRPr lang="en-US" altLang="en-US" dirty="0"/>
          </a:p>
        </p:txBody>
      </p:sp>
    </p:spTree>
    <p:extLst>
      <p:ext uri="{BB962C8B-B14F-4D97-AF65-F5344CB8AC3E}">
        <p14:creationId xmlns:p14="http://schemas.microsoft.com/office/powerpoint/2010/main" val="17706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39267" name="Rectangle 3"/>
          <p:cNvSpPr>
            <a:spLocks noGrp="1" noChangeArrowheads="1"/>
          </p:cNvSpPr>
          <p:nvPr>
            <p:ph type="body" idx="1"/>
          </p:nvPr>
        </p:nvSpPr>
        <p:spPr bwMode="auto">
          <a:noFill/>
        </p:spPr>
        <p:txBody>
          <a:bodyPr/>
          <a:lstStyle/>
          <a:p>
            <a:r>
              <a:rPr lang="en-US" altLang="en-US" dirty="0"/>
              <a:t>When partners invest in a partnership, their capital accounts are credited for the invested amounts. Partners can invest both assets and liabilities. Each partner’s investment is recorded at an agreed-on value, normally the market values of the contributed assets and liabilities at the date of contribution.</a:t>
            </a:r>
          </a:p>
          <a:p>
            <a:endParaRPr lang="en-US" altLang="en-US" dirty="0"/>
          </a:p>
        </p:txBody>
      </p:sp>
    </p:spTree>
    <p:extLst>
      <p:ext uri="{BB962C8B-B14F-4D97-AF65-F5344CB8AC3E}">
        <p14:creationId xmlns:p14="http://schemas.microsoft.com/office/powerpoint/2010/main" val="4248908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1206500" y="708025"/>
            <a:ext cx="4665663" cy="3498850"/>
          </a:xfrm>
          <a:noFill/>
          <a:ln>
            <a:solidFill>
              <a:srgbClr val="000000"/>
            </a:solidFill>
            <a:miter lim="800000"/>
            <a:headEnd/>
            <a:tailEnd/>
          </a:ln>
        </p:spPr>
      </p:sp>
      <p:sp>
        <p:nvSpPr>
          <p:cNvPr id="140291" name="Rectangle 3"/>
          <p:cNvSpPr>
            <a:spLocks noGrp="1" noChangeArrowheads="1"/>
          </p:cNvSpPr>
          <p:nvPr>
            <p:ph type="body" idx="1"/>
          </p:nvPr>
        </p:nvSpPr>
        <p:spPr bwMode="auto">
          <a:noFill/>
        </p:spPr>
        <p:txBody>
          <a:bodyPr/>
          <a:lstStyle/>
          <a:p>
            <a:r>
              <a:rPr lang="en-US" altLang="en-US" dirty="0"/>
              <a:t>Kayla </a:t>
            </a:r>
            <a:r>
              <a:rPr lang="en-US" altLang="en-US" dirty="0" err="1"/>
              <a:t>Zayn</a:t>
            </a:r>
            <a:r>
              <a:rPr lang="en-US" altLang="en-US" dirty="0"/>
              <a:t> and Hector Perez organize a partnership on January 11 called BOARDS that offers year-round facilities for skateboarding and snowboarding. </a:t>
            </a:r>
            <a:r>
              <a:rPr lang="en-US" altLang="en-US" dirty="0" err="1"/>
              <a:t>Zayn’s</a:t>
            </a:r>
            <a:r>
              <a:rPr lang="en-US" altLang="en-US" dirty="0"/>
              <a:t> initial net investment in BOARDS is $30,000, made up of cash ($7,000), boarding facilities ($33,000), and a note payable reflecting a bank loan for the new business ($10,000). Perez’s initial investment is cash of $10,000. These amounts are the values agreed on by both partners. The entries to record these investments are shown.</a:t>
            </a:r>
          </a:p>
          <a:p>
            <a:endParaRPr lang="en-US" altLang="en-US" dirty="0"/>
          </a:p>
        </p:txBody>
      </p:sp>
    </p:spTree>
    <p:extLst>
      <p:ext uri="{BB962C8B-B14F-4D97-AF65-F5344CB8AC3E}">
        <p14:creationId xmlns:p14="http://schemas.microsoft.com/office/powerpoint/2010/main" val="129522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9" name="Date Placeholder 3"/>
          <p:cNvSpPr>
            <a:spLocks noGrp="1"/>
          </p:cNvSpPr>
          <p:nvPr>
            <p:ph type="dt" sz="half" idx="10"/>
          </p:nvPr>
        </p:nvSpPr>
        <p:spPr/>
        <p:txBody>
          <a:bodyPr/>
          <a:lstStyle>
            <a:lvl1pPr>
              <a:defRPr/>
            </a:lvl1pPr>
          </a:lstStyle>
          <a:p>
            <a:pPr>
              <a:defRPr/>
            </a:pPr>
            <a:fld id="{60201BCB-7467-48DF-86C7-6693026CB5FB}" type="datetime1">
              <a:rPr lang="en-US"/>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F25CF6B1-4E5F-41B6-B9B0-18AA910CAB8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EDAD25-3CED-44F8-B6B8-981F7B3602B5}"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D49DAB01-005E-4867-B3E9-29F2D575048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C63C25F-FD82-43EE-B53A-983690BF353E}"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C8DD0F2-F631-43EF-B39D-51B99B80D17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1B809034-EAD2-4BAD-A786-78B627AD7A81}"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96740D16-E9F5-4294-934C-56781AF82B34}" type="slidenum">
              <a:rPr lang="en-US"/>
              <a:pPr>
                <a:defRPr/>
              </a:pPr>
              <a:t>‹#›</a:t>
            </a:fld>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F5E01F2A-E2DB-4A7C-A771-ABC37F7993B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C4AB414-6A0B-4A16-AE75-A24BEB2F65DC}" type="slidenum">
              <a:rPr lang="en-US"/>
              <a:pPr>
                <a:defRPr/>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3BA5472-00E0-439A-A507-2AB4072365A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FFF6DF5-1C17-43EA-BA29-B88474C83921}" type="slidenum">
              <a:rPr lang="en-US"/>
              <a:pPr>
                <a:defRPr/>
              </a:pPr>
              <a:t>‹#›</a:t>
            </a:fld>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47B5FF-2F24-425F-853E-388E6D7F388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25086F8-8384-47AB-B3C6-F99BA77F0321}" type="slidenum">
              <a:rPr lang="en-US"/>
              <a:pPr>
                <a:defRPr/>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22D0089-15D9-4D71-8D04-1D8B29E7CCBD}"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87D92D5-485F-4FFF-92E4-20D239FB96F1}" type="slidenum">
              <a:rPr lang="en-US"/>
              <a:pPr>
                <a:defRPr/>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0203685-E806-4CD0-9916-DAD0F2F24485}"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2CCE8ED-1FB0-44C6-933F-6FE25E661204}" type="slidenum">
              <a:rPr lang="en-US"/>
              <a:pPr>
                <a:defRPr/>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A1259E16-2B86-4291-BEFC-321242C44423}"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6CC5C7-E438-44BA-B929-63FA38C7130C}"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6D5071-CA2D-4808-A28D-30B97C53C0CD}"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2F425DDA-D0A7-41A2-9AD8-158A79A5EEC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0EF44CD-4EA2-409F-97D0-53D955698E5B}"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C35733A-B49E-4A3A-B726-E06465B0D857}" type="slidenum">
              <a:rPr lang="en-US"/>
              <a:pPr>
                <a:defRPr/>
              </a:pPr>
              <a:t>‹#›</a:t>
            </a:fld>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5C0362C-9865-4CDC-B9DC-77F8514805C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BCA4D27-FE3C-465C-A8BF-03A62592BEE1}" type="slidenum">
              <a:rPr lang="en-US"/>
              <a:pPr>
                <a:defRPr/>
              </a:pPr>
              <a:t>‹#›</a:t>
            </a:fld>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4E57B21F-6680-4FB2-8351-9BB52FF0A87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FF2AEFA-1309-4CFA-9105-AEC2CE09F07A}" type="slidenum">
              <a:rPr lang="en-US"/>
              <a:pPr>
                <a:defRPr/>
              </a:pPr>
              <a:t>‹#›</a:t>
            </a:fld>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B988062A-2187-46A6-9C18-CD4B0B1F969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A6BD847-9856-4C61-96DE-10CBC0104D68}" type="slidenum">
              <a:rPr lang="en-US"/>
              <a:pPr>
                <a:defRPr/>
              </a:pPr>
              <a:t>‹#›</a:t>
            </a:fld>
            <a:endParaRPr lang="en-US"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8C208DC0-38D0-4D45-91DA-79DB03EFF3C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A7F13B0-BF7D-4014-95AB-53B24C2B5A6D}" type="slidenum">
              <a:rPr lang="en-US"/>
              <a:pPr>
                <a:defRPr/>
              </a:pPr>
              <a:t>‹#›</a:t>
            </a:fld>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B196563-B83E-49D3-B335-1662E2C40523}"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A6F85DD-5926-49BA-8FD6-F29E520FA7F5}" type="slidenum">
              <a:rPr lang="en-US"/>
              <a:pPr>
                <a:defRPr/>
              </a:pPr>
              <a:t>‹#›</a:t>
            </a:fld>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277D5C6-02E1-41F1-90AD-F802BB114E4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0AC3854-74FA-4A97-B70F-664D1D1572B6}" type="slidenum">
              <a:rPr lang="en-US"/>
              <a:pPr>
                <a:defRPr/>
              </a:pPr>
              <a:t>‹#›</a:t>
            </a:fld>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A8D18B3-1255-4254-AFF3-8D9DC1A8F98F}"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8CDD4E9-A891-42BE-9C1B-373A7282E546}"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239027E-81F6-42B6-BBD1-4B52F02A53F8}"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C1C71D3-2DD5-43C1-AD41-25FB585C0750}" type="slidenum">
              <a:rPr lang="en-US"/>
              <a:pPr>
                <a:defRPr/>
              </a:pPr>
              <a:t>‹#›</a:t>
            </a:fld>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2DC267-9174-41CF-B9BC-3FE65C511DBE}"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58213AD-B0FD-4CED-9877-49DC7E99670F}" type="slidenum">
              <a:rPr lang="en-US"/>
              <a:pPr>
                <a:defRPr/>
              </a:pPr>
              <a:t>‹#›</a:t>
            </a:fld>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D7A351-9F18-40D4-9272-77F001D08790}"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218DD26-8457-4978-A34E-6C9366E48BAC}" type="slidenum">
              <a:rPr lang="en-US"/>
              <a:pPr>
                <a:defRPr/>
              </a:pPr>
              <a:t>‹#›</a:t>
            </a:fld>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B5F84EF-B5D6-4019-B5F5-07A28E7B9E0C}"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7BA34CA-A382-42E4-AB79-B910D85B1B14}" type="slidenum">
              <a:rPr lang="en-US"/>
              <a:pPr>
                <a:defRPr/>
              </a:pPr>
              <a:t>‹#›</a:t>
            </a:fld>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E00DABA-120E-4CEC-954A-1A6FD7A9B794}"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1E58F43-0F84-414F-8F62-D5D9EDBEED67}" type="slidenum">
              <a:rPr lang="en-US"/>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89ADCB8-EF6E-4BFF-84DE-3D1B7CC92F2F}"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CB82E2B-9143-4D24-A133-4962FD954B8A}" type="slidenum">
              <a:rPr lang="en-US"/>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CD7C6B9-AC80-40AB-A462-3387AC3E9BF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5E93EB0-8BEE-425B-9466-8564ACC20D69}" type="slidenum">
              <a:rPr lang="en-US"/>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61BA4F8-6822-468B-985B-6613E7F7B45C}"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52B970D6-26A5-4838-8B16-996C7DDEFEE9}" type="slidenum">
              <a:rPr lang="en-US"/>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27A834B-1DBF-4205-842F-3D18E67B1EA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01406A2-A30A-4242-99AF-0519B07424C4}" type="slidenum">
              <a:rPr lang="en-US"/>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E5E6971-A93B-4EE9-867F-14EF67C90C3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198B0A1-582E-4ECE-A6F0-3D6B1C6AD1E6}"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6D8FB1B-3B6D-4420-922A-4EB1FE8FEEA3}"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580F286-2C30-439D-B683-DD216BFECAFA}"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B61352F-17B6-4C66-81B2-798CD8CD2AB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8914C18-C2D5-4F69-B706-F3C58E447E88}" type="slidenum">
              <a:rPr lang="en-US"/>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A31166E-4734-4961-B5E1-FA24BA213535}"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E8659A4-6983-4A39-8E22-69F1AC0F1D0F}" type="slidenum">
              <a:rPr lang="en-US"/>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73CBE04-7B87-47D4-958A-F26C32E37745}"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63314324-DB8B-43F2-9105-2897606A8283}" type="slidenum">
              <a:rPr lang="en-US"/>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5F97D8D-52D5-4A14-A213-660087460542}"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FC5E181-CC65-43E2-A017-9DDCE7453C36}" type="slidenum">
              <a:rPr lang="en-US"/>
              <a:pPr>
                <a:defRPr/>
              </a:pPr>
              <a:t>‹#›</a:t>
            </a:fld>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CFE8962-BB7C-448C-A2D6-28620167142D}"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A288B9F-EB0E-4317-A9DD-695BB5E54EB2}" type="slidenum">
              <a:rPr lang="en-US"/>
              <a:pPr>
                <a:defRPr/>
              </a:pPr>
              <a:t>‹#›</a:t>
            </a:fld>
            <a:endParaRPr lang="en-US" dirty="0"/>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9C47CAC-56C1-4D10-B1D1-CAE89C62BF36}"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6BD6052-79AF-4C50-B29E-914DA0D53713}" type="slidenum">
              <a:rPr lang="en-US"/>
              <a:pPr>
                <a:defRPr/>
              </a:pPr>
              <a:t>‹#›</a:t>
            </a:fld>
            <a:endParaRPr lang="en-US" dirty="0"/>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03F9738-25F8-41D6-9C96-7E6338AA33A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06EC206-1CE3-4E80-A720-483749A8082E}" type="slidenum">
              <a:rPr lang="en-US"/>
              <a:pPr>
                <a:defRPr/>
              </a:pPr>
              <a:t>‹#›</a:t>
            </a:fld>
            <a:endParaRPr lang="en-US" dirty="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59947DB-E075-4695-A0B1-27D9E62D760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0A27841-F4B9-43DE-BDC9-42758585B48A}" type="slidenum">
              <a:rPr lang="en-US"/>
              <a:pPr>
                <a:defRPr/>
              </a:pPr>
              <a:t>‹#›</a:t>
            </a:fld>
            <a:endParaRPr lang="en-US" dirty="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0C520BB-31F6-477D-A0DD-09A163374AC6}"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48F633D1-F1F9-4AB3-8860-D823AA60CBAE}" type="slidenum">
              <a:rPr lang="en-US"/>
              <a:pPr>
                <a:defRPr/>
              </a:pPr>
              <a:t>‹#›</a:t>
            </a:fld>
            <a:endParaRPr lang="en-US" dirty="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 y="4846638"/>
            <a:ext cx="4724400" cy="132397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altLang="en-US" sz="1600" dirty="0">
                <a:solidFill>
                  <a:srgbClr val="953735"/>
                </a:solidFill>
              </a:rPr>
              <a:t>PowerPoint Authors:</a:t>
            </a:r>
          </a:p>
          <a:p>
            <a:pPr eaLnBrk="1" hangingPunct="1">
              <a:defRPr/>
            </a:pPr>
            <a:r>
              <a:rPr lang="en-US" altLang="en-US" sz="1600" dirty="0">
                <a:solidFill>
                  <a:srgbClr val="953735"/>
                </a:solidFill>
              </a:rPr>
              <a:t>	Susan Coomer Galbreath, Ph.D., CPA</a:t>
            </a:r>
          </a:p>
          <a:p>
            <a:pPr eaLnBrk="1" hangingPunct="1">
              <a:defRPr/>
            </a:pPr>
            <a:r>
              <a:rPr lang="en-US" altLang="en-US" sz="1600" dirty="0">
                <a:solidFill>
                  <a:srgbClr val="953735"/>
                </a:solidFill>
              </a:rPr>
              <a:t>	Charles W. Caldwell, D.B.A., CMA</a:t>
            </a:r>
          </a:p>
          <a:p>
            <a:pPr eaLnBrk="1" hangingPunct="1">
              <a:defRPr/>
            </a:pPr>
            <a:r>
              <a:rPr lang="en-US" altLang="en-US" sz="1600" dirty="0">
                <a:solidFill>
                  <a:srgbClr val="953735"/>
                </a:solidFill>
              </a:rPr>
              <a:t>	Jon A. Booker, Ph.D., CPA, CIA</a:t>
            </a:r>
          </a:p>
          <a:p>
            <a:pPr eaLnBrk="1" hangingPunct="1">
              <a:defRPr/>
            </a:pPr>
            <a:r>
              <a:rPr lang="en-US" altLang="en-US" sz="1600" dirty="0">
                <a:solidFill>
                  <a:srgbClr val="953735"/>
                </a:solidFill>
              </a:rPr>
              <a:t>	Cynthia J. Rooney, Ph.D., CPA</a:t>
            </a:r>
          </a:p>
        </p:txBody>
      </p:sp>
      <p:sp>
        <p:nvSpPr>
          <p:cNvPr id="5" name="Text Box 18"/>
          <p:cNvSpPr txBox="1">
            <a:spLocks noChangeArrowheads="1"/>
          </p:cNvSpPr>
          <p:nvPr userDrawn="1"/>
        </p:nvSpPr>
        <p:spPr bwMode="auto">
          <a:xfrm>
            <a:off x="4800600" y="6589713"/>
            <a:ext cx="4389438" cy="246062"/>
          </a:xfrm>
          <a:prstGeom prst="rect">
            <a:avLst/>
          </a:prstGeom>
          <a:noFill/>
          <a:ln>
            <a:noFill/>
          </a:ln>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altLang="en-US" sz="1000" i="1" dirty="0">
                <a:solidFill>
                  <a:srgbClr val="953735"/>
                </a:solidFill>
                <a:latin typeface="Times"/>
                <a:ea typeface="MS PGothic" pitchFamily="34" charset="-128"/>
              </a:rPr>
              <a:t>Copyright © 2013 by The McGraw-Hill Companies, Inc. All rights reserved.</a:t>
            </a:r>
          </a:p>
        </p:txBody>
      </p:sp>
      <p:sp>
        <p:nvSpPr>
          <p:cNvPr id="6" name="Freeform 5"/>
          <p:cNvSpPr>
            <a:spLocks/>
          </p:cNvSpPr>
          <p:nvPr userDrawn="1"/>
        </p:nvSpPr>
        <p:spPr bwMode="auto">
          <a:xfrm rot="16200000">
            <a:off x="1508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sp>
        <p:nvSpPr>
          <p:cNvPr id="7" name="Freeform 6"/>
          <p:cNvSpPr>
            <a:spLocks/>
          </p:cNvSpPr>
          <p:nvPr userDrawn="1"/>
        </p:nvSpPr>
        <p:spPr bwMode="auto">
          <a:xfrm rot="5400000" flipH="1">
            <a:off x="6080918" y="-1508918"/>
            <a:ext cx="1554163" cy="4572000"/>
          </a:xfrm>
          <a:custGeom>
            <a:avLst/>
            <a:gdLst>
              <a:gd name="T0" fmla="*/ 0 w 1432"/>
              <a:gd name="T1" fmla="*/ 0 h 3492"/>
              <a:gd name="T2" fmla="*/ 1432 w 1432"/>
              <a:gd name="T3" fmla="*/ 0 h 3492"/>
              <a:gd name="T4" fmla="*/ 1432 w 1432"/>
              <a:gd name="T5" fmla="*/ 3492 h 3492"/>
              <a:gd name="T6" fmla="*/ 1419 w 1432"/>
              <a:gd name="T7" fmla="*/ 3252 h 3492"/>
              <a:gd name="T8" fmla="*/ 1406 w 1432"/>
              <a:gd name="T9" fmla="*/ 3024 h 3492"/>
              <a:gd name="T10" fmla="*/ 1393 w 1432"/>
              <a:gd name="T11" fmla="*/ 2807 h 3492"/>
              <a:gd name="T12" fmla="*/ 1379 w 1432"/>
              <a:gd name="T13" fmla="*/ 2601 h 3492"/>
              <a:gd name="T14" fmla="*/ 1364 w 1432"/>
              <a:gd name="T15" fmla="*/ 2407 h 3492"/>
              <a:gd name="T16" fmla="*/ 1348 w 1432"/>
              <a:gd name="T17" fmla="*/ 2222 h 3492"/>
              <a:gd name="T18" fmla="*/ 1330 w 1432"/>
              <a:gd name="T19" fmla="*/ 2047 h 3492"/>
              <a:gd name="T20" fmla="*/ 1311 w 1432"/>
              <a:gd name="T21" fmla="*/ 1881 h 3492"/>
              <a:gd name="T22" fmla="*/ 1291 w 1432"/>
              <a:gd name="T23" fmla="*/ 1726 h 3492"/>
              <a:gd name="T24" fmla="*/ 1268 w 1432"/>
              <a:gd name="T25" fmla="*/ 1580 h 3492"/>
              <a:gd name="T26" fmla="*/ 1245 w 1432"/>
              <a:gd name="T27" fmla="*/ 1442 h 3492"/>
              <a:gd name="T28" fmla="*/ 1218 w 1432"/>
              <a:gd name="T29" fmla="*/ 1313 h 3492"/>
              <a:gd name="T30" fmla="*/ 1190 w 1432"/>
              <a:gd name="T31" fmla="*/ 1192 h 3492"/>
              <a:gd name="T32" fmla="*/ 1158 w 1432"/>
              <a:gd name="T33" fmla="*/ 1078 h 3492"/>
              <a:gd name="T34" fmla="*/ 1125 w 1432"/>
              <a:gd name="T35" fmla="*/ 973 h 3492"/>
              <a:gd name="T36" fmla="*/ 1089 w 1432"/>
              <a:gd name="T37" fmla="*/ 873 h 3492"/>
              <a:gd name="T38" fmla="*/ 1049 w 1432"/>
              <a:gd name="T39" fmla="*/ 781 h 3492"/>
              <a:gd name="T40" fmla="*/ 1007 w 1432"/>
              <a:gd name="T41" fmla="*/ 696 h 3492"/>
              <a:gd name="T42" fmla="*/ 962 w 1432"/>
              <a:gd name="T43" fmla="*/ 617 h 3492"/>
              <a:gd name="T44" fmla="*/ 913 w 1432"/>
              <a:gd name="T45" fmla="*/ 544 h 3492"/>
              <a:gd name="T46" fmla="*/ 860 w 1432"/>
              <a:gd name="T47" fmla="*/ 475 h 3492"/>
              <a:gd name="T48" fmla="*/ 804 w 1432"/>
              <a:gd name="T49" fmla="*/ 413 h 3492"/>
              <a:gd name="T50" fmla="*/ 744 w 1432"/>
              <a:gd name="T51" fmla="*/ 354 h 3492"/>
              <a:gd name="T52" fmla="*/ 680 w 1432"/>
              <a:gd name="T53" fmla="*/ 301 h 3492"/>
              <a:gd name="T54" fmla="*/ 611 w 1432"/>
              <a:gd name="T55" fmla="*/ 252 h 3492"/>
              <a:gd name="T56" fmla="*/ 539 w 1432"/>
              <a:gd name="T57" fmla="*/ 206 h 3492"/>
              <a:gd name="T58" fmla="*/ 461 w 1432"/>
              <a:gd name="T59" fmla="*/ 165 h 3492"/>
              <a:gd name="T60" fmla="*/ 379 w 1432"/>
              <a:gd name="T61" fmla="*/ 128 h 3492"/>
              <a:gd name="T62" fmla="*/ 292 w 1432"/>
              <a:gd name="T63" fmla="*/ 92 h 3492"/>
              <a:gd name="T64" fmla="*/ 200 w 1432"/>
              <a:gd name="T65" fmla="*/ 59 h 3492"/>
              <a:gd name="T66" fmla="*/ 103 w 1432"/>
              <a:gd name="T67" fmla="*/ 28 h 3492"/>
              <a:gd name="T68" fmla="*/ 0 w 1432"/>
              <a:gd name="T69" fmla="*/ 0 h 3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2" h="3492">
                <a:moveTo>
                  <a:pt x="0" y="0"/>
                </a:moveTo>
                <a:lnTo>
                  <a:pt x="1432" y="0"/>
                </a:lnTo>
                <a:lnTo>
                  <a:pt x="1432" y="3492"/>
                </a:lnTo>
                <a:lnTo>
                  <a:pt x="1419" y="3252"/>
                </a:lnTo>
                <a:lnTo>
                  <a:pt x="1406" y="3024"/>
                </a:lnTo>
                <a:lnTo>
                  <a:pt x="1393" y="2807"/>
                </a:lnTo>
                <a:lnTo>
                  <a:pt x="1379" y="2601"/>
                </a:lnTo>
                <a:lnTo>
                  <a:pt x="1364" y="2407"/>
                </a:lnTo>
                <a:lnTo>
                  <a:pt x="1348" y="2222"/>
                </a:lnTo>
                <a:lnTo>
                  <a:pt x="1330" y="2047"/>
                </a:lnTo>
                <a:lnTo>
                  <a:pt x="1311" y="1881"/>
                </a:lnTo>
                <a:lnTo>
                  <a:pt x="1291" y="1726"/>
                </a:lnTo>
                <a:lnTo>
                  <a:pt x="1268" y="1580"/>
                </a:lnTo>
                <a:lnTo>
                  <a:pt x="1245" y="1442"/>
                </a:lnTo>
                <a:lnTo>
                  <a:pt x="1218" y="1313"/>
                </a:lnTo>
                <a:lnTo>
                  <a:pt x="1190" y="1192"/>
                </a:lnTo>
                <a:lnTo>
                  <a:pt x="1158" y="1078"/>
                </a:lnTo>
                <a:lnTo>
                  <a:pt x="1125" y="973"/>
                </a:lnTo>
                <a:lnTo>
                  <a:pt x="1089" y="873"/>
                </a:lnTo>
                <a:lnTo>
                  <a:pt x="1049" y="781"/>
                </a:lnTo>
                <a:lnTo>
                  <a:pt x="1007" y="696"/>
                </a:lnTo>
                <a:lnTo>
                  <a:pt x="962" y="617"/>
                </a:lnTo>
                <a:lnTo>
                  <a:pt x="913" y="544"/>
                </a:lnTo>
                <a:lnTo>
                  <a:pt x="860" y="475"/>
                </a:lnTo>
                <a:lnTo>
                  <a:pt x="804" y="413"/>
                </a:lnTo>
                <a:lnTo>
                  <a:pt x="744" y="354"/>
                </a:lnTo>
                <a:lnTo>
                  <a:pt x="680" y="301"/>
                </a:lnTo>
                <a:lnTo>
                  <a:pt x="611" y="252"/>
                </a:lnTo>
                <a:lnTo>
                  <a:pt x="539" y="206"/>
                </a:lnTo>
                <a:lnTo>
                  <a:pt x="461" y="165"/>
                </a:lnTo>
                <a:lnTo>
                  <a:pt x="379" y="128"/>
                </a:lnTo>
                <a:lnTo>
                  <a:pt x="292" y="92"/>
                </a:lnTo>
                <a:lnTo>
                  <a:pt x="200" y="59"/>
                </a:lnTo>
                <a:lnTo>
                  <a:pt x="103" y="28"/>
                </a:lnTo>
                <a:lnTo>
                  <a:pt x="0" y="0"/>
                </a:lnTo>
                <a:close/>
              </a:path>
            </a:pathLst>
          </a:custGeom>
          <a:solidFill>
            <a:schemeClr val="accent2">
              <a:lumMod val="75000"/>
            </a:schemeClr>
          </a:solidFill>
          <a:ln w="9525">
            <a:noFill/>
            <a:round/>
            <a:headEnd/>
            <a:tailEnd/>
          </a:ln>
        </p:spPr>
        <p:txBody>
          <a:bodyPr/>
          <a:lstStyle/>
          <a:p>
            <a:pPr>
              <a:defRPr/>
            </a:pPr>
            <a:endParaRPr lang="en-US" dirty="0">
              <a:solidFill>
                <a:prstClr val="black"/>
              </a:solidFill>
              <a:latin typeface="Arial" charset="0"/>
              <a:cs typeface="Arial" charset="0"/>
            </a:endParaRPr>
          </a:p>
        </p:txBody>
      </p:sp>
      <p:pic>
        <p:nvPicPr>
          <p:cNvPr id="8" name="Picture 15" descr="C:\Users\DoddandSusan\AppData\Local\Microsoft\Windows\Temporary Internet Files\Content.IE5\NKGY5IMF\MP900289529[1].jpg"/>
          <p:cNvPicPr>
            <a:picLocks noChangeAspect="1" noChangeArrowheads="1"/>
          </p:cNvPicPr>
          <p:nvPr userDrawn="1"/>
        </p:nvPicPr>
        <p:blipFill>
          <a:blip r:embed="rId2" cstate="print"/>
          <a:srcRect/>
          <a:stretch>
            <a:fillRect/>
          </a:stretch>
        </p:blipFill>
        <p:spPr bwMode="auto">
          <a:xfrm>
            <a:off x="5638800" y="3886200"/>
            <a:ext cx="3205163" cy="215741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Date Placeholder 3"/>
          <p:cNvSpPr>
            <a:spLocks noGrp="1"/>
          </p:cNvSpPr>
          <p:nvPr>
            <p:ph type="dt" sz="half" idx="10"/>
          </p:nvPr>
        </p:nvSpPr>
        <p:spPr/>
        <p:txBody>
          <a:bodyPr/>
          <a:lstStyle>
            <a:lvl1pPr>
              <a:defRPr/>
            </a:lvl1pPr>
          </a:lstStyle>
          <a:p>
            <a:pPr>
              <a:defRPr/>
            </a:pPr>
            <a:fld id="{B865360F-57D2-43E9-8B36-7CA7E9B6B8C3}" type="datetime1">
              <a:rPr lang="en-US"/>
              <a:pPr>
                <a:defRPr/>
              </a:pPr>
              <a:t>1/1/2018</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11" name="Slide Number Placeholder 5"/>
          <p:cNvSpPr>
            <a:spLocks noGrp="1"/>
          </p:cNvSpPr>
          <p:nvPr>
            <p:ph type="sldNum" sz="quarter" idx="12"/>
          </p:nvPr>
        </p:nvSpPr>
        <p:spPr/>
        <p:txBody>
          <a:bodyPr/>
          <a:lstStyle>
            <a:lvl1pPr>
              <a:defRPr/>
            </a:lvl1pPr>
          </a:lstStyle>
          <a:p>
            <a:pPr>
              <a:defRPr/>
            </a:pPr>
            <a:fld id="{C2680BC0-9A39-4160-BA1A-7C4DD13EA1A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233CE-75D0-47B2-AF94-201B1E036E2C}" type="datetime1">
              <a:rPr lang="en-US"/>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E893A2FE-718C-46EE-A76B-575F0005033D}"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A569D9-D145-45B0-93F7-52DB7A09C221}"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A3BBE11D-6CC5-4784-B9E9-F5EEFC484901}"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6DA5C84-4231-411E-B19E-C3B498B6137C}"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5FD682B4-6323-4CCC-A3B9-54D2C0BA80C7}"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64C3B4B-FAD1-484F-B018-88936572F8C1}"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7FD9A74C-A9A4-4665-BEA6-9B0B8719D39C}"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87C05C4-6663-4A8B-91A6-B62C8609367A}" type="datetime1">
              <a:rPr lang="en-US"/>
              <a:pPr>
                <a:defRPr/>
              </a:pPr>
              <a:t>1/1/2018</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5"/>
          <p:cNvSpPr>
            <a:spLocks noGrp="1"/>
          </p:cNvSpPr>
          <p:nvPr>
            <p:ph type="sldNum" sz="quarter" idx="12"/>
          </p:nvPr>
        </p:nvSpPr>
        <p:spPr/>
        <p:txBody>
          <a:bodyPr/>
          <a:lstStyle>
            <a:lvl1pPr>
              <a:defRPr/>
            </a:lvl1pPr>
          </a:lstStyle>
          <a:p>
            <a:pPr>
              <a:defRPr/>
            </a:pPr>
            <a:fld id="{997BAC05-FA95-4116-8ADC-BE1C612E5316}"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548F0A8-AFBF-4863-ACC1-11C27596A149}" type="datetime1">
              <a:rPr lang="en-US"/>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6223FEB2-9004-4CC9-B0B9-DB6B47101105}"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BA4C62-6221-4C07-9806-B06BAEB8C6D4}" type="datetime1">
              <a:rPr lang="en-US"/>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97BEFCB2-8EDC-4F7B-A7C9-D5E8B8B413A5}"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C96159-2E6E-48AE-AF89-83C964ECEE78}"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47EB1F13-A7CA-48B0-803E-FAA6E054AD1D}" type="slidenum">
              <a:rPr lang="en-US"/>
              <a:pPr>
                <a:defRPr/>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B5CF45-3DED-4396-9933-04D4963CCC31}"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A4F65B19-9E8B-418A-BF44-6D88F4CB84CE}"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0CE973A-EE05-4955-80B4-106A75F3FB8F}"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CE9856A2-F971-44FC-B337-235F784DFBE9}"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D8D5D0-5D60-41F0-9C17-2163B4678648}" type="datetime1">
              <a:rPr lang="en-US"/>
              <a:pPr>
                <a:defRPr/>
              </a:pPr>
              <a:t>1/1/2018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a:defRPr/>
            </a:lvl1pPr>
          </a:lstStyle>
          <a:p>
            <a:pPr>
              <a:defRPr/>
            </a:pPr>
            <a:fld id="{F9A2C7B1-EEB7-4011-8DF8-07A9E540914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62BA06D-6B08-435C-8747-DD9A94378E58}" type="datetime1">
              <a:rPr lang="en-US"/>
              <a:pPr>
                <a:defRPr/>
              </a:pPr>
              <a:t>1/1/2018</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5"/>
          <p:cNvSpPr>
            <a:spLocks noGrp="1"/>
          </p:cNvSpPr>
          <p:nvPr>
            <p:ph type="sldNum" sz="quarter" idx="12"/>
          </p:nvPr>
        </p:nvSpPr>
        <p:spPr/>
        <p:txBody>
          <a:bodyPr/>
          <a:lstStyle>
            <a:lvl1pPr>
              <a:defRPr/>
            </a:lvl1pPr>
          </a:lstStyle>
          <a:p>
            <a:pPr>
              <a:defRPr/>
            </a:pPr>
            <a:fld id="{8A5C61B5-17A9-4568-A584-39590710CBD4}"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257" y="273050"/>
            <a:ext cx="8001000" cy="1143000"/>
          </a:xfrm>
        </p:spPr>
        <p:txBody>
          <a:bodyPr/>
          <a:lstStyle>
            <a:lvl1pPr algn="ctr">
              <a:defRPr/>
            </a:lvl1pPr>
          </a:lstStyle>
          <a:p>
            <a:r>
              <a:rPr lang="en-US"/>
              <a:t>Click to edit Master title style</a:t>
            </a:r>
          </a:p>
        </p:txBody>
      </p:sp>
      <p:sp>
        <p:nvSpPr>
          <p:cNvPr id="11" name="Content Placeholder 10"/>
          <p:cNvSpPr>
            <a:spLocks noGrp="1"/>
          </p:cNvSpPr>
          <p:nvPr>
            <p:ph sz="quarter" idx="2"/>
          </p:nvPr>
        </p:nvSpPr>
        <p:spPr>
          <a:xfrm>
            <a:off x="73342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C1EFD00-809F-4A5E-B101-3BF66A3FD5B8}"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38255A9-BBD2-47F3-991D-CB1993945189}" type="slidenum">
              <a:rPr lang="en-US"/>
              <a:pPr>
                <a:defRPr/>
              </a:pPr>
              <a:t>‹#›</a:t>
            </a:fld>
            <a:endParaRPr lang="en-US" dirty="0"/>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C9844DA1-E722-451E-95E5-D37F449E9ACA}"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0E487C3-FC38-41DE-9D5F-0C89B92C8DAD}" type="slidenum">
              <a:rPr lang="en-US"/>
              <a:pPr>
                <a:defRPr/>
              </a:pPr>
              <a:t>‹#›</a:t>
            </a:fld>
            <a:endParaRPr lang="en-US" dirty="0"/>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3922253-8944-408D-9544-44B68DFA30B4}"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757DC05-94A8-4E86-B1A5-B96F84F15E66}" type="slidenum">
              <a:rPr lang="en-US"/>
              <a:pPr>
                <a:defRPr/>
              </a:pPr>
              <a:t>‹#›</a:t>
            </a:fld>
            <a:endParaRPr lang="en-US" dirty="0"/>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70A8F24-2A16-4BFC-B991-23655D92246D}"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BFD10BF-A3E4-4FCC-86B8-574187C89E8C}" type="slidenum">
              <a:rPr lang="en-US"/>
              <a:pPr>
                <a:defRPr/>
              </a:pPr>
              <a:t>‹#›</a:t>
            </a:fld>
            <a:endParaRPr lang="en-US" dirty="0"/>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40F94CB-BA6E-41AC-82A1-AF084FEC5FB6}"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1FE95F3-C764-42D5-8C92-481AFA14357A}" type="slidenum">
              <a:rPr lang="en-US"/>
              <a:pPr>
                <a:defRPr/>
              </a:pPr>
              <a:t>‹#›</a:t>
            </a:fld>
            <a:endParaRPr lang="en-US" dirty="0"/>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7EDA3CB5-40D1-48B3-9B71-6195436B8555}"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3C114D05-AF89-4C1E-B8F9-69DF7196A050}" type="slidenum">
              <a:rPr lang="en-US"/>
              <a:pPr>
                <a:defRPr/>
              </a:pPr>
              <a:t>‹#›</a:t>
            </a:fld>
            <a:endParaRPr lang="en-US" dirty="0"/>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A810E4F-EEA9-45EF-BFBA-7153C5A5905B}"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6B8541-63CD-4E60-BB20-210733B010A3}" type="slidenum">
              <a:rPr lang="en-US"/>
              <a:pPr>
                <a:defRPr/>
              </a:pPr>
              <a:t>‹#›</a:t>
            </a:fld>
            <a:endParaRPr lang="en-US" dirty="0"/>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93D0B35B-86FA-4522-8674-80B2919DAFC7}"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0E2C205-BAD4-40EE-BADD-0EA82FFB6674}" type="slidenum">
              <a:rPr lang="en-US"/>
              <a:pPr>
                <a:defRPr/>
              </a:pPr>
              <a:t>‹#›</a:t>
            </a:fld>
            <a:endParaRPr lang="en-US" dirty="0"/>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022E685-B445-4FB9-BEE3-BB089A0B5DC5}"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BBEAB8D-F751-41DD-B0FC-8C79B53CAAFA}"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E7470B-04AC-4D4F-925B-932E5C1B783E}" type="datetime1">
              <a:rPr lang="en-US"/>
              <a:pPr>
                <a:defRPr/>
              </a:pPr>
              <a:t>1/1/2018</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5"/>
          <p:cNvSpPr>
            <a:spLocks noGrp="1"/>
          </p:cNvSpPr>
          <p:nvPr>
            <p:ph type="sldNum" sz="quarter" idx="12"/>
          </p:nvPr>
        </p:nvSpPr>
        <p:spPr/>
        <p:txBody>
          <a:bodyPr/>
          <a:lstStyle>
            <a:lvl1pPr>
              <a:defRPr/>
            </a:lvl1pPr>
          </a:lstStyle>
          <a:p>
            <a:pPr>
              <a:defRPr/>
            </a:pPr>
            <a:fld id="{EEDDAD17-9070-4D9B-A504-92D2CAE386FF}"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AAD09C9-8074-4D6B-A1B4-3379211436FD}"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622B565-7DCC-4AAA-8FD9-C80977EF4CF6}" type="slidenum">
              <a:rPr lang="en-US"/>
              <a:pPr>
                <a:defRPr/>
              </a:pPr>
              <a:t>‹#›</a:t>
            </a:fld>
            <a:endParaRPr lang="en-US" dirty="0"/>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F28D2A47-9CBC-4F13-8923-6C31A0F2BD3B}"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2020F8CD-120C-4A89-B8E1-09A56C069089}" type="slidenum">
              <a:rPr lang="en-US"/>
              <a:pPr>
                <a:defRPr/>
              </a:pPr>
              <a:t>‹#›</a:t>
            </a:fld>
            <a:endParaRPr lang="en-US" dirty="0"/>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5F9EBA-F7FE-4D08-B9A8-574D0125FB80}"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19CCFE-A7F3-4DEA-A27B-CCEA9C117981}" type="slidenum">
              <a:rPr lang="en-US"/>
              <a:pPr>
                <a:defRPr/>
              </a:pPr>
              <a:t>‹#›</a:t>
            </a:fld>
            <a:endParaRPr lang="en-US" dirty="0"/>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8DD371B-708A-4E89-A38E-0A7592CF87F7}"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7D88F07C-C914-4CF9-A1A5-03B9F3851030}" type="slidenum">
              <a:rPr lang="en-US"/>
              <a:pPr>
                <a:defRPr/>
              </a:pPr>
              <a:t>‹#›</a:t>
            </a:fld>
            <a:endParaRPr lang="en-US" dirty="0"/>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81FA33B-518C-4BE9-AFAF-11AD7D66D1AF}"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146D49-EDAC-4F9D-9CD5-2120962213E2}" type="slidenum">
              <a:rPr lang="en-US"/>
              <a:pPr>
                <a:defRPr/>
              </a:pPr>
              <a:t>‹#›</a:t>
            </a:fld>
            <a:endParaRPr lang="en-US" dirty="0"/>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65DFA336-4D7D-47CB-B79E-8C5F2EA50640}"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5DA4F04-661F-41C9-B30C-96A15A2B196C}" type="slidenum">
              <a:rPr lang="en-US"/>
              <a:pPr>
                <a:defRPr/>
              </a:pPr>
              <a:t>‹#›</a:t>
            </a:fld>
            <a:endParaRPr lang="en-US" dirty="0"/>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65954E7-9E47-4B2D-886A-80E2011FBFCE}" type="datetime1">
              <a:rPr lang="en-US"/>
              <a:pPr>
                <a:defRPr/>
              </a:pPr>
              <a:t>1/1/2018</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D03D03F-CD84-441A-8B6F-398BFC5E242E}" type="slidenum">
              <a:rPr lang="en-US"/>
              <a:pPr>
                <a:defRPr/>
              </a:pPr>
              <a:t>‹#›</a:t>
            </a:fld>
            <a:endParaRPr lang="en-US" dirty="0"/>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3BA3962-EBA8-4C54-A188-3D4F14DD35BC}" type="datetime1">
              <a:rPr lang="en-US"/>
              <a:pPr>
                <a:defRPr/>
              </a:pPr>
              <a:t>1/1/2018</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C8F5E23-9506-43A6-AB4C-5AB3179363E0}" type="slidenum">
              <a:rPr lang="en-US"/>
              <a:pPr>
                <a:defRPr/>
              </a:pPr>
              <a:t>‹#›</a:t>
            </a:fld>
            <a:endParaRPr lang="en-US" dirty="0"/>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2D4C3589-2D6B-4EC1-98AF-20D8B53E7177}" type="datetime1">
              <a:rPr lang="en-US"/>
              <a:pPr>
                <a:defRPr/>
              </a:pPr>
              <a:t>1/1/2018</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A7860D7-15F1-4E49-ACF6-54E3BEC58651}" type="slidenum">
              <a:rPr lang="en-US"/>
              <a:pPr>
                <a:defRPr/>
              </a:pPr>
              <a:t>‹#›</a:t>
            </a:fld>
            <a:endParaRPr lang="en-US" dirty="0"/>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77CAB18-602C-426C-A812-46A5037DA82C}"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7AE51E4-E2D0-4D4D-B4BB-01ECDDDC6E7B}"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A81C927-0E77-4F72-BC87-6C4B9A305042}"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FAC7D813-CAB8-4379-90F7-98BDC8DE7AE0}"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D1E038A2-D6A2-4057-B56C-391D42A52C31}" type="datetime1">
              <a:rPr lang="en-US"/>
              <a:pPr>
                <a:defRPr/>
              </a:pPr>
              <a:t>1/1/2018</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376981A-1C73-480C-BD50-31597C45CE2F}" type="slidenum">
              <a:rPr lang="en-US"/>
              <a:pPr>
                <a:defRPr/>
              </a:pPr>
              <a:t>‹#›</a:t>
            </a:fld>
            <a:endParaRPr lang="en-US" dirty="0"/>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5852B9BA-8D18-4CDF-A297-DF6DC62359F2}"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EF8D8799-5CB9-4FD6-ABD7-FC18E67E5556}" type="slidenum">
              <a:rPr lang="en-US"/>
              <a:pPr>
                <a:defRPr/>
              </a:pPr>
              <a:t>‹#›</a:t>
            </a:fld>
            <a:endParaRPr lang="en-US" dirty="0"/>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4496F363-0AFD-45F7-95A5-70854B7D1109}" type="datetime1">
              <a:rPr lang="en-US"/>
              <a:pPr>
                <a:defRPr/>
              </a:pPr>
              <a:t>1/1/2018</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D1A4BF6-2021-42C6-A2B2-9E43416322C5}"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A7D8E53-E9E1-4886-8608-4A821168E138}" type="datetime1">
              <a:rPr lang="en-US"/>
              <a:pPr>
                <a:defRPr/>
              </a:pPr>
              <a:t>1/1/2018</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Copyright © 2015 McGraw-Hill Education. All rights reserved. No reproduction or distribution without the prior written consent of McGraw-Hill Education</a:t>
            </a:r>
          </a:p>
        </p:txBody>
      </p:sp>
      <p:sp>
        <p:nvSpPr>
          <p:cNvPr id="7" name="Slide Number Placeholder 5"/>
          <p:cNvSpPr>
            <a:spLocks noGrp="1"/>
          </p:cNvSpPr>
          <p:nvPr>
            <p:ph type="sldNum" sz="quarter" idx="12"/>
          </p:nvPr>
        </p:nvSpPr>
        <p:spPr/>
        <p:txBody>
          <a:bodyPr/>
          <a:lstStyle>
            <a:lvl1pPr>
              <a:defRPr/>
            </a:lvl1pPr>
          </a:lstStyle>
          <a:p>
            <a:pPr>
              <a:defRPr/>
            </a:pPr>
            <a:fld id="{05C02794-61C3-411C-8302-ACEB89BAC3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5CFAC84-8B80-4289-9860-187EA3051BB9}"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13BBC71-AFEF-43DD-833D-4695B6E9301B}"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schemeClr val="bg1"/>
                </a:solidFill>
                <a:latin typeface="Calibri" pitchFamily="-84" charset="0"/>
                <a:cs typeface="Arial" charset="0"/>
              </a:rPr>
              <a:t>12 - </a:t>
            </a:r>
            <a:fld id="{D2FFB70D-F9D6-49E9-BE15-3A0F8A83E1F2}" type="slidenum">
              <a:rPr lang="en-US" sz="1000">
                <a:solidFill>
                  <a:schemeClr val="bg1"/>
                </a:solidFill>
                <a:latin typeface="Calibri" pitchFamily="-84" charset="0"/>
                <a:cs typeface="Arial" charset="0"/>
              </a:rPr>
              <a:pPr algn="ctr">
                <a:defRPr/>
              </a:pPr>
              <a:t>‹#›</a:t>
            </a:fld>
            <a:endParaRPr lang="en-US" sz="1000" dirty="0">
              <a:solidFill>
                <a:schemeClr val="bg1"/>
              </a:solidFill>
              <a:latin typeface="Calibri" pitchFamily="-84" charset="0"/>
              <a:cs typeface="Arial" charset="0"/>
            </a:endParaRPr>
          </a:p>
        </p:txBody>
      </p:sp>
    </p:spTree>
  </p:cSld>
  <p:clrMap bg1="lt1" tx1="dk1" bg2="lt2" tx2="dk2" accent1="accent1" accent2="accent2" accent3="accent3" accent4="accent4" accent5="accent5" accent6="accent6" hlink="hlink" folHlink="folHlink"/>
  <p:sldLayoutIdLst>
    <p:sldLayoutId id="2147485172" r:id="rId1"/>
    <p:sldLayoutId id="2147485152" r:id="rId2"/>
    <p:sldLayoutId id="2147485153" r:id="rId3"/>
    <p:sldLayoutId id="2147485154" r:id="rId4"/>
    <p:sldLayoutId id="2147485155" r:id="rId5"/>
    <p:sldLayoutId id="2147485156" r:id="rId6"/>
    <p:sldLayoutId id="2147485157" r:id="rId7"/>
    <p:sldLayoutId id="2147485158" r:id="rId8"/>
    <p:sldLayoutId id="2147485159" r:id="rId9"/>
    <p:sldLayoutId id="2147485160" r:id="rId10"/>
    <p:sldLayoutId id="2147485161" r:id="rId11"/>
    <p:sldLayoutId id="214748517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7F63ECB0-2299-4C3D-97A1-92EDE308C861}"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48F8730B-7731-4F2F-8C87-27AD9527A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74" r:id="rId1"/>
    <p:sldLayoutId id="2147485175" r:id="rId2"/>
    <p:sldLayoutId id="2147485176" r:id="rId3"/>
    <p:sldLayoutId id="2147485177" r:id="rId4"/>
    <p:sldLayoutId id="2147485178" r:id="rId5"/>
    <p:sldLayoutId id="2147485179" r:id="rId6"/>
    <p:sldLayoutId id="2147485180" r:id="rId7"/>
    <p:sldLayoutId id="2147485181" r:id="rId8"/>
    <p:sldLayoutId id="2147485182" r:id="rId9"/>
    <p:sldLayoutId id="2147485183" r:id="rId10"/>
    <p:sldLayoutId id="2147485184" r:id="rId11"/>
    <p:sldLayoutId id="2147485185" r:id="rId12"/>
    <p:sldLayoutId id="2147485186" r:id="rId13"/>
    <p:sldLayoutId id="2147485187" r:id="rId14"/>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107" charset="0"/>
        </a:defRPr>
      </a:lvl2pPr>
      <a:lvl3pPr algn="ctr" rtl="0" eaLnBrk="0" fontAlgn="base" hangingPunct="0">
        <a:spcBef>
          <a:spcPct val="0"/>
        </a:spcBef>
        <a:spcAft>
          <a:spcPct val="0"/>
        </a:spcAft>
        <a:defRPr sz="4400">
          <a:solidFill>
            <a:schemeClr val="tx1"/>
          </a:solidFill>
          <a:latin typeface="Calibri" pitchFamily="-107" charset="0"/>
        </a:defRPr>
      </a:lvl3pPr>
      <a:lvl4pPr algn="ctr" rtl="0" eaLnBrk="0" fontAlgn="base" hangingPunct="0">
        <a:spcBef>
          <a:spcPct val="0"/>
        </a:spcBef>
        <a:spcAft>
          <a:spcPct val="0"/>
        </a:spcAft>
        <a:defRPr sz="4400">
          <a:solidFill>
            <a:schemeClr val="tx1"/>
          </a:solidFill>
          <a:latin typeface="Calibri" pitchFamily="-107" charset="0"/>
        </a:defRPr>
      </a:lvl4pPr>
      <a:lvl5pPr algn="ctr" rtl="0" eaLnBrk="0" fontAlgn="base" hangingPunct="0">
        <a:spcBef>
          <a:spcPct val="0"/>
        </a:spcBef>
        <a:spcAft>
          <a:spcPct val="0"/>
        </a:spcAft>
        <a:defRPr sz="4400">
          <a:solidFill>
            <a:schemeClr val="tx1"/>
          </a:solidFill>
          <a:latin typeface="Calibri" pitchFamily="-107" charset="0"/>
        </a:defRPr>
      </a:lvl5pPr>
      <a:lvl6pPr marL="457200" algn="ctr" rtl="0" fontAlgn="base">
        <a:spcBef>
          <a:spcPct val="0"/>
        </a:spcBef>
        <a:spcAft>
          <a:spcPct val="0"/>
        </a:spcAft>
        <a:defRPr sz="4400">
          <a:solidFill>
            <a:schemeClr val="tx1"/>
          </a:solidFill>
          <a:latin typeface="Calibri" pitchFamily="-107" charset="0"/>
        </a:defRPr>
      </a:lvl6pPr>
      <a:lvl7pPr marL="914400" algn="ctr" rtl="0" fontAlgn="base">
        <a:spcBef>
          <a:spcPct val="0"/>
        </a:spcBef>
        <a:spcAft>
          <a:spcPct val="0"/>
        </a:spcAft>
        <a:defRPr sz="4400">
          <a:solidFill>
            <a:schemeClr val="tx1"/>
          </a:solidFill>
          <a:latin typeface="Calibri" pitchFamily="-107" charset="0"/>
        </a:defRPr>
      </a:lvl7pPr>
      <a:lvl8pPr marL="1371600" algn="ctr" rtl="0" fontAlgn="base">
        <a:spcBef>
          <a:spcPct val="0"/>
        </a:spcBef>
        <a:spcAft>
          <a:spcPct val="0"/>
        </a:spcAft>
        <a:defRPr sz="4400">
          <a:solidFill>
            <a:schemeClr val="tx1"/>
          </a:solidFill>
          <a:latin typeface="Calibri" pitchFamily="-107" charset="0"/>
        </a:defRPr>
      </a:lvl8pPr>
      <a:lvl9pPr marL="1828800" algn="ctr" rtl="0" fontAlgn="base">
        <a:spcBef>
          <a:spcPct val="0"/>
        </a:spcBef>
        <a:spcAft>
          <a:spcPct val="0"/>
        </a:spcAft>
        <a:defRPr sz="4400">
          <a:solidFill>
            <a:schemeClr val="tx1"/>
          </a:solidFill>
          <a:latin typeface="Calibri" pitchFamily="-107"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CF569BE4-DB6B-4C89-9736-F9A27782053F}"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782FA6F0-81A3-43AD-895F-F2302D0B5E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A52DE8CC-8A62-45B7-A567-86B1306C110C}"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B233F284-EC02-42A1-B24A-E27164DA3D6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202" r:id="rId4"/>
    <p:sldLayoutId id="2147485203" r:id="rId5"/>
    <p:sldLayoutId id="2147485204" r:id="rId6"/>
    <p:sldLayoutId id="2147485205" r:id="rId7"/>
    <p:sldLayoutId id="2147485206" r:id="rId8"/>
    <p:sldLayoutId id="2147485207" r:id="rId9"/>
    <p:sldLayoutId id="2147485208" r:id="rId10"/>
    <p:sldLayoutId id="2147485209"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B2B231CB-F6D6-4D83-BC6B-0876F2F2BC66}"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5511FA23-6552-40BF-B960-030CE2737F7F}" type="slidenum">
              <a:rPr lang="en-US"/>
              <a:pPr>
                <a:defRPr/>
              </a:pPr>
              <a:t>‹#›</a:t>
            </a:fld>
            <a:endParaRPr lang="en-US" dirty="0"/>
          </a:p>
        </p:txBody>
      </p:sp>
      <p:sp>
        <p:nvSpPr>
          <p:cNvPr id="7" name="TextBox 6"/>
          <p:cNvSpPr txBox="1"/>
          <p:nvPr userDrawn="1"/>
        </p:nvSpPr>
        <p:spPr>
          <a:xfrm>
            <a:off x="8499475" y="0"/>
            <a:ext cx="641350" cy="246063"/>
          </a:xfrm>
          <a:prstGeom prst="rect">
            <a:avLst/>
          </a:prstGeom>
          <a:solidFill>
            <a:schemeClr val="accent2">
              <a:lumMod val="75000"/>
            </a:schemeClr>
          </a:solidFill>
        </p:spPr>
        <p:txBody>
          <a:bodyPr>
            <a:spAutoFit/>
          </a:bodyPr>
          <a:lstStyle/>
          <a:p>
            <a:pPr algn="ctr">
              <a:defRPr/>
            </a:pPr>
            <a:r>
              <a:rPr lang="en-US" sz="1000" dirty="0">
                <a:solidFill>
                  <a:prstClr val="white"/>
                </a:solidFill>
                <a:latin typeface="Calibri" pitchFamily="-84" charset="0"/>
                <a:cs typeface="Arial" charset="0"/>
              </a:rPr>
              <a:t>12 - </a:t>
            </a:r>
            <a:fld id="{52652730-2E79-4C24-BDEE-6F7D32FAED52}" type="slidenum">
              <a:rPr lang="en-US" sz="1000">
                <a:solidFill>
                  <a:prstClr val="white"/>
                </a:solidFill>
                <a:latin typeface="Calibri" pitchFamily="-84" charset="0"/>
                <a:cs typeface="Arial" charset="0"/>
              </a:rPr>
              <a:pPr algn="ctr">
                <a:defRPr/>
              </a:pPr>
              <a:t>‹#›</a:t>
            </a:fld>
            <a:endParaRPr lang="en-US" sz="1000" dirty="0">
              <a:solidFill>
                <a:prstClr val="white"/>
              </a:solidFill>
              <a:latin typeface="Calibri" pitchFamily="-84" charset="0"/>
              <a:cs typeface="Arial" charset="0"/>
            </a:endParaRPr>
          </a:p>
        </p:txBody>
      </p:sp>
    </p:spTree>
  </p:cSld>
  <p:clrMap bg1="lt1" tx1="dk1" bg2="lt2" tx2="dk2" accent1="accent1" accent2="accent2" accent3="accent3" accent4="accent4" accent5="accent5" accent6="accent6" hlink="hlink" folHlink="folHlink"/>
  <p:sldLayoutIdLst>
    <p:sldLayoutId id="2147485210" r:id="rId1"/>
    <p:sldLayoutId id="2147485162" r:id="rId2"/>
    <p:sldLayoutId id="2147485163" r:id="rId3"/>
    <p:sldLayoutId id="2147485164" r:id="rId4"/>
    <p:sldLayoutId id="2147485165" r:id="rId5"/>
    <p:sldLayoutId id="2147485166" r:id="rId6"/>
    <p:sldLayoutId id="2147485167" r:id="rId7"/>
    <p:sldLayoutId id="2147485168" r:id="rId8"/>
    <p:sldLayoutId id="2147485169" r:id="rId9"/>
    <p:sldLayoutId id="2147485170" r:id="rId10"/>
    <p:sldLayoutId id="2147485171" r:id="rId11"/>
    <p:sldLayoutId id="214748521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pitchFamily="-84"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8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8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8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pitchFamily="-8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84"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BDC97AA3-2543-403A-8C49-92B453B075CD}"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5C260C41-8E75-4E29-AE91-0CDDB36298D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12" r:id="rId1"/>
    <p:sldLayoutId id="2147485213" r:id="rId2"/>
    <p:sldLayoutId id="2147485214" r:id="rId3"/>
    <p:sldLayoutId id="2147485215" r:id="rId4"/>
    <p:sldLayoutId id="2147485216" r:id="rId5"/>
    <p:sldLayoutId id="2147485217" r:id="rId6"/>
    <p:sldLayoutId id="2147485218" r:id="rId7"/>
    <p:sldLayoutId id="2147485219" r:id="rId8"/>
    <p:sldLayoutId id="2147485220" r:id="rId9"/>
    <p:sldLayoutId id="2147485221" r:id="rId10"/>
    <p:sldLayoutId id="2147485222"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34780366-C137-4F80-9888-1EA75ACC2AB4}" type="datetime1">
              <a:rPr lang="en-US"/>
              <a:pPr>
                <a:defRPr/>
              </a:pPr>
              <a:t>1/1/2018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r>
              <a:rPr lang="en-US"/>
              <a:t>Copyright © 2015 McGraw-Hill Education. All rights reserved. No reproduction or distribution without the prior written consent of McGraw-Hill Education</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29C16CFA-48AC-4EA1-AD31-85670E9062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23" r:id="rId1"/>
    <p:sldLayoutId id="2147485224" r:id="rId2"/>
    <p:sldLayoutId id="2147485225" r:id="rId3"/>
    <p:sldLayoutId id="2147485226" r:id="rId4"/>
    <p:sldLayoutId id="2147485227" r:id="rId5"/>
    <p:sldLayoutId id="2147485228" r:id="rId6"/>
    <p:sldLayoutId id="2147485229" r:id="rId7"/>
    <p:sldLayoutId id="2147485230" r:id="rId8"/>
    <p:sldLayoutId id="2147485231" r:id="rId9"/>
    <p:sldLayoutId id="2147485232" r:id="rId10"/>
    <p:sldLayoutId id="2147485233" r:id="rId11"/>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7.xml"/><Relationship Id="rId7" Type="http://schemas.openxmlformats.org/officeDocument/2006/relationships/image" Target="../media/image12.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4.emf"/><Relationship Id="rId5" Type="http://schemas.openxmlformats.org/officeDocument/2006/relationships/image" Target="../media/image11.e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3.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8.xml"/><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11" Type="http://schemas.openxmlformats.org/officeDocument/2006/relationships/image" Target="../media/image18.emf"/><Relationship Id="rId5" Type="http://schemas.openxmlformats.org/officeDocument/2006/relationships/image" Target="../media/image15.e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4.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4.png"/><Relationship Id="rId5" Type="http://schemas.openxmlformats.org/officeDocument/2006/relationships/image" Target="../media/image23.e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14.bin"/><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28.emf"/><Relationship Id="rId5" Type="http://schemas.openxmlformats.org/officeDocument/2006/relationships/oleObject" Target="../embeddings/oleObject15.bin"/><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oleObject" Target="../embeddings/oleObject1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ctrTitle"/>
          </p:nvPr>
        </p:nvSpPr>
        <p:spPr>
          <a:xfrm>
            <a:off x="685800" y="589288"/>
            <a:ext cx="7772400" cy="1524000"/>
          </a:xfrm>
        </p:spPr>
        <p:txBody>
          <a:bodyPr/>
          <a:lstStyle/>
          <a:p>
            <a:pPr algn="l" eaLnBrk="1" hangingPunct="1"/>
            <a:r>
              <a:rPr lang="en-US" altLang="en-US" b="1" dirty="0"/>
              <a:t>Accounting for </a:t>
            </a:r>
            <a:br>
              <a:rPr lang="en-US" altLang="en-US" b="1" dirty="0"/>
            </a:br>
            <a:r>
              <a:rPr lang="en-US" altLang="en-US" b="1" dirty="0"/>
              <a:t>Partnerships</a:t>
            </a:r>
          </a:p>
        </p:txBody>
      </p:sp>
      <p:sp>
        <p:nvSpPr>
          <p:cNvPr id="71683" name="Subtitle 2"/>
          <p:cNvSpPr>
            <a:spLocks noGrp="1"/>
          </p:cNvSpPr>
          <p:nvPr>
            <p:ph type="subTitle" idx="1"/>
          </p:nvPr>
        </p:nvSpPr>
        <p:spPr>
          <a:xfrm>
            <a:off x="685800" y="2113288"/>
            <a:ext cx="3124200" cy="990600"/>
          </a:xfrm>
        </p:spPr>
        <p:txBody>
          <a:bodyPr/>
          <a:lstStyle/>
          <a:p>
            <a:pPr algn="l" eaLnBrk="1" hangingPunct="1">
              <a:buFont typeface="Wingdings" pitchFamily="2" charset="2"/>
              <a:buNone/>
            </a:pPr>
            <a:r>
              <a:rPr lang="en-US" altLang="en-US" dirty="0">
                <a:solidFill>
                  <a:srgbClr val="898989"/>
                </a:solidFill>
              </a:rPr>
              <a:t>Chapter 12</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Rectangle 3"/>
          <p:cNvSpPr txBox="1">
            <a:spLocks noChangeArrowheads="1"/>
          </p:cNvSpPr>
          <p:nvPr/>
        </p:nvSpPr>
        <p:spPr bwMode="auto">
          <a:xfrm>
            <a:off x="609600" y="4360862"/>
            <a:ext cx="7188485" cy="1336675"/>
          </a:xfrm>
          <a:prstGeom prst="rect">
            <a:avLst/>
          </a:prstGeom>
          <a:noFill/>
          <a:ln w="9525">
            <a:noFill/>
            <a:miter lim="800000"/>
            <a:headEnd/>
            <a:tailEnd/>
          </a:ln>
          <a:effectLst>
            <a:outerShdw dist="17961" dir="2700000" algn="ctr" rotWithShape="0">
              <a:schemeClr val="bg2"/>
            </a:outerShdw>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eaLnBrk="1" hangingPunct="1">
              <a:defRPr/>
            </a:pPr>
            <a:r>
              <a:rPr lang="en-US" sz="2800" b="1" dirty="0">
                <a:solidFill>
                  <a:srgbClr val="002060"/>
                </a:solidFill>
                <a:ea typeface="ＭＳ Ｐゴシック" pitchFamily="34" charset="-128"/>
              </a:rPr>
              <a:t>Wild, Shaw, and </a:t>
            </a:r>
            <a:r>
              <a:rPr lang="en-US" sz="2800" b="1" dirty="0" err="1">
                <a:solidFill>
                  <a:srgbClr val="002060"/>
                </a:solidFill>
                <a:ea typeface="ＭＳ Ｐゴシック" pitchFamily="34" charset="-128"/>
              </a:rPr>
              <a:t>Chiappetta</a:t>
            </a:r>
            <a:endParaRPr lang="en-US" sz="2800" b="1" dirty="0">
              <a:solidFill>
                <a:srgbClr val="002060"/>
              </a:solidFill>
              <a:ea typeface="ＭＳ Ｐゴシック" pitchFamily="34" charset="-128"/>
            </a:endParaRPr>
          </a:p>
          <a:p>
            <a:pPr algn="l" eaLnBrk="1" hangingPunct="1">
              <a:defRPr/>
            </a:pPr>
            <a:r>
              <a:rPr lang="en-US" sz="2800" b="1" dirty="0">
                <a:solidFill>
                  <a:srgbClr val="002060"/>
                </a:solidFill>
                <a:ea typeface="ＭＳ Ｐゴシック" pitchFamily="34" charset="-128"/>
              </a:rPr>
              <a:t>Fundamental Accounting Principles</a:t>
            </a:r>
          </a:p>
          <a:p>
            <a:pPr algn="l" eaLnBrk="1" hangingPunct="1">
              <a:defRPr/>
            </a:pPr>
            <a:r>
              <a:rPr lang="en-US" sz="2800" b="1" dirty="0">
                <a:solidFill>
                  <a:srgbClr val="002060"/>
                </a:solidFill>
                <a:ea typeface="ＭＳ Ｐゴシック" pitchFamily="34" charset="-128"/>
              </a:rPr>
              <a:t>23rd Edition</a:t>
            </a:r>
          </a:p>
          <a:p>
            <a:pPr eaLnBrk="1" hangingPunct="1">
              <a:defRPr/>
            </a:pPr>
            <a:r>
              <a:rPr lang="en-US" sz="3900" b="1" dirty="0">
                <a:solidFill>
                  <a:srgbClr val="002060"/>
                </a:solidFill>
                <a:ea typeface="ＭＳ Ｐゴシック" pitchFamily="34" charset="-128"/>
              </a:rPr>
              <a:t> 	</a:t>
            </a:r>
            <a:endParaRPr lang="en-US" sz="2800" b="1" dirty="0">
              <a:solidFill>
                <a:srgbClr val="002060"/>
              </a:solidFill>
              <a:ea typeface="ＭＳ Ｐゴシック" pitchFamily="34" charset="-128"/>
            </a:endParaRPr>
          </a:p>
          <a:p>
            <a:pPr eaLnBrk="1" hangingPunct="1">
              <a:defRPr/>
            </a:pPr>
            <a:r>
              <a:rPr lang="en-US" sz="3900" b="1" dirty="0">
                <a:solidFill>
                  <a:srgbClr val="002060"/>
                </a:solidFill>
                <a:ea typeface="ＭＳ Ｐゴシック" pitchFamily="34" charset="-128"/>
              </a:rPr>
              <a:t> 	</a:t>
            </a:r>
            <a:endParaRPr lang="en-US" b="1" dirty="0">
              <a:solidFill>
                <a:srgbClr val="002060"/>
              </a:solidFill>
              <a:ea typeface="ＭＳ Ｐゴシック" pitchFamily="34" charset="-128"/>
            </a:endParaRPr>
          </a:p>
        </p:txBody>
      </p:sp>
      <p:sp>
        <p:nvSpPr>
          <p:cNvPr id="9" name="Rectangle 4"/>
          <p:cNvSpPr>
            <a:spLocks noGrp="1" noChangeArrowheads="1"/>
          </p:cNvSpPr>
          <p:nvPr>
            <p:ph type="ftr" sz="quarter" idx="10"/>
          </p:nvPr>
        </p:nvSpPr>
        <p:spPr bwMode="auto">
          <a:xfrm>
            <a:off x="685800" y="6172200"/>
            <a:ext cx="7391400" cy="533400"/>
          </a:xfrm>
          <a:ln>
            <a:miter lim="800000"/>
            <a:headEnd/>
            <a:tailEnd/>
          </a:ln>
        </p:spPr>
        <p:txBody>
          <a:bodyPr vert="horz" wrap="square" lIns="91440" tIns="45720" rIns="91440" bIns="45720" numCol="1" anchor="t" anchorCtr="0" compatLnSpc="1">
            <a:prstTxWarp prst="textNoShape">
              <a:avLst/>
            </a:prstTxWarp>
          </a:bodyPr>
          <a:lstStyle/>
          <a:p>
            <a:pPr>
              <a:defRPr/>
            </a:pPr>
            <a:r>
              <a:rPr lang="en-US" dirty="0"/>
              <a:t>Copyright © 2017 McGraw-Hill Education.  All rights reserved.</a:t>
            </a:r>
          </a:p>
          <a:p>
            <a:pPr>
              <a:defRPr/>
            </a:pPr>
            <a:r>
              <a:rPr lang="en-US" dirty="0"/>
              <a:t>No reproduction or distribution without the prior written consent of McGraw-Hill Education.</a:t>
            </a:r>
          </a:p>
          <a:p>
            <a:pPr>
              <a:defRPr/>
            </a:pPr>
            <a:endParaRPr lang="en-US" sz="1600" dirty="0"/>
          </a:p>
        </p:txBody>
      </p:sp>
      <p:pic>
        <p:nvPicPr>
          <p:cNvPr id="7" name="Picture 6" descr="C:\Users\User\AppData\Local\Temp\SNAGHTML2ce89f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479" y="1560765"/>
            <a:ext cx="2251075" cy="2896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457200"/>
            <a:ext cx="8229600" cy="960438"/>
          </a:xfrm>
        </p:spPr>
        <p:txBody>
          <a:bodyPr/>
          <a:lstStyle/>
          <a:p>
            <a:pPr eaLnBrk="1" hangingPunct="1"/>
            <a:r>
              <a:rPr lang="en-US" altLang="en-US" b="1" dirty="0"/>
              <a:t>Organizing a Partnership</a:t>
            </a:r>
          </a:p>
        </p:txBody>
      </p:sp>
      <p:sp>
        <p:nvSpPr>
          <p:cNvPr id="3" name="TextBox 2"/>
          <p:cNvSpPr txBox="1">
            <a:spLocks noChangeArrowheads="1"/>
          </p:cNvSpPr>
          <p:nvPr/>
        </p:nvSpPr>
        <p:spPr bwMode="auto">
          <a:xfrm>
            <a:off x="400050" y="1308100"/>
            <a:ext cx="8305800" cy="3770313"/>
          </a:xfrm>
          <a:prstGeom prst="rect">
            <a:avLst/>
          </a:prstGeom>
          <a:solidFill>
            <a:srgbClr val="254061"/>
          </a:solidFill>
          <a:ln w="9525">
            <a:solidFill>
              <a:srgbClr val="4F6228"/>
            </a:solidFill>
            <a:miter lim="800000"/>
            <a:headEnd/>
            <a:tailEnd/>
          </a:ln>
          <a:effectLst>
            <a:outerShdw blurRad="63500" dist="38100" dir="2700000" algn="tl" rotWithShape="0">
              <a:srgbClr val="000000">
                <a:alpha val="39999"/>
              </a:srgbClr>
            </a:outerShdw>
          </a:effectLst>
        </p:spPr>
        <p:txBody>
          <a:bodyPr>
            <a:spAutoFit/>
          </a:bodyPr>
          <a:lstStyle/>
          <a:p>
            <a:pPr>
              <a:spcBef>
                <a:spcPts val="0"/>
              </a:spcBef>
              <a:defRPr/>
            </a:pPr>
            <a:r>
              <a:rPr lang="en-US" sz="2600" dirty="0">
                <a:solidFill>
                  <a:schemeClr val="bg1"/>
                </a:solidFill>
                <a:effectLst>
                  <a:outerShdw blurRad="38100" dist="38100" dir="2700000" algn="tl">
                    <a:srgbClr val="000000"/>
                  </a:outerShdw>
                </a:effectLst>
                <a:latin typeface="Calibri" pitchFamily="-84" charset="0"/>
                <a:ea typeface="ＭＳ Ｐゴシック" pitchFamily="-84" charset="-128"/>
                <a:cs typeface="Arial" charset="0"/>
              </a:rPr>
              <a:t>In accounting for partnerships:</a:t>
            </a:r>
          </a:p>
          <a:p>
            <a:pPr marL="457200" indent="-365760">
              <a:spcBef>
                <a:spcPts val="0"/>
              </a:spcBef>
              <a:buFont typeface="Calibri" pitchFamily="-84" charset="0"/>
              <a:buAutoNum type="arabicPeriod"/>
              <a:defRPr/>
            </a:pPr>
            <a:r>
              <a:rPr lang="en-US" sz="2600" dirty="0">
                <a:solidFill>
                  <a:schemeClr val="bg1"/>
                </a:solidFill>
                <a:effectLst>
                  <a:outerShdw blurRad="38100" dist="38100" dir="2700000" algn="tl">
                    <a:srgbClr val="000000"/>
                  </a:outerShdw>
                </a:effectLst>
                <a:latin typeface="Calibri" pitchFamily="-84" charset="0"/>
                <a:ea typeface="ＭＳ Ｐゴシック" pitchFamily="-84" charset="-128"/>
                <a:cs typeface="Arial" charset="0"/>
              </a:rPr>
              <a:t>Partners’ withdrawals are debited to their own separate withdrawals account.</a:t>
            </a:r>
          </a:p>
          <a:p>
            <a:pPr marL="457200" indent="-365760">
              <a:spcBef>
                <a:spcPts val="0"/>
              </a:spcBef>
              <a:buFont typeface="Calibri" pitchFamily="-84" charset="0"/>
              <a:buAutoNum type="arabicPeriod"/>
              <a:defRPr/>
            </a:pPr>
            <a:r>
              <a:rPr lang="en-US" sz="2600" dirty="0">
                <a:solidFill>
                  <a:schemeClr val="bg1"/>
                </a:solidFill>
                <a:effectLst>
                  <a:outerShdw blurRad="38100" dist="38100" dir="2700000" algn="tl">
                    <a:srgbClr val="000000"/>
                  </a:outerShdw>
                </a:effectLst>
                <a:latin typeface="Calibri" pitchFamily="-84" charset="0"/>
                <a:ea typeface="ＭＳ Ｐゴシック" pitchFamily="-84" charset="-128"/>
                <a:cs typeface="Arial" charset="0"/>
              </a:rPr>
              <a:t>Partners’ capital accounts are credited (or debited) for their shares of net income (or net loss) when closing the accounts at the end of the period.</a:t>
            </a:r>
          </a:p>
          <a:p>
            <a:pPr marL="457200" indent="-365760">
              <a:spcBef>
                <a:spcPts val="0"/>
              </a:spcBef>
              <a:buFont typeface="Calibri" pitchFamily="-84" charset="0"/>
              <a:buAutoNum type="arabicPeriod"/>
              <a:defRPr/>
            </a:pPr>
            <a:r>
              <a:rPr lang="en-US" sz="2600" dirty="0">
                <a:solidFill>
                  <a:schemeClr val="bg1"/>
                </a:solidFill>
                <a:effectLst>
                  <a:outerShdw blurRad="38100" dist="38100" dir="2700000" algn="tl">
                    <a:srgbClr val="000000"/>
                  </a:outerShdw>
                </a:effectLst>
                <a:latin typeface="Calibri" pitchFamily="-84" charset="0"/>
                <a:ea typeface="ＭＳ Ｐゴシック" pitchFamily="-84" charset="-128"/>
                <a:cs typeface="Arial" charset="0"/>
              </a:rPr>
              <a:t>Each partner’s withdrawal account is closed to that partner’s capital account. Separate capital and withdrawals accounts are kept for each partner.</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8CBC1E91-30FA-434B-A0ED-81BAE8E8AA23}" type="slidenum">
              <a:rPr lang="en-US" smtClean="0"/>
              <a:pPr>
                <a:defRPr/>
              </a:pPr>
              <a:t>10</a:t>
            </a:fld>
            <a:endParaRPr lang="en-US" dirty="0"/>
          </a:p>
        </p:txBody>
      </p:sp>
      <p:sp>
        <p:nvSpPr>
          <p:cNvPr id="7" name="Rounded Rectangle 6"/>
          <p:cNvSpPr/>
          <p:nvPr/>
        </p:nvSpPr>
        <p:spPr>
          <a:xfrm>
            <a:off x="138113" y="6553200"/>
            <a:ext cx="4205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entries for partnership formation.</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12-1</a:t>
            </a:r>
          </a:p>
        </p:txBody>
      </p:sp>
      <p:sp>
        <p:nvSpPr>
          <p:cNvPr id="8" name="Rectangle 5"/>
          <p:cNvSpPr>
            <a:spLocks noChangeArrowheads="1"/>
          </p:cNvSpPr>
          <p:nvPr/>
        </p:nvSpPr>
        <p:spPr bwMode="auto">
          <a:xfrm>
            <a:off x="1325563" y="1728788"/>
            <a:ext cx="6494462"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6"/>
          <p:cNvSpPr>
            <a:spLocks noChangeArrowheads="1"/>
          </p:cNvSpPr>
          <p:nvPr/>
        </p:nvSpPr>
        <p:spPr bwMode="auto">
          <a:xfrm>
            <a:off x="890588" y="706438"/>
            <a:ext cx="7078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LeBron and Durant organize a partnership on January 1. LeBron’s initial net investment is $1,500,</a:t>
            </a:r>
            <a:endParaRPr lang="en-US" altLang="en-US" dirty="0">
              <a:solidFill>
                <a:prstClr val="black"/>
              </a:solidFill>
              <a:cs typeface="+mn-cs"/>
            </a:endParaRPr>
          </a:p>
        </p:txBody>
      </p:sp>
      <p:sp>
        <p:nvSpPr>
          <p:cNvPr id="10" name="Rectangle 7"/>
          <p:cNvSpPr>
            <a:spLocks noChangeArrowheads="1"/>
          </p:cNvSpPr>
          <p:nvPr/>
        </p:nvSpPr>
        <p:spPr bwMode="auto">
          <a:xfrm>
            <a:off x="890588" y="912813"/>
            <a:ext cx="72707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consisting of cash ($350), equipment ($1,650), and a note payable reflecting a bank loan for the new</a:t>
            </a:r>
            <a:endParaRPr lang="en-US" altLang="en-US" dirty="0">
              <a:solidFill>
                <a:prstClr val="black"/>
              </a:solidFill>
              <a:cs typeface="+mn-cs"/>
            </a:endParaRPr>
          </a:p>
        </p:txBody>
      </p:sp>
      <p:sp>
        <p:nvSpPr>
          <p:cNvPr id="11" name="Rectangle 8"/>
          <p:cNvSpPr>
            <a:spLocks noChangeArrowheads="1"/>
          </p:cNvSpPr>
          <p:nvPr/>
        </p:nvSpPr>
        <p:spPr bwMode="auto">
          <a:xfrm>
            <a:off x="890588" y="1119188"/>
            <a:ext cx="75628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business ($500). Durant’s initial investment is cash of $800. These amounts are the values agreed on by</a:t>
            </a:r>
            <a:endParaRPr lang="en-US" altLang="en-US" dirty="0">
              <a:solidFill>
                <a:prstClr val="black"/>
              </a:solidFill>
              <a:cs typeface="+mn-cs"/>
            </a:endParaRPr>
          </a:p>
        </p:txBody>
      </p:sp>
      <p:sp>
        <p:nvSpPr>
          <p:cNvPr id="12" name="Rectangle 9"/>
          <p:cNvSpPr>
            <a:spLocks noChangeArrowheads="1"/>
          </p:cNvSpPr>
          <p:nvPr/>
        </p:nvSpPr>
        <p:spPr bwMode="auto">
          <a:xfrm>
            <a:off x="890588" y="1325563"/>
            <a:ext cx="72802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both partners. Prepare journal entries to record (1) LeBron’s investment and (2) Durant’s investment.</a:t>
            </a:r>
            <a:endParaRPr lang="en-US" altLang="en-US" dirty="0">
              <a:solidFill>
                <a:prstClr val="black"/>
              </a:solidFill>
              <a:cs typeface="+mn-cs"/>
            </a:endParaRPr>
          </a:p>
        </p:txBody>
      </p:sp>
      <p:sp>
        <p:nvSpPr>
          <p:cNvPr id="13" name="Rectangle 10"/>
          <p:cNvSpPr>
            <a:spLocks noChangeArrowheads="1"/>
          </p:cNvSpPr>
          <p:nvPr/>
        </p:nvSpPr>
        <p:spPr bwMode="auto">
          <a:xfrm>
            <a:off x="1527175" y="1749425"/>
            <a:ext cx="4333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4" name="Rectangle 11"/>
          <p:cNvSpPr>
            <a:spLocks noChangeArrowheads="1"/>
          </p:cNvSpPr>
          <p:nvPr/>
        </p:nvSpPr>
        <p:spPr bwMode="auto">
          <a:xfrm>
            <a:off x="6205538" y="1749425"/>
            <a:ext cx="484187"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5" name="Rectangle 12"/>
          <p:cNvSpPr>
            <a:spLocks noChangeArrowheads="1"/>
          </p:cNvSpPr>
          <p:nvPr/>
        </p:nvSpPr>
        <p:spPr bwMode="auto">
          <a:xfrm>
            <a:off x="7113588" y="1749425"/>
            <a:ext cx="544512"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6" name="Rectangle 13"/>
          <p:cNvSpPr>
            <a:spLocks noChangeArrowheads="1"/>
          </p:cNvSpPr>
          <p:nvPr/>
        </p:nvSpPr>
        <p:spPr bwMode="auto">
          <a:xfrm>
            <a:off x="1395413" y="197643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Jan. 1</a:t>
            </a:r>
            <a:endParaRPr lang="en-US" altLang="en-US" dirty="0">
              <a:solidFill>
                <a:prstClr val="black"/>
              </a:solidFill>
              <a:cs typeface="+mn-cs"/>
            </a:endParaRPr>
          </a:p>
        </p:txBody>
      </p:sp>
      <p:sp>
        <p:nvSpPr>
          <p:cNvPr id="17" name="Rectangle 14"/>
          <p:cNvSpPr>
            <a:spLocks noChangeArrowheads="1"/>
          </p:cNvSpPr>
          <p:nvPr/>
        </p:nvSpPr>
        <p:spPr bwMode="auto">
          <a:xfrm>
            <a:off x="2192338" y="1976438"/>
            <a:ext cx="4445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18" name="Rectangle 15"/>
          <p:cNvSpPr>
            <a:spLocks noChangeArrowheads="1"/>
          </p:cNvSpPr>
          <p:nvPr/>
        </p:nvSpPr>
        <p:spPr bwMode="auto">
          <a:xfrm>
            <a:off x="6518275" y="19764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350</a:t>
            </a:r>
            <a:endParaRPr lang="en-US" altLang="en-US" dirty="0">
              <a:solidFill>
                <a:prstClr val="black"/>
              </a:solidFill>
              <a:cs typeface="+mn-cs"/>
            </a:endParaRPr>
          </a:p>
        </p:txBody>
      </p:sp>
      <p:sp>
        <p:nvSpPr>
          <p:cNvPr id="19" name="Rectangle 16"/>
          <p:cNvSpPr>
            <a:spLocks noChangeArrowheads="1"/>
          </p:cNvSpPr>
          <p:nvPr/>
        </p:nvSpPr>
        <p:spPr bwMode="auto">
          <a:xfrm>
            <a:off x="2192338" y="2182813"/>
            <a:ext cx="8477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Equipment</a:t>
            </a:r>
            <a:endParaRPr lang="en-US" altLang="en-US" dirty="0">
              <a:solidFill>
                <a:prstClr val="black"/>
              </a:solidFill>
              <a:cs typeface="+mn-cs"/>
            </a:endParaRPr>
          </a:p>
        </p:txBody>
      </p:sp>
      <p:sp>
        <p:nvSpPr>
          <p:cNvPr id="20" name="Rectangle 17"/>
          <p:cNvSpPr>
            <a:spLocks noChangeArrowheads="1"/>
          </p:cNvSpPr>
          <p:nvPr/>
        </p:nvSpPr>
        <p:spPr bwMode="auto">
          <a:xfrm>
            <a:off x="6386513" y="218281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1,650</a:t>
            </a:r>
            <a:endParaRPr lang="en-US" altLang="en-US" dirty="0">
              <a:solidFill>
                <a:prstClr val="black"/>
              </a:solidFill>
              <a:cs typeface="+mn-cs"/>
            </a:endParaRPr>
          </a:p>
        </p:txBody>
      </p:sp>
      <p:sp>
        <p:nvSpPr>
          <p:cNvPr id="21" name="Rectangle 18"/>
          <p:cNvSpPr>
            <a:spLocks noChangeArrowheads="1"/>
          </p:cNvSpPr>
          <p:nvPr/>
        </p:nvSpPr>
        <p:spPr bwMode="auto">
          <a:xfrm>
            <a:off x="2373313" y="2389188"/>
            <a:ext cx="9842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Note payable</a:t>
            </a:r>
            <a:endParaRPr lang="en-US" altLang="en-US" dirty="0">
              <a:solidFill>
                <a:prstClr val="black"/>
              </a:solidFill>
              <a:cs typeface="+mn-cs"/>
            </a:endParaRPr>
          </a:p>
        </p:txBody>
      </p:sp>
      <p:sp>
        <p:nvSpPr>
          <p:cNvPr id="23" name="Rectangle 19"/>
          <p:cNvSpPr>
            <a:spLocks noChangeArrowheads="1"/>
          </p:cNvSpPr>
          <p:nvPr/>
        </p:nvSpPr>
        <p:spPr bwMode="auto">
          <a:xfrm>
            <a:off x="7456488" y="23891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500</a:t>
            </a:r>
            <a:endParaRPr lang="en-US" altLang="en-US" dirty="0">
              <a:solidFill>
                <a:prstClr val="black"/>
              </a:solidFill>
              <a:cs typeface="+mn-cs"/>
            </a:endParaRPr>
          </a:p>
        </p:txBody>
      </p:sp>
      <p:sp>
        <p:nvSpPr>
          <p:cNvPr id="31" name="Rectangle 20"/>
          <p:cNvSpPr>
            <a:spLocks noChangeArrowheads="1"/>
          </p:cNvSpPr>
          <p:nvPr/>
        </p:nvSpPr>
        <p:spPr bwMode="auto">
          <a:xfrm>
            <a:off x="2373313" y="2595563"/>
            <a:ext cx="11906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LeBron, Capital</a:t>
            </a:r>
            <a:endParaRPr lang="en-US" altLang="en-US" dirty="0">
              <a:solidFill>
                <a:prstClr val="black"/>
              </a:solidFill>
              <a:cs typeface="+mn-cs"/>
            </a:endParaRPr>
          </a:p>
        </p:txBody>
      </p:sp>
      <p:sp>
        <p:nvSpPr>
          <p:cNvPr id="226" name="Rectangle 21"/>
          <p:cNvSpPr>
            <a:spLocks noChangeArrowheads="1"/>
          </p:cNvSpPr>
          <p:nvPr/>
        </p:nvSpPr>
        <p:spPr bwMode="auto">
          <a:xfrm>
            <a:off x="7324725" y="2595563"/>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1,500</a:t>
            </a:r>
            <a:endParaRPr lang="en-US" altLang="en-US" dirty="0">
              <a:solidFill>
                <a:prstClr val="black"/>
              </a:solidFill>
              <a:cs typeface="+mn-cs"/>
            </a:endParaRPr>
          </a:p>
        </p:txBody>
      </p:sp>
      <p:sp>
        <p:nvSpPr>
          <p:cNvPr id="232" name="Rectangle 22"/>
          <p:cNvSpPr>
            <a:spLocks noChangeArrowheads="1"/>
          </p:cNvSpPr>
          <p:nvPr/>
        </p:nvSpPr>
        <p:spPr bwMode="auto">
          <a:xfrm>
            <a:off x="2192338" y="3214688"/>
            <a:ext cx="4445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233" name="Rectangle 23"/>
          <p:cNvSpPr>
            <a:spLocks noChangeArrowheads="1"/>
          </p:cNvSpPr>
          <p:nvPr/>
        </p:nvSpPr>
        <p:spPr bwMode="auto">
          <a:xfrm>
            <a:off x="6518275" y="32146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a:t>
            </a:r>
            <a:endParaRPr lang="en-US" altLang="en-US" dirty="0">
              <a:solidFill>
                <a:prstClr val="black"/>
              </a:solidFill>
              <a:cs typeface="+mn-cs"/>
            </a:endParaRPr>
          </a:p>
        </p:txBody>
      </p:sp>
      <p:sp>
        <p:nvSpPr>
          <p:cNvPr id="234" name="Rectangle 24"/>
          <p:cNvSpPr>
            <a:spLocks noChangeArrowheads="1"/>
          </p:cNvSpPr>
          <p:nvPr/>
        </p:nvSpPr>
        <p:spPr bwMode="auto">
          <a:xfrm>
            <a:off x="2373313" y="3421063"/>
            <a:ext cx="1149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Durant, Capital</a:t>
            </a:r>
            <a:endParaRPr lang="en-US" altLang="en-US" dirty="0">
              <a:solidFill>
                <a:prstClr val="black"/>
              </a:solidFill>
              <a:cs typeface="+mn-cs"/>
            </a:endParaRPr>
          </a:p>
        </p:txBody>
      </p:sp>
      <p:sp>
        <p:nvSpPr>
          <p:cNvPr id="235" name="Rectangle 25"/>
          <p:cNvSpPr>
            <a:spLocks noChangeArrowheads="1"/>
          </p:cNvSpPr>
          <p:nvPr/>
        </p:nvSpPr>
        <p:spPr bwMode="auto">
          <a:xfrm>
            <a:off x="7456488" y="34210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a:t>
            </a:r>
            <a:endParaRPr lang="en-US" altLang="en-US" dirty="0">
              <a:solidFill>
                <a:prstClr val="black"/>
              </a:solidFill>
              <a:cs typeface="+mn-cs"/>
            </a:endParaRPr>
          </a:p>
        </p:txBody>
      </p:sp>
      <p:sp>
        <p:nvSpPr>
          <p:cNvPr id="236" name="Rectangle 26"/>
          <p:cNvSpPr>
            <a:spLocks noChangeArrowheads="1"/>
          </p:cNvSpPr>
          <p:nvPr/>
        </p:nvSpPr>
        <p:spPr bwMode="auto">
          <a:xfrm>
            <a:off x="3392488" y="1749425"/>
            <a:ext cx="1311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237" name="Rectangle 27"/>
          <p:cNvSpPr>
            <a:spLocks noChangeArrowheads="1"/>
          </p:cNvSpPr>
          <p:nvPr/>
        </p:nvSpPr>
        <p:spPr bwMode="auto">
          <a:xfrm>
            <a:off x="3130550" y="2790825"/>
            <a:ext cx="1735138"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investment of LeBron</a:t>
            </a:r>
            <a:endParaRPr lang="en-US" altLang="en-US" dirty="0">
              <a:solidFill>
                <a:prstClr val="black"/>
              </a:solidFill>
              <a:cs typeface="+mn-cs"/>
            </a:endParaRPr>
          </a:p>
        </p:txBody>
      </p:sp>
      <p:sp>
        <p:nvSpPr>
          <p:cNvPr id="238" name="Rectangle 28"/>
          <p:cNvSpPr>
            <a:spLocks noChangeArrowheads="1"/>
          </p:cNvSpPr>
          <p:nvPr/>
        </p:nvSpPr>
        <p:spPr bwMode="auto">
          <a:xfrm>
            <a:off x="3149600" y="3616325"/>
            <a:ext cx="1704975"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investment of Durant</a:t>
            </a:r>
            <a:endParaRPr lang="en-US" altLang="en-US" dirty="0">
              <a:solidFill>
                <a:prstClr val="black"/>
              </a:solidFill>
              <a:cs typeface="+mn-cs"/>
            </a:endParaRPr>
          </a:p>
        </p:txBody>
      </p:sp>
      <p:sp>
        <p:nvSpPr>
          <p:cNvPr id="239" name="Rectangle 29"/>
          <p:cNvSpPr>
            <a:spLocks noChangeArrowheads="1"/>
          </p:cNvSpPr>
          <p:nvPr/>
        </p:nvSpPr>
        <p:spPr bwMode="auto">
          <a:xfrm>
            <a:off x="1314450" y="1717675"/>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30"/>
          <p:cNvSpPr>
            <a:spLocks noChangeShapeType="1"/>
          </p:cNvSpPr>
          <p:nvPr/>
        </p:nvSpPr>
        <p:spPr bwMode="auto">
          <a:xfrm>
            <a:off x="2060575" y="17383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31"/>
          <p:cNvSpPr>
            <a:spLocks noChangeArrowheads="1"/>
          </p:cNvSpPr>
          <p:nvPr/>
        </p:nvSpPr>
        <p:spPr bwMode="auto">
          <a:xfrm>
            <a:off x="2060575" y="17383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2" name="Line 32"/>
          <p:cNvSpPr>
            <a:spLocks noChangeShapeType="1"/>
          </p:cNvSpPr>
          <p:nvPr/>
        </p:nvSpPr>
        <p:spPr bwMode="auto">
          <a:xfrm>
            <a:off x="5934075" y="17383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3" name="Rectangle 33"/>
          <p:cNvSpPr>
            <a:spLocks noChangeArrowheads="1"/>
          </p:cNvSpPr>
          <p:nvPr/>
        </p:nvSpPr>
        <p:spPr bwMode="auto">
          <a:xfrm>
            <a:off x="5934075" y="17383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4" name="Line 34"/>
          <p:cNvSpPr>
            <a:spLocks noChangeShapeType="1"/>
          </p:cNvSpPr>
          <p:nvPr/>
        </p:nvSpPr>
        <p:spPr bwMode="auto">
          <a:xfrm>
            <a:off x="6870700" y="17383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5" name="Rectangle 35"/>
          <p:cNvSpPr>
            <a:spLocks noChangeArrowheads="1"/>
          </p:cNvSpPr>
          <p:nvPr/>
        </p:nvSpPr>
        <p:spPr bwMode="auto">
          <a:xfrm>
            <a:off x="6870700" y="17383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6" name="Rectangle 36"/>
          <p:cNvSpPr>
            <a:spLocks noChangeArrowheads="1"/>
          </p:cNvSpPr>
          <p:nvPr/>
        </p:nvSpPr>
        <p:spPr bwMode="auto">
          <a:xfrm>
            <a:off x="7799388" y="173831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7" name="Line 37"/>
          <p:cNvSpPr>
            <a:spLocks noChangeShapeType="1"/>
          </p:cNvSpPr>
          <p:nvPr/>
        </p:nvSpPr>
        <p:spPr bwMode="auto">
          <a:xfrm>
            <a:off x="1325563" y="1965325"/>
            <a:ext cx="0" cy="1857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Rectangle 38"/>
          <p:cNvSpPr>
            <a:spLocks noChangeArrowheads="1"/>
          </p:cNvSpPr>
          <p:nvPr/>
        </p:nvSpPr>
        <p:spPr bwMode="auto">
          <a:xfrm>
            <a:off x="1325563" y="1965325"/>
            <a:ext cx="9525" cy="1857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Line 39"/>
          <p:cNvSpPr>
            <a:spLocks noChangeShapeType="1"/>
          </p:cNvSpPr>
          <p:nvPr/>
        </p:nvSpPr>
        <p:spPr bwMode="auto">
          <a:xfrm>
            <a:off x="2060575" y="1965325"/>
            <a:ext cx="0" cy="1857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40"/>
          <p:cNvSpPr>
            <a:spLocks noChangeArrowheads="1"/>
          </p:cNvSpPr>
          <p:nvPr/>
        </p:nvSpPr>
        <p:spPr bwMode="auto">
          <a:xfrm>
            <a:off x="2060575" y="1965325"/>
            <a:ext cx="11113" cy="1857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Line 41"/>
          <p:cNvSpPr>
            <a:spLocks noChangeShapeType="1"/>
          </p:cNvSpPr>
          <p:nvPr/>
        </p:nvSpPr>
        <p:spPr bwMode="auto">
          <a:xfrm>
            <a:off x="5934075" y="1965325"/>
            <a:ext cx="0" cy="1857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Rectangle 42"/>
          <p:cNvSpPr>
            <a:spLocks noChangeArrowheads="1"/>
          </p:cNvSpPr>
          <p:nvPr/>
        </p:nvSpPr>
        <p:spPr bwMode="auto">
          <a:xfrm>
            <a:off x="5934075" y="1965325"/>
            <a:ext cx="9525" cy="1857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Line 43"/>
          <p:cNvSpPr>
            <a:spLocks noChangeShapeType="1"/>
          </p:cNvSpPr>
          <p:nvPr/>
        </p:nvSpPr>
        <p:spPr bwMode="auto">
          <a:xfrm>
            <a:off x="6870700" y="1965325"/>
            <a:ext cx="0" cy="1857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Rectangle 44"/>
          <p:cNvSpPr>
            <a:spLocks noChangeArrowheads="1"/>
          </p:cNvSpPr>
          <p:nvPr/>
        </p:nvSpPr>
        <p:spPr bwMode="auto">
          <a:xfrm>
            <a:off x="6870700" y="1965325"/>
            <a:ext cx="11113" cy="1857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Line 45"/>
          <p:cNvSpPr>
            <a:spLocks noChangeShapeType="1"/>
          </p:cNvSpPr>
          <p:nvPr/>
        </p:nvSpPr>
        <p:spPr bwMode="auto">
          <a:xfrm>
            <a:off x="7808913" y="1965325"/>
            <a:ext cx="0" cy="1857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Rectangle 46"/>
          <p:cNvSpPr>
            <a:spLocks noChangeArrowheads="1"/>
          </p:cNvSpPr>
          <p:nvPr/>
        </p:nvSpPr>
        <p:spPr bwMode="auto">
          <a:xfrm>
            <a:off x="7808913" y="1965325"/>
            <a:ext cx="11112" cy="1857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47"/>
          <p:cNvSpPr>
            <a:spLocks noChangeArrowheads="1"/>
          </p:cNvSpPr>
          <p:nvPr/>
        </p:nvSpPr>
        <p:spPr bwMode="auto">
          <a:xfrm>
            <a:off x="1335088" y="1717675"/>
            <a:ext cx="6484937"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Rectangle 48"/>
          <p:cNvSpPr>
            <a:spLocks noChangeArrowheads="1"/>
          </p:cNvSpPr>
          <p:nvPr/>
        </p:nvSpPr>
        <p:spPr bwMode="auto">
          <a:xfrm>
            <a:off x="1335088" y="1944688"/>
            <a:ext cx="6484937"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Line 49"/>
          <p:cNvSpPr>
            <a:spLocks noChangeShapeType="1"/>
          </p:cNvSpPr>
          <p:nvPr/>
        </p:nvSpPr>
        <p:spPr bwMode="auto">
          <a:xfrm>
            <a:off x="1335088" y="2162175"/>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50"/>
          <p:cNvSpPr>
            <a:spLocks noChangeArrowheads="1"/>
          </p:cNvSpPr>
          <p:nvPr/>
        </p:nvSpPr>
        <p:spPr bwMode="auto">
          <a:xfrm>
            <a:off x="1335088" y="2162175"/>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51"/>
          <p:cNvSpPr>
            <a:spLocks noChangeShapeType="1"/>
          </p:cNvSpPr>
          <p:nvPr/>
        </p:nvSpPr>
        <p:spPr bwMode="auto">
          <a:xfrm>
            <a:off x="1335088" y="2368550"/>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52"/>
          <p:cNvSpPr>
            <a:spLocks noChangeArrowheads="1"/>
          </p:cNvSpPr>
          <p:nvPr/>
        </p:nvSpPr>
        <p:spPr bwMode="auto">
          <a:xfrm>
            <a:off x="1335088" y="2368550"/>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53"/>
          <p:cNvSpPr>
            <a:spLocks noChangeShapeType="1"/>
          </p:cNvSpPr>
          <p:nvPr/>
        </p:nvSpPr>
        <p:spPr bwMode="auto">
          <a:xfrm>
            <a:off x="1335088" y="2574925"/>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54"/>
          <p:cNvSpPr>
            <a:spLocks noChangeArrowheads="1"/>
          </p:cNvSpPr>
          <p:nvPr/>
        </p:nvSpPr>
        <p:spPr bwMode="auto">
          <a:xfrm>
            <a:off x="1335088" y="2574925"/>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55"/>
          <p:cNvSpPr>
            <a:spLocks noChangeShapeType="1"/>
          </p:cNvSpPr>
          <p:nvPr/>
        </p:nvSpPr>
        <p:spPr bwMode="auto">
          <a:xfrm>
            <a:off x="1335088" y="2781300"/>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56"/>
          <p:cNvSpPr>
            <a:spLocks noChangeArrowheads="1"/>
          </p:cNvSpPr>
          <p:nvPr/>
        </p:nvSpPr>
        <p:spPr bwMode="auto">
          <a:xfrm>
            <a:off x="1335088" y="2781300"/>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Line 57"/>
          <p:cNvSpPr>
            <a:spLocks noChangeShapeType="1"/>
          </p:cNvSpPr>
          <p:nvPr/>
        </p:nvSpPr>
        <p:spPr bwMode="auto">
          <a:xfrm>
            <a:off x="1335088" y="2987675"/>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58"/>
          <p:cNvSpPr>
            <a:spLocks noChangeArrowheads="1"/>
          </p:cNvSpPr>
          <p:nvPr/>
        </p:nvSpPr>
        <p:spPr bwMode="auto">
          <a:xfrm>
            <a:off x="1335088" y="2987675"/>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Line 59"/>
          <p:cNvSpPr>
            <a:spLocks noChangeShapeType="1"/>
          </p:cNvSpPr>
          <p:nvPr/>
        </p:nvSpPr>
        <p:spPr bwMode="auto">
          <a:xfrm>
            <a:off x="1335088" y="3194050"/>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Rectangle 60"/>
          <p:cNvSpPr>
            <a:spLocks noChangeArrowheads="1"/>
          </p:cNvSpPr>
          <p:nvPr/>
        </p:nvSpPr>
        <p:spPr bwMode="auto">
          <a:xfrm>
            <a:off x="1335088" y="3194050"/>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Line 61"/>
          <p:cNvSpPr>
            <a:spLocks noChangeShapeType="1"/>
          </p:cNvSpPr>
          <p:nvPr/>
        </p:nvSpPr>
        <p:spPr bwMode="auto">
          <a:xfrm>
            <a:off x="1335088" y="3400425"/>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 name="Rectangle 62"/>
          <p:cNvSpPr>
            <a:spLocks noChangeArrowheads="1"/>
          </p:cNvSpPr>
          <p:nvPr/>
        </p:nvSpPr>
        <p:spPr bwMode="auto">
          <a:xfrm>
            <a:off x="1335088" y="3400425"/>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 name="Line 63"/>
          <p:cNvSpPr>
            <a:spLocks noChangeShapeType="1"/>
          </p:cNvSpPr>
          <p:nvPr/>
        </p:nvSpPr>
        <p:spPr bwMode="auto">
          <a:xfrm>
            <a:off x="1335088" y="3606800"/>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Rectangle 64"/>
          <p:cNvSpPr>
            <a:spLocks noChangeArrowheads="1"/>
          </p:cNvSpPr>
          <p:nvPr/>
        </p:nvSpPr>
        <p:spPr bwMode="auto">
          <a:xfrm>
            <a:off x="1335088" y="3606800"/>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Line 65"/>
          <p:cNvSpPr>
            <a:spLocks noChangeShapeType="1"/>
          </p:cNvSpPr>
          <p:nvPr/>
        </p:nvSpPr>
        <p:spPr bwMode="auto">
          <a:xfrm>
            <a:off x="1335088" y="3813175"/>
            <a:ext cx="648493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3" name="Rectangle 66"/>
          <p:cNvSpPr>
            <a:spLocks noChangeArrowheads="1"/>
          </p:cNvSpPr>
          <p:nvPr/>
        </p:nvSpPr>
        <p:spPr bwMode="auto">
          <a:xfrm>
            <a:off x="1335088" y="3813175"/>
            <a:ext cx="6484937"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 name="Rectangle 13"/>
          <p:cNvSpPr>
            <a:spLocks noChangeArrowheads="1"/>
          </p:cNvSpPr>
          <p:nvPr/>
        </p:nvSpPr>
        <p:spPr bwMode="auto">
          <a:xfrm>
            <a:off x="1395413" y="321468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Jan. 1</a:t>
            </a:r>
            <a:endParaRPr lang="en-US" altLang="en-US" dirty="0">
              <a:solidFill>
                <a:prstClr val="black"/>
              </a:solidFill>
              <a:cs typeface="+mn-cs"/>
            </a:endParaRPr>
          </a:p>
        </p:txBody>
      </p:sp>
      <p:sp>
        <p:nvSpPr>
          <p:cNvPr id="80963" name="Slide Number Placeholder 6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93A8A96-7AA3-49C1-8570-16D0122BF34F}" type="slidenum">
              <a:rPr lang="en-US" altLang="en-US" smtClean="0">
                <a:solidFill>
                  <a:srgbClr val="898989"/>
                </a:solidFill>
              </a:rPr>
              <a:pPr/>
              <a:t>11</a:t>
            </a:fld>
            <a:endParaRPr lang="en-US" altLang="en-US">
              <a:solidFill>
                <a:srgbClr val="898989"/>
              </a:solidFill>
            </a:endParaRPr>
          </a:p>
        </p:txBody>
      </p:sp>
      <p:sp>
        <p:nvSpPr>
          <p:cNvPr id="68" name="Rounded Rectangle 67"/>
          <p:cNvSpPr/>
          <p:nvPr/>
        </p:nvSpPr>
        <p:spPr>
          <a:xfrm>
            <a:off x="138113" y="6553200"/>
            <a:ext cx="4205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entries for partnership formation.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6"/>
                                        </p:tgtEl>
                                        <p:attrNameLst>
                                          <p:attrName>style.visibility</p:attrName>
                                        </p:attrNameLst>
                                      </p:cBhvr>
                                      <p:to>
                                        <p:strVal val="visible"/>
                                      </p:to>
                                    </p:set>
                                    <p:animEffect transition="in" filter="fade">
                                      <p:cBhvr>
                                        <p:cTn id="22" dur="500"/>
                                        <p:tgtEl>
                                          <p:spTgt spid="2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7"/>
                                        </p:tgtEl>
                                        <p:attrNameLst>
                                          <p:attrName>style.visibility</p:attrName>
                                        </p:attrNameLst>
                                      </p:cBhvr>
                                      <p:to>
                                        <p:strVal val="visible"/>
                                      </p:to>
                                    </p:set>
                                    <p:animEffect transition="in" filter="fade">
                                      <p:cBhvr>
                                        <p:cTn id="25" dur="500"/>
                                        <p:tgtEl>
                                          <p:spTgt spid="2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9"/>
                                        </p:tgtEl>
                                        <p:attrNameLst>
                                          <p:attrName>style.visibility</p:attrName>
                                        </p:attrNameLst>
                                      </p:cBhvr>
                                      <p:to>
                                        <p:strVal val="visible"/>
                                      </p:to>
                                    </p:set>
                                    <p:animEffect transition="in" filter="fade">
                                      <p:cBhvr>
                                        <p:cTn id="28" dur="500"/>
                                        <p:tgtEl>
                                          <p:spTgt spid="239"/>
                                        </p:tgtEl>
                                      </p:cBhvr>
                                    </p:animEffect>
                                  </p:childTnLst>
                                </p:cTn>
                              </p:par>
                              <p:par>
                                <p:cTn id="29" presetID="10" presetClass="entr" presetSubtype="0" fill="hold" nodeType="withEffect">
                                  <p:stCondLst>
                                    <p:cond delay="0"/>
                                  </p:stCondLst>
                                  <p:childTnLst>
                                    <p:set>
                                      <p:cBhvr>
                                        <p:cTn id="30" dur="1" fill="hold">
                                          <p:stCondLst>
                                            <p:cond delay="0"/>
                                          </p:stCondLst>
                                        </p:cTn>
                                        <p:tgtEl>
                                          <p:spTgt spid="240"/>
                                        </p:tgtEl>
                                        <p:attrNameLst>
                                          <p:attrName>style.visibility</p:attrName>
                                        </p:attrNameLst>
                                      </p:cBhvr>
                                      <p:to>
                                        <p:strVal val="visible"/>
                                      </p:to>
                                    </p:set>
                                    <p:animEffect transition="in" filter="fade">
                                      <p:cBhvr>
                                        <p:cTn id="31" dur="500"/>
                                        <p:tgtEl>
                                          <p:spTgt spid="2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1"/>
                                        </p:tgtEl>
                                        <p:attrNameLst>
                                          <p:attrName>style.visibility</p:attrName>
                                        </p:attrNameLst>
                                      </p:cBhvr>
                                      <p:to>
                                        <p:strVal val="visible"/>
                                      </p:to>
                                    </p:set>
                                    <p:animEffect transition="in" filter="fade">
                                      <p:cBhvr>
                                        <p:cTn id="34" dur="500"/>
                                        <p:tgtEl>
                                          <p:spTgt spid="241"/>
                                        </p:tgtEl>
                                      </p:cBhvr>
                                    </p:animEffect>
                                  </p:childTnLst>
                                </p:cTn>
                              </p:par>
                              <p:par>
                                <p:cTn id="35" presetID="10" presetClass="entr" presetSubtype="0" fill="hold" nodeType="withEffect">
                                  <p:stCondLst>
                                    <p:cond delay="0"/>
                                  </p:stCondLst>
                                  <p:childTnLst>
                                    <p:set>
                                      <p:cBhvr>
                                        <p:cTn id="36" dur="1" fill="hold">
                                          <p:stCondLst>
                                            <p:cond delay="0"/>
                                          </p:stCondLst>
                                        </p:cTn>
                                        <p:tgtEl>
                                          <p:spTgt spid="242"/>
                                        </p:tgtEl>
                                        <p:attrNameLst>
                                          <p:attrName>style.visibility</p:attrName>
                                        </p:attrNameLst>
                                      </p:cBhvr>
                                      <p:to>
                                        <p:strVal val="visible"/>
                                      </p:to>
                                    </p:set>
                                    <p:animEffect transition="in" filter="fade">
                                      <p:cBhvr>
                                        <p:cTn id="37" dur="500"/>
                                        <p:tgtEl>
                                          <p:spTgt spid="2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3"/>
                                        </p:tgtEl>
                                        <p:attrNameLst>
                                          <p:attrName>style.visibility</p:attrName>
                                        </p:attrNameLst>
                                      </p:cBhvr>
                                      <p:to>
                                        <p:strVal val="visible"/>
                                      </p:to>
                                    </p:set>
                                    <p:animEffect transition="in" filter="fade">
                                      <p:cBhvr>
                                        <p:cTn id="40" dur="500"/>
                                        <p:tgtEl>
                                          <p:spTgt spid="243"/>
                                        </p:tgtEl>
                                      </p:cBhvr>
                                    </p:animEffect>
                                  </p:childTnLst>
                                </p:cTn>
                              </p:par>
                              <p:par>
                                <p:cTn id="41" presetID="10" presetClass="entr" presetSubtype="0" fill="hold" nodeType="withEffect">
                                  <p:stCondLst>
                                    <p:cond delay="0"/>
                                  </p:stCondLst>
                                  <p:childTnLst>
                                    <p:set>
                                      <p:cBhvr>
                                        <p:cTn id="42" dur="1" fill="hold">
                                          <p:stCondLst>
                                            <p:cond delay="0"/>
                                          </p:stCondLst>
                                        </p:cTn>
                                        <p:tgtEl>
                                          <p:spTgt spid="244"/>
                                        </p:tgtEl>
                                        <p:attrNameLst>
                                          <p:attrName>style.visibility</p:attrName>
                                        </p:attrNameLst>
                                      </p:cBhvr>
                                      <p:to>
                                        <p:strVal val="visible"/>
                                      </p:to>
                                    </p:set>
                                    <p:animEffect transition="in" filter="fade">
                                      <p:cBhvr>
                                        <p:cTn id="43" dur="500"/>
                                        <p:tgtEl>
                                          <p:spTgt spid="24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5"/>
                                        </p:tgtEl>
                                        <p:attrNameLst>
                                          <p:attrName>style.visibility</p:attrName>
                                        </p:attrNameLst>
                                      </p:cBhvr>
                                      <p:to>
                                        <p:strVal val="visible"/>
                                      </p:to>
                                    </p:set>
                                    <p:animEffect transition="in" filter="fade">
                                      <p:cBhvr>
                                        <p:cTn id="46" dur="500"/>
                                        <p:tgtEl>
                                          <p:spTgt spid="2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6"/>
                                        </p:tgtEl>
                                        <p:attrNameLst>
                                          <p:attrName>style.visibility</p:attrName>
                                        </p:attrNameLst>
                                      </p:cBhvr>
                                      <p:to>
                                        <p:strVal val="visible"/>
                                      </p:to>
                                    </p:set>
                                    <p:animEffect transition="in" filter="fade">
                                      <p:cBhvr>
                                        <p:cTn id="49" dur="500"/>
                                        <p:tgtEl>
                                          <p:spTgt spid="246"/>
                                        </p:tgtEl>
                                      </p:cBhvr>
                                    </p:animEffect>
                                  </p:childTnLst>
                                </p:cTn>
                              </p:par>
                              <p:par>
                                <p:cTn id="50" presetID="10" presetClass="entr" presetSubtype="0" fill="hold" nodeType="withEffect">
                                  <p:stCondLst>
                                    <p:cond delay="0"/>
                                  </p:stCondLst>
                                  <p:childTnLst>
                                    <p:set>
                                      <p:cBhvr>
                                        <p:cTn id="51" dur="1" fill="hold">
                                          <p:stCondLst>
                                            <p:cond delay="0"/>
                                          </p:stCondLst>
                                        </p:cTn>
                                        <p:tgtEl>
                                          <p:spTgt spid="247"/>
                                        </p:tgtEl>
                                        <p:attrNameLst>
                                          <p:attrName>style.visibility</p:attrName>
                                        </p:attrNameLst>
                                      </p:cBhvr>
                                      <p:to>
                                        <p:strVal val="visible"/>
                                      </p:to>
                                    </p:set>
                                    <p:animEffect transition="in" filter="fade">
                                      <p:cBhvr>
                                        <p:cTn id="52" dur="500"/>
                                        <p:tgtEl>
                                          <p:spTgt spid="2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8"/>
                                        </p:tgtEl>
                                        <p:attrNameLst>
                                          <p:attrName>style.visibility</p:attrName>
                                        </p:attrNameLst>
                                      </p:cBhvr>
                                      <p:to>
                                        <p:strVal val="visible"/>
                                      </p:to>
                                    </p:set>
                                    <p:animEffect transition="in" filter="fade">
                                      <p:cBhvr>
                                        <p:cTn id="55" dur="500"/>
                                        <p:tgtEl>
                                          <p:spTgt spid="248"/>
                                        </p:tgtEl>
                                      </p:cBhvr>
                                    </p:animEffect>
                                  </p:childTnLst>
                                </p:cTn>
                              </p:par>
                              <p:par>
                                <p:cTn id="56" presetID="10" presetClass="entr" presetSubtype="0" fill="hold" nodeType="withEffect">
                                  <p:stCondLst>
                                    <p:cond delay="0"/>
                                  </p:stCondLst>
                                  <p:childTnLst>
                                    <p:set>
                                      <p:cBhvr>
                                        <p:cTn id="57" dur="1" fill="hold">
                                          <p:stCondLst>
                                            <p:cond delay="0"/>
                                          </p:stCondLst>
                                        </p:cTn>
                                        <p:tgtEl>
                                          <p:spTgt spid="249"/>
                                        </p:tgtEl>
                                        <p:attrNameLst>
                                          <p:attrName>style.visibility</p:attrName>
                                        </p:attrNameLst>
                                      </p:cBhvr>
                                      <p:to>
                                        <p:strVal val="visible"/>
                                      </p:to>
                                    </p:set>
                                    <p:animEffect transition="in" filter="fade">
                                      <p:cBhvr>
                                        <p:cTn id="58" dur="500"/>
                                        <p:tgtEl>
                                          <p:spTgt spid="2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50"/>
                                        </p:tgtEl>
                                        <p:attrNameLst>
                                          <p:attrName>style.visibility</p:attrName>
                                        </p:attrNameLst>
                                      </p:cBhvr>
                                      <p:to>
                                        <p:strVal val="visible"/>
                                      </p:to>
                                    </p:set>
                                    <p:animEffect transition="in" filter="fade">
                                      <p:cBhvr>
                                        <p:cTn id="61" dur="500"/>
                                        <p:tgtEl>
                                          <p:spTgt spid="250"/>
                                        </p:tgtEl>
                                      </p:cBhvr>
                                    </p:animEffect>
                                  </p:childTnLst>
                                </p:cTn>
                              </p:par>
                              <p:par>
                                <p:cTn id="62" presetID="10" presetClass="entr" presetSubtype="0" fill="hold" nodeType="withEffect">
                                  <p:stCondLst>
                                    <p:cond delay="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500"/>
                                        <p:tgtEl>
                                          <p:spTgt spid="2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2"/>
                                        </p:tgtEl>
                                        <p:attrNameLst>
                                          <p:attrName>style.visibility</p:attrName>
                                        </p:attrNameLst>
                                      </p:cBhvr>
                                      <p:to>
                                        <p:strVal val="visible"/>
                                      </p:to>
                                    </p:set>
                                    <p:animEffect transition="in" filter="fade">
                                      <p:cBhvr>
                                        <p:cTn id="67" dur="500"/>
                                        <p:tgtEl>
                                          <p:spTgt spid="252"/>
                                        </p:tgtEl>
                                      </p:cBhvr>
                                    </p:animEffect>
                                  </p:childTnLst>
                                </p:cTn>
                              </p:par>
                              <p:par>
                                <p:cTn id="68" presetID="10" presetClass="entr" presetSubtype="0" fill="hold" nodeType="withEffect">
                                  <p:stCondLst>
                                    <p:cond delay="0"/>
                                  </p:stCondLst>
                                  <p:childTnLst>
                                    <p:set>
                                      <p:cBhvr>
                                        <p:cTn id="69" dur="1" fill="hold">
                                          <p:stCondLst>
                                            <p:cond delay="0"/>
                                          </p:stCondLst>
                                        </p:cTn>
                                        <p:tgtEl>
                                          <p:spTgt spid="253"/>
                                        </p:tgtEl>
                                        <p:attrNameLst>
                                          <p:attrName>style.visibility</p:attrName>
                                        </p:attrNameLst>
                                      </p:cBhvr>
                                      <p:to>
                                        <p:strVal val="visible"/>
                                      </p:to>
                                    </p:set>
                                    <p:animEffect transition="in" filter="fade">
                                      <p:cBhvr>
                                        <p:cTn id="70" dur="500"/>
                                        <p:tgtEl>
                                          <p:spTgt spid="2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1"/>
                                        </p:tgtEl>
                                        <p:attrNameLst>
                                          <p:attrName>style.visibility</p:attrName>
                                        </p:attrNameLst>
                                      </p:cBhvr>
                                      <p:to>
                                        <p:strVal val="visible"/>
                                      </p:to>
                                    </p:set>
                                    <p:animEffect transition="in" filter="fade">
                                      <p:cBhvr>
                                        <p:cTn id="73" dur="500"/>
                                        <p:tgtEl>
                                          <p:spTgt spid="271"/>
                                        </p:tgtEl>
                                      </p:cBhvr>
                                    </p:animEffect>
                                  </p:childTnLst>
                                </p:cTn>
                              </p:par>
                              <p:par>
                                <p:cTn id="74" presetID="10" presetClass="entr" presetSubtype="0" fill="hold" nodeType="withEffect">
                                  <p:stCondLst>
                                    <p:cond delay="0"/>
                                  </p:stCondLst>
                                  <p:childTnLst>
                                    <p:set>
                                      <p:cBhvr>
                                        <p:cTn id="75" dur="1" fill="hold">
                                          <p:stCondLst>
                                            <p:cond delay="0"/>
                                          </p:stCondLst>
                                        </p:cTn>
                                        <p:tgtEl>
                                          <p:spTgt spid="278"/>
                                        </p:tgtEl>
                                        <p:attrNameLst>
                                          <p:attrName>style.visibility</p:attrName>
                                        </p:attrNameLst>
                                      </p:cBhvr>
                                      <p:to>
                                        <p:strVal val="visible"/>
                                      </p:to>
                                    </p:set>
                                    <p:animEffect transition="in" filter="fade">
                                      <p:cBhvr>
                                        <p:cTn id="76" dur="500"/>
                                        <p:tgtEl>
                                          <p:spTgt spid="278"/>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9"/>
                                        </p:tgtEl>
                                        <p:attrNameLst>
                                          <p:attrName>style.visibility</p:attrName>
                                        </p:attrNameLst>
                                      </p:cBhvr>
                                      <p:to>
                                        <p:strVal val="visible"/>
                                      </p:to>
                                    </p:set>
                                    <p:animEffect transition="in" filter="fade">
                                      <p:cBhvr>
                                        <p:cTn id="79" dur="500"/>
                                        <p:tgtEl>
                                          <p:spTgt spid="27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0"/>
                                        </p:tgtEl>
                                        <p:attrNameLst>
                                          <p:attrName>style.visibility</p:attrName>
                                        </p:attrNameLst>
                                      </p:cBhvr>
                                      <p:to>
                                        <p:strVal val="visible"/>
                                      </p:to>
                                    </p:set>
                                    <p:animEffect transition="in" filter="fade">
                                      <p:cBhvr>
                                        <p:cTn id="82" dur="500"/>
                                        <p:tgtEl>
                                          <p:spTgt spid="28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1"/>
                                        </p:tgtEl>
                                        <p:attrNameLst>
                                          <p:attrName>style.visibility</p:attrName>
                                        </p:attrNameLst>
                                      </p:cBhvr>
                                      <p:to>
                                        <p:strVal val="visible"/>
                                      </p:to>
                                    </p:set>
                                    <p:animEffect transition="in" filter="fade">
                                      <p:cBhvr>
                                        <p:cTn id="85" dur="500"/>
                                        <p:tgtEl>
                                          <p:spTgt spid="281"/>
                                        </p:tgtEl>
                                      </p:cBhvr>
                                    </p:animEffect>
                                  </p:childTnLst>
                                </p:cTn>
                              </p:par>
                              <p:par>
                                <p:cTn id="86" presetID="10" presetClass="entr" presetSubtype="0" fill="hold" nodeType="withEffect">
                                  <p:stCondLst>
                                    <p:cond delay="0"/>
                                  </p:stCondLst>
                                  <p:childTnLst>
                                    <p:set>
                                      <p:cBhvr>
                                        <p:cTn id="87" dur="1" fill="hold">
                                          <p:stCondLst>
                                            <p:cond delay="0"/>
                                          </p:stCondLst>
                                        </p:cTn>
                                        <p:tgtEl>
                                          <p:spTgt spid="282"/>
                                        </p:tgtEl>
                                        <p:attrNameLst>
                                          <p:attrName>style.visibility</p:attrName>
                                        </p:attrNameLst>
                                      </p:cBhvr>
                                      <p:to>
                                        <p:strVal val="visible"/>
                                      </p:to>
                                    </p:set>
                                    <p:animEffect transition="in" filter="fade">
                                      <p:cBhvr>
                                        <p:cTn id="88" dur="500"/>
                                        <p:tgtEl>
                                          <p:spTgt spid="28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83"/>
                                        </p:tgtEl>
                                        <p:attrNameLst>
                                          <p:attrName>style.visibility</p:attrName>
                                        </p:attrNameLst>
                                      </p:cBhvr>
                                      <p:to>
                                        <p:strVal val="visible"/>
                                      </p:to>
                                    </p:set>
                                    <p:animEffect transition="in" filter="fade">
                                      <p:cBhvr>
                                        <p:cTn id="91" dur="500"/>
                                        <p:tgtEl>
                                          <p:spTgt spid="283"/>
                                        </p:tgtEl>
                                      </p:cBhvr>
                                    </p:animEffect>
                                  </p:childTnLst>
                                </p:cTn>
                              </p:par>
                              <p:par>
                                <p:cTn id="92" presetID="10" presetClass="entr" presetSubtype="0" fill="hold" nodeType="withEffect">
                                  <p:stCondLst>
                                    <p:cond delay="0"/>
                                  </p:stCondLst>
                                  <p:childTnLst>
                                    <p:set>
                                      <p:cBhvr>
                                        <p:cTn id="93" dur="1" fill="hold">
                                          <p:stCondLst>
                                            <p:cond delay="0"/>
                                          </p:stCondLst>
                                        </p:cTn>
                                        <p:tgtEl>
                                          <p:spTgt spid="284"/>
                                        </p:tgtEl>
                                        <p:attrNameLst>
                                          <p:attrName>style.visibility</p:attrName>
                                        </p:attrNameLst>
                                      </p:cBhvr>
                                      <p:to>
                                        <p:strVal val="visible"/>
                                      </p:to>
                                    </p:set>
                                    <p:animEffect transition="in" filter="fade">
                                      <p:cBhvr>
                                        <p:cTn id="94" dur="500"/>
                                        <p:tgtEl>
                                          <p:spTgt spid="28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85"/>
                                        </p:tgtEl>
                                        <p:attrNameLst>
                                          <p:attrName>style.visibility</p:attrName>
                                        </p:attrNameLst>
                                      </p:cBhvr>
                                      <p:to>
                                        <p:strVal val="visible"/>
                                      </p:to>
                                    </p:set>
                                    <p:animEffect transition="in" filter="fade">
                                      <p:cBhvr>
                                        <p:cTn id="97" dur="500"/>
                                        <p:tgtEl>
                                          <p:spTgt spid="285"/>
                                        </p:tgtEl>
                                      </p:cBhvr>
                                    </p:animEffect>
                                  </p:childTnLst>
                                </p:cTn>
                              </p:par>
                              <p:par>
                                <p:cTn id="98" presetID="10" presetClass="entr" presetSubtype="0" fill="hold" nodeType="withEffect">
                                  <p:stCondLst>
                                    <p:cond delay="0"/>
                                  </p:stCondLst>
                                  <p:childTnLst>
                                    <p:set>
                                      <p:cBhvr>
                                        <p:cTn id="99" dur="1" fill="hold">
                                          <p:stCondLst>
                                            <p:cond delay="0"/>
                                          </p:stCondLst>
                                        </p:cTn>
                                        <p:tgtEl>
                                          <p:spTgt spid="286"/>
                                        </p:tgtEl>
                                        <p:attrNameLst>
                                          <p:attrName>style.visibility</p:attrName>
                                        </p:attrNameLst>
                                      </p:cBhvr>
                                      <p:to>
                                        <p:strVal val="visible"/>
                                      </p:to>
                                    </p:set>
                                    <p:animEffect transition="in" filter="fade">
                                      <p:cBhvr>
                                        <p:cTn id="100" dur="500"/>
                                        <p:tgtEl>
                                          <p:spTgt spid="28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7"/>
                                        </p:tgtEl>
                                        <p:attrNameLst>
                                          <p:attrName>style.visibility</p:attrName>
                                        </p:attrNameLst>
                                      </p:cBhvr>
                                      <p:to>
                                        <p:strVal val="visible"/>
                                      </p:to>
                                    </p:set>
                                    <p:animEffect transition="in" filter="fade">
                                      <p:cBhvr>
                                        <p:cTn id="103" dur="500"/>
                                        <p:tgtEl>
                                          <p:spTgt spid="287"/>
                                        </p:tgtEl>
                                      </p:cBhvr>
                                    </p:animEffect>
                                  </p:childTnLst>
                                </p:cTn>
                              </p:par>
                              <p:par>
                                <p:cTn id="104" presetID="10" presetClass="entr" presetSubtype="0" fill="hold" nodeType="withEffect">
                                  <p:stCondLst>
                                    <p:cond delay="0"/>
                                  </p:stCondLst>
                                  <p:childTnLst>
                                    <p:set>
                                      <p:cBhvr>
                                        <p:cTn id="105" dur="1" fill="hold">
                                          <p:stCondLst>
                                            <p:cond delay="0"/>
                                          </p:stCondLst>
                                        </p:cTn>
                                        <p:tgtEl>
                                          <p:spTgt spid="292"/>
                                        </p:tgtEl>
                                        <p:attrNameLst>
                                          <p:attrName>style.visibility</p:attrName>
                                        </p:attrNameLst>
                                      </p:cBhvr>
                                      <p:to>
                                        <p:strVal val="visible"/>
                                      </p:to>
                                    </p:set>
                                    <p:animEffect transition="in" filter="fade">
                                      <p:cBhvr>
                                        <p:cTn id="106" dur="500"/>
                                        <p:tgtEl>
                                          <p:spTgt spid="29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93"/>
                                        </p:tgtEl>
                                        <p:attrNameLst>
                                          <p:attrName>style.visibility</p:attrName>
                                        </p:attrNameLst>
                                      </p:cBhvr>
                                      <p:to>
                                        <p:strVal val="visible"/>
                                      </p:to>
                                    </p:set>
                                    <p:animEffect transition="in" filter="fade">
                                      <p:cBhvr>
                                        <p:cTn id="109" dur="500"/>
                                        <p:tgtEl>
                                          <p:spTgt spid="293"/>
                                        </p:tgtEl>
                                      </p:cBhvr>
                                    </p:animEffect>
                                  </p:childTnLst>
                                </p:cTn>
                              </p:par>
                              <p:par>
                                <p:cTn id="110" presetID="10" presetClass="entr" presetSubtype="0" fill="hold" nodeType="withEffect">
                                  <p:stCondLst>
                                    <p:cond delay="0"/>
                                  </p:stCondLst>
                                  <p:childTnLst>
                                    <p:set>
                                      <p:cBhvr>
                                        <p:cTn id="111" dur="1" fill="hold">
                                          <p:stCondLst>
                                            <p:cond delay="0"/>
                                          </p:stCondLst>
                                        </p:cTn>
                                        <p:tgtEl>
                                          <p:spTgt spid="294"/>
                                        </p:tgtEl>
                                        <p:attrNameLst>
                                          <p:attrName>style.visibility</p:attrName>
                                        </p:attrNameLst>
                                      </p:cBhvr>
                                      <p:to>
                                        <p:strVal val="visible"/>
                                      </p:to>
                                    </p:set>
                                    <p:animEffect transition="in" filter="fade">
                                      <p:cBhvr>
                                        <p:cTn id="112" dur="500"/>
                                        <p:tgtEl>
                                          <p:spTgt spid="29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95"/>
                                        </p:tgtEl>
                                        <p:attrNameLst>
                                          <p:attrName>style.visibility</p:attrName>
                                        </p:attrNameLst>
                                      </p:cBhvr>
                                      <p:to>
                                        <p:strVal val="visible"/>
                                      </p:to>
                                    </p:set>
                                    <p:animEffect transition="in" filter="fade">
                                      <p:cBhvr>
                                        <p:cTn id="115" dur="500"/>
                                        <p:tgtEl>
                                          <p:spTgt spid="295"/>
                                        </p:tgtEl>
                                      </p:cBhvr>
                                    </p:animEffect>
                                  </p:childTnLst>
                                </p:cTn>
                              </p:par>
                              <p:par>
                                <p:cTn id="116" presetID="10" presetClass="entr" presetSubtype="0" fill="hold" nodeType="withEffect">
                                  <p:stCondLst>
                                    <p:cond delay="0"/>
                                  </p:stCondLst>
                                  <p:childTnLst>
                                    <p:set>
                                      <p:cBhvr>
                                        <p:cTn id="117" dur="1" fill="hold">
                                          <p:stCondLst>
                                            <p:cond delay="0"/>
                                          </p:stCondLst>
                                        </p:cTn>
                                        <p:tgtEl>
                                          <p:spTgt spid="296"/>
                                        </p:tgtEl>
                                        <p:attrNameLst>
                                          <p:attrName>style.visibility</p:attrName>
                                        </p:attrNameLst>
                                      </p:cBhvr>
                                      <p:to>
                                        <p:strVal val="visible"/>
                                      </p:to>
                                    </p:set>
                                    <p:animEffect transition="in" filter="fade">
                                      <p:cBhvr>
                                        <p:cTn id="118" dur="500"/>
                                        <p:tgtEl>
                                          <p:spTgt spid="296"/>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97"/>
                                        </p:tgtEl>
                                        <p:attrNameLst>
                                          <p:attrName>style.visibility</p:attrName>
                                        </p:attrNameLst>
                                      </p:cBhvr>
                                      <p:to>
                                        <p:strVal val="visible"/>
                                      </p:to>
                                    </p:set>
                                    <p:animEffect transition="in" filter="fade">
                                      <p:cBhvr>
                                        <p:cTn id="121" dur="500"/>
                                        <p:tgtEl>
                                          <p:spTgt spid="297"/>
                                        </p:tgtEl>
                                      </p:cBhvr>
                                    </p:animEffect>
                                  </p:childTnLst>
                                </p:cTn>
                              </p:par>
                              <p:par>
                                <p:cTn id="122" presetID="10" presetClass="entr" presetSubtype="0" fill="hold" nodeType="withEffect">
                                  <p:stCondLst>
                                    <p:cond delay="0"/>
                                  </p:stCondLst>
                                  <p:childTnLst>
                                    <p:set>
                                      <p:cBhvr>
                                        <p:cTn id="123" dur="1" fill="hold">
                                          <p:stCondLst>
                                            <p:cond delay="0"/>
                                          </p:stCondLst>
                                        </p:cTn>
                                        <p:tgtEl>
                                          <p:spTgt spid="298"/>
                                        </p:tgtEl>
                                        <p:attrNameLst>
                                          <p:attrName>style.visibility</p:attrName>
                                        </p:attrNameLst>
                                      </p:cBhvr>
                                      <p:to>
                                        <p:strVal val="visible"/>
                                      </p:to>
                                    </p:set>
                                    <p:animEffect transition="in" filter="fade">
                                      <p:cBhvr>
                                        <p:cTn id="124" dur="500"/>
                                        <p:tgtEl>
                                          <p:spTgt spid="298"/>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99"/>
                                        </p:tgtEl>
                                        <p:attrNameLst>
                                          <p:attrName>style.visibility</p:attrName>
                                        </p:attrNameLst>
                                      </p:cBhvr>
                                      <p:to>
                                        <p:strVal val="visible"/>
                                      </p:to>
                                    </p:set>
                                    <p:animEffect transition="in" filter="fade">
                                      <p:cBhvr>
                                        <p:cTn id="127" dur="500"/>
                                        <p:tgtEl>
                                          <p:spTgt spid="299"/>
                                        </p:tgtEl>
                                      </p:cBhvr>
                                    </p:animEffect>
                                  </p:childTnLst>
                                </p:cTn>
                              </p:par>
                              <p:par>
                                <p:cTn id="128" presetID="10" presetClass="entr" presetSubtype="0" fill="hold" nodeType="withEffect">
                                  <p:stCondLst>
                                    <p:cond delay="0"/>
                                  </p:stCondLst>
                                  <p:childTnLst>
                                    <p:set>
                                      <p:cBhvr>
                                        <p:cTn id="129" dur="1" fill="hold">
                                          <p:stCondLst>
                                            <p:cond delay="0"/>
                                          </p:stCondLst>
                                        </p:cTn>
                                        <p:tgtEl>
                                          <p:spTgt spid="300"/>
                                        </p:tgtEl>
                                        <p:attrNameLst>
                                          <p:attrName>style.visibility</p:attrName>
                                        </p:attrNameLst>
                                      </p:cBhvr>
                                      <p:to>
                                        <p:strVal val="visible"/>
                                      </p:to>
                                    </p:set>
                                    <p:animEffect transition="in" filter="fade">
                                      <p:cBhvr>
                                        <p:cTn id="130" dur="500"/>
                                        <p:tgtEl>
                                          <p:spTgt spid="300"/>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301"/>
                                        </p:tgtEl>
                                        <p:attrNameLst>
                                          <p:attrName>style.visibility</p:attrName>
                                        </p:attrNameLst>
                                      </p:cBhvr>
                                      <p:to>
                                        <p:strVal val="visible"/>
                                      </p:to>
                                    </p:set>
                                    <p:animEffect transition="in" filter="fade">
                                      <p:cBhvr>
                                        <p:cTn id="133" dur="500"/>
                                        <p:tgtEl>
                                          <p:spTgt spid="301"/>
                                        </p:tgtEl>
                                      </p:cBhvr>
                                    </p:animEffect>
                                  </p:childTnLst>
                                </p:cTn>
                              </p:par>
                              <p:par>
                                <p:cTn id="134" presetID="10" presetClass="entr" presetSubtype="0" fill="hold" nodeType="withEffect">
                                  <p:stCondLst>
                                    <p:cond delay="0"/>
                                  </p:stCondLst>
                                  <p:childTnLst>
                                    <p:set>
                                      <p:cBhvr>
                                        <p:cTn id="135" dur="1" fill="hold">
                                          <p:stCondLst>
                                            <p:cond delay="0"/>
                                          </p:stCondLst>
                                        </p:cTn>
                                        <p:tgtEl>
                                          <p:spTgt spid="302"/>
                                        </p:tgtEl>
                                        <p:attrNameLst>
                                          <p:attrName>style.visibility</p:attrName>
                                        </p:attrNameLst>
                                      </p:cBhvr>
                                      <p:to>
                                        <p:strVal val="visible"/>
                                      </p:to>
                                    </p:set>
                                    <p:animEffect transition="in" filter="fade">
                                      <p:cBhvr>
                                        <p:cTn id="136" dur="500"/>
                                        <p:tgtEl>
                                          <p:spTgt spid="302"/>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3"/>
                                        </p:tgtEl>
                                        <p:attrNameLst>
                                          <p:attrName>style.visibility</p:attrName>
                                        </p:attrNameLst>
                                      </p:cBhvr>
                                      <p:to>
                                        <p:strVal val="visible"/>
                                      </p:to>
                                    </p:set>
                                    <p:animEffect transition="in" filter="fade">
                                      <p:cBhvr>
                                        <p:cTn id="139" dur="500"/>
                                        <p:tgtEl>
                                          <p:spTgt spid="30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fade">
                                      <p:cBhvr>
                                        <p:cTn id="142" dur="500"/>
                                        <p:tgtEl>
                                          <p:spTgt spid="17"/>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500"/>
                                        <p:tgtEl>
                                          <p:spTgt spid="1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19"/>
                                        </p:tgtEl>
                                        <p:attrNameLst>
                                          <p:attrName>style.visibility</p:attrName>
                                        </p:attrNameLst>
                                      </p:cBhvr>
                                      <p:to>
                                        <p:strVal val="visible"/>
                                      </p:to>
                                    </p:set>
                                    <p:animEffect transition="in" filter="fade">
                                      <p:cBhvr>
                                        <p:cTn id="148" dur="500"/>
                                        <p:tgtEl>
                                          <p:spTgt spid="19"/>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fade">
                                      <p:cBhvr>
                                        <p:cTn id="151" dur="500"/>
                                        <p:tgtEl>
                                          <p:spTgt spid="20"/>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1"/>
                                        </p:tgtEl>
                                        <p:attrNameLst>
                                          <p:attrName>style.visibility</p:attrName>
                                        </p:attrNameLst>
                                      </p:cBhvr>
                                      <p:to>
                                        <p:strVal val="visible"/>
                                      </p:to>
                                    </p:set>
                                    <p:animEffect transition="in" filter="fade">
                                      <p:cBhvr>
                                        <p:cTn id="154" dur="500"/>
                                        <p:tgtEl>
                                          <p:spTgt spid="2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fade">
                                      <p:cBhvr>
                                        <p:cTn id="160" dur="500"/>
                                        <p:tgtEl>
                                          <p:spTgt spid="31"/>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226"/>
                                        </p:tgtEl>
                                        <p:attrNameLst>
                                          <p:attrName>style.visibility</p:attrName>
                                        </p:attrNameLst>
                                      </p:cBhvr>
                                      <p:to>
                                        <p:strVal val="visible"/>
                                      </p:to>
                                    </p:set>
                                    <p:animEffect transition="in" filter="fade">
                                      <p:cBhvr>
                                        <p:cTn id="163" dur="500"/>
                                        <p:tgtEl>
                                          <p:spTgt spid="226"/>
                                        </p:tgtEl>
                                      </p:cBhvr>
                                    </p:animEffec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
                                        </p:tgtEl>
                                        <p:attrNameLst>
                                          <p:attrName>style.visibility</p:attrName>
                                        </p:attrNameLst>
                                      </p:cBhvr>
                                      <p:to>
                                        <p:strVal val="visible"/>
                                      </p:to>
                                    </p:set>
                                    <p:animEffect transition="in" filter="fade">
                                      <p:cBhvr>
                                        <p:cTn id="168" dur="500"/>
                                        <p:tgtEl>
                                          <p:spTgt spid="115"/>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38"/>
                                        </p:tgtEl>
                                        <p:attrNameLst>
                                          <p:attrName>style.visibility</p:attrName>
                                        </p:attrNameLst>
                                      </p:cBhvr>
                                      <p:to>
                                        <p:strVal val="visible"/>
                                      </p:to>
                                    </p:set>
                                    <p:animEffect transition="in" filter="fade">
                                      <p:cBhvr>
                                        <p:cTn id="171" dur="500"/>
                                        <p:tgtEl>
                                          <p:spTgt spid="23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32"/>
                                        </p:tgtEl>
                                        <p:attrNameLst>
                                          <p:attrName>style.visibility</p:attrName>
                                        </p:attrNameLst>
                                      </p:cBhvr>
                                      <p:to>
                                        <p:strVal val="visible"/>
                                      </p:to>
                                    </p:set>
                                    <p:animEffect transition="in" filter="fade">
                                      <p:cBhvr>
                                        <p:cTn id="174" dur="500"/>
                                        <p:tgtEl>
                                          <p:spTgt spid="23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3"/>
                                        </p:tgtEl>
                                        <p:attrNameLst>
                                          <p:attrName>style.visibility</p:attrName>
                                        </p:attrNameLst>
                                      </p:cBhvr>
                                      <p:to>
                                        <p:strVal val="visible"/>
                                      </p:to>
                                    </p:set>
                                    <p:animEffect transition="in" filter="fade">
                                      <p:cBhvr>
                                        <p:cTn id="177" dur="500"/>
                                        <p:tgtEl>
                                          <p:spTgt spid="23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34"/>
                                        </p:tgtEl>
                                        <p:attrNameLst>
                                          <p:attrName>style.visibility</p:attrName>
                                        </p:attrNameLst>
                                      </p:cBhvr>
                                      <p:to>
                                        <p:strVal val="visible"/>
                                      </p:to>
                                    </p:set>
                                    <p:animEffect transition="in" filter="fade">
                                      <p:cBhvr>
                                        <p:cTn id="180" dur="500"/>
                                        <p:tgtEl>
                                          <p:spTgt spid="234"/>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35"/>
                                        </p:tgtEl>
                                        <p:attrNameLst>
                                          <p:attrName>style.visibility</p:attrName>
                                        </p:attrNameLst>
                                      </p:cBhvr>
                                      <p:to>
                                        <p:strVal val="visible"/>
                                      </p:to>
                                    </p:set>
                                    <p:animEffect transition="in" filter="fade">
                                      <p:cBhvr>
                                        <p:cTn id="183"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p:bldP spid="15" grpId="0"/>
      <p:bldP spid="16" grpId="0"/>
      <p:bldP spid="17" grpId="0"/>
      <p:bldP spid="18" grpId="0"/>
      <p:bldP spid="19" grpId="0"/>
      <p:bldP spid="20" grpId="0"/>
      <p:bldP spid="21" grpId="0"/>
      <p:bldP spid="23" grpId="0"/>
      <p:bldP spid="31" grpId="0"/>
      <p:bldP spid="226" grpId="0"/>
      <p:bldP spid="232" grpId="0"/>
      <p:bldP spid="233" grpId="0"/>
      <p:bldP spid="234" grpId="0"/>
      <p:bldP spid="235" grpId="0"/>
      <p:bldP spid="236" grpId="0"/>
      <p:bldP spid="237" grpId="0"/>
      <p:bldP spid="238" grpId="0"/>
      <p:bldP spid="239" grpId="0" animBg="1"/>
      <p:bldP spid="241" grpId="0" animBg="1"/>
      <p:bldP spid="243" grpId="0" animBg="1"/>
      <p:bldP spid="245" grpId="0" animBg="1"/>
      <p:bldP spid="246" grpId="0" animBg="1"/>
      <p:bldP spid="248" grpId="0" animBg="1"/>
      <p:bldP spid="250" grpId="0" animBg="1"/>
      <p:bldP spid="252" grpId="0" animBg="1"/>
      <p:bldP spid="271" grpId="0" animBg="1"/>
      <p:bldP spid="279" grpId="0" animBg="1"/>
      <p:bldP spid="280" grpId="0" animBg="1"/>
      <p:bldP spid="281" grpId="0" animBg="1"/>
      <p:bldP spid="283" grpId="0" animBg="1"/>
      <p:bldP spid="285" grpId="0" animBg="1"/>
      <p:bldP spid="287" grpId="0" animBg="1"/>
      <p:bldP spid="293" grpId="0" animBg="1"/>
      <p:bldP spid="295" grpId="0" animBg="1"/>
      <p:bldP spid="297" grpId="0" animBg="1"/>
      <p:bldP spid="299" grpId="0" animBg="1"/>
      <p:bldP spid="301" grpId="0" animBg="1"/>
      <p:bldP spid="303" grpId="0" animBg="1"/>
      <p:bldP spid="1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4"/>
          <p:cNvSpPr>
            <a:spLocks noGrp="1"/>
          </p:cNvSpPr>
          <p:nvPr>
            <p:ph type="ctrTitle"/>
          </p:nvPr>
        </p:nvSpPr>
        <p:spPr>
          <a:xfrm>
            <a:off x="922774" y="2057400"/>
            <a:ext cx="7315200" cy="3124200"/>
          </a:xfrm>
        </p:spPr>
        <p:txBody>
          <a:bodyPr/>
          <a:lstStyle/>
          <a:p>
            <a:pPr eaLnBrk="1" hangingPunct="1"/>
            <a:r>
              <a:rPr lang="en-US" altLang="en-US" dirty="0"/>
              <a:t/>
            </a:r>
            <a:br>
              <a:rPr lang="en-US" altLang="en-US" dirty="0"/>
            </a:br>
            <a:r>
              <a:rPr lang="en-US" altLang="en-US" dirty="0"/>
              <a:t/>
            </a:r>
            <a:br>
              <a:rPr lang="en-US" altLang="en-US" dirty="0"/>
            </a:br>
            <a:r>
              <a:rPr lang="en-US" altLang="en-US" dirty="0"/>
              <a:t> P2:	</a:t>
            </a:r>
            <a:br>
              <a:rPr lang="en-US" altLang="en-US" dirty="0"/>
            </a:br>
            <a:r>
              <a:rPr lang="en-US" dirty="0"/>
              <a:t>Allocate and record income and loss among partners.</a:t>
            </a:r>
            <a:br>
              <a:rPr lang="en-US" dirty="0"/>
            </a:br>
            <a:r>
              <a:rPr lang="en-US" altLang="en-US" dirty="0"/>
              <a:t/>
            </a:r>
            <a:br>
              <a:rPr lang="en-US" altLang="en-US" dirty="0"/>
            </a:br>
            <a:r>
              <a:rPr lang="en-US" altLang="en-US" dirty="0"/>
              <a:t/>
            </a:r>
            <a:br>
              <a:rPr lang="en-US" altLang="en-US" dirty="0"/>
            </a:br>
            <a:endParaRPr lang="en-US" altLang="en-US" dirty="0"/>
          </a:p>
        </p:txBody>
      </p:sp>
      <p:sp>
        <p:nvSpPr>
          <p:cNvPr id="819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1D1B184-1B38-4636-AF6D-5921B1A4B9FA}" type="slidenum">
              <a:rPr lang="en-US" altLang="en-US" smtClean="0">
                <a:solidFill>
                  <a:srgbClr val="898989"/>
                </a:solidFill>
              </a:rPr>
              <a:pPr/>
              <a:t>12</a:t>
            </a:fld>
            <a:endParaRPr lang="en-US" altLang="en-US">
              <a:solidFill>
                <a:srgbClr val="898989"/>
              </a:solidFill>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81925" name="Picture 2"/>
          <p:cNvPicPr>
            <a:picLocks noChangeAspect="1" noChangeArrowheads="1"/>
          </p:cNvPicPr>
          <p:nvPr/>
        </p:nvPicPr>
        <p:blipFill>
          <a:blip r:embed="rId3" cstate="print"/>
          <a:srcRect/>
          <a:stretch>
            <a:fillRect/>
          </a:stretch>
        </p:blipFill>
        <p:spPr bwMode="auto">
          <a:xfrm>
            <a:off x="922774" y="1741488"/>
            <a:ext cx="7315200" cy="87312"/>
          </a:xfrm>
          <a:prstGeom prst="rect">
            <a:avLst/>
          </a:prstGeom>
          <a:noFill/>
          <a:ln w="9525">
            <a:noFill/>
            <a:miter lim="800000"/>
            <a:headEnd/>
            <a:tailEnd/>
          </a:ln>
        </p:spPr>
      </p:pic>
      <p:pic>
        <p:nvPicPr>
          <p:cNvPr id="81926" name="Picture 2"/>
          <p:cNvPicPr>
            <a:picLocks noChangeAspect="1" noChangeArrowheads="1"/>
          </p:cNvPicPr>
          <p:nvPr/>
        </p:nvPicPr>
        <p:blipFill>
          <a:blip r:embed="rId3" cstate="print"/>
          <a:srcRect/>
          <a:stretch>
            <a:fillRect/>
          </a:stretch>
        </p:blipFill>
        <p:spPr bwMode="auto">
          <a:xfrm>
            <a:off x="914400" y="4572000"/>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title"/>
          </p:nvPr>
        </p:nvSpPr>
        <p:spPr>
          <a:xfrm>
            <a:off x="462643" y="621009"/>
            <a:ext cx="8229600" cy="960438"/>
          </a:xfrm>
        </p:spPr>
        <p:txBody>
          <a:bodyPr/>
          <a:lstStyle/>
          <a:p>
            <a:pPr eaLnBrk="1" hangingPunct="1"/>
            <a:r>
              <a:rPr lang="en-US" altLang="en-US" b="1" dirty="0"/>
              <a:t>Dividing Partnership </a:t>
            </a:r>
            <a:br>
              <a:rPr lang="en-US" altLang="en-US" b="1" dirty="0"/>
            </a:br>
            <a:r>
              <a:rPr lang="en-US" altLang="en-US" b="1" dirty="0"/>
              <a:t>Income or Loss</a:t>
            </a:r>
          </a:p>
        </p:txBody>
      </p:sp>
      <p:sp>
        <p:nvSpPr>
          <p:cNvPr id="19460" name="Rectangle 4"/>
          <p:cNvSpPr>
            <a:spLocks noGrp="1" noChangeArrowheads="1"/>
          </p:cNvSpPr>
          <p:nvPr>
            <p:ph type="body" idx="4294967295"/>
          </p:nvPr>
        </p:nvSpPr>
        <p:spPr>
          <a:xfrm>
            <a:off x="1371600" y="3912891"/>
            <a:ext cx="6769100" cy="2590800"/>
          </a:xfrm>
          <a:solidFill>
            <a:schemeClr val="accent3">
              <a:lumMod val="20000"/>
              <a:lumOff val="80000"/>
            </a:schemeClr>
          </a:solidFill>
          <a:ln>
            <a:solidFill>
              <a:schemeClr val="tx1"/>
            </a:solidFill>
          </a:ln>
        </p:spPr>
        <p:txBody>
          <a:bodyPr rtlCol="0">
            <a:normAutofit/>
          </a:bodyPr>
          <a:lstStyle/>
          <a:p>
            <a:pPr marL="0" indent="0" eaLnBrk="1" fontAlgn="auto" hangingPunct="1">
              <a:lnSpc>
                <a:spcPct val="95000"/>
              </a:lnSpc>
              <a:spcAft>
                <a:spcPts val="0"/>
              </a:spcAft>
              <a:buClr>
                <a:srgbClr val="F4F4A3"/>
              </a:buClr>
              <a:buFont typeface="Wingdings" pitchFamily="-84" charset="2"/>
              <a:buNone/>
              <a:defRPr/>
            </a:pPr>
            <a:r>
              <a:rPr lang="en-US" b="1" dirty="0">
                <a:solidFill>
                  <a:srgbClr val="4F6228"/>
                </a:solidFill>
                <a:ea typeface="ＭＳ Ｐゴシック" pitchFamily="-84" charset="-128"/>
              </a:rPr>
              <a:t>Three frequently used methods to divide income or loss are allocation on:</a:t>
            </a:r>
          </a:p>
          <a:p>
            <a:pPr marL="952500" lvl="1" indent="-503238" eaLnBrk="1" fontAlgn="auto" hangingPunct="1">
              <a:lnSpc>
                <a:spcPct val="95000"/>
              </a:lnSpc>
              <a:spcAft>
                <a:spcPts val="0"/>
              </a:spcAft>
              <a:buClr>
                <a:srgbClr val="006600"/>
              </a:buClr>
              <a:buFontTx/>
              <a:buAutoNum type="arabicPeriod"/>
              <a:defRPr/>
            </a:pPr>
            <a:r>
              <a:rPr lang="en-US" b="1" dirty="0">
                <a:solidFill>
                  <a:srgbClr val="4F6228"/>
                </a:solidFill>
                <a:ea typeface="ＭＳ Ｐゴシック" pitchFamily="-84" charset="-128"/>
              </a:rPr>
              <a:t>Stated ratios.</a:t>
            </a:r>
          </a:p>
          <a:p>
            <a:pPr marL="952500" lvl="1" indent="-503238" eaLnBrk="1" fontAlgn="auto" hangingPunct="1">
              <a:lnSpc>
                <a:spcPct val="95000"/>
              </a:lnSpc>
              <a:spcAft>
                <a:spcPts val="0"/>
              </a:spcAft>
              <a:buClr>
                <a:srgbClr val="006600"/>
              </a:buClr>
              <a:buFontTx/>
              <a:buAutoNum type="arabicPeriod"/>
              <a:defRPr/>
            </a:pPr>
            <a:r>
              <a:rPr lang="en-US" b="1" dirty="0">
                <a:solidFill>
                  <a:srgbClr val="4F6228"/>
                </a:solidFill>
                <a:ea typeface="ＭＳ Ｐゴシック" pitchFamily="-84" charset="-128"/>
              </a:rPr>
              <a:t>Capital balances.</a:t>
            </a:r>
          </a:p>
          <a:p>
            <a:pPr marL="952500" lvl="1" indent="-503238" eaLnBrk="1" fontAlgn="auto" hangingPunct="1">
              <a:lnSpc>
                <a:spcPct val="95000"/>
              </a:lnSpc>
              <a:spcAft>
                <a:spcPts val="0"/>
              </a:spcAft>
              <a:buClr>
                <a:srgbClr val="006600"/>
              </a:buClr>
              <a:buFontTx/>
              <a:buAutoNum type="arabicPeriod"/>
              <a:defRPr/>
            </a:pPr>
            <a:r>
              <a:rPr lang="en-US" b="1" dirty="0">
                <a:solidFill>
                  <a:srgbClr val="4F6228"/>
                </a:solidFill>
                <a:ea typeface="ＭＳ Ｐゴシック" pitchFamily="-84" charset="-128"/>
              </a:rPr>
              <a:t>Services, capital, and stated ratios.</a:t>
            </a:r>
            <a:endParaRPr lang="en-US" sz="2400" b="1" dirty="0">
              <a:solidFill>
                <a:srgbClr val="4F6228"/>
              </a:solidFill>
              <a:ea typeface="ＭＳ Ｐゴシック" pitchFamily="-84" charset="-128"/>
            </a:endParaRPr>
          </a:p>
        </p:txBody>
      </p:sp>
      <p:sp>
        <p:nvSpPr>
          <p:cNvPr id="37892" name="Text Box 6"/>
          <p:cNvSpPr txBox="1">
            <a:spLocks noChangeArrowheads="1"/>
          </p:cNvSpPr>
          <p:nvPr/>
        </p:nvSpPr>
        <p:spPr bwMode="auto">
          <a:xfrm>
            <a:off x="304800" y="1775007"/>
            <a:ext cx="8534400" cy="1938992"/>
          </a:xfrm>
          <a:prstGeom prst="rect">
            <a:avLst/>
          </a:prstGeom>
          <a:solidFill>
            <a:schemeClr val="accent2">
              <a:lumMod val="75000"/>
            </a:schemeClr>
          </a:solidFill>
          <a:ln w="12700">
            <a:noFill/>
            <a:miter lim="800000"/>
            <a:headEnd/>
            <a:tailEnd/>
          </a:ln>
        </p:spPr>
        <p:txBody>
          <a:bodyPr>
            <a:spAutoFit/>
          </a:bodyPr>
          <a:lstStyle/>
          <a:p>
            <a:pPr algn="ctr">
              <a:defRPr/>
            </a:pPr>
            <a:r>
              <a:rPr lang="en-US" sz="3000" dirty="0">
                <a:solidFill>
                  <a:srgbClr val="DDD9C3"/>
                </a:solidFill>
                <a:latin typeface="Calibri" pitchFamily="-84" charset="0"/>
                <a:ea typeface="ＭＳ Ｐゴシック" pitchFamily="-84" charset="-128"/>
                <a:cs typeface="Arial" charset="0"/>
              </a:rPr>
              <a:t>Partners are not employees of partnership but are its owners.  No salaries reported as expense on the income statement. Profits or losses of the partnership are divided on some agreed upon ratio.</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0398C077-75BF-4AC3-AF06-712299A4001D}" type="slidenum">
              <a:rPr lang="en-US" smtClean="0"/>
              <a:pPr>
                <a:defRPr/>
              </a:pPr>
              <a:t>13</a:t>
            </a:fld>
            <a:endParaRPr lang="en-US" dirty="0"/>
          </a:p>
        </p:txBody>
      </p:sp>
      <p:sp>
        <p:nvSpPr>
          <p:cNvPr id="8" name="Rounded Rectangle 7"/>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460">
                                            <p:bg/>
                                          </p:spTgt>
                                        </p:tgtEl>
                                        <p:attrNameLst>
                                          <p:attrName>style.visibility</p:attrName>
                                        </p:attrNameLst>
                                      </p:cBhvr>
                                      <p:to>
                                        <p:strVal val="visible"/>
                                      </p:to>
                                    </p:set>
                                    <p:animEffect transition="in" filter="dissolve">
                                      <p:cBhvr>
                                        <p:cTn id="7" dur="500"/>
                                        <p:tgtEl>
                                          <p:spTgt spid="19460">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460">
                                            <p:txEl>
                                              <p:pRg st="0" end="0"/>
                                            </p:txEl>
                                          </p:spTgt>
                                        </p:tgtEl>
                                        <p:attrNameLst>
                                          <p:attrName>style.visibility</p:attrName>
                                        </p:attrNameLst>
                                      </p:cBhvr>
                                      <p:to>
                                        <p:strVal val="visible"/>
                                      </p:to>
                                    </p:set>
                                    <p:animEffect transition="in" filter="dissolve">
                                      <p:cBhvr>
                                        <p:cTn id="11" dur="500"/>
                                        <p:tgtEl>
                                          <p:spTgt spid="19460">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9460">
                                            <p:txEl>
                                              <p:pRg st="1" end="1"/>
                                            </p:txEl>
                                          </p:spTgt>
                                        </p:tgtEl>
                                        <p:attrNameLst>
                                          <p:attrName>style.visibility</p:attrName>
                                        </p:attrNameLst>
                                      </p:cBhvr>
                                      <p:to>
                                        <p:strVal val="visible"/>
                                      </p:to>
                                    </p:set>
                                    <p:animEffect transition="in" filter="dissolve">
                                      <p:cBhvr>
                                        <p:cTn id="15" dur="500"/>
                                        <p:tgtEl>
                                          <p:spTgt spid="19460">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9460">
                                            <p:txEl>
                                              <p:pRg st="2" end="2"/>
                                            </p:txEl>
                                          </p:spTgt>
                                        </p:tgtEl>
                                        <p:attrNameLst>
                                          <p:attrName>style.visibility</p:attrName>
                                        </p:attrNameLst>
                                      </p:cBhvr>
                                      <p:to>
                                        <p:strVal val="visible"/>
                                      </p:to>
                                    </p:set>
                                    <p:animEffect transition="in" filter="dissolve">
                                      <p:cBhvr>
                                        <p:cTn id="19" dur="500"/>
                                        <p:tgtEl>
                                          <p:spTgt spid="19460">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9460">
                                            <p:txEl>
                                              <p:pRg st="3" end="3"/>
                                            </p:txEl>
                                          </p:spTgt>
                                        </p:tgtEl>
                                        <p:attrNameLst>
                                          <p:attrName>style.visibility</p:attrName>
                                        </p:attrNameLst>
                                      </p:cBhvr>
                                      <p:to>
                                        <p:strVal val="visible"/>
                                      </p:to>
                                    </p:set>
                                    <p:animEffect transition="in" filter="dissolve">
                                      <p:cBhvr>
                                        <p:cTn id="23" dur="500"/>
                                        <p:tgtEl>
                                          <p:spTgt spid="194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Chapter 12 Income on fixed proporation.png"/>
          <p:cNvPicPr>
            <a:picLocks noChangeAspect="1"/>
          </p:cNvPicPr>
          <p:nvPr/>
        </p:nvPicPr>
        <p:blipFill>
          <a:blip r:embed="rId3" cstate="print"/>
          <a:srcRect/>
          <a:stretch>
            <a:fillRect/>
          </a:stretch>
        </p:blipFill>
        <p:spPr bwMode="auto">
          <a:xfrm>
            <a:off x="212725" y="3581400"/>
            <a:ext cx="8718550" cy="1189038"/>
          </a:xfrm>
          <a:prstGeom prst="rect">
            <a:avLst/>
          </a:prstGeom>
          <a:noFill/>
          <a:ln w="9525">
            <a:solidFill>
              <a:schemeClr val="tx1"/>
            </a:solidFill>
            <a:miter lim="800000"/>
            <a:headEnd/>
            <a:tailEnd/>
          </a:ln>
        </p:spPr>
      </p:pic>
      <p:sp>
        <p:nvSpPr>
          <p:cNvPr id="83971" name="Rectangle 2"/>
          <p:cNvSpPr>
            <a:spLocks noGrp="1" noChangeArrowheads="1"/>
          </p:cNvSpPr>
          <p:nvPr>
            <p:ph type="title"/>
          </p:nvPr>
        </p:nvSpPr>
        <p:spPr>
          <a:xfrm>
            <a:off x="457200" y="533400"/>
            <a:ext cx="8229600" cy="990600"/>
          </a:xfrm>
        </p:spPr>
        <p:txBody>
          <a:bodyPr/>
          <a:lstStyle/>
          <a:p>
            <a:pPr eaLnBrk="1" hangingPunct="1"/>
            <a:r>
              <a:rPr lang="en-US" altLang="en-US" b="1" dirty="0"/>
              <a:t>Allocation on Stated Ratios</a:t>
            </a:r>
          </a:p>
        </p:txBody>
      </p:sp>
      <p:sp>
        <p:nvSpPr>
          <p:cNvPr id="3077" name="Rectangle 6"/>
          <p:cNvSpPr>
            <a:spLocks noChangeArrowheads="1"/>
          </p:cNvSpPr>
          <p:nvPr/>
        </p:nvSpPr>
        <p:spPr bwMode="auto">
          <a:xfrm>
            <a:off x="609600" y="1600200"/>
            <a:ext cx="8001000" cy="1752600"/>
          </a:xfrm>
          <a:prstGeom prst="rect">
            <a:avLst/>
          </a:prstGeom>
          <a:solidFill>
            <a:srgbClr val="CCC1DA"/>
          </a:solidFill>
          <a:ln w="9525">
            <a:solidFill>
              <a:srgbClr val="4F6228"/>
            </a:solidFill>
            <a:miter lim="800000"/>
            <a:headEnd/>
            <a:tailEnd/>
          </a:ln>
          <a:effectLst>
            <a:outerShdw blurRad="63500" dist="38100" dir="2700000" algn="tl" rotWithShape="0">
              <a:srgbClr val="000000">
                <a:alpha val="39999"/>
              </a:srgbClr>
            </a:outerShdw>
          </a:effectLst>
        </p:spPr>
        <p:txBody>
          <a:bodyPr/>
          <a:lstStyle/>
          <a:p>
            <a:pPr marL="342900" indent="-342900">
              <a:spcBef>
                <a:spcPct val="20000"/>
              </a:spcBef>
              <a:buSzPct val="85000"/>
              <a:buFont typeface="Wingdings" pitchFamily="-84" charset="2"/>
              <a:buNone/>
              <a:defRPr/>
            </a:pPr>
            <a:r>
              <a:rPr lang="en-US" sz="2800" dirty="0">
                <a:solidFill>
                  <a:srgbClr val="0D0D0D"/>
                </a:solidFill>
                <a:latin typeface="Calibri" pitchFamily="-84" charset="0"/>
                <a:cs typeface="Arial" charset="0"/>
              </a:rPr>
              <a:t>   In the partnership agreement, Zayn is to receive 2/3 and Perez 1/3 of partnership income or loss. If the partnership income is $60,000, we will allocate the income to partners as follows:</a:t>
            </a:r>
          </a:p>
        </p:txBody>
      </p:sp>
      <p:grpSp>
        <p:nvGrpSpPr>
          <p:cNvPr id="2" name="Group 10"/>
          <p:cNvGrpSpPr>
            <a:grpSpLocks/>
          </p:cNvGrpSpPr>
          <p:nvPr/>
        </p:nvGrpSpPr>
        <p:grpSpPr bwMode="auto">
          <a:xfrm>
            <a:off x="3505200" y="4333875"/>
            <a:ext cx="4495800" cy="1365250"/>
            <a:chOff x="1536" y="2922"/>
            <a:chExt cx="2832" cy="860"/>
          </a:xfrm>
        </p:grpSpPr>
        <p:sp>
          <p:nvSpPr>
            <p:cNvPr id="20489" name="Line 9"/>
            <p:cNvSpPr>
              <a:spLocks noChangeShapeType="1"/>
            </p:cNvSpPr>
            <p:nvPr/>
          </p:nvSpPr>
          <p:spPr bwMode="auto">
            <a:xfrm flipV="1">
              <a:off x="3312" y="2922"/>
              <a:ext cx="1056" cy="438"/>
            </a:xfrm>
            <a:prstGeom prst="line">
              <a:avLst/>
            </a:prstGeom>
            <a:noFill/>
            <a:ln w="28575">
              <a:solidFill>
                <a:srgbClr val="FF0000"/>
              </a:solidFill>
              <a:round/>
              <a:headEnd/>
              <a:tailEnd type="arrow" w="med" len="med"/>
            </a:ln>
            <a:effectLst>
              <a:outerShdw blurRad="63500" dist="38100" dir="2700000" algn="tl" rotWithShape="0">
                <a:srgbClr val="000000">
                  <a:alpha val="39999"/>
                </a:srgb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4104" name="Text Box 8"/>
            <p:cNvSpPr txBox="1">
              <a:spLocks noChangeArrowheads="1"/>
            </p:cNvSpPr>
            <p:nvPr/>
          </p:nvSpPr>
          <p:spPr bwMode="auto">
            <a:xfrm>
              <a:off x="1536" y="3336"/>
              <a:ext cx="1933" cy="446"/>
            </a:xfrm>
            <a:prstGeom prst="rect">
              <a:avLst/>
            </a:prstGeom>
            <a:solidFill>
              <a:schemeClr val="accent4">
                <a:lumMod val="40000"/>
                <a:lumOff val="60000"/>
              </a:schemeClr>
            </a:solidFill>
            <a:ln w="12700">
              <a:solidFill>
                <a:schemeClr val="tx1"/>
              </a:solidFill>
              <a:miter lim="800000"/>
              <a:headEnd/>
              <a:tailEnd/>
            </a:ln>
          </p:spPr>
          <p:txBody>
            <a:bodyPr wrap="none">
              <a:spAutoFit/>
            </a:bodyPr>
            <a:lstStyle/>
            <a:p>
              <a:pPr>
                <a:defRPr/>
              </a:pPr>
              <a:r>
                <a:rPr lang="en-US" sz="2000" dirty="0">
                  <a:solidFill>
                    <a:srgbClr val="0D0D0D"/>
                  </a:solidFill>
                  <a:ea typeface="MS PGothic" pitchFamily="34" charset="-128"/>
                </a:rPr>
                <a:t>$60,000 × 2/3</a:t>
              </a:r>
              <a:r>
                <a:rPr lang="en-US" sz="1600" dirty="0">
                  <a:solidFill>
                    <a:srgbClr val="0D0D0D"/>
                  </a:solidFill>
                  <a:ea typeface="MS PGothic" pitchFamily="34" charset="-128"/>
                </a:rPr>
                <a:t> </a:t>
              </a:r>
              <a:r>
                <a:rPr lang="en-US" sz="2000" dirty="0">
                  <a:solidFill>
                    <a:srgbClr val="0D0D0D"/>
                  </a:solidFill>
                  <a:ea typeface="MS PGothic" pitchFamily="34" charset="-128"/>
                </a:rPr>
                <a:t>= $40,000</a:t>
              </a:r>
            </a:p>
            <a:p>
              <a:pPr>
                <a:defRPr/>
              </a:pPr>
              <a:r>
                <a:rPr lang="en-US" sz="2000" dirty="0">
                  <a:solidFill>
                    <a:srgbClr val="0D0D0D"/>
                  </a:solidFill>
                  <a:ea typeface="MS PGothic" pitchFamily="34" charset="-128"/>
                </a:rPr>
                <a:t>$60,000 × 1/3</a:t>
              </a:r>
              <a:r>
                <a:rPr lang="en-US" sz="1600" dirty="0">
                  <a:solidFill>
                    <a:srgbClr val="0D0D0D"/>
                  </a:solidFill>
                  <a:ea typeface="MS PGothic" pitchFamily="34" charset="-128"/>
                </a:rPr>
                <a:t> </a:t>
              </a:r>
              <a:r>
                <a:rPr lang="en-US" sz="2000" dirty="0">
                  <a:solidFill>
                    <a:srgbClr val="0D0D0D"/>
                  </a:solidFill>
                  <a:ea typeface="MS PGothic" pitchFamily="34" charset="-128"/>
                </a:rPr>
                <a:t>= $20,000</a:t>
              </a:r>
            </a:p>
          </p:txBody>
        </p:sp>
      </p:gr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0" name="Slide Number Placeholder 9"/>
          <p:cNvSpPr>
            <a:spLocks noGrp="1"/>
          </p:cNvSpPr>
          <p:nvPr>
            <p:ph type="sldNum" sz="quarter" idx="12"/>
          </p:nvPr>
        </p:nvSpPr>
        <p:spPr/>
        <p:txBody>
          <a:bodyPr/>
          <a:lstStyle/>
          <a:p>
            <a:pPr>
              <a:defRPr/>
            </a:pPr>
            <a:fld id="{79F7BA08-6830-477F-8124-CBB4AD19597A}" type="slidenum">
              <a:rPr lang="en-US" smtClean="0"/>
              <a:pPr>
                <a:defRPr/>
              </a:pPr>
              <a:t>14</a:t>
            </a:fld>
            <a:endParaRPr lang="en-US" dirty="0"/>
          </a:p>
        </p:txBody>
      </p:sp>
      <p:sp>
        <p:nvSpPr>
          <p:cNvPr id="11" name="Rounded Rectangle 10"/>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nodeType="afterGroup">
                            <p:stCondLst>
                              <p:cond delay="2500"/>
                            </p:stCondLst>
                            <p:childTnLst>
                              <p:par>
                                <p:cTn id="9" presetID="18" presetClass="entr" presetSubtype="3" fill="hold"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strips(up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descr="C:\Documents and Settings\Administrator\Local Settings\Temporary Internet Files\Content.IE5\K8Q5KUIX\MPj04384680000[1].jpg"/>
          <p:cNvPicPr>
            <a:picLocks noChangeAspect="1" noChangeArrowheads="1"/>
          </p:cNvPicPr>
          <p:nvPr/>
        </p:nvPicPr>
        <p:blipFill>
          <a:blip r:embed="rId4" cstate="print"/>
          <a:srcRect/>
          <a:stretch>
            <a:fillRect/>
          </a:stretch>
        </p:blipFill>
        <p:spPr bwMode="auto">
          <a:xfrm>
            <a:off x="3657600" y="3352800"/>
            <a:ext cx="1795463" cy="1828800"/>
          </a:xfrm>
          <a:prstGeom prst="rect">
            <a:avLst/>
          </a:prstGeom>
          <a:noFill/>
          <a:ln w="9525">
            <a:noFill/>
            <a:miter lim="800000"/>
            <a:headEnd/>
            <a:tailEnd/>
          </a:ln>
        </p:spPr>
      </p:pic>
      <p:sp>
        <p:nvSpPr>
          <p:cNvPr id="84995" name="Rectangle 2"/>
          <p:cNvSpPr>
            <a:spLocks noGrp="1" noChangeArrowheads="1"/>
          </p:cNvSpPr>
          <p:nvPr>
            <p:ph type="title"/>
          </p:nvPr>
        </p:nvSpPr>
        <p:spPr>
          <a:xfrm>
            <a:off x="457200" y="533400"/>
            <a:ext cx="8229600" cy="990600"/>
          </a:xfrm>
        </p:spPr>
        <p:txBody>
          <a:bodyPr/>
          <a:lstStyle/>
          <a:p>
            <a:pPr eaLnBrk="1" hangingPunct="1"/>
            <a:r>
              <a:rPr lang="en-US" altLang="en-US" b="1" dirty="0"/>
              <a:t>Allocation on Capital Balances</a:t>
            </a:r>
          </a:p>
        </p:txBody>
      </p:sp>
      <p:sp>
        <p:nvSpPr>
          <p:cNvPr id="22533" name="Rectangle 5"/>
          <p:cNvSpPr>
            <a:spLocks noChangeArrowheads="1"/>
          </p:cNvSpPr>
          <p:nvPr/>
        </p:nvSpPr>
        <p:spPr bwMode="auto">
          <a:xfrm>
            <a:off x="381000" y="1600200"/>
            <a:ext cx="8305800" cy="1295400"/>
          </a:xfrm>
          <a:prstGeom prst="rect">
            <a:avLst/>
          </a:prstGeom>
          <a:solidFill>
            <a:srgbClr val="953735"/>
          </a:solidFill>
          <a:ln w="9525">
            <a:solidFill>
              <a:schemeClr val="tx1"/>
            </a:solidFill>
            <a:miter lim="800000"/>
            <a:headEnd/>
            <a:tailEnd/>
          </a:ln>
          <a:effectLst>
            <a:outerShdw dist="35921" dir="2700000" algn="ctr" rotWithShape="0">
              <a:schemeClr val="tx2"/>
            </a:outerShdw>
          </a:effectLst>
        </p:spPr>
        <p:txBody>
          <a:bodyPr/>
          <a:lstStyle/>
          <a:p>
            <a:pPr marL="342900" indent="-342900">
              <a:spcBef>
                <a:spcPct val="20000"/>
              </a:spcBef>
              <a:buSzPct val="85000"/>
              <a:buFont typeface="Wingdings" pitchFamily="-84" charset="2"/>
              <a:buNone/>
              <a:defRPr/>
            </a:pPr>
            <a:r>
              <a:rPr lang="en-US" sz="2600" dirty="0">
                <a:solidFill>
                  <a:srgbClr val="FFFFFF"/>
                </a:solidFill>
                <a:effectLst>
                  <a:outerShdw blurRad="38100" dist="38100" dir="2700000" algn="tl">
                    <a:srgbClr val="000000"/>
                  </a:outerShdw>
                </a:effectLst>
                <a:latin typeface="Calibri" pitchFamily="-84" charset="0"/>
                <a:ea typeface="ＭＳ Ｐゴシック" pitchFamily="-84" charset="-128"/>
                <a:cs typeface="Arial" charset="0"/>
              </a:rPr>
              <a:t>   </a:t>
            </a:r>
            <a:r>
              <a:rPr lang="en-US" sz="2600" b="1" dirty="0">
                <a:solidFill>
                  <a:srgbClr val="FFFFFF"/>
                </a:solidFill>
                <a:latin typeface="Calibri" pitchFamily="-84" charset="0"/>
                <a:ea typeface="ＭＳ Ｐゴシック" pitchFamily="-84" charset="-128"/>
                <a:cs typeface="Arial" charset="0"/>
              </a:rPr>
              <a:t>In their partnership agreement, Zayn and Perez agree to allocate profits and losses on the basis of their beginning capital balances.</a:t>
            </a:r>
          </a:p>
        </p:txBody>
      </p:sp>
      <p:graphicFrame>
        <p:nvGraphicFramePr>
          <p:cNvPr id="84997" name="Object 2"/>
          <p:cNvGraphicFramePr>
            <a:graphicFrameLocks noChangeAspect="1"/>
          </p:cNvGraphicFramePr>
          <p:nvPr/>
        </p:nvGraphicFramePr>
        <p:xfrm>
          <a:off x="738188" y="3048000"/>
          <a:ext cx="7704137" cy="2160588"/>
        </p:xfrm>
        <a:graphic>
          <a:graphicData uri="http://schemas.openxmlformats.org/presentationml/2006/ole">
            <mc:AlternateContent xmlns:mc="http://schemas.openxmlformats.org/markup-compatibility/2006">
              <mc:Choice xmlns:v="urn:schemas-microsoft-com:vml" Requires="v">
                <p:oleObj spid="_x0000_s85141" name="Worksheet" r:id="rId5" imgW="4133841" imgH="1143000" progId="Excel.Sheet.8">
                  <p:embed/>
                </p:oleObj>
              </mc:Choice>
              <mc:Fallback>
                <p:oleObj name="Worksheet" r:id="rId5" imgW="4133841" imgH="11430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188" y="3048000"/>
                        <a:ext cx="7704137"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3"/>
          <p:cNvGraphicFramePr>
            <a:graphicFrameLocks noChangeAspect="1"/>
          </p:cNvGraphicFramePr>
          <p:nvPr>
            <p:extLst>
              <p:ext uri="{D42A27DB-BD31-4B8C-83A1-F6EECF244321}">
                <p14:modId xmlns:p14="http://schemas.microsoft.com/office/powerpoint/2010/main" val="886261294"/>
              </p:ext>
            </p:extLst>
          </p:nvPr>
        </p:nvGraphicFramePr>
        <p:xfrm>
          <a:off x="1708150" y="5335030"/>
          <a:ext cx="5727700" cy="1177925"/>
        </p:xfrm>
        <a:graphic>
          <a:graphicData uri="http://schemas.openxmlformats.org/presentationml/2006/ole">
            <mc:AlternateContent xmlns:mc="http://schemas.openxmlformats.org/markup-compatibility/2006">
              <mc:Choice xmlns:v="urn:schemas-microsoft-com:vml" Requires="v">
                <p:oleObj spid="_x0000_s85142" name="Worksheet" r:id="rId7" imgW="3143384" imgH="657149" progId="Excel.Sheet.8">
                  <p:embed/>
                </p:oleObj>
              </mc:Choice>
              <mc:Fallback>
                <p:oleObj name="Worksheet" r:id="rId7" imgW="3143384" imgH="657149" progId="Excel.Shee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8150" y="5335030"/>
                        <a:ext cx="5727700" cy="11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B2BFDF95-F5B3-41A9-9D4B-B641911F18A0}" type="slidenum">
              <a:rPr lang="en-US" smtClean="0"/>
              <a:pPr>
                <a:defRPr/>
              </a:pPr>
              <a:t>15</a:t>
            </a:fld>
            <a:endParaRPr lang="en-US" dirty="0"/>
          </a:p>
        </p:txBody>
      </p:sp>
      <p:sp>
        <p:nvSpPr>
          <p:cNvPr id="10" name="Rounded Rectangle 9"/>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20487"/>
                                        </p:tgtEl>
                                        <p:attrNameLst>
                                          <p:attrName>style.visibility</p:attrName>
                                        </p:attrNameLst>
                                      </p:cBhvr>
                                      <p:to>
                                        <p:strVal val="visible"/>
                                      </p:to>
                                    </p:set>
                                    <p:animEffect transition="in" filter="wipe(left)">
                                      <p:cBhvr>
                                        <p:cTn id="7"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90600" y="533400"/>
            <a:ext cx="7848600" cy="1066800"/>
          </a:xfrm>
        </p:spPr>
        <p:txBody>
          <a:bodyPr rtlCol="0">
            <a:normAutofit fontScale="90000"/>
          </a:bodyPr>
          <a:lstStyle/>
          <a:p>
            <a:pPr eaLnBrk="1" fontAlgn="auto" hangingPunct="1">
              <a:spcAft>
                <a:spcPts val="0"/>
              </a:spcAft>
              <a:defRPr/>
            </a:pPr>
            <a:r>
              <a:rPr lang="en-US" altLang="en-US" sz="4000" b="1" dirty="0"/>
              <a:t>Allocation on Services, Capital, </a:t>
            </a:r>
            <a:br>
              <a:rPr lang="en-US" altLang="en-US" sz="4000" b="1" dirty="0"/>
            </a:br>
            <a:r>
              <a:rPr lang="en-US" altLang="en-US" sz="4000" b="1" dirty="0"/>
              <a:t>and Stated Ratios</a:t>
            </a:r>
          </a:p>
        </p:txBody>
      </p:sp>
      <p:sp>
        <p:nvSpPr>
          <p:cNvPr id="24579" name="Rectangle 3"/>
          <p:cNvSpPr>
            <a:spLocks noGrp="1" noChangeArrowheads="1"/>
          </p:cNvSpPr>
          <p:nvPr>
            <p:ph type="body" idx="4294967295"/>
          </p:nvPr>
        </p:nvSpPr>
        <p:spPr>
          <a:xfrm>
            <a:off x="914400" y="1676400"/>
            <a:ext cx="7620000" cy="4495800"/>
          </a:xfrm>
          <a:solidFill>
            <a:schemeClr val="accent2">
              <a:lumMod val="75000"/>
            </a:schemeClr>
          </a:solidFill>
          <a:ln>
            <a:solidFill>
              <a:schemeClr val="tx1"/>
            </a:solidFill>
          </a:ln>
        </p:spPr>
        <p:txBody>
          <a:bodyPr rtlCol="0">
            <a:normAutofit/>
          </a:bodyPr>
          <a:lstStyle/>
          <a:p>
            <a:pPr eaLnBrk="1" fontAlgn="auto" hangingPunct="1">
              <a:lnSpc>
                <a:spcPct val="90000"/>
              </a:lnSpc>
              <a:spcAft>
                <a:spcPts val="0"/>
              </a:spcAft>
              <a:buClr>
                <a:srgbClr val="F4F4A3"/>
              </a:buClr>
              <a:buFont typeface="Wingdings" pitchFamily="-84" charset="2"/>
              <a:buNone/>
              <a:defRPr/>
            </a:pPr>
            <a:r>
              <a:rPr lang="en-US" sz="2800" dirty="0">
                <a:solidFill>
                  <a:srgbClr val="FFFFFF"/>
                </a:solidFill>
                <a:effectLst>
                  <a:outerShdw blurRad="38100" dist="38100" dir="2700000" algn="tl">
                    <a:srgbClr val="000000"/>
                  </a:outerShdw>
                </a:effectLst>
                <a:ea typeface="ＭＳ Ｐゴシック" pitchFamily="-84" charset="-128"/>
              </a:rPr>
              <a:t>    Zayn and Perez have a partnership agreement with the following conditions:</a:t>
            </a:r>
          </a:p>
          <a:p>
            <a:pPr eaLnBrk="1" fontAlgn="auto" hangingPunct="1">
              <a:lnSpc>
                <a:spcPct val="90000"/>
              </a:lnSpc>
              <a:spcAft>
                <a:spcPts val="0"/>
              </a:spcAft>
              <a:buFont typeface="Calibri" pitchFamily="-84" charset="0"/>
              <a:buAutoNum type="arabicPeriod"/>
              <a:defRPr/>
            </a:pPr>
            <a:r>
              <a:rPr lang="en-US" sz="2800" dirty="0">
                <a:solidFill>
                  <a:srgbClr val="FFFFFF"/>
                </a:solidFill>
                <a:effectLst>
                  <a:outerShdw blurRad="38100" dist="38100" dir="2700000" algn="tl">
                    <a:srgbClr val="000000"/>
                  </a:outerShdw>
                </a:effectLst>
                <a:ea typeface="ＭＳ Ｐゴシック" pitchFamily="-84" charset="-128"/>
              </a:rPr>
              <a:t>Zayn receives a $36,000 annual salary allowance and Perez receives an allowance of $24,000. </a:t>
            </a:r>
          </a:p>
          <a:p>
            <a:pPr eaLnBrk="1" fontAlgn="auto" hangingPunct="1">
              <a:lnSpc>
                <a:spcPct val="90000"/>
              </a:lnSpc>
              <a:spcAft>
                <a:spcPts val="0"/>
              </a:spcAft>
              <a:buFont typeface="Calibri" pitchFamily="-84" charset="0"/>
              <a:buAutoNum type="arabicPeriod"/>
              <a:defRPr/>
            </a:pPr>
            <a:r>
              <a:rPr lang="en-US" sz="2800" dirty="0">
                <a:solidFill>
                  <a:srgbClr val="FFFFFF"/>
                </a:solidFill>
                <a:effectLst>
                  <a:outerShdw blurRad="38100" dist="38100" dir="2700000" algn="tl">
                    <a:srgbClr val="000000"/>
                  </a:outerShdw>
                </a:effectLst>
                <a:ea typeface="ＭＳ Ｐゴシック" pitchFamily="-84" charset="-128"/>
              </a:rPr>
              <a:t>Each partner is allowed an annual interest allowance of 10% on their beginning capital balance.</a:t>
            </a:r>
          </a:p>
          <a:p>
            <a:pPr eaLnBrk="1" fontAlgn="auto" hangingPunct="1">
              <a:lnSpc>
                <a:spcPct val="90000"/>
              </a:lnSpc>
              <a:spcAft>
                <a:spcPts val="0"/>
              </a:spcAft>
              <a:buFont typeface="Calibri" pitchFamily="-84" charset="0"/>
              <a:buAutoNum type="arabicPeriod"/>
              <a:defRPr/>
            </a:pPr>
            <a:r>
              <a:rPr lang="en-US" sz="2800" dirty="0">
                <a:solidFill>
                  <a:srgbClr val="FFFFFF"/>
                </a:solidFill>
                <a:effectLst>
                  <a:outerShdw blurRad="38100" dist="38100" dir="2700000" algn="tl">
                    <a:srgbClr val="000000"/>
                  </a:outerShdw>
                </a:effectLst>
                <a:ea typeface="ＭＳ Ｐゴシック" pitchFamily="-84" charset="-128"/>
              </a:rPr>
              <a:t>Any remaining balance of income or loss is allocated equally.</a:t>
            </a:r>
          </a:p>
          <a:p>
            <a:pPr algn="ctr" eaLnBrk="1" fontAlgn="auto" hangingPunct="1">
              <a:lnSpc>
                <a:spcPct val="90000"/>
              </a:lnSpc>
              <a:spcAft>
                <a:spcPts val="0"/>
              </a:spcAft>
              <a:buClr>
                <a:srgbClr val="F4F4A3"/>
              </a:buClr>
              <a:buFont typeface="Wingdings" pitchFamily="-84" charset="2"/>
              <a:buNone/>
              <a:defRPr/>
            </a:pPr>
            <a:r>
              <a:rPr lang="en-US" sz="2800" dirty="0">
                <a:solidFill>
                  <a:srgbClr val="FFFFFF"/>
                </a:solidFill>
                <a:effectLst>
                  <a:outerShdw blurRad="38100" dist="38100" dir="2700000" algn="tl">
                    <a:srgbClr val="000000"/>
                  </a:outerShdw>
                </a:effectLst>
                <a:ea typeface="ＭＳ Ｐゴシック" pitchFamily="-84" charset="-128"/>
              </a:rPr>
              <a:t>Net income is </a:t>
            </a:r>
            <a:r>
              <a:rPr lang="en-US" sz="2800" dirty="0">
                <a:solidFill>
                  <a:srgbClr val="FFFF00"/>
                </a:solidFill>
                <a:effectLst>
                  <a:outerShdw blurRad="38100" dist="38100" dir="2700000" algn="tl">
                    <a:srgbClr val="000000"/>
                  </a:outerShdw>
                </a:effectLst>
                <a:ea typeface="ＭＳ Ｐゴシック" pitchFamily="-84" charset="-128"/>
              </a:rPr>
              <a:t>$70,000</a:t>
            </a:r>
            <a:r>
              <a:rPr lang="en-US" sz="2800" dirty="0">
                <a:solidFill>
                  <a:srgbClr val="FFFFFF"/>
                </a:solidFill>
                <a:effectLst>
                  <a:outerShdw blurRad="38100" dist="38100" dir="2700000" algn="tl">
                    <a:srgbClr val="000000"/>
                  </a:outerShdw>
                </a:effectLst>
                <a:ea typeface="ＭＳ Ｐゴシック" pitchFamily="-84" charset="-128"/>
              </a:rPr>
              <a:t>.</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0305328C-B697-4C87-AB4F-6A100BB453BC}" type="slidenum">
              <a:rPr lang="en-US" smtClean="0"/>
              <a:pPr>
                <a:defRPr/>
              </a:pPr>
              <a:t>16</a:t>
            </a:fld>
            <a:endParaRPr lang="en-US" dirty="0"/>
          </a:p>
        </p:txBody>
      </p:sp>
      <p:sp>
        <p:nvSpPr>
          <p:cNvPr id="7" name="Rounded Rectangle 6"/>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42" name="Object 14"/>
          <p:cNvGraphicFramePr>
            <a:graphicFrameLocks noChangeAspect="1"/>
          </p:cNvGraphicFramePr>
          <p:nvPr/>
        </p:nvGraphicFramePr>
        <p:xfrm>
          <a:off x="722313" y="2133600"/>
          <a:ext cx="7921625" cy="2533650"/>
        </p:xfrm>
        <a:graphic>
          <a:graphicData uri="http://schemas.openxmlformats.org/presentationml/2006/ole">
            <mc:AlternateContent xmlns:mc="http://schemas.openxmlformats.org/markup-compatibility/2006">
              <mc:Choice xmlns:v="urn:schemas-microsoft-com:vml" Requires="v">
                <p:oleObj spid="_x0000_s87331" name="Worksheet" r:id="rId4" imgW="4133963" imgH="1333500" progId="Excel.Sheet.8">
                  <p:embed/>
                </p:oleObj>
              </mc:Choice>
              <mc:Fallback>
                <p:oleObj name="Worksheet" r:id="rId4" imgW="4133963" imgH="1333500" progId="Excel.Sheet.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3" y="21336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7043" name="Object 15"/>
          <p:cNvGraphicFramePr>
            <a:graphicFrameLocks noChangeAspect="1"/>
          </p:cNvGraphicFramePr>
          <p:nvPr/>
        </p:nvGraphicFramePr>
        <p:xfrm>
          <a:off x="722313" y="2133600"/>
          <a:ext cx="7921625" cy="2533650"/>
        </p:xfrm>
        <a:graphic>
          <a:graphicData uri="http://schemas.openxmlformats.org/presentationml/2006/ole">
            <mc:AlternateContent xmlns:mc="http://schemas.openxmlformats.org/markup-compatibility/2006">
              <mc:Choice xmlns:v="urn:schemas-microsoft-com:vml" Requires="v">
                <p:oleObj spid="_x0000_s87332" name="Worksheet" r:id="rId6" imgW="4133963" imgH="1333500" progId="Excel.Sheet.8">
                  <p:embed/>
                </p:oleObj>
              </mc:Choice>
              <mc:Fallback>
                <p:oleObj name="Worksheet" r:id="rId6" imgW="4133963" imgH="1333500" progId="Excel.Sheet.8">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2313" y="21336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044" name="Rectangle 2"/>
          <p:cNvSpPr>
            <a:spLocks noGrp="1" noChangeArrowheads="1"/>
          </p:cNvSpPr>
          <p:nvPr>
            <p:ph type="title"/>
          </p:nvPr>
        </p:nvSpPr>
        <p:spPr>
          <a:xfrm>
            <a:off x="990600" y="533400"/>
            <a:ext cx="7848600" cy="1371600"/>
          </a:xfrm>
        </p:spPr>
        <p:txBody>
          <a:bodyPr/>
          <a:lstStyle/>
          <a:p>
            <a:pPr eaLnBrk="1" hangingPunct="1"/>
            <a:r>
              <a:rPr lang="en-US" altLang="en-US" sz="4000" b="1" dirty="0"/>
              <a:t>Allocation on Services, Capital, </a:t>
            </a:r>
            <a:br>
              <a:rPr lang="en-US" altLang="en-US" sz="4000" b="1" dirty="0"/>
            </a:br>
            <a:r>
              <a:rPr lang="en-US" altLang="en-US" sz="4000" b="1" dirty="0"/>
              <a:t>and Stated Ratios</a:t>
            </a:r>
          </a:p>
        </p:txBody>
      </p:sp>
      <p:graphicFrame>
        <p:nvGraphicFramePr>
          <p:cNvPr id="87045" name="Object 16"/>
          <p:cNvGraphicFramePr>
            <a:graphicFrameLocks noChangeAspect="1"/>
          </p:cNvGraphicFramePr>
          <p:nvPr/>
        </p:nvGraphicFramePr>
        <p:xfrm>
          <a:off x="722313" y="2133600"/>
          <a:ext cx="7920037" cy="2533650"/>
        </p:xfrm>
        <a:graphic>
          <a:graphicData uri="http://schemas.openxmlformats.org/presentationml/2006/ole">
            <mc:AlternateContent xmlns:mc="http://schemas.openxmlformats.org/markup-compatibility/2006">
              <mc:Choice xmlns:v="urn:schemas-microsoft-com:vml" Requires="v">
                <p:oleObj spid="_x0000_s87333" name="Worksheet" r:id="rId8" imgW="4133963" imgH="1333500" progId="Excel.Sheet.8">
                  <p:embed/>
                </p:oleObj>
              </mc:Choice>
              <mc:Fallback>
                <p:oleObj name="Worksheet" r:id="rId8" imgW="4133963" imgH="1333500" progId="Excel.Sheet.8">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2313" y="2133600"/>
                        <a:ext cx="7920037"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722313" y="2133600"/>
          <a:ext cx="7921625" cy="2533650"/>
        </p:xfrm>
        <a:graphic>
          <a:graphicData uri="http://schemas.openxmlformats.org/presentationml/2006/ole">
            <mc:AlternateContent xmlns:mc="http://schemas.openxmlformats.org/markup-compatibility/2006">
              <mc:Choice xmlns:v="urn:schemas-microsoft-com:vml" Requires="v">
                <p:oleObj spid="_x0000_s87334" name="Worksheet" r:id="rId10" imgW="4133963" imgH="1333500" progId="Excel.Sheet.8">
                  <p:embed/>
                </p:oleObj>
              </mc:Choice>
              <mc:Fallback>
                <p:oleObj name="Worksheet" r:id="rId10" imgW="4133963" imgH="1333500" progId="Excel.Shee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2313" y="21336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751" name="Text Box 151"/>
          <p:cNvSpPr txBox="1">
            <a:spLocks noChangeArrowheads="1"/>
          </p:cNvSpPr>
          <p:nvPr/>
        </p:nvSpPr>
        <p:spPr bwMode="auto">
          <a:xfrm>
            <a:off x="355600" y="4629150"/>
            <a:ext cx="3059113" cy="708025"/>
          </a:xfrm>
          <a:prstGeom prst="rect">
            <a:avLst/>
          </a:prstGeom>
          <a:solidFill>
            <a:srgbClr val="CCC1DA"/>
          </a:solidFill>
          <a:ln w="12700">
            <a:solidFill>
              <a:schemeClr val="tx1"/>
            </a:solidFill>
            <a:miter lim="800000"/>
            <a:headEnd/>
            <a:tailEnd/>
          </a:ln>
          <a:effectLst>
            <a:outerShdw dist="35921" dir="2700000" algn="ctr" rotWithShape="0">
              <a:schemeClr val="tx2"/>
            </a:outerShdw>
          </a:effectLst>
        </p:spPr>
        <p:txBody>
          <a:bodyPr wrap="none">
            <a:spAutoFit/>
          </a:bodyPr>
          <a:lstStyle/>
          <a:p>
            <a:r>
              <a:rPr lang="en-US" altLang="en-US" sz="2000">
                <a:solidFill>
                  <a:srgbClr val="C00000"/>
                </a:solidFill>
                <a:ea typeface="MS PGothic" pitchFamily="34" charset="-128"/>
              </a:rPr>
              <a:t>$30,000 × 10% = $3,000</a:t>
            </a:r>
          </a:p>
          <a:p>
            <a:r>
              <a:rPr lang="en-US" altLang="en-US" sz="2000">
                <a:solidFill>
                  <a:srgbClr val="C00000"/>
                </a:solidFill>
                <a:ea typeface="MS PGothic" pitchFamily="34" charset="-128"/>
              </a:rPr>
              <a:t>$10,000 × 10% = $1,000 </a:t>
            </a:r>
          </a:p>
        </p:txBody>
      </p:sp>
      <p:sp>
        <p:nvSpPr>
          <p:cNvPr id="15" name="Line 155"/>
          <p:cNvSpPr>
            <a:spLocks noChangeShapeType="1"/>
          </p:cNvSpPr>
          <p:nvPr/>
        </p:nvSpPr>
        <p:spPr bwMode="auto">
          <a:xfrm flipH="1" flipV="1">
            <a:off x="5105400" y="3810000"/>
            <a:ext cx="2743200" cy="1905000"/>
          </a:xfrm>
          <a:prstGeom prst="line">
            <a:avLst/>
          </a:prstGeom>
          <a:noFill/>
          <a:ln w="38100">
            <a:solidFill>
              <a:srgbClr val="0070C0"/>
            </a:solidFill>
            <a:round/>
            <a:headEnd/>
            <a:tailEnd type="triangle" w="med" len="med"/>
          </a:ln>
          <a:effectLst>
            <a:outerShdw dist="35921" dir="2700000" algn="ctr" rotWithShape="0">
              <a:schemeClr val="tx2"/>
            </a:outerShdw>
          </a:effectLst>
        </p:spPr>
        <p:txBody>
          <a:bodyPr/>
          <a:lstStyle/>
          <a:p>
            <a:endParaRPr lang="en-US"/>
          </a:p>
        </p:txBody>
      </p:sp>
      <p:sp>
        <p:nvSpPr>
          <p:cNvPr id="25755" name="Line 155"/>
          <p:cNvSpPr>
            <a:spLocks noChangeShapeType="1"/>
          </p:cNvSpPr>
          <p:nvPr/>
        </p:nvSpPr>
        <p:spPr bwMode="auto">
          <a:xfrm flipH="1" flipV="1">
            <a:off x="6781800" y="3886200"/>
            <a:ext cx="1066800" cy="1828800"/>
          </a:xfrm>
          <a:prstGeom prst="line">
            <a:avLst/>
          </a:prstGeom>
          <a:noFill/>
          <a:ln w="38100">
            <a:solidFill>
              <a:srgbClr val="0070C0"/>
            </a:solidFill>
            <a:round/>
            <a:headEnd/>
            <a:tailEnd type="triangle" w="med" len="med"/>
          </a:ln>
          <a:effectLst>
            <a:outerShdw dist="35921" dir="2700000" algn="ctr" rotWithShape="0">
              <a:schemeClr val="tx2"/>
            </a:outerShdw>
          </a:effectLst>
        </p:spPr>
        <p:txBody>
          <a:bodyPr/>
          <a:lstStyle/>
          <a:p>
            <a:endParaRPr lang="en-US"/>
          </a:p>
        </p:txBody>
      </p:sp>
      <p:sp>
        <p:nvSpPr>
          <p:cNvPr id="25754" name="Text Box 154"/>
          <p:cNvSpPr txBox="1">
            <a:spLocks noChangeArrowheads="1"/>
          </p:cNvSpPr>
          <p:nvPr/>
        </p:nvSpPr>
        <p:spPr bwMode="auto">
          <a:xfrm>
            <a:off x="5791200" y="5715000"/>
            <a:ext cx="2546350" cy="400050"/>
          </a:xfrm>
          <a:prstGeom prst="rect">
            <a:avLst/>
          </a:prstGeom>
          <a:solidFill>
            <a:srgbClr val="0070C0"/>
          </a:solidFill>
          <a:ln w="12700">
            <a:solidFill>
              <a:schemeClr val="tx1"/>
            </a:solidFill>
            <a:miter lim="800000"/>
            <a:headEnd/>
            <a:tailEnd/>
          </a:ln>
          <a:effectLst>
            <a:outerShdw dist="35921" dir="2700000" algn="ctr" rotWithShape="0">
              <a:schemeClr val="tx2"/>
            </a:outerShdw>
          </a:effectLst>
        </p:spPr>
        <p:txBody>
          <a:bodyPr wrap="none">
            <a:spAutoFit/>
          </a:bodyPr>
          <a:lstStyle/>
          <a:p>
            <a:r>
              <a:rPr lang="en-US" altLang="en-US" sz="2000">
                <a:solidFill>
                  <a:schemeClr val="bg1"/>
                </a:solidFill>
                <a:ea typeface="MS PGothic" pitchFamily="34" charset="-128"/>
              </a:rPr>
              <a:t>$6,000 × ½ = $3,000</a:t>
            </a:r>
          </a:p>
        </p:txBody>
      </p:sp>
      <p:sp>
        <p:nvSpPr>
          <p:cNvPr id="25752" name="Line 152"/>
          <p:cNvSpPr>
            <a:spLocks noChangeShapeType="1"/>
          </p:cNvSpPr>
          <p:nvPr/>
        </p:nvSpPr>
        <p:spPr bwMode="auto">
          <a:xfrm flipV="1">
            <a:off x="3200400" y="3505200"/>
            <a:ext cx="1193800" cy="1295400"/>
          </a:xfrm>
          <a:prstGeom prst="line">
            <a:avLst/>
          </a:prstGeom>
          <a:noFill/>
          <a:ln w="3810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17" name="Line 152"/>
          <p:cNvSpPr>
            <a:spLocks noChangeShapeType="1"/>
          </p:cNvSpPr>
          <p:nvPr/>
        </p:nvSpPr>
        <p:spPr bwMode="auto">
          <a:xfrm flipV="1">
            <a:off x="3200400" y="3505200"/>
            <a:ext cx="2895600" cy="1600200"/>
          </a:xfrm>
          <a:prstGeom prst="line">
            <a:avLst/>
          </a:prstGeom>
          <a:noFill/>
          <a:ln w="3810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14" name="Rectangle 1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6" name="Slide Number Placeholder 15"/>
          <p:cNvSpPr>
            <a:spLocks noGrp="1"/>
          </p:cNvSpPr>
          <p:nvPr>
            <p:ph type="sldNum" sz="quarter" idx="12"/>
          </p:nvPr>
        </p:nvSpPr>
        <p:spPr/>
        <p:txBody>
          <a:bodyPr/>
          <a:lstStyle/>
          <a:p>
            <a:pPr>
              <a:defRPr/>
            </a:pPr>
            <a:fld id="{5CA94855-53C4-43CB-94C7-400C20E6E457}" type="slidenum">
              <a:rPr lang="en-US" smtClean="0"/>
              <a:pPr>
                <a:defRPr/>
              </a:pPr>
              <a:t>17</a:t>
            </a:fld>
            <a:endParaRPr lang="en-US" dirty="0"/>
          </a:p>
        </p:txBody>
      </p:sp>
      <p:sp>
        <p:nvSpPr>
          <p:cNvPr id="18" name="Rounded Rectangle 17"/>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grpId="0" nodeType="afterEffect">
                                  <p:stCondLst>
                                    <p:cond delay="0"/>
                                  </p:stCondLst>
                                  <p:childTnLst>
                                    <p:set>
                                      <p:cBhvr>
                                        <p:cTn id="9" dur="1" fill="hold">
                                          <p:stCondLst>
                                            <p:cond delay="0"/>
                                          </p:stCondLst>
                                        </p:cTn>
                                        <p:tgtEl>
                                          <p:spTgt spid="25751"/>
                                        </p:tgtEl>
                                        <p:attrNameLst>
                                          <p:attrName>style.visibility</p:attrName>
                                        </p:attrNameLst>
                                      </p:cBhvr>
                                      <p:to>
                                        <p:strVal val="visible"/>
                                      </p:to>
                                    </p:set>
                                    <p:animEffect transition="in" filter="dissolve">
                                      <p:cBhvr>
                                        <p:cTn id="10" dur="500"/>
                                        <p:tgtEl>
                                          <p:spTgt spid="25751"/>
                                        </p:tgtEl>
                                      </p:cBhvr>
                                    </p:animEffect>
                                  </p:childTnLst>
                                </p:cTn>
                              </p:par>
                            </p:childTnLst>
                          </p:cTn>
                        </p:par>
                        <p:par>
                          <p:cTn id="11" fill="hold" nodeType="afterGroup">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25752"/>
                                        </p:tgtEl>
                                        <p:attrNameLst>
                                          <p:attrName>style.visibility</p:attrName>
                                        </p:attrNameLst>
                                      </p:cBhvr>
                                      <p:to>
                                        <p:strVal val="visible"/>
                                      </p:to>
                                    </p:set>
                                    <p:animEffect transition="in" filter="wipe(down)">
                                      <p:cBhvr>
                                        <p:cTn id="14" dur="500"/>
                                        <p:tgtEl>
                                          <p:spTgt spid="25752"/>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par>
                          <p:cTn id="19" fill="hold" nodeType="afterGroup">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25754"/>
                                        </p:tgtEl>
                                        <p:attrNameLst>
                                          <p:attrName>style.visibility</p:attrName>
                                        </p:attrNameLst>
                                      </p:cBhvr>
                                      <p:to>
                                        <p:strVal val="visible"/>
                                      </p:to>
                                    </p:set>
                                    <p:animEffect transition="in" filter="dissolve">
                                      <p:cBhvr>
                                        <p:cTn id="22" dur="500"/>
                                        <p:tgtEl>
                                          <p:spTgt spid="25754"/>
                                        </p:tgtEl>
                                      </p:cBhvr>
                                    </p:animEffect>
                                  </p:childTnLst>
                                </p:cTn>
                              </p:par>
                            </p:childTnLst>
                          </p:cTn>
                        </p:par>
                        <p:par>
                          <p:cTn id="23" fill="hold" nodeType="afterGroup">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5755"/>
                                        </p:tgtEl>
                                        <p:attrNameLst>
                                          <p:attrName>style.visibility</p:attrName>
                                        </p:attrNameLst>
                                      </p:cBhvr>
                                      <p:to>
                                        <p:strVal val="visible"/>
                                      </p:to>
                                    </p:set>
                                    <p:animEffect transition="in" filter="wipe(down)">
                                      <p:cBhvr>
                                        <p:cTn id="29" dur="500"/>
                                        <p:tgtEl>
                                          <p:spTgt spid="25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51" grpId="0" animBg="1"/>
      <p:bldP spid="15" grpId="0" animBg="1"/>
      <p:bldP spid="25755" grpId="0" animBg="1"/>
      <p:bldP spid="25754" grpId="0" animBg="1"/>
      <p:bldP spid="25752"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4"/>
          <p:cNvGraphicFramePr>
            <a:graphicFrameLocks noChangeAspect="1"/>
          </p:cNvGraphicFramePr>
          <p:nvPr/>
        </p:nvGraphicFramePr>
        <p:xfrm>
          <a:off x="609600" y="2057400"/>
          <a:ext cx="7921625" cy="2533650"/>
        </p:xfrm>
        <a:graphic>
          <a:graphicData uri="http://schemas.openxmlformats.org/presentationml/2006/ole">
            <mc:AlternateContent xmlns:mc="http://schemas.openxmlformats.org/markup-compatibility/2006">
              <mc:Choice xmlns:v="urn:schemas-microsoft-com:vml" Requires="v">
                <p:oleObj spid="_x0000_s88355" name="Worksheet" r:id="rId4" imgW="4133963" imgH="1333500" progId="Excel.Sheet.8">
                  <p:embed/>
                </p:oleObj>
              </mc:Choice>
              <mc:Fallback>
                <p:oleObj name="Worksheet" r:id="rId4" imgW="4133963" imgH="1333500" progId="Excel.Sheet.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0574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67" name="Object 15"/>
          <p:cNvGraphicFramePr>
            <a:graphicFrameLocks noChangeAspect="1"/>
          </p:cNvGraphicFramePr>
          <p:nvPr/>
        </p:nvGraphicFramePr>
        <p:xfrm>
          <a:off x="609600" y="2057400"/>
          <a:ext cx="7921625" cy="2533650"/>
        </p:xfrm>
        <a:graphic>
          <a:graphicData uri="http://schemas.openxmlformats.org/presentationml/2006/ole">
            <mc:AlternateContent xmlns:mc="http://schemas.openxmlformats.org/markup-compatibility/2006">
              <mc:Choice xmlns:v="urn:schemas-microsoft-com:vml" Requires="v">
                <p:oleObj spid="_x0000_s88356" name="Worksheet" r:id="rId6" imgW="4133963" imgH="1333500" progId="Excel.Sheet.8">
                  <p:embed/>
                </p:oleObj>
              </mc:Choice>
              <mc:Fallback>
                <p:oleObj name="Worksheet" r:id="rId6" imgW="4133963" imgH="1333500" progId="Excel.Sheet.8">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20574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2"/>
          <p:cNvSpPr>
            <a:spLocks noGrp="1" noChangeArrowheads="1"/>
          </p:cNvSpPr>
          <p:nvPr>
            <p:ph type="title"/>
          </p:nvPr>
        </p:nvSpPr>
        <p:spPr>
          <a:xfrm>
            <a:off x="457200" y="533400"/>
            <a:ext cx="8229600" cy="1066800"/>
          </a:xfrm>
        </p:spPr>
        <p:txBody>
          <a:bodyPr rtlCol="0">
            <a:normAutofit fontScale="90000"/>
          </a:bodyPr>
          <a:lstStyle/>
          <a:p>
            <a:pPr eaLnBrk="1" fontAlgn="auto" hangingPunct="1">
              <a:spcAft>
                <a:spcPts val="0"/>
              </a:spcAft>
              <a:defRPr/>
            </a:pPr>
            <a:r>
              <a:rPr lang="en-US" altLang="en-US" sz="4000" b="1" dirty="0"/>
              <a:t>Allocation on Services, Capital, and Stated Ratios</a:t>
            </a:r>
          </a:p>
        </p:txBody>
      </p:sp>
      <p:graphicFrame>
        <p:nvGraphicFramePr>
          <p:cNvPr id="88069" name="Object 16"/>
          <p:cNvGraphicFramePr>
            <a:graphicFrameLocks noChangeAspect="1"/>
          </p:cNvGraphicFramePr>
          <p:nvPr/>
        </p:nvGraphicFramePr>
        <p:xfrm>
          <a:off x="609600" y="2057400"/>
          <a:ext cx="7920038" cy="2533650"/>
        </p:xfrm>
        <a:graphic>
          <a:graphicData uri="http://schemas.openxmlformats.org/presentationml/2006/ole">
            <mc:AlternateContent xmlns:mc="http://schemas.openxmlformats.org/markup-compatibility/2006">
              <mc:Choice xmlns:v="urn:schemas-microsoft-com:vml" Requires="v">
                <p:oleObj spid="_x0000_s88357" name="Worksheet" r:id="rId8" imgW="4133963" imgH="1333500" progId="Excel.Sheet.8">
                  <p:embed/>
                </p:oleObj>
              </mc:Choice>
              <mc:Fallback>
                <p:oleObj name="Worksheet" r:id="rId8" imgW="4133963" imgH="1333500" progId="Excel.Sheet.8">
                  <p:embed/>
                  <p:pic>
                    <p:nvPicPr>
                      <p:cNvPr id="0" name="Object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 y="2057400"/>
                        <a:ext cx="7920038"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8070" name="Object 5"/>
          <p:cNvGraphicFramePr>
            <a:graphicFrameLocks noChangeAspect="1"/>
          </p:cNvGraphicFramePr>
          <p:nvPr/>
        </p:nvGraphicFramePr>
        <p:xfrm>
          <a:off x="609600" y="2057400"/>
          <a:ext cx="7921625" cy="2533650"/>
        </p:xfrm>
        <a:graphic>
          <a:graphicData uri="http://schemas.openxmlformats.org/presentationml/2006/ole">
            <mc:AlternateContent xmlns:mc="http://schemas.openxmlformats.org/markup-compatibility/2006">
              <mc:Choice xmlns:v="urn:schemas-microsoft-com:vml" Requires="v">
                <p:oleObj spid="_x0000_s88358" name="Worksheet" r:id="rId10" imgW="4133963" imgH="1333500" progId="Excel.Sheet.8">
                  <p:embed/>
                </p:oleObj>
              </mc:Choice>
              <mc:Fallback>
                <p:oleObj name="Worksheet" r:id="rId10" imgW="4133963" imgH="1333500" progId="Excel.Sheet.8">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057400"/>
                        <a:ext cx="79216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1" name="TextBox 12"/>
          <p:cNvSpPr txBox="1">
            <a:spLocks noChangeArrowheads="1"/>
          </p:cNvSpPr>
          <p:nvPr/>
        </p:nvSpPr>
        <p:spPr bwMode="auto">
          <a:xfrm>
            <a:off x="304800" y="1600200"/>
            <a:ext cx="8458200" cy="461963"/>
          </a:xfrm>
          <a:prstGeom prst="rect">
            <a:avLst/>
          </a:prstGeom>
          <a:noFill/>
          <a:ln w="9525">
            <a:noFill/>
            <a:miter lim="800000"/>
            <a:headEnd/>
            <a:tailEnd/>
          </a:ln>
        </p:spPr>
        <p:txBody>
          <a:bodyPr>
            <a:spAutoFit/>
          </a:bodyPr>
          <a:lstStyle/>
          <a:p>
            <a:pPr algn="ctr"/>
            <a:r>
              <a:rPr lang="en-US" altLang="en-US" sz="2400">
                <a:ea typeface="MS PGothic" pitchFamily="34" charset="-128"/>
              </a:rPr>
              <a:t>Now let’s assume that net income is only </a:t>
            </a:r>
            <a:r>
              <a:rPr lang="en-US" altLang="en-US" sz="2400">
                <a:solidFill>
                  <a:srgbClr val="FF0000"/>
                </a:solidFill>
                <a:ea typeface="MS PGothic" pitchFamily="34" charset="-128"/>
              </a:rPr>
              <a:t>$50,000</a:t>
            </a:r>
            <a:r>
              <a:rPr lang="en-US" altLang="en-US" sz="2400">
                <a:ea typeface="MS PGothic" pitchFamily="34" charset="-128"/>
              </a:rPr>
              <a:t>.</a:t>
            </a:r>
          </a:p>
        </p:txBody>
      </p:sp>
      <p:sp>
        <p:nvSpPr>
          <p:cNvPr id="12" name="Line 155"/>
          <p:cNvSpPr>
            <a:spLocks noChangeShapeType="1"/>
          </p:cNvSpPr>
          <p:nvPr/>
        </p:nvSpPr>
        <p:spPr bwMode="auto">
          <a:xfrm flipV="1">
            <a:off x="3352800" y="3810000"/>
            <a:ext cx="2590800" cy="1676400"/>
          </a:xfrm>
          <a:prstGeom prst="line">
            <a:avLst/>
          </a:prstGeom>
          <a:noFill/>
          <a:ln w="3810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25755" name="Line 155"/>
          <p:cNvSpPr>
            <a:spLocks noChangeShapeType="1"/>
          </p:cNvSpPr>
          <p:nvPr/>
        </p:nvSpPr>
        <p:spPr bwMode="auto">
          <a:xfrm flipV="1">
            <a:off x="3352800" y="3733800"/>
            <a:ext cx="914400" cy="1752600"/>
          </a:xfrm>
          <a:prstGeom prst="line">
            <a:avLst/>
          </a:prstGeom>
          <a:noFill/>
          <a:ln w="38100">
            <a:solidFill>
              <a:srgbClr val="FF0000"/>
            </a:solidFill>
            <a:round/>
            <a:headEnd/>
            <a:tailEnd type="triangle" w="med" len="med"/>
          </a:ln>
          <a:effectLst>
            <a:outerShdw dist="35921" dir="2700000" algn="ctr" rotWithShape="0">
              <a:schemeClr val="tx2"/>
            </a:outerShdw>
          </a:effectLst>
        </p:spPr>
        <p:txBody>
          <a:bodyPr/>
          <a:lstStyle/>
          <a:p>
            <a:endParaRPr lang="en-US"/>
          </a:p>
        </p:txBody>
      </p:sp>
      <p:sp>
        <p:nvSpPr>
          <p:cNvPr id="25754" name="Text Box 154"/>
          <p:cNvSpPr txBox="1">
            <a:spLocks noChangeArrowheads="1"/>
          </p:cNvSpPr>
          <p:nvPr/>
        </p:nvSpPr>
        <p:spPr bwMode="auto">
          <a:xfrm>
            <a:off x="762000" y="5486400"/>
            <a:ext cx="3135313" cy="400050"/>
          </a:xfrm>
          <a:prstGeom prst="rect">
            <a:avLst/>
          </a:prstGeom>
          <a:solidFill>
            <a:srgbClr val="F2DCDB"/>
          </a:solidFill>
          <a:ln w="12700">
            <a:solidFill>
              <a:schemeClr val="tx1"/>
            </a:solidFill>
            <a:miter lim="800000"/>
            <a:headEnd/>
            <a:tailEnd/>
          </a:ln>
          <a:effectLst>
            <a:outerShdw dist="35921" dir="2700000" algn="ctr" rotWithShape="0">
              <a:schemeClr val="tx2"/>
            </a:outerShdw>
          </a:effectLst>
        </p:spPr>
        <p:txBody>
          <a:bodyPr wrap="none">
            <a:spAutoFit/>
          </a:bodyPr>
          <a:lstStyle/>
          <a:p>
            <a:r>
              <a:rPr lang="en-US" altLang="en-US" sz="2000">
                <a:ea typeface="MS PGothic" pitchFamily="34" charset="-128"/>
              </a:rPr>
              <a:t>($14,000) × ½ = ($7,000)</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Slide Number Placeholder 13"/>
          <p:cNvSpPr>
            <a:spLocks noGrp="1"/>
          </p:cNvSpPr>
          <p:nvPr>
            <p:ph type="sldNum" sz="quarter" idx="12"/>
          </p:nvPr>
        </p:nvSpPr>
        <p:spPr/>
        <p:txBody>
          <a:bodyPr/>
          <a:lstStyle/>
          <a:p>
            <a:pPr>
              <a:defRPr/>
            </a:pPr>
            <a:fld id="{DA0FE64B-018E-4F50-B8F3-9CCCDF112192}" type="slidenum">
              <a:rPr lang="en-US" smtClean="0"/>
              <a:pPr>
                <a:defRPr/>
              </a:pPr>
              <a:t>18</a:t>
            </a:fld>
            <a:endParaRPr lang="en-US" dirty="0"/>
          </a:p>
        </p:txBody>
      </p:sp>
      <p:sp>
        <p:nvSpPr>
          <p:cNvPr id="15" name="Rounded Rectangle 14"/>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5754"/>
                                        </p:tgtEl>
                                        <p:attrNameLst>
                                          <p:attrName>style.visibility</p:attrName>
                                        </p:attrNameLst>
                                      </p:cBhvr>
                                      <p:to>
                                        <p:strVal val="visible"/>
                                      </p:to>
                                    </p:set>
                                    <p:animEffect transition="in" filter="dissolve">
                                      <p:cBhvr>
                                        <p:cTn id="7" dur="500"/>
                                        <p:tgtEl>
                                          <p:spTgt spid="25754"/>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755"/>
                                        </p:tgtEl>
                                        <p:attrNameLst>
                                          <p:attrName>style.visibility</p:attrName>
                                        </p:attrNameLst>
                                      </p:cBhvr>
                                      <p:to>
                                        <p:strVal val="visible"/>
                                      </p:to>
                                    </p:set>
                                    <p:animEffect transition="in" filter="wipe(down)">
                                      <p:cBhvr>
                                        <p:cTn id="11" dur="500"/>
                                        <p:tgtEl>
                                          <p:spTgt spid="2575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5755" grpId="0" animBg="1"/>
      <p:bldP spid="2575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6" descr="C:\Documents and Settings\Administrator\Local Settings\Temporary Internet Files\Content.IE5\K8Q5KUIX\MCj04125700000[1].wmf"/>
          <p:cNvPicPr>
            <a:picLocks noChangeAspect="1" noChangeArrowheads="1"/>
          </p:cNvPicPr>
          <p:nvPr/>
        </p:nvPicPr>
        <p:blipFill>
          <a:blip r:embed="rId4" cstate="print"/>
          <a:srcRect/>
          <a:stretch>
            <a:fillRect/>
          </a:stretch>
        </p:blipFill>
        <p:spPr bwMode="auto">
          <a:xfrm>
            <a:off x="3810000" y="3276600"/>
            <a:ext cx="1782763" cy="2063750"/>
          </a:xfrm>
          <a:prstGeom prst="rect">
            <a:avLst/>
          </a:prstGeom>
          <a:noFill/>
          <a:ln w="9525">
            <a:noFill/>
            <a:miter lim="800000"/>
            <a:headEnd/>
            <a:tailEnd/>
          </a:ln>
          <a:effectLst>
            <a:outerShdw dist="139700" dir="2700000" algn="tl" rotWithShape="0">
              <a:srgbClr val="333333">
                <a:alpha val="64998"/>
              </a:srgbClr>
            </a:outerShdw>
          </a:effectLst>
        </p:spPr>
      </p:pic>
      <p:sp>
        <p:nvSpPr>
          <p:cNvPr id="94211" name="Rectangle 2"/>
          <p:cNvSpPr>
            <a:spLocks noGrp="1" noChangeArrowheads="1"/>
          </p:cNvSpPr>
          <p:nvPr>
            <p:ph type="title"/>
          </p:nvPr>
        </p:nvSpPr>
        <p:spPr/>
        <p:txBody>
          <a:bodyPr/>
          <a:lstStyle/>
          <a:p>
            <a:r>
              <a:rPr lang="en-US" altLang="en-US" b="1" dirty="0"/>
              <a:t>Partnership Financial Statements</a:t>
            </a:r>
          </a:p>
        </p:txBody>
      </p:sp>
      <p:graphicFrame>
        <p:nvGraphicFramePr>
          <p:cNvPr id="94212" name="Object 2"/>
          <p:cNvGraphicFramePr>
            <a:graphicFrameLocks noChangeAspect="1"/>
          </p:cNvGraphicFramePr>
          <p:nvPr>
            <p:extLst>
              <p:ext uri="{D42A27DB-BD31-4B8C-83A1-F6EECF244321}">
                <p14:modId xmlns:p14="http://schemas.microsoft.com/office/powerpoint/2010/main" val="3659708800"/>
              </p:ext>
            </p:extLst>
          </p:nvPr>
        </p:nvGraphicFramePr>
        <p:xfrm>
          <a:off x="400050" y="2589213"/>
          <a:ext cx="8439150" cy="3506787"/>
        </p:xfrm>
        <a:graphic>
          <a:graphicData uri="http://schemas.openxmlformats.org/presentationml/2006/ole">
            <mc:AlternateContent xmlns:mc="http://schemas.openxmlformats.org/markup-compatibility/2006">
              <mc:Choice xmlns:v="urn:schemas-microsoft-com:vml" Requires="v">
                <p:oleObj spid="_x0000_s94284" name="Worksheet" r:id="rId5" imgW="5143565" imgH="2209643" progId="Excel.Sheet.8">
                  <p:embed/>
                </p:oleObj>
              </mc:Choice>
              <mc:Fallback>
                <p:oleObj name="Worksheet" r:id="rId5" imgW="5143565" imgH="2209643" progId="Excel.Sheet.8">
                  <p:embed/>
                  <p:pic>
                    <p:nvPicPr>
                      <p:cNvPr id="0" name="Object 2"/>
                      <p:cNvPicPr>
                        <a:picLocks noChangeAspect="1" noChangeArrowheads="1"/>
                      </p:cNvPicPr>
                      <p:nvPr/>
                    </p:nvPicPr>
                    <p:blipFill>
                      <a:blip r:embed="rId6"/>
                      <a:srcRect/>
                      <a:stretch>
                        <a:fillRect/>
                      </a:stretch>
                    </p:blipFill>
                    <p:spPr bwMode="auto">
                      <a:xfrm>
                        <a:off x="400050" y="2589213"/>
                        <a:ext cx="843915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5" name="Text Box 4"/>
          <p:cNvSpPr txBox="1">
            <a:spLocks noChangeArrowheads="1"/>
          </p:cNvSpPr>
          <p:nvPr/>
        </p:nvSpPr>
        <p:spPr bwMode="auto">
          <a:xfrm>
            <a:off x="393700" y="1219200"/>
            <a:ext cx="8382000" cy="1292225"/>
          </a:xfrm>
          <a:prstGeom prst="rect">
            <a:avLst/>
          </a:prstGeom>
          <a:solidFill>
            <a:schemeClr val="accent3">
              <a:lumMod val="50000"/>
            </a:schemeClr>
          </a:solidFill>
          <a:ln w="9525">
            <a:solidFill>
              <a:schemeClr val="tx1"/>
            </a:solidFill>
            <a:miter lim="800000"/>
            <a:headEnd/>
            <a:tailEnd/>
          </a:ln>
        </p:spPr>
        <p:txBody>
          <a:bodyPr>
            <a:spAutoFit/>
          </a:bodyPr>
          <a:lstStyle/>
          <a:p>
            <a:pPr algn="ctr">
              <a:spcBef>
                <a:spcPct val="50000"/>
              </a:spcBef>
              <a:defRPr/>
            </a:pPr>
            <a:r>
              <a:rPr lang="en-US" sz="2600" dirty="0">
                <a:solidFill>
                  <a:srgbClr val="FFFFFF"/>
                </a:solidFill>
                <a:latin typeface="Calibri" pitchFamily="-84" charset="0"/>
                <a:cs typeface="Arial" charset="0"/>
              </a:rPr>
              <a:t>During 2016, Zayn withdrew $20,000 cash from the partnership and Perez withdrew $12,000. Net income for the year is $70,000.</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4216" name="Slide Number Placeholder 7"/>
          <p:cNvSpPr>
            <a:spLocks noGrp="1"/>
          </p:cNvSpPr>
          <p:nvPr>
            <p:ph type="sldNum" sz="quarter" idx="12"/>
          </p:nvPr>
        </p:nvSpPr>
        <p:spPr bwMode="auto">
          <a:noFill/>
          <a:ln>
            <a:miter lim="800000"/>
            <a:headEnd/>
            <a:tailEnd/>
          </a:ln>
        </p:spPr>
        <p:txBody>
          <a:bodyPr/>
          <a:lstStyle/>
          <a:p>
            <a:fld id="{F077E7D7-9F7D-4180-89F4-4F692AC63F60}" type="slidenum">
              <a:rPr lang="en-US" altLang="en-US" smtClean="0">
                <a:latin typeface="Arial" pitchFamily="34" charset="0"/>
                <a:ea typeface="MS PGothic" pitchFamily="34" charset="-128"/>
                <a:cs typeface="Arial" pitchFamily="34" charset="0"/>
              </a:rPr>
              <a:pPr/>
              <a:t>19</a:t>
            </a:fld>
            <a:endParaRPr lang="en-US" altLang="en-US">
              <a:latin typeface="Arial" pitchFamily="34" charset="0"/>
              <a:ea typeface="MS PGothic" pitchFamily="34" charset="-128"/>
              <a:cs typeface="Arial" pitchFamily="34" charset="0"/>
            </a:endParaRPr>
          </a:p>
        </p:txBody>
      </p:sp>
      <p:sp>
        <p:nvSpPr>
          <p:cNvPr id="9" name="Rounded Rectangle 8"/>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EEDDAD17-9070-4D9B-A504-92D2CAE386FF}" type="slidenum">
              <a:rPr lang="en-US" smtClean="0"/>
              <a:pPr>
                <a:defRPr/>
              </a:pPr>
              <a:t>2</a:t>
            </a:fld>
            <a:endParaRPr lang="en-US" dirty="0"/>
          </a:p>
        </p:txBody>
      </p:sp>
      <p:sp>
        <p:nvSpPr>
          <p:cNvPr id="3"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fld id="{EE3C548E-C1E6-4348-B584-6A990FD8E1F7}" type="slidenum">
              <a:rPr lang="en-US" smtClean="0"/>
              <a:pPr>
                <a:defRPr/>
              </a:pPr>
              <a:t>2</a:t>
            </a:fld>
            <a:endParaRPr lang="en-US" dirty="0"/>
          </a:p>
        </p:txBody>
      </p:sp>
      <p:sp>
        <p:nvSpPr>
          <p:cNvPr id="4"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prstClr val="black">
                    <a:tint val="75000"/>
                  </a:prst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6AEF5ED8-03B4-4A8C-81C5-84FC3077FD14}" type="slidenum">
              <a:rPr lang="en-US" smtClean="0"/>
              <a:pPr>
                <a:defRPr/>
              </a:pPr>
              <a:t>2</a:t>
            </a:fld>
            <a:endParaRPr lang="en-US" dirty="0"/>
          </a:p>
        </p:txBody>
      </p:sp>
      <p:sp>
        <p:nvSpPr>
          <p:cNvPr id="5"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956DB202-C648-4B15-85D2-A4C96BBABE23}" type="slidenum">
              <a:rPr lang="en-US" smtClean="0"/>
              <a:pPr>
                <a:defRPr/>
              </a:pPr>
              <a:t>2</a:t>
            </a:fld>
            <a:endParaRPr lang="en-US" dirty="0"/>
          </a:p>
        </p:txBody>
      </p:sp>
      <p:sp>
        <p:nvSpPr>
          <p:cNvPr id="6" name="Title 4"/>
          <p:cNvSpPr txBox="1">
            <a:spLocks/>
          </p:cNvSpPr>
          <p:nvPr/>
        </p:nvSpPr>
        <p:spPr>
          <a:xfrm>
            <a:off x="914400" y="1828800"/>
            <a:ext cx="7315200" cy="31242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altLang="en-US"/>
              <a:t/>
            </a:r>
            <a:br>
              <a:rPr lang="en-US" altLang="en-US"/>
            </a:br>
            <a:r>
              <a:rPr lang="en-US" altLang="en-US"/>
              <a:t/>
            </a:r>
            <a:br>
              <a:rPr lang="en-US" altLang="en-US"/>
            </a:br>
            <a:r>
              <a:rPr lang="en-US"/>
              <a:t/>
            </a:r>
            <a:br>
              <a:rPr lang="en-US"/>
            </a:br>
            <a:r>
              <a:rPr lang="en-US" altLang="en-US"/>
              <a:t/>
            </a:r>
            <a:br>
              <a:rPr lang="en-US" altLang="en-US"/>
            </a:br>
            <a:endParaRPr lang="en-US" altLang="en-US" dirty="0"/>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8" name="Picture 2"/>
          <p:cNvPicPr>
            <a:picLocks noChangeAspect="1" noChangeArrowheads="1"/>
          </p:cNvPicPr>
          <p:nvPr/>
        </p:nvPicPr>
        <p:blipFill>
          <a:blip r:embed="rId3" cstate="print"/>
          <a:srcRect/>
          <a:stretch>
            <a:fillRect/>
          </a:stretch>
        </p:blipFill>
        <p:spPr bwMode="auto">
          <a:xfrm>
            <a:off x="838200" y="1321257"/>
            <a:ext cx="7315200" cy="87312"/>
          </a:xfrm>
          <a:prstGeom prst="rect">
            <a:avLst/>
          </a:prstGeom>
          <a:noFill/>
          <a:ln w="9525">
            <a:noFill/>
            <a:miter lim="800000"/>
            <a:headEnd/>
            <a:tailEnd/>
          </a:ln>
        </p:spPr>
      </p:pic>
      <p:sp>
        <p:nvSpPr>
          <p:cNvPr id="9" name="TextBox 8"/>
          <p:cNvSpPr txBox="1"/>
          <p:nvPr/>
        </p:nvSpPr>
        <p:spPr>
          <a:xfrm>
            <a:off x="762000" y="575171"/>
            <a:ext cx="7772400" cy="769441"/>
          </a:xfrm>
          <a:prstGeom prst="rect">
            <a:avLst/>
          </a:prstGeom>
          <a:noFill/>
        </p:spPr>
        <p:txBody>
          <a:bodyPr wrap="square" rtlCol="0">
            <a:spAutoFit/>
          </a:bodyPr>
          <a:lstStyle/>
          <a:p>
            <a:r>
              <a:rPr lang="en-US" altLang="en-US" sz="4400" b="1" dirty="0">
                <a:latin typeface="+mj-lt"/>
              </a:rPr>
              <a:t>Chapter 12 Learning Objectives</a:t>
            </a:r>
            <a:endParaRPr lang="en-US" sz="4400" dirty="0">
              <a:latin typeface="+mj-lt"/>
            </a:endParaRPr>
          </a:p>
        </p:txBody>
      </p:sp>
      <p:sp>
        <p:nvSpPr>
          <p:cNvPr id="10" name="Rectangle 9"/>
          <p:cNvSpPr/>
          <p:nvPr/>
        </p:nvSpPr>
        <p:spPr>
          <a:xfrm>
            <a:off x="300318" y="1828800"/>
            <a:ext cx="8839200" cy="3046988"/>
          </a:xfrm>
          <a:prstGeom prst="rect">
            <a:avLst/>
          </a:prstGeom>
        </p:spPr>
        <p:txBody>
          <a:bodyPr wrap="square">
            <a:spAutoFit/>
          </a:bodyPr>
          <a:lstStyle/>
          <a:p>
            <a:r>
              <a:rPr lang="en-US" sz="1600" b="1" dirty="0">
                <a:latin typeface="+mn-lt"/>
              </a:rPr>
              <a:t>CONCEPTUAL</a:t>
            </a:r>
          </a:p>
          <a:p>
            <a:r>
              <a:rPr lang="en-US" sz="1600" b="1" dirty="0">
                <a:latin typeface="+mn-lt"/>
              </a:rPr>
              <a:t>C1  </a:t>
            </a:r>
            <a:r>
              <a:rPr lang="en-US" sz="1600" dirty="0">
                <a:latin typeface="+mn-lt"/>
              </a:rPr>
              <a:t>Identify characteristics of partnerships and similar organizations.</a:t>
            </a:r>
          </a:p>
          <a:p>
            <a:endParaRPr lang="en-US" sz="1600" dirty="0">
              <a:latin typeface="+mn-lt"/>
            </a:endParaRPr>
          </a:p>
          <a:p>
            <a:r>
              <a:rPr lang="en-US" sz="1600" b="1" dirty="0">
                <a:latin typeface="+mn-lt"/>
              </a:rPr>
              <a:t>ANALYTICAL</a:t>
            </a:r>
          </a:p>
          <a:p>
            <a:r>
              <a:rPr lang="en-US" sz="1600" b="1" dirty="0">
                <a:latin typeface="+mn-lt"/>
              </a:rPr>
              <a:t>A1  </a:t>
            </a:r>
            <a:r>
              <a:rPr lang="en-US" sz="1600" dirty="0">
                <a:latin typeface="+mn-lt"/>
              </a:rPr>
              <a:t>Compute partner return on equity and use it to evaluate partnership performance.</a:t>
            </a:r>
          </a:p>
          <a:p>
            <a:endParaRPr lang="en-US" sz="1600" dirty="0">
              <a:latin typeface="+mn-lt"/>
            </a:endParaRPr>
          </a:p>
          <a:p>
            <a:r>
              <a:rPr lang="en-US" sz="1600" b="1" dirty="0">
                <a:latin typeface="+mn-lt"/>
              </a:rPr>
              <a:t>PROCEDURAL</a:t>
            </a:r>
          </a:p>
          <a:p>
            <a:r>
              <a:rPr lang="en-US" sz="1600" b="1" dirty="0">
                <a:latin typeface="+mn-lt"/>
              </a:rPr>
              <a:t>P1  </a:t>
            </a:r>
            <a:r>
              <a:rPr lang="en-US" sz="1600" dirty="0">
                <a:latin typeface="+mn-lt"/>
              </a:rPr>
              <a:t>Prepare entries for partnership formation.</a:t>
            </a:r>
          </a:p>
          <a:p>
            <a:r>
              <a:rPr lang="en-US" sz="1600" b="1" dirty="0">
                <a:latin typeface="+mn-lt"/>
              </a:rPr>
              <a:t>P2  </a:t>
            </a:r>
            <a:r>
              <a:rPr lang="en-US" sz="1600" dirty="0">
                <a:latin typeface="+mn-lt"/>
              </a:rPr>
              <a:t>Allocate and record income and loss among partners.</a:t>
            </a:r>
          </a:p>
          <a:p>
            <a:r>
              <a:rPr lang="en-US" sz="1600" b="1" dirty="0">
                <a:latin typeface="+mn-lt"/>
              </a:rPr>
              <a:t>P3  </a:t>
            </a:r>
            <a:r>
              <a:rPr lang="en-US" sz="1600" dirty="0">
                <a:latin typeface="+mn-lt"/>
              </a:rPr>
              <a:t>Account for the admission and withdrawal of partners.</a:t>
            </a:r>
          </a:p>
          <a:p>
            <a:r>
              <a:rPr lang="en-US" sz="1600" b="1" dirty="0">
                <a:latin typeface="+mn-lt"/>
              </a:rPr>
              <a:t>P4</a:t>
            </a:r>
            <a:r>
              <a:rPr lang="en-US" sz="1600" dirty="0">
                <a:latin typeface="+mn-lt"/>
              </a:rPr>
              <a:t>  Prepare entries for partnership liquidation.</a:t>
            </a:r>
          </a:p>
          <a:p>
            <a:endParaRPr lang="en-US" sz="1600" dirty="0">
              <a:latin typeface="+mn-lt"/>
            </a:endParaRPr>
          </a:p>
        </p:txBody>
      </p:sp>
    </p:spTree>
    <p:extLst>
      <p:ext uri="{BB962C8B-B14F-4D97-AF65-F5344CB8AC3E}">
        <p14:creationId xmlns:p14="http://schemas.microsoft.com/office/powerpoint/2010/main" val="123415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12-2</a:t>
            </a:r>
          </a:p>
        </p:txBody>
      </p:sp>
      <p:sp>
        <p:nvSpPr>
          <p:cNvPr id="6" name="Rectangle 5"/>
          <p:cNvSpPr>
            <a:spLocks noChangeArrowheads="1"/>
          </p:cNvSpPr>
          <p:nvPr/>
        </p:nvSpPr>
        <p:spPr bwMode="auto">
          <a:xfrm>
            <a:off x="542925" y="782638"/>
            <a:ext cx="7693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and Putin began a partnership by investing $6,000 and $4,000, respectively. During its first year, the</a:t>
            </a:r>
            <a:endParaRPr lang="en-US" altLang="en-US" dirty="0">
              <a:solidFill>
                <a:prstClr val="black"/>
              </a:solidFill>
              <a:cs typeface="+mn-cs"/>
            </a:endParaRPr>
          </a:p>
        </p:txBody>
      </p:sp>
      <p:sp>
        <p:nvSpPr>
          <p:cNvPr id="7" name="Rectangle 6"/>
          <p:cNvSpPr>
            <a:spLocks noChangeArrowheads="1"/>
          </p:cNvSpPr>
          <p:nvPr/>
        </p:nvSpPr>
        <p:spPr bwMode="auto">
          <a:xfrm>
            <a:off x="542925" y="989013"/>
            <a:ext cx="79359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earned $80,000. Prepare calculations showing how the $80,000 income is allocated to the partners</a:t>
            </a:r>
            <a:endParaRPr lang="en-US" altLang="en-US" dirty="0">
              <a:solidFill>
                <a:prstClr val="black"/>
              </a:solidFill>
              <a:cs typeface="+mn-cs"/>
            </a:endParaRPr>
          </a:p>
        </p:txBody>
      </p:sp>
      <p:sp>
        <p:nvSpPr>
          <p:cNvPr id="8" name="Rectangle 7"/>
          <p:cNvSpPr>
            <a:spLocks noChangeArrowheads="1"/>
          </p:cNvSpPr>
          <p:nvPr/>
        </p:nvSpPr>
        <p:spPr bwMode="auto">
          <a:xfrm>
            <a:off x="542925" y="1196975"/>
            <a:ext cx="55467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under each of the following three separate plans for sharing income and loss:</a:t>
            </a:r>
            <a:endParaRPr lang="en-US" altLang="en-US" dirty="0">
              <a:solidFill>
                <a:prstClr val="black"/>
              </a:solidFill>
              <a:cs typeface="+mn-cs"/>
            </a:endParaRPr>
          </a:p>
        </p:txBody>
      </p:sp>
      <p:sp>
        <p:nvSpPr>
          <p:cNvPr id="9" name="Rectangle 8"/>
          <p:cNvSpPr>
            <a:spLocks noChangeArrowheads="1"/>
          </p:cNvSpPr>
          <p:nvPr/>
        </p:nvSpPr>
        <p:spPr bwMode="auto">
          <a:xfrm>
            <a:off x="542925" y="1609725"/>
            <a:ext cx="44465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 The partners failed to agree on a method to share income.</a:t>
            </a:r>
            <a:endParaRPr lang="en-US" altLang="en-US" dirty="0">
              <a:solidFill>
                <a:prstClr val="black"/>
              </a:solidFill>
              <a:cs typeface="+mn-cs"/>
            </a:endParaRPr>
          </a:p>
        </p:txBody>
      </p:sp>
      <p:sp>
        <p:nvSpPr>
          <p:cNvPr id="10" name="Rectangle 9"/>
          <p:cNvSpPr>
            <a:spLocks noChangeArrowheads="1"/>
          </p:cNvSpPr>
          <p:nvPr/>
        </p:nvSpPr>
        <p:spPr bwMode="auto">
          <a:xfrm>
            <a:off x="542925" y="1816100"/>
            <a:ext cx="6423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 The partners agreed to share income and loss in proportion to their initial investments.</a:t>
            </a:r>
            <a:endParaRPr lang="en-US" altLang="en-US" dirty="0">
              <a:solidFill>
                <a:prstClr val="black"/>
              </a:solidFill>
              <a:cs typeface="+mn-cs"/>
            </a:endParaRPr>
          </a:p>
        </p:txBody>
      </p:sp>
      <p:sp>
        <p:nvSpPr>
          <p:cNvPr id="11" name="Rectangle 10"/>
          <p:cNvSpPr>
            <a:spLocks noChangeArrowheads="1"/>
          </p:cNvSpPr>
          <p:nvPr/>
        </p:nvSpPr>
        <p:spPr bwMode="auto">
          <a:xfrm>
            <a:off x="542925" y="2022475"/>
            <a:ext cx="7159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 The partners agreed to share income by granting a $35,000 per year salary allowance to Merkel,</a:t>
            </a:r>
            <a:endParaRPr lang="en-US" altLang="en-US" dirty="0">
              <a:solidFill>
                <a:prstClr val="black"/>
              </a:solidFill>
              <a:cs typeface="+mn-cs"/>
            </a:endParaRPr>
          </a:p>
        </p:txBody>
      </p:sp>
      <p:sp>
        <p:nvSpPr>
          <p:cNvPr id="12" name="Rectangle 11"/>
          <p:cNvSpPr>
            <a:spLocks noChangeArrowheads="1"/>
          </p:cNvSpPr>
          <p:nvPr/>
        </p:nvSpPr>
        <p:spPr bwMode="auto">
          <a:xfrm>
            <a:off x="542925" y="2230438"/>
            <a:ext cx="72802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 $13,000 per year salary allowance to Putin, 20% interest on their initial capital investments, and any</a:t>
            </a:r>
            <a:endParaRPr lang="en-US" altLang="en-US" dirty="0">
              <a:solidFill>
                <a:prstClr val="black"/>
              </a:solidFill>
              <a:cs typeface="+mn-cs"/>
            </a:endParaRPr>
          </a:p>
        </p:txBody>
      </p:sp>
      <p:sp>
        <p:nvSpPr>
          <p:cNvPr id="13" name="Rectangle 12"/>
          <p:cNvSpPr>
            <a:spLocks noChangeArrowheads="1"/>
          </p:cNvSpPr>
          <p:nvPr/>
        </p:nvSpPr>
        <p:spPr bwMode="auto">
          <a:xfrm>
            <a:off x="542925" y="2436813"/>
            <a:ext cx="42957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remaining balance shared 70% to Merkel and 30% to Putin.</a:t>
            </a:r>
            <a:endParaRPr lang="en-US" altLang="en-US" dirty="0">
              <a:solidFill>
                <a:prstClr val="black"/>
              </a:solidFill>
              <a:cs typeface="+mn-cs"/>
            </a:endParaRPr>
          </a:p>
        </p:txBody>
      </p:sp>
      <p:sp>
        <p:nvSpPr>
          <p:cNvPr id="17" name="Rectangle 16"/>
          <p:cNvSpPr>
            <a:spLocks noChangeArrowheads="1"/>
          </p:cNvSpPr>
          <p:nvPr/>
        </p:nvSpPr>
        <p:spPr bwMode="auto">
          <a:xfrm>
            <a:off x="2800350" y="2828925"/>
            <a:ext cx="3600450" cy="227013"/>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17"/>
          <p:cNvSpPr>
            <a:spLocks noChangeArrowheads="1"/>
          </p:cNvSpPr>
          <p:nvPr/>
        </p:nvSpPr>
        <p:spPr bwMode="auto">
          <a:xfrm>
            <a:off x="785813" y="3935413"/>
            <a:ext cx="3600450" cy="227012"/>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18"/>
          <p:cNvSpPr>
            <a:spLocks noChangeArrowheads="1"/>
          </p:cNvSpPr>
          <p:nvPr/>
        </p:nvSpPr>
        <p:spPr bwMode="auto">
          <a:xfrm>
            <a:off x="4759325" y="3935413"/>
            <a:ext cx="3598863" cy="227012"/>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19"/>
          <p:cNvSpPr>
            <a:spLocks noChangeArrowheads="1"/>
          </p:cNvSpPr>
          <p:nvPr/>
        </p:nvSpPr>
        <p:spPr bwMode="auto">
          <a:xfrm>
            <a:off x="4816475" y="306705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21" name="Rectangle 20"/>
          <p:cNvSpPr>
            <a:spLocks noChangeArrowheads="1"/>
          </p:cNvSpPr>
          <p:nvPr/>
        </p:nvSpPr>
        <p:spPr bwMode="auto">
          <a:xfrm>
            <a:off x="5815013" y="3067050"/>
            <a:ext cx="554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24" name="Rectangle 23"/>
          <p:cNvSpPr>
            <a:spLocks noChangeArrowheads="1"/>
          </p:cNvSpPr>
          <p:nvPr/>
        </p:nvSpPr>
        <p:spPr bwMode="auto">
          <a:xfrm>
            <a:off x="2801938" y="4173538"/>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25" name="Rectangle 24"/>
          <p:cNvSpPr>
            <a:spLocks noChangeArrowheads="1"/>
          </p:cNvSpPr>
          <p:nvPr/>
        </p:nvSpPr>
        <p:spPr bwMode="auto">
          <a:xfrm>
            <a:off x="3890963" y="417353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6,000</a:t>
            </a:r>
            <a:endParaRPr lang="en-US" altLang="en-US" dirty="0">
              <a:solidFill>
                <a:prstClr val="black"/>
              </a:solidFill>
              <a:cs typeface="+mn-cs"/>
            </a:endParaRPr>
          </a:p>
        </p:txBody>
      </p:sp>
      <p:sp>
        <p:nvSpPr>
          <p:cNvPr id="26" name="Rectangle 25"/>
          <p:cNvSpPr>
            <a:spLocks noChangeArrowheads="1"/>
          </p:cNvSpPr>
          <p:nvPr/>
        </p:nvSpPr>
        <p:spPr bwMode="auto">
          <a:xfrm>
            <a:off x="6775450" y="4173538"/>
            <a:ext cx="5445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27" name="Rectangle 26"/>
          <p:cNvSpPr>
            <a:spLocks noChangeArrowheads="1"/>
          </p:cNvSpPr>
          <p:nvPr/>
        </p:nvSpPr>
        <p:spPr bwMode="auto">
          <a:xfrm>
            <a:off x="7864475" y="4173538"/>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a:t>
            </a:r>
            <a:endParaRPr lang="en-US" altLang="en-US" dirty="0">
              <a:solidFill>
                <a:prstClr val="black"/>
              </a:solidFill>
              <a:cs typeface="+mn-cs"/>
            </a:endParaRPr>
          </a:p>
        </p:txBody>
      </p:sp>
      <p:sp>
        <p:nvSpPr>
          <p:cNvPr id="133" name="Rectangle 35"/>
          <p:cNvSpPr>
            <a:spLocks noChangeArrowheads="1"/>
          </p:cNvSpPr>
          <p:nvPr/>
        </p:nvSpPr>
        <p:spPr bwMode="auto">
          <a:xfrm>
            <a:off x="4000500" y="2849563"/>
            <a:ext cx="1330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134" name="Rectangle 36"/>
          <p:cNvSpPr>
            <a:spLocks noChangeArrowheads="1"/>
          </p:cNvSpPr>
          <p:nvPr/>
        </p:nvSpPr>
        <p:spPr bwMode="auto">
          <a:xfrm>
            <a:off x="2055813" y="3956050"/>
            <a:ext cx="1139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135" name="Rectangle 37"/>
          <p:cNvSpPr>
            <a:spLocks noChangeArrowheads="1"/>
          </p:cNvSpPr>
          <p:nvPr/>
        </p:nvSpPr>
        <p:spPr bwMode="auto">
          <a:xfrm>
            <a:off x="6089650" y="3956050"/>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136" name="Rectangle 38"/>
          <p:cNvSpPr>
            <a:spLocks noChangeArrowheads="1"/>
          </p:cNvSpPr>
          <p:nvPr/>
        </p:nvSpPr>
        <p:spPr bwMode="auto">
          <a:xfrm>
            <a:off x="785813" y="39258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39"/>
          <p:cNvSpPr>
            <a:spLocks noChangeArrowheads="1"/>
          </p:cNvSpPr>
          <p:nvPr/>
        </p:nvSpPr>
        <p:spPr bwMode="auto">
          <a:xfrm>
            <a:off x="4584700" y="3055938"/>
            <a:ext cx="20638" cy="66198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Rectangle 40"/>
          <p:cNvSpPr>
            <a:spLocks noChangeArrowheads="1"/>
          </p:cNvSpPr>
          <p:nvPr/>
        </p:nvSpPr>
        <p:spPr bwMode="auto">
          <a:xfrm>
            <a:off x="785813" y="41417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Rectangle 42"/>
          <p:cNvSpPr>
            <a:spLocks noChangeArrowheads="1"/>
          </p:cNvSpPr>
          <p:nvPr/>
        </p:nvSpPr>
        <p:spPr bwMode="auto">
          <a:xfrm>
            <a:off x="2570163" y="4162425"/>
            <a:ext cx="20637"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43"/>
          <p:cNvSpPr>
            <a:spLocks noChangeArrowheads="1"/>
          </p:cNvSpPr>
          <p:nvPr/>
        </p:nvSpPr>
        <p:spPr bwMode="auto">
          <a:xfrm>
            <a:off x="6543675" y="4162425"/>
            <a:ext cx="19050"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Rectangle 44"/>
          <p:cNvSpPr>
            <a:spLocks noChangeArrowheads="1"/>
          </p:cNvSpPr>
          <p:nvPr/>
        </p:nvSpPr>
        <p:spPr bwMode="auto">
          <a:xfrm>
            <a:off x="2800350" y="28194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45"/>
          <p:cNvSpPr>
            <a:spLocks noChangeArrowheads="1"/>
          </p:cNvSpPr>
          <p:nvPr/>
        </p:nvSpPr>
        <p:spPr bwMode="auto">
          <a:xfrm>
            <a:off x="2800350" y="30353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Rectangle 46"/>
          <p:cNvSpPr>
            <a:spLocks noChangeArrowheads="1"/>
          </p:cNvSpPr>
          <p:nvPr/>
        </p:nvSpPr>
        <p:spPr bwMode="auto">
          <a:xfrm>
            <a:off x="2800350" y="347980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47"/>
          <p:cNvSpPr>
            <a:spLocks noChangeArrowheads="1"/>
          </p:cNvSpPr>
          <p:nvPr/>
        </p:nvSpPr>
        <p:spPr bwMode="auto">
          <a:xfrm>
            <a:off x="4759325" y="3925888"/>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Rectangle 48"/>
          <p:cNvSpPr>
            <a:spLocks noChangeArrowheads="1"/>
          </p:cNvSpPr>
          <p:nvPr/>
        </p:nvSpPr>
        <p:spPr bwMode="auto">
          <a:xfrm>
            <a:off x="4759325" y="4141788"/>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9122" name="Slide Number Placeholder 3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3DD3FF6-E1F5-4959-957D-32284475FC34}" type="slidenum">
              <a:rPr lang="en-US" altLang="en-US" smtClean="0">
                <a:solidFill>
                  <a:srgbClr val="898989"/>
                </a:solidFill>
              </a:rPr>
              <a:pPr/>
              <a:t>20</a:t>
            </a:fld>
            <a:endParaRPr lang="en-US" altLang="en-US">
              <a:solidFill>
                <a:srgbClr val="898989"/>
              </a:solidFill>
            </a:endParaRPr>
          </a:p>
        </p:txBody>
      </p:sp>
      <p:sp>
        <p:nvSpPr>
          <p:cNvPr id="35" name="Rounded Rectangle 34"/>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4"/>
                                        </p:tgtEl>
                                        <p:attrNameLst>
                                          <p:attrName>style.visibility</p:attrName>
                                        </p:attrNameLst>
                                      </p:cBhvr>
                                      <p:to>
                                        <p:strVal val="visible"/>
                                      </p:to>
                                    </p:set>
                                    <p:animEffect transition="in" filter="fade">
                                      <p:cBhvr>
                                        <p:cTn id="16" dur="500"/>
                                        <p:tgtEl>
                                          <p:spTgt spid="1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fade">
                                      <p:cBhvr>
                                        <p:cTn id="19" dur="500"/>
                                        <p:tgtEl>
                                          <p:spTgt spid="1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fade">
                                      <p:cBhvr>
                                        <p:cTn id="22" dur="500"/>
                                        <p:tgtEl>
                                          <p:spTgt spid="1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fade">
                                      <p:cBhvr>
                                        <p:cTn id="25" dur="500"/>
                                        <p:tgtEl>
                                          <p:spTgt spid="14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fade">
                                      <p:cBhvr>
                                        <p:cTn id="39" dur="500"/>
                                        <p:tgtEl>
                                          <p:spTgt spid="13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1"/>
                                        </p:tgtEl>
                                        <p:attrNameLst>
                                          <p:attrName>style.visibility</p:attrName>
                                        </p:attrNameLst>
                                      </p:cBhvr>
                                      <p:to>
                                        <p:strVal val="visible"/>
                                      </p:to>
                                    </p:set>
                                    <p:animEffect transition="in" filter="fade">
                                      <p:cBhvr>
                                        <p:cTn id="42" dur="500"/>
                                        <p:tgtEl>
                                          <p:spTgt spid="14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5"/>
                                        </p:tgtEl>
                                        <p:attrNameLst>
                                          <p:attrName>style.visibility</p:attrName>
                                        </p:attrNameLst>
                                      </p:cBhvr>
                                      <p:to>
                                        <p:strVal val="visible"/>
                                      </p:to>
                                    </p:set>
                                    <p:animEffect transition="in" filter="fade">
                                      <p:cBhvr>
                                        <p:cTn id="45" dur="500"/>
                                        <p:tgtEl>
                                          <p:spTgt spid="14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6"/>
                                        </p:tgtEl>
                                        <p:attrNameLst>
                                          <p:attrName>style.visibility</p:attrName>
                                        </p:attrNameLst>
                                      </p:cBhvr>
                                      <p:to>
                                        <p:strVal val="visible"/>
                                      </p:to>
                                    </p:set>
                                    <p:animEffect transition="in" filter="fade">
                                      <p:cBhvr>
                                        <p:cTn id="48" dur="500"/>
                                        <p:tgtEl>
                                          <p:spTgt spid="1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fade">
                                      <p:cBhvr>
                                        <p:cTn id="62" dur="500"/>
                                        <p:tgtEl>
                                          <p:spTgt spid="13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7"/>
                                        </p:tgtEl>
                                        <p:attrNameLst>
                                          <p:attrName>style.visibility</p:attrName>
                                        </p:attrNameLst>
                                      </p:cBhvr>
                                      <p:to>
                                        <p:strVal val="visible"/>
                                      </p:to>
                                    </p:set>
                                    <p:animEffect transition="in" filter="fade">
                                      <p:cBhvr>
                                        <p:cTn id="65" dur="500"/>
                                        <p:tgtEl>
                                          <p:spTgt spid="13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2"/>
                                        </p:tgtEl>
                                        <p:attrNameLst>
                                          <p:attrName>style.visibility</p:attrName>
                                        </p:attrNameLst>
                                      </p:cBhvr>
                                      <p:to>
                                        <p:strVal val="visible"/>
                                      </p:to>
                                    </p:set>
                                    <p:animEffect transition="in" filter="fade">
                                      <p:cBhvr>
                                        <p:cTn id="68" dur="500"/>
                                        <p:tgtEl>
                                          <p:spTgt spid="14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43"/>
                                        </p:tgtEl>
                                        <p:attrNameLst>
                                          <p:attrName>style.visibility</p:attrName>
                                        </p:attrNameLst>
                                      </p:cBhvr>
                                      <p:to>
                                        <p:strVal val="visible"/>
                                      </p:to>
                                    </p:set>
                                    <p:animEffect transition="in" filter="fade">
                                      <p:cBhvr>
                                        <p:cTn id="71" dur="500"/>
                                        <p:tgtEl>
                                          <p:spTgt spid="14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44"/>
                                        </p:tgtEl>
                                        <p:attrNameLst>
                                          <p:attrName>style.visibility</p:attrName>
                                        </p:attrNameLst>
                                      </p:cBhvr>
                                      <p:to>
                                        <p:strVal val="visible"/>
                                      </p:to>
                                    </p:set>
                                    <p:animEffect transition="in" filter="fade">
                                      <p:cBhvr>
                                        <p:cTn id="74"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p:bldP spid="21" grpId="0"/>
      <p:bldP spid="24" grpId="0"/>
      <p:bldP spid="25" grpId="0"/>
      <p:bldP spid="26" grpId="0"/>
      <p:bldP spid="27" grpId="0"/>
      <p:bldP spid="133" grpId="0"/>
      <p:bldP spid="134" grpId="0"/>
      <p:bldP spid="135" grpId="0"/>
      <p:bldP spid="136" grpId="0" animBg="1"/>
      <p:bldP spid="137" grpId="0" animBg="1"/>
      <p:bldP spid="138" grpId="0" animBg="1"/>
      <p:bldP spid="140" grpId="0" animBg="1"/>
      <p:bldP spid="141" grpId="0" animBg="1"/>
      <p:bldP spid="142" grpId="0" animBg="1"/>
      <p:bldP spid="143" grpId="0" animBg="1"/>
      <p:bldP spid="144" grpId="0" animBg="1"/>
      <p:bldP spid="145" grpId="0" animBg="1"/>
      <p:bldP spid="1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12-2</a:t>
            </a:r>
          </a:p>
        </p:txBody>
      </p:sp>
      <p:sp>
        <p:nvSpPr>
          <p:cNvPr id="179" name="Rectangle 81"/>
          <p:cNvSpPr>
            <a:spLocks noChangeArrowheads="1"/>
          </p:cNvSpPr>
          <p:nvPr/>
        </p:nvSpPr>
        <p:spPr bwMode="auto">
          <a:xfrm>
            <a:off x="2800350" y="3292475"/>
            <a:ext cx="3600450" cy="238125"/>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82"/>
          <p:cNvSpPr>
            <a:spLocks noChangeArrowheads="1"/>
          </p:cNvSpPr>
          <p:nvPr/>
        </p:nvSpPr>
        <p:spPr bwMode="auto">
          <a:xfrm>
            <a:off x="785813" y="4389438"/>
            <a:ext cx="3600450" cy="236537"/>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83"/>
          <p:cNvSpPr>
            <a:spLocks noChangeArrowheads="1"/>
          </p:cNvSpPr>
          <p:nvPr/>
        </p:nvSpPr>
        <p:spPr bwMode="auto">
          <a:xfrm>
            <a:off x="4759325" y="4389438"/>
            <a:ext cx="3598863" cy="236537"/>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84"/>
          <p:cNvSpPr>
            <a:spLocks noChangeArrowheads="1"/>
          </p:cNvSpPr>
          <p:nvPr/>
        </p:nvSpPr>
        <p:spPr bwMode="auto">
          <a:xfrm>
            <a:off x="4816475" y="354012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183" name="Rectangle 85"/>
          <p:cNvSpPr>
            <a:spLocks noChangeArrowheads="1"/>
          </p:cNvSpPr>
          <p:nvPr/>
        </p:nvSpPr>
        <p:spPr bwMode="auto">
          <a:xfrm>
            <a:off x="5815013" y="3540125"/>
            <a:ext cx="554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84" name="Rectangle 86"/>
          <p:cNvSpPr>
            <a:spLocks noChangeArrowheads="1"/>
          </p:cNvSpPr>
          <p:nvPr/>
        </p:nvSpPr>
        <p:spPr bwMode="auto">
          <a:xfrm>
            <a:off x="3022600" y="3748088"/>
            <a:ext cx="4841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185" name="Rectangle 87"/>
          <p:cNvSpPr>
            <a:spLocks noChangeArrowheads="1"/>
          </p:cNvSpPr>
          <p:nvPr/>
        </p:nvSpPr>
        <p:spPr bwMode="auto">
          <a:xfrm>
            <a:off x="4021138" y="3748088"/>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86" name="Rectangle 88"/>
          <p:cNvSpPr>
            <a:spLocks noChangeArrowheads="1"/>
          </p:cNvSpPr>
          <p:nvPr/>
        </p:nvSpPr>
        <p:spPr bwMode="auto">
          <a:xfrm>
            <a:off x="2801938" y="4637088"/>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187" name="Rectangle 89"/>
          <p:cNvSpPr>
            <a:spLocks noChangeArrowheads="1"/>
          </p:cNvSpPr>
          <p:nvPr/>
        </p:nvSpPr>
        <p:spPr bwMode="auto">
          <a:xfrm>
            <a:off x="3890963" y="463708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6,000</a:t>
            </a:r>
            <a:endParaRPr lang="en-US" altLang="en-US" dirty="0">
              <a:solidFill>
                <a:prstClr val="black"/>
              </a:solidFill>
              <a:cs typeface="+mn-cs"/>
            </a:endParaRPr>
          </a:p>
        </p:txBody>
      </p:sp>
      <p:sp>
        <p:nvSpPr>
          <p:cNvPr id="188" name="Rectangle 90"/>
          <p:cNvSpPr>
            <a:spLocks noChangeArrowheads="1"/>
          </p:cNvSpPr>
          <p:nvPr/>
        </p:nvSpPr>
        <p:spPr bwMode="auto">
          <a:xfrm>
            <a:off x="6775450" y="4637088"/>
            <a:ext cx="5445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189" name="Rectangle 91"/>
          <p:cNvSpPr>
            <a:spLocks noChangeArrowheads="1"/>
          </p:cNvSpPr>
          <p:nvPr/>
        </p:nvSpPr>
        <p:spPr bwMode="auto">
          <a:xfrm>
            <a:off x="7864475" y="4637088"/>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a:t>
            </a:r>
            <a:endParaRPr lang="en-US" altLang="en-US" dirty="0">
              <a:solidFill>
                <a:prstClr val="black"/>
              </a:solidFill>
              <a:cs typeface="+mn-cs"/>
            </a:endParaRPr>
          </a:p>
        </p:txBody>
      </p:sp>
      <p:sp>
        <p:nvSpPr>
          <p:cNvPr id="190" name="Rectangle 92"/>
          <p:cNvSpPr>
            <a:spLocks noChangeArrowheads="1"/>
          </p:cNvSpPr>
          <p:nvPr/>
        </p:nvSpPr>
        <p:spPr bwMode="auto">
          <a:xfrm>
            <a:off x="2801938" y="4843463"/>
            <a:ext cx="4841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191" name="Rectangle 93"/>
          <p:cNvSpPr>
            <a:spLocks noChangeArrowheads="1"/>
          </p:cNvSpPr>
          <p:nvPr/>
        </p:nvSpPr>
        <p:spPr bwMode="auto">
          <a:xfrm>
            <a:off x="3800475" y="4843463"/>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192" name="Rectangle 94"/>
          <p:cNvSpPr>
            <a:spLocks noChangeArrowheads="1"/>
          </p:cNvSpPr>
          <p:nvPr/>
        </p:nvSpPr>
        <p:spPr bwMode="auto">
          <a:xfrm>
            <a:off x="6775450" y="4843463"/>
            <a:ext cx="4841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193" name="Rectangle 95"/>
          <p:cNvSpPr>
            <a:spLocks noChangeArrowheads="1"/>
          </p:cNvSpPr>
          <p:nvPr/>
        </p:nvSpPr>
        <p:spPr bwMode="auto">
          <a:xfrm>
            <a:off x="7773988" y="4843463"/>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194" name="Rectangle 96"/>
          <p:cNvSpPr>
            <a:spLocks noChangeArrowheads="1"/>
          </p:cNvSpPr>
          <p:nvPr/>
        </p:nvSpPr>
        <p:spPr bwMode="auto">
          <a:xfrm>
            <a:off x="2801938" y="506095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195" name="Rectangle 97"/>
          <p:cNvSpPr>
            <a:spLocks noChangeArrowheads="1"/>
          </p:cNvSpPr>
          <p:nvPr/>
        </p:nvSpPr>
        <p:spPr bwMode="auto">
          <a:xfrm>
            <a:off x="3800475" y="5060950"/>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46,000</a:t>
            </a:r>
            <a:endParaRPr lang="en-US" altLang="en-US" dirty="0">
              <a:solidFill>
                <a:prstClr val="black"/>
              </a:solidFill>
              <a:cs typeface="+mn-cs"/>
            </a:endParaRPr>
          </a:p>
        </p:txBody>
      </p:sp>
      <p:sp>
        <p:nvSpPr>
          <p:cNvPr id="196" name="Rectangle 98"/>
          <p:cNvSpPr>
            <a:spLocks noChangeArrowheads="1"/>
          </p:cNvSpPr>
          <p:nvPr/>
        </p:nvSpPr>
        <p:spPr bwMode="auto">
          <a:xfrm>
            <a:off x="6775450" y="506095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197" name="Rectangle 99"/>
          <p:cNvSpPr>
            <a:spLocks noChangeArrowheads="1"/>
          </p:cNvSpPr>
          <p:nvPr/>
        </p:nvSpPr>
        <p:spPr bwMode="auto">
          <a:xfrm>
            <a:off x="7773988" y="5060950"/>
            <a:ext cx="511175"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44,000</a:t>
            </a:r>
            <a:endParaRPr lang="en-US" altLang="en-US" dirty="0">
              <a:solidFill>
                <a:prstClr val="black"/>
              </a:solidFill>
              <a:cs typeface="+mn-cs"/>
            </a:endParaRPr>
          </a:p>
        </p:txBody>
      </p:sp>
      <p:sp>
        <p:nvSpPr>
          <p:cNvPr id="198" name="Rectangle 100"/>
          <p:cNvSpPr>
            <a:spLocks noChangeArrowheads="1"/>
          </p:cNvSpPr>
          <p:nvPr/>
        </p:nvSpPr>
        <p:spPr bwMode="auto">
          <a:xfrm>
            <a:off x="4000500" y="3313113"/>
            <a:ext cx="1330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199" name="Rectangle 101"/>
          <p:cNvSpPr>
            <a:spLocks noChangeArrowheads="1"/>
          </p:cNvSpPr>
          <p:nvPr/>
        </p:nvSpPr>
        <p:spPr bwMode="auto">
          <a:xfrm>
            <a:off x="2055813" y="4410075"/>
            <a:ext cx="1139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200" name="Rectangle 102"/>
          <p:cNvSpPr>
            <a:spLocks noChangeArrowheads="1"/>
          </p:cNvSpPr>
          <p:nvPr/>
        </p:nvSpPr>
        <p:spPr bwMode="auto">
          <a:xfrm>
            <a:off x="6089650" y="4410075"/>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201" name="Rectangle 103"/>
          <p:cNvSpPr>
            <a:spLocks noChangeArrowheads="1"/>
          </p:cNvSpPr>
          <p:nvPr/>
        </p:nvSpPr>
        <p:spPr bwMode="auto">
          <a:xfrm>
            <a:off x="785813" y="437832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Rectangle 104"/>
          <p:cNvSpPr>
            <a:spLocks noChangeArrowheads="1"/>
          </p:cNvSpPr>
          <p:nvPr/>
        </p:nvSpPr>
        <p:spPr bwMode="auto">
          <a:xfrm>
            <a:off x="4584700" y="3530600"/>
            <a:ext cx="20638" cy="6413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Rectangle 105"/>
          <p:cNvSpPr>
            <a:spLocks noChangeArrowheads="1"/>
          </p:cNvSpPr>
          <p:nvPr/>
        </p:nvSpPr>
        <p:spPr bwMode="auto">
          <a:xfrm>
            <a:off x="785813" y="460533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Rectangle 106"/>
          <p:cNvSpPr>
            <a:spLocks noChangeArrowheads="1"/>
          </p:cNvSpPr>
          <p:nvPr/>
        </p:nvSpPr>
        <p:spPr bwMode="auto">
          <a:xfrm>
            <a:off x="785813" y="50307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107"/>
          <p:cNvSpPr>
            <a:spLocks noChangeArrowheads="1"/>
          </p:cNvSpPr>
          <p:nvPr/>
        </p:nvSpPr>
        <p:spPr bwMode="auto">
          <a:xfrm>
            <a:off x="2570163" y="4625975"/>
            <a:ext cx="20637"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Rectangle 108"/>
          <p:cNvSpPr>
            <a:spLocks noChangeArrowheads="1"/>
          </p:cNvSpPr>
          <p:nvPr/>
        </p:nvSpPr>
        <p:spPr bwMode="auto">
          <a:xfrm>
            <a:off x="6543675" y="4625975"/>
            <a:ext cx="19050"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109"/>
          <p:cNvSpPr>
            <a:spLocks noChangeArrowheads="1"/>
          </p:cNvSpPr>
          <p:nvPr/>
        </p:nvSpPr>
        <p:spPr bwMode="auto">
          <a:xfrm>
            <a:off x="2800350" y="32829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Rectangle 110"/>
          <p:cNvSpPr>
            <a:spLocks noChangeArrowheads="1"/>
          </p:cNvSpPr>
          <p:nvPr/>
        </p:nvSpPr>
        <p:spPr bwMode="auto">
          <a:xfrm>
            <a:off x="2800350" y="35099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111"/>
          <p:cNvSpPr>
            <a:spLocks noChangeArrowheads="1"/>
          </p:cNvSpPr>
          <p:nvPr/>
        </p:nvSpPr>
        <p:spPr bwMode="auto">
          <a:xfrm>
            <a:off x="2800350" y="393382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0" name="Rectangle 112"/>
          <p:cNvSpPr>
            <a:spLocks noChangeArrowheads="1"/>
          </p:cNvSpPr>
          <p:nvPr/>
        </p:nvSpPr>
        <p:spPr bwMode="auto">
          <a:xfrm>
            <a:off x="4759325" y="4378325"/>
            <a:ext cx="3598863"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Rectangle 113"/>
          <p:cNvSpPr>
            <a:spLocks noChangeArrowheads="1"/>
          </p:cNvSpPr>
          <p:nvPr/>
        </p:nvSpPr>
        <p:spPr bwMode="auto">
          <a:xfrm>
            <a:off x="4759325" y="4605338"/>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2" name="Rectangle 114"/>
          <p:cNvSpPr>
            <a:spLocks noChangeArrowheads="1"/>
          </p:cNvSpPr>
          <p:nvPr/>
        </p:nvSpPr>
        <p:spPr bwMode="auto">
          <a:xfrm>
            <a:off x="4759325" y="5030788"/>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6" name="Rectangle 118"/>
          <p:cNvSpPr>
            <a:spLocks noChangeArrowheads="1"/>
          </p:cNvSpPr>
          <p:nvPr/>
        </p:nvSpPr>
        <p:spPr bwMode="auto">
          <a:xfrm>
            <a:off x="1662113" y="1147763"/>
            <a:ext cx="6294437"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7" name="Rectangle 119"/>
          <p:cNvSpPr>
            <a:spLocks noChangeArrowheads="1"/>
          </p:cNvSpPr>
          <p:nvPr/>
        </p:nvSpPr>
        <p:spPr bwMode="auto">
          <a:xfrm>
            <a:off x="1662113" y="1809750"/>
            <a:ext cx="6294437"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8" name="Rectangle 120"/>
          <p:cNvSpPr>
            <a:spLocks noChangeArrowheads="1"/>
          </p:cNvSpPr>
          <p:nvPr/>
        </p:nvSpPr>
        <p:spPr bwMode="auto">
          <a:xfrm>
            <a:off x="1227138" y="735013"/>
            <a:ext cx="44894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 (1) The partners failed to agree on a method to share income.</a:t>
            </a:r>
            <a:endParaRPr lang="en-US" altLang="en-US" dirty="0">
              <a:solidFill>
                <a:prstClr val="black"/>
              </a:solidFill>
              <a:cs typeface="+mn-cs"/>
            </a:endParaRPr>
          </a:p>
        </p:txBody>
      </p:sp>
      <p:sp>
        <p:nvSpPr>
          <p:cNvPr id="219" name="Rectangle 121"/>
          <p:cNvSpPr>
            <a:spLocks noChangeArrowheads="1"/>
          </p:cNvSpPr>
          <p:nvPr/>
        </p:nvSpPr>
        <p:spPr bwMode="auto">
          <a:xfrm>
            <a:off x="1701800" y="1169988"/>
            <a:ext cx="55562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Plan 1</a:t>
            </a:r>
            <a:endParaRPr lang="en-US" altLang="en-US" dirty="0">
              <a:solidFill>
                <a:prstClr val="black"/>
              </a:solidFill>
              <a:cs typeface="+mn-cs"/>
            </a:endParaRPr>
          </a:p>
        </p:txBody>
      </p:sp>
      <p:sp>
        <p:nvSpPr>
          <p:cNvPr id="220" name="Rectangle 122"/>
          <p:cNvSpPr>
            <a:spLocks noChangeArrowheads="1"/>
          </p:cNvSpPr>
          <p:nvPr/>
        </p:nvSpPr>
        <p:spPr bwMode="auto">
          <a:xfrm>
            <a:off x="5454650" y="1169988"/>
            <a:ext cx="585788"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Merkel</a:t>
            </a:r>
            <a:endParaRPr lang="en-US" altLang="en-US" dirty="0">
              <a:solidFill>
                <a:prstClr val="black"/>
              </a:solidFill>
              <a:cs typeface="+mn-cs"/>
            </a:endParaRPr>
          </a:p>
        </p:txBody>
      </p:sp>
      <p:sp>
        <p:nvSpPr>
          <p:cNvPr id="221" name="Rectangle 123"/>
          <p:cNvSpPr>
            <a:spLocks noChangeArrowheads="1"/>
          </p:cNvSpPr>
          <p:nvPr/>
        </p:nvSpPr>
        <p:spPr bwMode="auto">
          <a:xfrm>
            <a:off x="6402388" y="1169988"/>
            <a:ext cx="484187"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Putin</a:t>
            </a:r>
            <a:endParaRPr lang="en-US" altLang="en-US" dirty="0">
              <a:solidFill>
                <a:prstClr val="black"/>
              </a:solidFill>
              <a:cs typeface="+mn-cs"/>
            </a:endParaRPr>
          </a:p>
        </p:txBody>
      </p:sp>
      <p:sp>
        <p:nvSpPr>
          <p:cNvPr id="222" name="Rectangle 124"/>
          <p:cNvSpPr>
            <a:spLocks noChangeArrowheads="1"/>
          </p:cNvSpPr>
          <p:nvPr/>
        </p:nvSpPr>
        <p:spPr bwMode="auto">
          <a:xfrm>
            <a:off x="7310438" y="1169988"/>
            <a:ext cx="4635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Total</a:t>
            </a:r>
            <a:endParaRPr lang="en-US" altLang="en-US" dirty="0">
              <a:solidFill>
                <a:prstClr val="black"/>
              </a:solidFill>
              <a:cs typeface="+mn-cs"/>
            </a:endParaRPr>
          </a:p>
        </p:txBody>
      </p:sp>
      <p:sp>
        <p:nvSpPr>
          <p:cNvPr id="223" name="Rectangle 125"/>
          <p:cNvSpPr>
            <a:spLocks noChangeArrowheads="1"/>
          </p:cNvSpPr>
          <p:nvPr/>
        </p:nvSpPr>
        <p:spPr bwMode="auto">
          <a:xfrm>
            <a:off x="1792288" y="1397000"/>
            <a:ext cx="1039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 x 1/2</a:t>
            </a:r>
            <a:endParaRPr lang="en-US" altLang="en-US" dirty="0">
              <a:solidFill>
                <a:prstClr val="black"/>
              </a:solidFill>
              <a:cs typeface="+mn-cs"/>
            </a:endParaRPr>
          </a:p>
        </p:txBody>
      </p:sp>
      <p:sp>
        <p:nvSpPr>
          <p:cNvPr id="224" name="Rectangle 126"/>
          <p:cNvSpPr>
            <a:spLocks noChangeArrowheads="1"/>
          </p:cNvSpPr>
          <p:nvPr/>
        </p:nvSpPr>
        <p:spPr bwMode="auto">
          <a:xfrm>
            <a:off x="5484813" y="1397000"/>
            <a:ext cx="6461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225" name="Rectangle 127"/>
          <p:cNvSpPr>
            <a:spLocks noChangeArrowheads="1"/>
          </p:cNvSpPr>
          <p:nvPr/>
        </p:nvSpPr>
        <p:spPr bwMode="auto">
          <a:xfrm>
            <a:off x="6383338" y="1397000"/>
            <a:ext cx="6461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226" name="Rectangle 128"/>
          <p:cNvSpPr>
            <a:spLocks noChangeArrowheads="1"/>
          </p:cNvSpPr>
          <p:nvPr/>
        </p:nvSpPr>
        <p:spPr bwMode="auto">
          <a:xfrm>
            <a:off x="7280275" y="1397000"/>
            <a:ext cx="64611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227" name="Rectangle 129"/>
          <p:cNvSpPr>
            <a:spLocks noChangeArrowheads="1"/>
          </p:cNvSpPr>
          <p:nvPr/>
        </p:nvSpPr>
        <p:spPr bwMode="auto">
          <a:xfrm>
            <a:off x="1944688" y="1830388"/>
            <a:ext cx="423862"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228" name="Rectangle 130"/>
          <p:cNvSpPr>
            <a:spLocks noChangeArrowheads="1"/>
          </p:cNvSpPr>
          <p:nvPr/>
        </p:nvSpPr>
        <p:spPr bwMode="auto">
          <a:xfrm>
            <a:off x="6402388" y="1830388"/>
            <a:ext cx="484187"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229" name="Rectangle 131"/>
          <p:cNvSpPr>
            <a:spLocks noChangeArrowheads="1"/>
          </p:cNvSpPr>
          <p:nvPr/>
        </p:nvSpPr>
        <p:spPr bwMode="auto">
          <a:xfrm>
            <a:off x="7270750" y="1830388"/>
            <a:ext cx="54451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230" name="Rectangle 132"/>
          <p:cNvSpPr>
            <a:spLocks noChangeArrowheads="1"/>
          </p:cNvSpPr>
          <p:nvPr/>
        </p:nvSpPr>
        <p:spPr bwMode="auto">
          <a:xfrm>
            <a:off x="1785938" y="2057400"/>
            <a:ext cx="57626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231" name="Rectangle 133"/>
          <p:cNvSpPr>
            <a:spLocks noChangeArrowheads="1"/>
          </p:cNvSpPr>
          <p:nvPr/>
        </p:nvSpPr>
        <p:spPr bwMode="auto">
          <a:xfrm>
            <a:off x="2690813" y="2057400"/>
            <a:ext cx="1301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232" name="Rectangle 134"/>
          <p:cNvSpPr>
            <a:spLocks noChangeArrowheads="1"/>
          </p:cNvSpPr>
          <p:nvPr/>
        </p:nvSpPr>
        <p:spPr bwMode="auto">
          <a:xfrm>
            <a:off x="6473825" y="2057400"/>
            <a:ext cx="555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233" name="Rectangle 135"/>
          <p:cNvSpPr>
            <a:spLocks noChangeArrowheads="1"/>
          </p:cNvSpPr>
          <p:nvPr/>
        </p:nvSpPr>
        <p:spPr bwMode="auto">
          <a:xfrm>
            <a:off x="2871788" y="2274888"/>
            <a:ext cx="11398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234" name="Rectangle 136"/>
          <p:cNvSpPr>
            <a:spLocks noChangeArrowheads="1"/>
          </p:cNvSpPr>
          <p:nvPr/>
        </p:nvSpPr>
        <p:spPr bwMode="auto">
          <a:xfrm>
            <a:off x="7370763" y="2274888"/>
            <a:ext cx="5556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235" name="Rectangle 137"/>
          <p:cNvSpPr>
            <a:spLocks noChangeArrowheads="1"/>
          </p:cNvSpPr>
          <p:nvPr/>
        </p:nvSpPr>
        <p:spPr bwMode="auto">
          <a:xfrm>
            <a:off x="2871788" y="2481263"/>
            <a:ext cx="10287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236" name="Rectangle 138"/>
          <p:cNvSpPr>
            <a:spLocks noChangeArrowheads="1"/>
          </p:cNvSpPr>
          <p:nvPr/>
        </p:nvSpPr>
        <p:spPr bwMode="auto">
          <a:xfrm>
            <a:off x="7370763" y="2481263"/>
            <a:ext cx="5556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40,000</a:t>
            </a:r>
            <a:endParaRPr lang="en-US" altLang="en-US" dirty="0">
              <a:solidFill>
                <a:prstClr val="black"/>
              </a:solidFill>
              <a:cs typeface="+mn-cs"/>
            </a:endParaRPr>
          </a:p>
        </p:txBody>
      </p:sp>
      <p:sp>
        <p:nvSpPr>
          <p:cNvPr id="237" name="Rectangle 139"/>
          <p:cNvSpPr>
            <a:spLocks noChangeArrowheads="1"/>
          </p:cNvSpPr>
          <p:nvPr/>
        </p:nvSpPr>
        <p:spPr bwMode="auto">
          <a:xfrm>
            <a:off x="3749675" y="1830388"/>
            <a:ext cx="13017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238" name="Rectangle 140"/>
          <p:cNvSpPr>
            <a:spLocks noChangeArrowheads="1"/>
          </p:cNvSpPr>
          <p:nvPr/>
        </p:nvSpPr>
        <p:spPr bwMode="auto">
          <a:xfrm>
            <a:off x="3467100" y="2730500"/>
            <a:ext cx="1755775"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allocate income under plan 1</a:t>
            </a:r>
            <a:endParaRPr lang="en-US" altLang="en-US" dirty="0">
              <a:solidFill>
                <a:prstClr val="black"/>
              </a:solidFill>
              <a:cs typeface="+mn-cs"/>
            </a:endParaRPr>
          </a:p>
        </p:txBody>
      </p:sp>
      <p:sp>
        <p:nvSpPr>
          <p:cNvPr id="239" name="Rectangle 141"/>
          <p:cNvSpPr>
            <a:spLocks noChangeArrowheads="1"/>
          </p:cNvSpPr>
          <p:nvPr/>
        </p:nvSpPr>
        <p:spPr bwMode="auto">
          <a:xfrm>
            <a:off x="1651000" y="1138238"/>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142"/>
          <p:cNvSpPr>
            <a:spLocks noChangeShapeType="1"/>
          </p:cNvSpPr>
          <p:nvPr/>
        </p:nvSpPr>
        <p:spPr bwMode="auto">
          <a:xfrm>
            <a:off x="5253038" y="11588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143"/>
          <p:cNvSpPr>
            <a:spLocks noChangeArrowheads="1"/>
          </p:cNvSpPr>
          <p:nvPr/>
        </p:nvSpPr>
        <p:spPr bwMode="auto">
          <a:xfrm>
            <a:off x="5253038" y="11588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2" name="Line 144"/>
          <p:cNvSpPr>
            <a:spLocks noChangeShapeType="1"/>
          </p:cNvSpPr>
          <p:nvPr/>
        </p:nvSpPr>
        <p:spPr bwMode="auto">
          <a:xfrm>
            <a:off x="6151563" y="11588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3" name="Rectangle 145"/>
          <p:cNvSpPr>
            <a:spLocks noChangeArrowheads="1"/>
          </p:cNvSpPr>
          <p:nvPr/>
        </p:nvSpPr>
        <p:spPr bwMode="auto">
          <a:xfrm>
            <a:off x="6151563" y="11588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4" name="Line 146"/>
          <p:cNvSpPr>
            <a:spLocks noChangeShapeType="1"/>
          </p:cNvSpPr>
          <p:nvPr/>
        </p:nvSpPr>
        <p:spPr bwMode="auto">
          <a:xfrm>
            <a:off x="7048500" y="11588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5" name="Rectangle 147"/>
          <p:cNvSpPr>
            <a:spLocks noChangeArrowheads="1"/>
          </p:cNvSpPr>
          <p:nvPr/>
        </p:nvSpPr>
        <p:spPr bwMode="auto">
          <a:xfrm>
            <a:off x="7048500" y="11588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6" name="Rectangle 148"/>
          <p:cNvSpPr>
            <a:spLocks noChangeArrowheads="1"/>
          </p:cNvSpPr>
          <p:nvPr/>
        </p:nvSpPr>
        <p:spPr bwMode="auto">
          <a:xfrm>
            <a:off x="7935913" y="1158875"/>
            <a:ext cx="20637"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7" name="Line 149"/>
          <p:cNvSpPr>
            <a:spLocks noChangeShapeType="1"/>
          </p:cNvSpPr>
          <p:nvPr/>
        </p:nvSpPr>
        <p:spPr bwMode="auto">
          <a:xfrm>
            <a:off x="1662113" y="1385888"/>
            <a:ext cx="0" cy="2174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Rectangle 150"/>
          <p:cNvSpPr>
            <a:spLocks noChangeArrowheads="1"/>
          </p:cNvSpPr>
          <p:nvPr/>
        </p:nvSpPr>
        <p:spPr bwMode="auto">
          <a:xfrm>
            <a:off x="1662113" y="1385888"/>
            <a:ext cx="9525" cy="2174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Line 151"/>
          <p:cNvSpPr>
            <a:spLocks noChangeShapeType="1"/>
          </p:cNvSpPr>
          <p:nvPr/>
        </p:nvSpPr>
        <p:spPr bwMode="auto">
          <a:xfrm>
            <a:off x="6151563" y="1385888"/>
            <a:ext cx="0" cy="2174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Rectangle 152"/>
          <p:cNvSpPr>
            <a:spLocks noChangeArrowheads="1"/>
          </p:cNvSpPr>
          <p:nvPr/>
        </p:nvSpPr>
        <p:spPr bwMode="auto">
          <a:xfrm>
            <a:off x="6151563" y="1385888"/>
            <a:ext cx="9525" cy="2174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Line 153"/>
          <p:cNvSpPr>
            <a:spLocks noChangeShapeType="1"/>
          </p:cNvSpPr>
          <p:nvPr/>
        </p:nvSpPr>
        <p:spPr bwMode="auto">
          <a:xfrm>
            <a:off x="7048500" y="1385888"/>
            <a:ext cx="0" cy="2174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Rectangle 154"/>
          <p:cNvSpPr>
            <a:spLocks noChangeArrowheads="1"/>
          </p:cNvSpPr>
          <p:nvPr/>
        </p:nvSpPr>
        <p:spPr bwMode="auto">
          <a:xfrm>
            <a:off x="7048500" y="1385888"/>
            <a:ext cx="9525" cy="2174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Line 155"/>
          <p:cNvSpPr>
            <a:spLocks noChangeShapeType="1"/>
          </p:cNvSpPr>
          <p:nvPr/>
        </p:nvSpPr>
        <p:spPr bwMode="auto">
          <a:xfrm>
            <a:off x="7947025" y="1385888"/>
            <a:ext cx="0" cy="2174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Rectangle 156"/>
          <p:cNvSpPr>
            <a:spLocks noChangeArrowheads="1"/>
          </p:cNvSpPr>
          <p:nvPr/>
        </p:nvSpPr>
        <p:spPr bwMode="auto">
          <a:xfrm>
            <a:off x="7947025" y="1385888"/>
            <a:ext cx="9525" cy="2174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Rectangle 157"/>
          <p:cNvSpPr>
            <a:spLocks noChangeArrowheads="1"/>
          </p:cNvSpPr>
          <p:nvPr/>
        </p:nvSpPr>
        <p:spPr bwMode="auto">
          <a:xfrm>
            <a:off x="1651000" y="1800225"/>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Line 158"/>
          <p:cNvSpPr>
            <a:spLocks noChangeShapeType="1"/>
          </p:cNvSpPr>
          <p:nvPr/>
        </p:nvSpPr>
        <p:spPr bwMode="auto">
          <a:xfrm>
            <a:off x="2559050" y="18208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Rectangle 159"/>
          <p:cNvSpPr>
            <a:spLocks noChangeArrowheads="1"/>
          </p:cNvSpPr>
          <p:nvPr/>
        </p:nvSpPr>
        <p:spPr bwMode="auto">
          <a:xfrm>
            <a:off x="2559050" y="182086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Line 160"/>
          <p:cNvSpPr>
            <a:spLocks noChangeShapeType="1"/>
          </p:cNvSpPr>
          <p:nvPr/>
        </p:nvSpPr>
        <p:spPr bwMode="auto">
          <a:xfrm>
            <a:off x="6151563" y="18208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Rectangle 161"/>
          <p:cNvSpPr>
            <a:spLocks noChangeArrowheads="1"/>
          </p:cNvSpPr>
          <p:nvPr/>
        </p:nvSpPr>
        <p:spPr bwMode="auto">
          <a:xfrm>
            <a:off x="6151563" y="18208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Line 162"/>
          <p:cNvSpPr>
            <a:spLocks noChangeShapeType="1"/>
          </p:cNvSpPr>
          <p:nvPr/>
        </p:nvSpPr>
        <p:spPr bwMode="auto">
          <a:xfrm>
            <a:off x="7048500" y="18208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Rectangle 163"/>
          <p:cNvSpPr>
            <a:spLocks noChangeArrowheads="1"/>
          </p:cNvSpPr>
          <p:nvPr/>
        </p:nvSpPr>
        <p:spPr bwMode="auto">
          <a:xfrm>
            <a:off x="7048500" y="18208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Rectangle 164"/>
          <p:cNvSpPr>
            <a:spLocks noChangeArrowheads="1"/>
          </p:cNvSpPr>
          <p:nvPr/>
        </p:nvSpPr>
        <p:spPr bwMode="auto">
          <a:xfrm>
            <a:off x="7935913" y="182086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Line 165"/>
          <p:cNvSpPr>
            <a:spLocks noChangeShapeType="1"/>
          </p:cNvSpPr>
          <p:nvPr/>
        </p:nvSpPr>
        <p:spPr bwMode="auto">
          <a:xfrm>
            <a:off x="1662113" y="2047875"/>
            <a:ext cx="0" cy="8477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Rectangle 166"/>
          <p:cNvSpPr>
            <a:spLocks noChangeArrowheads="1"/>
          </p:cNvSpPr>
          <p:nvPr/>
        </p:nvSpPr>
        <p:spPr bwMode="auto">
          <a:xfrm>
            <a:off x="1662113" y="2047875"/>
            <a:ext cx="9525" cy="8477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Line 167"/>
          <p:cNvSpPr>
            <a:spLocks noChangeShapeType="1"/>
          </p:cNvSpPr>
          <p:nvPr/>
        </p:nvSpPr>
        <p:spPr bwMode="auto">
          <a:xfrm>
            <a:off x="5253038" y="1385888"/>
            <a:ext cx="0" cy="2174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168"/>
          <p:cNvSpPr>
            <a:spLocks noChangeArrowheads="1"/>
          </p:cNvSpPr>
          <p:nvPr/>
        </p:nvSpPr>
        <p:spPr bwMode="auto">
          <a:xfrm>
            <a:off x="5253038" y="1385888"/>
            <a:ext cx="9525" cy="2174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Line 169"/>
          <p:cNvSpPr>
            <a:spLocks noChangeShapeType="1"/>
          </p:cNvSpPr>
          <p:nvPr/>
        </p:nvSpPr>
        <p:spPr bwMode="auto">
          <a:xfrm>
            <a:off x="6151563" y="2047875"/>
            <a:ext cx="0" cy="8477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170"/>
          <p:cNvSpPr>
            <a:spLocks noChangeArrowheads="1"/>
          </p:cNvSpPr>
          <p:nvPr/>
        </p:nvSpPr>
        <p:spPr bwMode="auto">
          <a:xfrm>
            <a:off x="6151563" y="2047875"/>
            <a:ext cx="9525" cy="8477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Line 171"/>
          <p:cNvSpPr>
            <a:spLocks noChangeShapeType="1"/>
          </p:cNvSpPr>
          <p:nvPr/>
        </p:nvSpPr>
        <p:spPr bwMode="auto">
          <a:xfrm>
            <a:off x="7048500" y="2047875"/>
            <a:ext cx="0" cy="8477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172"/>
          <p:cNvSpPr>
            <a:spLocks noChangeArrowheads="1"/>
          </p:cNvSpPr>
          <p:nvPr/>
        </p:nvSpPr>
        <p:spPr bwMode="auto">
          <a:xfrm>
            <a:off x="7048500" y="2047875"/>
            <a:ext cx="9525" cy="8477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173"/>
          <p:cNvSpPr>
            <a:spLocks noChangeShapeType="1"/>
          </p:cNvSpPr>
          <p:nvPr/>
        </p:nvSpPr>
        <p:spPr bwMode="auto">
          <a:xfrm>
            <a:off x="7947025" y="2047875"/>
            <a:ext cx="0" cy="8477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174"/>
          <p:cNvSpPr>
            <a:spLocks noChangeArrowheads="1"/>
          </p:cNvSpPr>
          <p:nvPr/>
        </p:nvSpPr>
        <p:spPr bwMode="auto">
          <a:xfrm>
            <a:off x="7947025" y="2047875"/>
            <a:ext cx="9525" cy="8477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175"/>
          <p:cNvSpPr>
            <a:spLocks noChangeShapeType="1"/>
          </p:cNvSpPr>
          <p:nvPr/>
        </p:nvSpPr>
        <p:spPr bwMode="auto">
          <a:xfrm>
            <a:off x="2559050" y="2047875"/>
            <a:ext cx="0" cy="8477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176"/>
          <p:cNvSpPr>
            <a:spLocks noChangeArrowheads="1"/>
          </p:cNvSpPr>
          <p:nvPr/>
        </p:nvSpPr>
        <p:spPr bwMode="auto">
          <a:xfrm>
            <a:off x="2559050" y="2047875"/>
            <a:ext cx="11113" cy="8477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177"/>
          <p:cNvSpPr>
            <a:spLocks noChangeArrowheads="1"/>
          </p:cNvSpPr>
          <p:nvPr/>
        </p:nvSpPr>
        <p:spPr bwMode="auto">
          <a:xfrm>
            <a:off x="1671638" y="1138238"/>
            <a:ext cx="6284912"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178"/>
          <p:cNvSpPr>
            <a:spLocks noChangeArrowheads="1"/>
          </p:cNvSpPr>
          <p:nvPr/>
        </p:nvSpPr>
        <p:spPr bwMode="auto">
          <a:xfrm>
            <a:off x="1671638" y="1365250"/>
            <a:ext cx="628491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Line 179"/>
          <p:cNvSpPr>
            <a:spLocks noChangeShapeType="1"/>
          </p:cNvSpPr>
          <p:nvPr/>
        </p:nvSpPr>
        <p:spPr bwMode="auto">
          <a:xfrm>
            <a:off x="1671638" y="159226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180"/>
          <p:cNvSpPr>
            <a:spLocks noChangeArrowheads="1"/>
          </p:cNvSpPr>
          <p:nvPr/>
        </p:nvSpPr>
        <p:spPr bwMode="auto">
          <a:xfrm>
            <a:off x="1671638" y="1592263"/>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Rectangle 181"/>
          <p:cNvSpPr>
            <a:spLocks noChangeArrowheads="1"/>
          </p:cNvSpPr>
          <p:nvPr/>
        </p:nvSpPr>
        <p:spPr bwMode="auto">
          <a:xfrm>
            <a:off x="1671638" y="1800225"/>
            <a:ext cx="628491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182"/>
          <p:cNvSpPr>
            <a:spLocks noChangeArrowheads="1"/>
          </p:cNvSpPr>
          <p:nvPr/>
        </p:nvSpPr>
        <p:spPr bwMode="auto">
          <a:xfrm>
            <a:off x="1671638" y="2027238"/>
            <a:ext cx="6284912"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183"/>
          <p:cNvSpPr>
            <a:spLocks noChangeShapeType="1"/>
          </p:cNvSpPr>
          <p:nvPr/>
        </p:nvSpPr>
        <p:spPr bwMode="auto">
          <a:xfrm>
            <a:off x="1671638" y="2254250"/>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184"/>
          <p:cNvSpPr>
            <a:spLocks noChangeArrowheads="1"/>
          </p:cNvSpPr>
          <p:nvPr/>
        </p:nvSpPr>
        <p:spPr bwMode="auto">
          <a:xfrm>
            <a:off x="1671638" y="2254250"/>
            <a:ext cx="6284912"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185"/>
          <p:cNvSpPr>
            <a:spLocks noChangeShapeType="1"/>
          </p:cNvSpPr>
          <p:nvPr/>
        </p:nvSpPr>
        <p:spPr bwMode="auto">
          <a:xfrm>
            <a:off x="1671638" y="2460625"/>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186"/>
          <p:cNvSpPr>
            <a:spLocks noChangeArrowheads="1"/>
          </p:cNvSpPr>
          <p:nvPr/>
        </p:nvSpPr>
        <p:spPr bwMode="auto">
          <a:xfrm>
            <a:off x="1671638" y="2460625"/>
            <a:ext cx="6284912"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Line 187"/>
          <p:cNvSpPr>
            <a:spLocks noChangeShapeType="1"/>
          </p:cNvSpPr>
          <p:nvPr/>
        </p:nvSpPr>
        <p:spPr bwMode="auto">
          <a:xfrm>
            <a:off x="1671638" y="267811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188"/>
          <p:cNvSpPr>
            <a:spLocks noChangeArrowheads="1"/>
          </p:cNvSpPr>
          <p:nvPr/>
        </p:nvSpPr>
        <p:spPr bwMode="auto">
          <a:xfrm>
            <a:off x="1671638" y="2678113"/>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Line 189"/>
          <p:cNvSpPr>
            <a:spLocks noChangeShapeType="1"/>
          </p:cNvSpPr>
          <p:nvPr/>
        </p:nvSpPr>
        <p:spPr bwMode="auto">
          <a:xfrm>
            <a:off x="1671638" y="2884488"/>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190"/>
          <p:cNvSpPr>
            <a:spLocks noChangeArrowheads="1"/>
          </p:cNvSpPr>
          <p:nvPr/>
        </p:nvSpPr>
        <p:spPr bwMode="auto">
          <a:xfrm>
            <a:off x="1671638" y="2884488"/>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1" name="Rectangle 85"/>
          <p:cNvSpPr>
            <a:spLocks noChangeArrowheads="1"/>
          </p:cNvSpPr>
          <p:nvPr/>
        </p:nvSpPr>
        <p:spPr bwMode="auto">
          <a:xfrm>
            <a:off x="5815013" y="3970338"/>
            <a:ext cx="34448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   -0-</a:t>
            </a:r>
            <a:endParaRPr lang="en-US" altLang="en-US" dirty="0">
              <a:solidFill>
                <a:prstClr val="black"/>
              </a:solidFill>
              <a:cs typeface="+mn-cs"/>
            </a:endParaRPr>
          </a:p>
        </p:txBody>
      </p:sp>
      <p:sp>
        <p:nvSpPr>
          <p:cNvPr id="90224" name="Slide Number Placeholder 11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6CD98E-2446-4A57-932D-56B7D38B3AA6}" type="slidenum">
              <a:rPr lang="en-US" altLang="en-US" smtClean="0">
                <a:solidFill>
                  <a:srgbClr val="898989"/>
                </a:solidFill>
              </a:rPr>
              <a:pPr/>
              <a:t>21</a:t>
            </a:fld>
            <a:endParaRPr lang="en-US" altLang="en-US">
              <a:solidFill>
                <a:srgbClr val="898989"/>
              </a:solidFill>
            </a:endParaRPr>
          </a:p>
        </p:txBody>
      </p:sp>
      <p:sp>
        <p:nvSpPr>
          <p:cNvPr id="113" name="Rounded Rectangle 112"/>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500"/>
                                        <p:tgtEl>
                                          <p:spTgt spid="2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fade">
                                      <p:cBhvr>
                                        <p:cTn id="16" dur="500"/>
                                        <p:tgtEl>
                                          <p:spTgt spid="2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gtEl>
                                        <p:attrNameLst>
                                          <p:attrName>style.visibility</p:attrName>
                                        </p:attrNameLst>
                                      </p:cBhvr>
                                      <p:to>
                                        <p:strVal val="visible"/>
                                      </p:to>
                                    </p:set>
                                    <p:animEffect transition="in" filter="fade">
                                      <p:cBhvr>
                                        <p:cTn id="19" dur="500"/>
                                        <p:tgtEl>
                                          <p:spTgt spid="2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500"/>
                                        <p:tgtEl>
                                          <p:spTgt spid="2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500"/>
                                        <p:tgtEl>
                                          <p:spTgt spid="239"/>
                                        </p:tgtEl>
                                      </p:cBhvr>
                                    </p:animEffect>
                                  </p:childTnLst>
                                </p:cTn>
                              </p:par>
                              <p:par>
                                <p:cTn id="26" presetID="10" presetClass="entr" presetSubtype="0" fill="hold" nodeType="withEffect">
                                  <p:stCondLst>
                                    <p:cond delay="0"/>
                                  </p:stCondLst>
                                  <p:childTnLst>
                                    <p:set>
                                      <p:cBhvr>
                                        <p:cTn id="27" dur="1" fill="hold">
                                          <p:stCondLst>
                                            <p:cond delay="0"/>
                                          </p:stCondLst>
                                        </p:cTn>
                                        <p:tgtEl>
                                          <p:spTgt spid="240"/>
                                        </p:tgtEl>
                                        <p:attrNameLst>
                                          <p:attrName>style.visibility</p:attrName>
                                        </p:attrNameLst>
                                      </p:cBhvr>
                                      <p:to>
                                        <p:strVal val="visible"/>
                                      </p:to>
                                    </p:set>
                                    <p:animEffect transition="in" filter="fade">
                                      <p:cBhvr>
                                        <p:cTn id="28" dur="500"/>
                                        <p:tgtEl>
                                          <p:spTgt spid="2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500"/>
                                        <p:tgtEl>
                                          <p:spTgt spid="241"/>
                                        </p:tgtEl>
                                      </p:cBhvr>
                                    </p:animEffect>
                                  </p:childTnLst>
                                </p:cTn>
                              </p:par>
                              <p:par>
                                <p:cTn id="32" presetID="10" presetClass="entr" presetSubtype="0" fill="hold" nodeType="with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500"/>
                                        <p:tgtEl>
                                          <p:spTgt spid="24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500"/>
                                        <p:tgtEl>
                                          <p:spTgt spid="243"/>
                                        </p:tgtEl>
                                      </p:cBhvr>
                                    </p:animEffect>
                                  </p:childTnLst>
                                </p:cTn>
                              </p:par>
                              <p:par>
                                <p:cTn id="38" presetID="10" presetClass="entr" presetSubtype="0" fill="hold" nodeType="withEffect">
                                  <p:stCondLst>
                                    <p:cond delay="0"/>
                                  </p:stCondLst>
                                  <p:childTnLst>
                                    <p:set>
                                      <p:cBhvr>
                                        <p:cTn id="39" dur="1" fill="hold">
                                          <p:stCondLst>
                                            <p:cond delay="0"/>
                                          </p:stCondLst>
                                        </p:cTn>
                                        <p:tgtEl>
                                          <p:spTgt spid="244"/>
                                        </p:tgtEl>
                                        <p:attrNameLst>
                                          <p:attrName>style.visibility</p:attrName>
                                        </p:attrNameLst>
                                      </p:cBhvr>
                                      <p:to>
                                        <p:strVal val="visible"/>
                                      </p:to>
                                    </p:set>
                                    <p:animEffect transition="in" filter="fade">
                                      <p:cBhvr>
                                        <p:cTn id="40" dur="500"/>
                                        <p:tgtEl>
                                          <p:spTgt spid="24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45"/>
                                        </p:tgtEl>
                                        <p:attrNameLst>
                                          <p:attrName>style.visibility</p:attrName>
                                        </p:attrNameLst>
                                      </p:cBhvr>
                                      <p:to>
                                        <p:strVal val="visible"/>
                                      </p:to>
                                    </p:set>
                                    <p:animEffect transition="in" filter="fade">
                                      <p:cBhvr>
                                        <p:cTn id="43" dur="500"/>
                                        <p:tgtEl>
                                          <p:spTgt spid="2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6"/>
                                        </p:tgtEl>
                                        <p:attrNameLst>
                                          <p:attrName>style.visibility</p:attrName>
                                        </p:attrNameLst>
                                      </p:cBhvr>
                                      <p:to>
                                        <p:strVal val="visible"/>
                                      </p:to>
                                    </p:set>
                                    <p:animEffect transition="in" filter="fade">
                                      <p:cBhvr>
                                        <p:cTn id="46" dur="500"/>
                                        <p:tgtEl>
                                          <p:spTgt spid="246"/>
                                        </p:tgtEl>
                                      </p:cBhvr>
                                    </p:animEffect>
                                  </p:childTnLst>
                                </p:cTn>
                              </p:par>
                              <p:par>
                                <p:cTn id="47" presetID="10" presetClass="entr" presetSubtype="0" fill="hold" nodeType="with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fade">
                                      <p:cBhvr>
                                        <p:cTn id="49" dur="500"/>
                                        <p:tgtEl>
                                          <p:spTgt spid="24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8"/>
                                        </p:tgtEl>
                                        <p:attrNameLst>
                                          <p:attrName>style.visibility</p:attrName>
                                        </p:attrNameLst>
                                      </p:cBhvr>
                                      <p:to>
                                        <p:strVal val="visible"/>
                                      </p:to>
                                    </p:set>
                                    <p:animEffect transition="in" filter="fade">
                                      <p:cBhvr>
                                        <p:cTn id="52" dur="500"/>
                                        <p:tgtEl>
                                          <p:spTgt spid="248"/>
                                        </p:tgtEl>
                                      </p:cBhvr>
                                    </p:animEffect>
                                  </p:childTnLst>
                                </p:cTn>
                              </p:par>
                              <p:par>
                                <p:cTn id="53" presetID="10" presetClass="entr" presetSubtype="0" fill="hold" nodeType="withEffect">
                                  <p:stCondLst>
                                    <p:cond delay="0"/>
                                  </p:stCondLst>
                                  <p:childTnLst>
                                    <p:set>
                                      <p:cBhvr>
                                        <p:cTn id="54" dur="1" fill="hold">
                                          <p:stCondLst>
                                            <p:cond delay="0"/>
                                          </p:stCondLst>
                                        </p:cTn>
                                        <p:tgtEl>
                                          <p:spTgt spid="249"/>
                                        </p:tgtEl>
                                        <p:attrNameLst>
                                          <p:attrName>style.visibility</p:attrName>
                                        </p:attrNameLst>
                                      </p:cBhvr>
                                      <p:to>
                                        <p:strVal val="visible"/>
                                      </p:to>
                                    </p:set>
                                    <p:animEffect transition="in" filter="fade">
                                      <p:cBhvr>
                                        <p:cTn id="55" dur="500"/>
                                        <p:tgtEl>
                                          <p:spTgt spid="2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0"/>
                                        </p:tgtEl>
                                        <p:attrNameLst>
                                          <p:attrName>style.visibility</p:attrName>
                                        </p:attrNameLst>
                                      </p:cBhvr>
                                      <p:to>
                                        <p:strVal val="visible"/>
                                      </p:to>
                                    </p:set>
                                    <p:animEffect transition="in" filter="fade">
                                      <p:cBhvr>
                                        <p:cTn id="58" dur="500"/>
                                        <p:tgtEl>
                                          <p:spTgt spid="250"/>
                                        </p:tgtEl>
                                      </p:cBhvr>
                                    </p:animEffect>
                                  </p:childTnLst>
                                </p:cTn>
                              </p:par>
                              <p:par>
                                <p:cTn id="59" presetID="10" presetClass="entr" presetSubtype="0" fill="hold" nodeType="withEffect">
                                  <p:stCondLst>
                                    <p:cond delay="0"/>
                                  </p:stCondLst>
                                  <p:childTnLst>
                                    <p:set>
                                      <p:cBhvr>
                                        <p:cTn id="60" dur="1" fill="hold">
                                          <p:stCondLst>
                                            <p:cond delay="0"/>
                                          </p:stCondLst>
                                        </p:cTn>
                                        <p:tgtEl>
                                          <p:spTgt spid="251"/>
                                        </p:tgtEl>
                                        <p:attrNameLst>
                                          <p:attrName>style.visibility</p:attrName>
                                        </p:attrNameLst>
                                      </p:cBhvr>
                                      <p:to>
                                        <p:strVal val="visible"/>
                                      </p:to>
                                    </p:set>
                                    <p:animEffect transition="in" filter="fade">
                                      <p:cBhvr>
                                        <p:cTn id="61" dur="500"/>
                                        <p:tgtEl>
                                          <p:spTgt spid="25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2"/>
                                        </p:tgtEl>
                                        <p:attrNameLst>
                                          <p:attrName>style.visibility</p:attrName>
                                        </p:attrNameLst>
                                      </p:cBhvr>
                                      <p:to>
                                        <p:strVal val="visible"/>
                                      </p:to>
                                    </p:set>
                                    <p:animEffect transition="in" filter="fade">
                                      <p:cBhvr>
                                        <p:cTn id="64" dur="500"/>
                                        <p:tgtEl>
                                          <p:spTgt spid="252"/>
                                        </p:tgtEl>
                                      </p:cBhvr>
                                    </p:animEffect>
                                  </p:childTnLst>
                                </p:cTn>
                              </p:par>
                              <p:par>
                                <p:cTn id="65" presetID="10" presetClass="entr" presetSubtype="0" fill="hold" nodeType="withEffect">
                                  <p:stCondLst>
                                    <p:cond delay="0"/>
                                  </p:stCondLst>
                                  <p:childTnLst>
                                    <p:set>
                                      <p:cBhvr>
                                        <p:cTn id="66" dur="1" fill="hold">
                                          <p:stCondLst>
                                            <p:cond delay="0"/>
                                          </p:stCondLst>
                                        </p:cTn>
                                        <p:tgtEl>
                                          <p:spTgt spid="253"/>
                                        </p:tgtEl>
                                        <p:attrNameLst>
                                          <p:attrName>style.visibility</p:attrName>
                                        </p:attrNameLst>
                                      </p:cBhvr>
                                      <p:to>
                                        <p:strVal val="visible"/>
                                      </p:to>
                                    </p:set>
                                    <p:animEffect transition="in" filter="fade">
                                      <p:cBhvr>
                                        <p:cTn id="67" dur="500"/>
                                        <p:tgtEl>
                                          <p:spTgt spid="253"/>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54"/>
                                        </p:tgtEl>
                                        <p:attrNameLst>
                                          <p:attrName>style.visibility</p:attrName>
                                        </p:attrNameLst>
                                      </p:cBhvr>
                                      <p:to>
                                        <p:strVal val="visible"/>
                                      </p:to>
                                    </p:set>
                                    <p:animEffect transition="in" filter="fade">
                                      <p:cBhvr>
                                        <p:cTn id="70" dur="500"/>
                                        <p:tgtEl>
                                          <p:spTgt spid="254"/>
                                        </p:tgtEl>
                                      </p:cBhvr>
                                    </p:animEffect>
                                  </p:childTnLst>
                                </p:cTn>
                              </p:par>
                              <p:par>
                                <p:cTn id="71" presetID="10" presetClass="entr" presetSubtype="0" fill="hold" nodeType="withEffect">
                                  <p:stCondLst>
                                    <p:cond delay="0"/>
                                  </p:stCondLst>
                                  <p:childTnLst>
                                    <p:set>
                                      <p:cBhvr>
                                        <p:cTn id="72" dur="1" fill="hold">
                                          <p:stCondLst>
                                            <p:cond delay="0"/>
                                          </p:stCondLst>
                                        </p:cTn>
                                        <p:tgtEl>
                                          <p:spTgt spid="265"/>
                                        </p:tgtEl>
                                        <p:attrNameLst>
                                          <p:attrName>style.visibility</p:attrName>
                                        </p:attrNameLst>
                                      </p:cBhvr>
                                      <p:to>
                                        <p:strVal val="visible"/>
                                      </p:to>
                                    </p:set>
                                    <p:animEffect transition="in" filter="fade">
                                      <p:cBhvr>
                                        <p:cTn id="73" dur="500"/>
                                        <p:tgtEl>
                                          <p:spTgt spid="26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6"/>
                                        </p:tgtEl>
                                        <p:attrNameLst>
                                          <p:attrName>style.visibility</p:attrName>
                                        </p:attrNameLst>
                                      </p:cBhvr>
                                      <p:to>
                                        <p:strVal val="visible"/>
                                      </p:to>
                                    </p:set>
                                    <p:animEffect transition="in" filter="fade">
                                      <p:cBhvr>
                                        <p:cTn id="76" dur="500"/>
                                        <p:tgtEl>
                                          <p:spTgt spid="2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75"/>
                                        </p:tgtEl>
                                        <p:attrNameLst>
                                          <p:attrName>style.visibility</p:attrName>
                                        </p:attrNameLst>
                                      </p:cBhvr>
                                      <p:to>
                                        <p:strVal val="visible"/>
                                      </p:to>
                                    </p:set>
                                    <p:animEffect transition="in" filter="fade">
                                      <p:cBhvr>
                                        <p:cTn id="79" dur="500"/>
                                        <p:tgtEl>
                                          <p:spTgt spid="27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76"/>
                                        </p:tgtEl>
                                        <p:attrNameLst>
                                          <p:attrName>style.visibility</p:attrName>
                                        </p:attrNameLst>
                                      </p:cBhvr>
                                      <p:to>
                                        <p:strVal val="visible"/>
                                      </p:to>
                                    </p:set>
                                    <p:animEffect transition="in" filter="fade">
                                      <p:cBhvr>
                                        <p:cTn id="82" dur="500"/>
                                        <p:tgtEl>
                                          <p:spTgt spid="276"/>
                                        </p:tgtEl>
                                      </p:cBhvr>
                                    </p:animEffect>
                                  </p:childTnLst>
                                </p:cTn>
                              </p:par>
                              <p:par>
                                <p:cTn id="83" presetID="10" presetClass="entr" presetSubtype="0" fill="hold" nodeType="withEffect">
                                  <p:stCondLst>
                                    <p:cond delay="0"/>
                                  </p:stCondLst>
                                  <p:childTnLst>
                                    <p:set>
                                      <p:cBhvr>
                                        <p:cTn id="84" dur="1" fill="hold">
                                          <p:stCondLst>
                                            <p:cond delay="0"/>
                                          </p:stCondLst>
                                        </p:cTn>
                                        <p:tgtEl>
                                          <p:spTgt spid="277"/>
                                        </p:tgtEl>
                                        <p:attrNameLst>
                                          <p:attrName>style.visibility</p:attrName>
                                        </p:attrNameLst>
                                      </p:cBhvr>
                                      <p:to>
                                        <p:strVal val="visible"/>
                                      </p:to>
                                    </p:set>
                                    <p:animEffect transition="in" filter="fade">
                                      <p:cBhvr>
                                        <p:cTn id="85" dur="500"/>
                                        <p:tgtEl>
                                          <p:spTgt spid="2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8"/>
                                        </p:tgtEl>
                                        <p:attrNameLst>
                                          <p:attrName>style.visibility</p:attrName>
                                        </p:attrNameLst>
                                      </p:cBhvr>
                                      <p:to>
                                        <p:strVal val="visible"/>
                                      </p:to>
                                    </p:set>
                                    <p:animEffect transition="in" filter="fade">
                                      <p:cBhvr>
                                        <p:cTn id="88" dur="500"/>
                                        <p:tgtEl>
                                          <p:spTgt spid="27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23"/>
                                        </p:tgtEl>
                                        <p:attrNameLst>
                                          <p:attrName>style.visibility</p:attrName>
                                        </p:attrNameLst>
                                      </p:cBhvr>
                                      <p:to>
                                        <p:strVal val="visible"/>
                                      </p:to>
                                    </p:set>
                                    <p:animEffect transition="in" filter="fade">
                                      <p:cBhvr>
                                        <p:cTn id="91" dur="500"/>
                                        <p:tgtEl>
                                          <p:spTgt spid="22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24"/>
                                        </p:tgtEl>
                                        <p:attrNameLst>
                                          <p:attrName>style.visibility</p:attrName>
                                        </p:attrNameLst>
                                      </p:cBhvr>
                                      <p:to>
                                        <p:strVal val="visible"/>
                                      </p:to>
                                    </p:set>
                                    <p:animEffect transition="in" filter="fade">
                                      <p:cBhvr>
                                        <p:cTn id="94" dur="500"/>
                                        <p:tgtEl>
                                          <p:spTgt spid="22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25"/>
                                        </p:tgtEl>
                                        <p:attrNameLst>
                                          <p:attrName>style.visibility</p:attrName>
                                        </p:attrNameLst>
                                      </p:cBhvr>
                                      <p:to>
                                        <p:strVal val="visible"/>
                                      </p:to>
                                    </p:set>
                                    <p:animEffect transition="in" filter="fade">
                                      <p:cBhvr>
                                        <p:cTn id="97" dur="500"/>
                                        <p:tgtEl>
                                          <p:spTgt spid="22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17"/>
                                        </p:tgtEl>
                                        <p:attrNameLst>
                                          <p:attrName>style.visibility</p:attrName>
                                        </p:attrNameLst>
                                      </p:cBhvr>
                                      <p:to>
                                        <p:strVal val="visible"/>
                                      </p:to>
                                    </p:set>
                                    <p:animEffect transition="in" filter="fade">
                                      <p:cBhvr>
                                        <p:cTn id="100" dur="500"/>
                                        <p:tgtEl>
                                          <p:spTgt spid="21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27"/>
                                        </p:tgtEl>
                                        <p:attrNameLst>
                                          <p:attrName>style.visibility</p:attrName>
                                        </p:attrNameLst>
                                      </p:cBhvr>
                                      <p:to>
                                        <p:strVal val="visible"/>
                                      </p:to>
                                    </p:set>
                                    <p:animEffect transition="in" filter="fade">
                                      <p:cBhvr>
                                        <p:cTn id="103" dur="500"/>
                                        <p:tgtEl>
                                          <p:spTgt spid="22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28"/>
                                        </p:tgtEl>
                                        <p:attrNameLst>
                                          <p:attrName>style.visibility</p:attrName>
                                        </p:attrNameLst>
                                      </p:cBhvr>
                                      <p:to>
                                        <p:strVal val="visible"/>
                                      </p:to>
                                    </p:set>
                                    <p:animEffect transition="in" filter="fade">
                                      <p:cBhvr>
                                        <p:cTn id="106" dur="500"/>
                                        <p:tgtEl>
                                          <p:spTgt spid="22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29"/>
                                        </p:tgtEl>
                                        <p:attrNameLst>
                                          <p:attrName>style.visibility</p:attrName>
                                        </p:attrNameLst>
                                      </p:cBhvr>
                                      <p:to>
                                        <p:strVal val="visible"/>
                                      </p:to>
                                    </p:set>
                                    <p:animEffect transition="in" filter="fade">
                                      <p:cBhvr>
                                        <p:cTn id="109" dur="500"/>
                                        <p:tgtEl>
                                          <p:spTgt spid="229"/>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30"/>
                                        </p:tgtEl>
                                        <p:attrNameLst>
                                          <p:attrName>style.visibility</p:attrName>
                                        </p:attrNameLst>
                                      </p:cBhvr>
                                      <p:to>
                                        <p:strVal val="visible"/>
                                      </p:to>
                                    </p:set>
                                    <p:animEffect transition="in" filter="fade">
                                      <p:cBhvr>
                                        <p:cTn id="112" dur="500"/>
                                        <p:tgtEl>
                                          <p:spTgt spid="2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37"/>
                                        </p:tgtEl>
                                        <p:attrNameLst>
                                          <p:attrName>style.visibility</p:attrName>
                                        </p:attrNameLst>
                                      </p:cBhvr>
                                      <p:to>
                                        <p:strVal val="visible"/>
                                      </p:to>
                                    </p:set>
                                    <p:animEffect transition="in" filter="fade">
                                      <p:cBhvr>
                                        <p:cTn id="115" dur="500"/>
                                        <p:tgtEl>
                                          <p:spTgt spid="23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38"/>
                                        </p:tgtEl>
                                        <p:attrNameLst>
                                          <p:attrName>style.visibility</p:attrName>
                                        </p:attrNameLst>
                                      </p:cBhvr>
                                      <p:to>
                                        <p:strVal val="visible"/>
                                      </p:to>
                                    </p:set>
                                    <p:animEffect transition="in" filter="fade">
                                      <p:cBhvr>
                                        <p:cTn id="118" dur="500"/>
                                        <p:tgtEl>
                                          <p:spTgt spid="238"/>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55"/>
                                        </p:tgtEl>
                                        <p:attrNameLst>
                                          <p:attrName>style.visibility</p:attrName>
                                        </p:attrNameLst>
                                      </p:cBhvr>
                                      <p:to>
                                        <p:strVal val="visible"/>
                                      </p:to>
                                    </p:set>
                                    <p:animEffect transition="in" filter="fade">
                                      <p:cBhvr>
                                        <p:cTn id="121" dur="500"/>
                                        <p:tgtEl>
                                          <p:spTgt spid="255"/>
                                        </p:tgtEl>
                                      </p:cBhvr>
                                    </p:animEffect>
                                  </p:childTnLst>
                                </p:cTn>
                              </p:par>
                              <p:par>
                                <p:cTn id="122" presetID="10" presetClass="entr" presetSubtype="0" fill="hold" nodeType="withEffect">
                                  <p:stCondLst>
                                    <p:cond delay="0"/>
                                  </p:stCondLst>
                                  <p:childTnLst>
                                    <p:set>
                                      <p:cBhvr>
                                        <p:cTn id="123" dur="1" fill="hold">
                                          <p:stCondLst>
                                            <p:cond delay="0"/>
                                          </p:stCondLst>
                                        </p:cTn>
                                        <p:tgtEl>
                                          <p:spTgt spid="256"/>
                                        </p:tgtEl>
                                        <p:attrNameLst>
                                          <p:attrName>style.visibility</p:attrName>
                                        </p:attrNameLst>
                                      </p:cBhvr>
                                      <p:to>
                                        <p:strVal val="visible"/>
                                      </p:to>
                                    </p:set>
                                    <p:animEffect transition="in" filter="fade">
                                      <p:cBhvr>
                                        <p:cTn id="124" dur="500"/>
                                        <p:tgtEl>
                                          <p:spTgt spid="25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57"/>
                                        </p:tgtEl>
                                        <p:attrNameLst>
                                          <p:attrName>style.visibility</p:attrName>
                                        </p:attrNameLst>
                                      </p:cBhvr>
                                      <p:to>
                                        <p:strVal val="visible"/>
                                      </p:to>
                                    </p:set>
                                    <p:animEffect transition="in" filter="fade">
                                      <p:cBhvr>
                                        <p:cTn id="127" dur="500"/>
                                        <p:tgtEl>
                                          <p:spTgt spid="257"/>
                                        </p:tgtEl>
                                      </p:cBhvr>
                                    </p:animEffect>
                                  </p:childTnLst>
                                </p:cTn>
                              </p:par>
                              <p:par>
                                <p:cTn id="128" presetID="10" presetClass="entr" presetSubtype="0" fill="hold" nodeType="withEffect">
                                  <p:stCondLst>
                                    <p:cond delay="0"/>
                                  </p:stCondLst>
                                  <p:childTnLst>
                                    <p:set>
                                      <p:cBhvr>
                                        <p:cTn id="129" dur="1" fill="hold">
                                          <p:stCondLst>
                                            <p:cond delay="0"/>
                                          </p:stCondLst>
                                        </p:cTn>
                                        <p:tgtEl>
                                          <p:spTgt spid="258"/>
                                        </p:tgtEl>
                                        <p:attrNameLst>
                                          <p:attrName>style.visibility</p:attrName>
                                        </p:attrNameLst>
                                      </p:cBhvr>
                                      <p:to>
                                        <p:strVal val="visible"/>
                                      </p:to>
                                    </p:set>
                                    <p:animEffect transition="in" filter="fade">
                                      <p:cBhvr>
                                        <p:cTn id="130" dur="500"/>
                                        <p:tgtEl>
                                          <p:spTgt spid="25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59"/>
                                        </p:tgtEl>
                                        <p:attrNameLst>
                                          <p:attrName>style.visibility</p:attrName>
                                        </p:attrNameLst>
                                      </p:cBhvr>
                                      <p:to>
                                        <p:strVal val="visible"/>
                                      </p:to>
                                    </p:set>
                                    <p:animEffect transition="in" filter="fade">
                                      <p:cBhvr>
                                        <p:cTn id="133" dur="500"/>
                                        <p:tgtEl>
                                          <p:spTgt spid="259"/>
                                        </p:tgtEl>
                                      </p:cBhvr>
                                    </p:animEffect>
                                  </p:childTnLst>
                                </p:cTn>
                              </p:par>
                              <p:par>
                                <p:cTn id="134" presetID="10" presetClass="entr" presetSubtype="0" fill="hold" nodeType="withEffect">
                                  <p:stCondLst>
                                    <p:cond delay="0"/>
                                  </p:stCondLst>
                                  <p:childTnLst>
                                    <p:set>
                                      <p:cBhvr>
                                        <p:cTn id="135" dur="1" fill="hold">
                                          <p:stCondLst>
                                            <p:cond delay="0"/>
                                          </p:stCondLst>
                                        </p:cTn>
                                        <p:tgtEl>
                                          <p:spTgt spid="260"/>
                                        </p:tgtEl>
                                        <p:attrNameLst>
                                          <p:attrName>style.visibility</p:attrName>
                                        </p:attrNameLst>
                                      </p:cBhvr>
                                      <p:to>
                                        <p:strVal val="visible"/>
                                      </p:to>
                                    </p:set>
                                    <p:animEffect transition="in" filter="fade">
                                      <p:cBhvr>
                                        <p:cTn id="136" dur="500"/>
                                        <p:tgtEl>
                                          <p:spTgt spid="26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61"/>
                                        </p:tgtEl>
                                        <p:attrNameLst>
                                          <p:attrName>style.visibility</p:attrName>
                                        </p:attrNameLst>
                                      </p:cBhvr>
                                      <p:to>
                                        <p:strVal val="visible"/>
                                      </p:to>
                                    </p:set>
                                    <p:animEffect transition="in" filter="fade">
                                      <p:cBhvr>
                                        <p:cTn id="139" dur="500"/>
                                        <p:tgtEl>
                                          <p:spTgt spid="2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62"/>
                                        </p:tgtEl>
                                        <p:attrNameLst>
                                          <p:attrName>style.visibility</p:attrName>
                                        </p:attrNameLst>
                                      </p:cBhvr>
                                      <p:to>
                                        <p:strVal val="visible"/>
                                      </p:to>
                                    </p:set>
                                    <p:animEffect transition="in" filter="fade">
                                      <p:cBhvr>
                                        <p:cTn id="142" dur="500"/>
                                        <p:tgtEl>
                                          <p:spTgt spid="262"/>
                                        </p:tgtEl>
                                      </p:cBhvr>
                                    </p:animEffect>
                                  </p:childTnLst>
                                </p:cTn>
                              </p:par>
                              <p:par>
                                <p:cTn id="143" presetID="10" presetClass="entr" presetSubtype="0" fill="hold" nodeType="withEffect">
                                  <p:stCondLst>
                                    <p:cond delay="0"/>
                                  </p:stCondLst>
                                  <p:childTnLst>
                                    <p:set>
                                      <p:cBhvr>
                                        <p:cTn id="144" dur="1" fill="hold">
                                          <p:stCondLst>
                                            <p:cond delay="0"/>
                                          </p:stCondLst>
                                        </p:cTn>
                                        <p:tgtEl>
                                          <p:spTgt spid="263"/>
                                        </p:tgtEl>
                                        <p:attrNameLst>
                                          <p:attrName>style.visibility</p:attrName>
                                        </p:attrNameLst>
                                      </p:cBhvr>
                                      <p:to>
                                        <p:strVal val="visible"/>
                                      </p:to>
                                    </p:set>
                                    <p:animEffect transition="in" filter="fade">
                                      <p:cBhvr>
                                        <p:cTn id="145" dur="500"/>
                                        <p:tgtEl>
                                          <p:spTgt spid="26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264"/>
                                        </p:tgtEl>
                                        <p:attrNameLst>
                                          <p:attrName>style.visibility</p:attrName>
                                        </p:attrNameLst>
                                      </p:cBhvr>
                                      <p:to>
                                        <p:strVal val="visible"/>
                                      </p:to>
                                    </p:set>
                                    <p:animEffect transition="in" filter="fade">
                                      <p:cBhvr>
                                        <p:cTn id="148" dur="500"/>
                                        <p:tgtEl>
                                          <p:spTgt spid="264"/>
                                        </p:tgtEl>
                                      </p:cBhvr>
                                    </p:animEffect>
                                  </p:childTnLst>
                                </p:cTn>
                              </p:par>
                              <p:par>
                                <p:cTn id="149" presetID="10" presetClass="entr" presetSubtype="0" fill="hold" nodeType="withEffect">
                                  <p:stCondLst>
                                    <p:cond delay="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500"/>
                                        <p:tgtEl>
                                          <p:spTgt spid="267"/>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268"/>
                                        </p:tgtEl>
                                        <p:attrNameLst>
                                          <p:attrName>style.visibility</p:attrName>
                                        </p:attrNameLst>
                                      </p:cBhvr>
                                      <p:to>
                                        <p:strVal val="visible"/>
                                      </p:to>
                                    </p:set>
                                    <p:animEffect transition="in" filter="fade">
                                      <p:cBhvr>
                                        <p:cTn id="154" dur="500"/>
                                        <p:tgtEl>
                                          <p:spTgt spid="268"/>
                                        </p:tgtEl>
                                      </p:cBhvr>
                                    </p:animEffect>
                                  </p:childTnLst>
                                </p:cTn>
                              </p:par>
                              <p:par>
                                <p:cTn id="155" presetID="10" presetClass="entr" presetSubtype="0" fill="hold" nodeType="withEffect">
                                  <p:stCondLst>
                                    <p:cond delay="0"/>
                                  </p:stCondLst>
                                  <p:childTnLst>
                                    <p:set>
                                      <p:cBhvr>
                                        <p:cTn id="156" dur="1" fill="hold">
                                          <p:stCondLst>
                                            <p:cond delay="0"/>
                                          </p:stCondLst>
                                        </p:cTn>
                                        <p:tgtEl>
                                          <p:spTgt spid="269"/>
                                        </p:tgtEl>
                                        <p:attrNameLst>
                                          <p:attrName>style.visibility</p:attrName>
                                        </p:attrNameLst>
                                      </p:cBhvr>
                                      <p:to>
                                        <p:strVal val="visible"/>
                                      </p:to>
                                    </p:set>
                                    <p:animEffect transition="in" filter="fade">
                                      <p:cBhvr>
                                        <p:cTn id="157" dur="500"/>
                                        <p:tgtEl>
                                          <p:spTgt spid="269"/>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270"/>
                                        </p:tgtEl>
                                        <p:attrNameLst>
                                          <p:attrName>style.visibility</p:attrName>
                                        </p:attrNameLst>
                                      </p:cBhvr>
                                      <p:to>
                                        <p:strVal val="visible"/>
                                      </p:to>
                                    </p:set>
                                    <p:animEffect transition="in" filter="fade">
                                      <p:cBhvr>
                                        <p:cTn id="160" dur="500"/>
                                        <p:tgtEl>
                                          <p:spTgt spid="270"/>
                                        </p:tgtEl>
                                      </p:cBhvr>
                                    </p:animEffect>
                                  </p:childTnLst>
                                </p:cTn>
                              </p:par>
                              <p:par>
                                <p:cTn id="161" presetID="10" presetClass="entr" presetSubtype="0" fill="hold" nodeType="withEffect">
                                  <p:stCondLst>
                                    <p:cond delay="0"/>
                                  </p:stCondLst>
                                  <p:childTnLst>
                                    <p:set>
                                      <p:cBhvr>
                                        <p:cTn id="162" dur="1" fill="hold">
                                          <p:stCondLst>
                                            <p:cond delay="0"/>
                                          </p:stCondLst>
                                        </p:cTn>
                                        <p:tgtEl>
                                          <p:spTgt spid="271"/>
                                        </p:tgtEl>
                                        <p:attrNameLst>
                                          <p:attrName>style.visibility</p:attrName>
                                        </p:attrNameLst>
                                      </p:cBhvr>
                                      <p:to>
                                        <p:strVal val="visible"/>
                                      </p:to>
                                    </p:set>
                                    <p:animEffect transition="in" filter="fade">
                                      <p:cBhvr>
                                        <p:cTn id="163" dur="500"/>
                                        <p:tgtEl>
                                          <p:spTgt spid="271"/>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272"/>
                                        </p:tgtEl>
                                        <p:attrNameLst>
                                          <p:attrName>style.visibility</p:attrName>
                                        </p:attrNameLst>
                                      </p:cBhvr>
                                      <p:to>
                                        <p:strVal val="visible"/>
                                      </p:to>
                                    </p:set>
                                    <p:animEffect transition="in" filter="fade">
                                      <p:cBhvr>
                                        <p:cTn id="166" dur="500"/>
                                        <p:tgtEl>
                                          <p:spTgt spid="272"/>
                                        </p:tgtEl>
                                      </p:cBhvr>
                                    </p:animEffect>
                                  </p:childTnLst>
                                </p:cTn>
                              </p:par>
                              <p:par>
                                <p:cTn id="167" presetID="10" presetClass="entr" presetSubtype="0" fill="hold" nodeType="withEffect">
                                  <p:stCondLst>
                                    <p:cond delay="0"/>
                                  </p:stCondLst>
                                  <p:childTnLst>
                                    <p:set>
                                      <p:cBhvr>
                                        <p:cTn id="168" dur="1" fill="hold">
                                          <p:stCondLst>
                                            <p:cond delay="0"/>
                                          </p:stCondLst>
                                        </p:cTn>
                                        <p:tgtEl>
                                          <p:spTgt spid="273"/>
                                        </p:tgtEl>
                                        <p:attrNameLst>
                                          <p:attrName>style.visibility</p:attrName>
                                        </p:attrNameLst>
                                      </p:cBhvr>
                                      <p:to>
                                        <p:strVal val="visible"/>
                                      </p:to>
                                    </p:set>
                                    <p:animEffect transition="in" filter="fade">
                                      <p:cBhvr>
                                        <p:cTn id="169" dur="500"/>
                                        <p:tgtEl>
                                          <p:spTgt spid="273"/>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274"/>
                                        </p:tgtEl>
                                        <p:attrNameLst>
                                          <p:attrName>style.visibility</p:attrName>
                                        </p:attrNameLst>
                                      </p:cBhvr>
                                      <p:to>
                                        <p:strVal val="visible"/>
                                      </p:to>
                                    </p:set>
                                    <p:animEffect transition="in" filter="fade">
                                      <p:cBhvr>
                                        <p:cTn id="172" dur="500"/>
                                        <p:tgtEl>
                                          <p:spTgt spid="274"/>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279"/>
                                        </p:tgtEl>
                                        <p:attrNameLst>
                                          <p:attrName>style.visibility</p:attrName>
                                        </p:attrNameLst>
                                      </p:cBhvr>
                                      <p:to>
                                        <p:strVal val="visible"/>
                                      </p:to>
                                    </p:set>
                                    <p:animEffect transition="in" filter="fade">
                                      <p:cBhvr>
                                        <p:cTn id="175" dur="500"/>
                                        <p:tgtEl>
                                          <p:spTgt spid="279"/>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280"/>
                                        </p:tgtEl>
                                        <p:attrNameLst>
                                          <p:attrName>style.visibility</p:attrName>
                                        </p:attrNameLst>
                                      </p:cBhvr>
                                      <p:to>
                                        <p:strVal val="visible"/>
                                      </p:to>
                                    </p:set>
                                    <p:animEffect transition="in" filter="fade">
                                      <p:cBhvr>
                                        <p:cTn id="178" dur="500"/>
                                        <p:tgtEl>
                                          <p:spTgt spid="280"/>
                                        </p:tgtEl>
                                      </p:cBhvr>
                                    </p:animEffect>
                                  </p:childTnLst>
                                </p:cTn>
                              </p:par>
                              <p:par>
                                <p:cTn id="179" presetID="10" presetClass="entr" presetSubtype="0" fill="hold" nodeType="withEffect">
                                  <p:stCondLst>
                                    <p:cond delay="0"/>
                                  </p:stCondLst>
                                  <p:childTnLst>
                                    <p:set>
                                      <p:cBhvr>
                                        <p:cTn id="180" dur="1" fill="hold">
                                          <p:stCondLst>
                                            <p:cond delay="0"/>
                                          </p:stCondLst>
                                        </p:cTn>
                                        <p:tgtEl>
                                          <p:spTgt spid="281"/>
                                        </p:tgtEl>
                                        <p:attrNameLst>
                                          <p:attrName>style.visibility</p:attrName>
                                        </p:attrNameLst>
                                      </p:cBhvr>
                                      <p:to>
                                        <p:strVal val="visible"/>
                                      </p:to>
                                    </p:set>
                                    <p:animEffect transition="in" filter="fade">
                                      <p:cBhvr>
                                        <p:cTn id="181" dur="500"/>
                                        <p:tgtEl>
                                          <p:spTgt spid="281"/>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282"/>
                                        </p:tgtEl>
                                        <p:attrNameLst>
                                          <p:attrName>style.visibility</p:attrName>
                                        </p:attrNameLst>
                                      </p:cBhvr>
                                      <p:to>
                                        <p:strVal val="visible"/>
                                      </p:to>
                                    </p:set>
                                    <p:animEffect transition="in" filter="fade">
                                      <p:cBhvr>
                                        <p:cTn id="184" dur="500"/>
                                        <p:tgtEl>
                                          <p:spTgt spid="282"/>
                                        </p:tgtEl>
                                      </p:cBhvr>
                                    </p:animEffect>
                                  </p:childTnLst>
                                </p:cTn>
                              </p:par>
                              <p:par>
                                <p:cTn id="185" presetID="10" presetClass="entr" presetSubtype="0" fill="hold" nodeType="withEffect">
                                  <p:stCondLst>
                                    <p:cond delay="0"/>
                                  </p:stCondLst>
                                  <p:childTnLst>
                                    <p:set>
                                      <p:cBhvr>
                                        <p:cTn id="186" dur="1" fill="hold">
                                          <p:stCondLst>
                                            <p:cond delay="0"/>
                                          </p:stCondLst>
                                        </p:cTn>
                                        <p:tgtEl>
                                          <p:spTgt spid="283"/>
                                        </p:tgtEl>
                                        <p:attrNameLst>
                                          <p:attrName>style.visibility</p:attrName>
                                        </p:attrNameLst>
                                      </p:cBhvr>
                                      <p:to>
                                        <p:strVal val="visible"/>
                                      </p:to>
                                    </p:set>
                                    <p:animEffect transition="in" filter="fade">
                                      <p:cBhvr>
                                        <p:cTn id="187" dur="500"/>
                                        <p:tgtEl>
                                          <p:spTgt spid="283"/>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284"/>
                                        </p:tgtEl>
                                        <p:attrNameLst>
                                          <p:attrName>style.visibility</p:attrName>
                                        </p:attrNameLst>
                                      </p:cBhvr>
                                      <p:to>
                                        <p:strVal val="visible"/>
                                      </p:to>
                                    </p:set>
                                    <p:animEffect transition="in" filter="fade">
                                      <p:cBhvr>
                                        <p:cTn id="190" dur="500"/>
                                        <p:tgtEl>
                                          <p:spTgt spid="284"/>
                                        </p:tgtEl>
                                      </p:cBhvr>
                                    </p:animEffect>
                                  </p:childTnLst>
                                </p:cTn>
                              </p:par>
                              <p:par>
                                <p:cTn id="191" presetID="10" presetClass="entr" presetSubtype="0" fill="hold" nodeType="withEffect">
                                  <p:stCondLst>
                                    <p:cond delay="0"/>
                                  </p:stCondLst>
                                  <p:childTnLst>
                                    <p:set>
                                      <p:cBhvr>
                                        <p:cTn id="192" dur="1" fill="hold">
                                          <p:stCondLst>
                                            <p:cond delay="0"/>
                                          </p:stCondLst>
                                        </p:cTn>
                                        <p:tgtEl>
                                          <p:spTgt spid="285"/>
                                        </p:tgtEl>
                                        <p:attrNameLst>
                                          <p:attrName>style.visibility</p:attrName>
                                        </p:attrNameLst>
                                      </p:cBhvr>
                                      <p:to>
                                        <p:strVal val="visible"/>
                                      </p:to>
                                    </p:set>
                                    <p:animEffect transition="in" filter="fade">
                                      <p:cBhvr>
                                        <p:cTn id="193" dur="500"/>
                                        <p:tgtEl>
                                          <p:spTgt spid="285"/>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286"/>
                                        </p:tgtEl>
                                        <p:attrNameLst>
                                          <p:attrName>style.visibility</p:attrName>
                                        </p:attrNameLst>
                                      </p:cBhvr>
                                      <p:to>
                                        <p:strVal val="visible"/>
                                      </p:to>
                                    </p:set>
                                    <p:animEffect transition="in" filter="fade">
                                      <p:cBhvr>
                                        <p:cTn id="196" dur="500"/>
                                        <p:tgtEl>
                                          <p:spTgt spid="286"/>
                                        </p:tgtEl>
                                      </p:cBhvr>
                                    </p:animEffect>
                                  </p:childTnLst>
                                </p:cTn>
                              </p:par>
                              <p:par>
                                <p:cTn id="197" presetID="10" presetClass="entr" presetSubtype="0" fill="hold" nodeType="withEffect">
                                  <p:stCondLst>
                                    <p:cond delay="0"/>
                                  </p:stCondLst>
                                  <p:childTnLst>
                                    <p:set>
                                      <p:cBhvr>
                                        <p:cTn id="198" dur="1" fill="hold">
                                          <p:stCondLst>
                                            <p:cond delay="0"/>
                                          </p:stCondLst>
                                        </p:cTn>
                                        <p:tgtEl>
                                          <p:spTgt spid="287"/>
                                        </p:tgtEl>
                                        <p:attrNameLst>
                                          <p:attrName>style.visibility</p:attrName>
                                        </p:attrNameLst>
                                      </p:cBhvr>
                                      <p:to>
                                        <p:strVal val="visible"/>
                                      </p:to>
                                    </p:set>
                                    <p:animEffect transition="in" filter="fade">
                                      <p:cBhvr>
                                        <p:cTn id="199" dur="500"/>
                                        <p:tgtEl>
                                          <p:spTgt spid="28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288"/>
                                        </p:tgtEl>
                                        <p:attrNameLst>
                                          <p:attrName>style.visibility</p:attrName>
                                        </p:attrNameLst>
                                      </p:cBhvr>
                                      <p:to>
                                        <p:strVal val="visible"/>
                                      </p:to>
                                    </p:set>
                                    <p:animEffect transition="in" filter="fade">
                                      <p:cBhvr>
                                        <p:cTn id="202" dur="500"/>
                                        <p:tgtEl>
                                          <p:spTgt spid="288"/>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231"/>
                                        </p:tgtEl>
                                        <p:attrNameLst>
                                          <p:attrName>style.visibility</p:attrName>
                                        </p:attrNameLst>
                                      </p:cBhvr>
                                      <p:to>
                                        <p:strVal val="visible"/>
                                      </p:to>
                                    </p:set>
                                    <p:animEffect transition="in" filter="fade">
                                      <p:cBhvr>
                                        <p:cTn id="205" dur="500"/>
                                        <p:tgtEl>
                                          <p:spTgt spid="23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232"/>
                                        </p:tgtEl>
                                        <p:attrNameLst>
                                          <p:attrName>style.visibility</p:attrName>
                                        </p:attrNameLst>
                                      </p:cBhvr>
                                      <p:to>
                                        <p:strVal val="visible"/>
                                      </p:to>
                                    </p:set>
                                    <p:animEffect transition="in" filter="fade">
                                      <p:cBhvr>
                                        <p:cTn id="208" dur="500"/>
                                        <p:tgtEl>
                                          <p:spTgt spid="23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233"/>
                                        </p:tgtEl>
                                        <p:attrNameLst>
                                          <p:attrName>style.visibility</p:attrName>
                                        </p:attrNameLst>
                                      </p:cBhvr>
                                      <p:to>
                                        <p:strVal val="visible"/>
                                      </p:to>
                                    </p:set>
                                    <p:animEffect transition="in" filter="fade">
                                      <p:cBhvr>
                                        <p:cTn id="211" dur="500"/>
                                        <p:tgtEl>
                                          <p:spTgt spid="233"/>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234"/>
                                        </p:tgtEl>
                                        <p:attrNameLst>
                                          <p:attrName>style.visibility</p:attrName>
                                        </p:attrNameLst>
                                      </p:cBhvr>
                                      <p:to>
                                        <p:strVal val="visible"/>
                                      </p:to>
                                    </p:set>
                                    <p:animEffect transition="in" filter="fade">
                                      <p:cBhvr>
                                        <p:cTn id="214" dur="500"/>
                                        <p:tgtEl>
                                          <p:spTgt spid="234"/>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235"/>
                                        </p:tgtEl>
                                        <p:attrNameLst>
                                          <p:attrName>style.visibility</p:attrName>
                                        </p:attrNameLst>
                                      </p:cBhvr>
                                      <p:to>
                                        <p:strVal val="visible"/>
                                      </p:to>
                                    </p:set>
                                    <p:animEffect transition="in" filter="fade">
                                      <p:cBhvr>
                                        <p:cTn id="217" dur="500"/>
                                        <p:tgtEl>
                                          <p:spTgt spid="235"/>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236"/>
                                        </p:tgtEl>
                                        <p:attrNameLst>
                                          <p:attrName>style.visibility</p:attrName>
                                        </p:attrNameLst>
                                      </p:cBhvr>
                                      <p:to>
                                        <p:strVal val="visible"/>
                                      </p:to>
                                    </p:set>
                                    <p:animEffect transition="in" filter="fade">
                                      <p:cBhvr>
                                        <p:cTn id="220" dur="500"/>
                                        <p:tgtEl>
                                          <p:spTgt spid="236"/>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184"/>
                                        </p:tgtEl>
                                        <p:attrNameLst>
                                          <p:attrName>style.visibility</p:attrName>
                                        </p:attrNameLst>
                                      </p:cBhvr>
                                      <p:to>
                                        <p:strVal val="visible"/>
                                      </p:to>
                                    </p:set>
                                    <p:animEffect transition="in" filter="fade">
                                      <p:cBhvr>
                                        <p:cTn id="225" dur="500"/>
                                        <p:tgtEl>
                                          <p:spTgt spid="18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85"/>
                                        </p:tgtEl>
                                        <p:attrNameLst>
                                          <p:attrName>style.visibility</p:attrName>
                                        </p:attrNameLst>
                                      </p:cBhvr>
                                      <p:to>
                                        <p:strVal val="visible"/>
                                      </p:to>
                                    </p:set>
                                    <p:animEffect transition="in" filter="fade">
                                      <p:cBhvr>
                                        <p:cTn id="228" dur="500"/>
                                        <p:tgtEl>
                                          <p:spTgt spid="185"/>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11"/>
                                        </p:tgtEl>
                                        <p:attrNameLst>
                                          <p:attrName>style.visibility</p:attrName>
                                        </p:attrNameLst>
                                      </p:cBhvr>
                                      <p:to>
                                        <p:strVal val="visible"/>
                                      </p:to>
                                    </p:set>
                                    <p:animEffect transition="in" filter="fade">
                                      <p:cBhvr>
                                        <p:cTn id="231" dur="500"/>
                                        <p:tgtEl>
                                          <p:spTgt spid="111"/>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190"/>
                                        </p:tgtEl>
                                        <p:attrNameLst>
                                          <p:attrName>style.visibility</p:attrName>
                                        </p:attrNameLst>
                                      </p:cBhvr>
                                      <p:to>
                                        <p:strVal val="visible"/>
                                      </p:to>
                                    </p:set>
                                    <p:animEffect transition="in" filter="fade">
                                      <p:cBhvr>
                                        <p:cTn id="236" dur="500"/>
                                        <p:tgtEl>
                                          <p:spTgt spid="190"/>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191"/>
                                        </p:tgtEl>
                                        <p:attrNameLst>
                                          <p:attrName>style.visibility</p:attrName>
                                        </p:attrNameLst>
                                      </p:cBhvr>
                                      <p:to>
                                        <p:strVal val="visible"/>
                                      </p:to>
                                    </p:set>
                                    <p:animEffect transition="in" filter="fade">
                                      <p:cBhvr>
                                        <p:cTn id="239" dur="500"/>
                                        <p:tgtEl>
                                          <p:spTgt spid="191"/>
                                        </p:tgtEl>
                                      </p:cBhvr>
                                    </p:animEffect>
                                  </p:childTnLst>
                                </p:cTn>
                              </p:par>
                              <p:par>
                                <p:cTn id="240" presetID="22" presetClass="entr" presetSubtype="8" fill="hold" grpId="0" nodeType="withEffect">
                                  <p:stCondLst>
                                    <p:cond delay="0"/>
                                  </p:stCondLst>
                                  <p:childTnLst>
                                    <p:set>
                                      <p:cBhvr>
                                        <p:cTn id="241" dur="1" fill="hold">
                                          <p:stCondLst>
                                            <p:cond delay="0"/>
                                          </p:stCondLst>
                                        </p:cTn>
                                        <p:tgtEl>
                                          <p:spTgt spid="204"/>
                                        </p:tgtEl>
                                        <p:attrNameLst>
                                          <p:attrName>style.visibility</p:attrName>
                                        </p:attrNameLst>
                                      </p:cBhvr>
                                      <p:to>
                                        <p:strVal val="visible"/>
                                      </p:to>
                                    </p:set>
                                    <p:animEffect transition="in" filter="wipe(left)">
                                      <p:cBhvr>
                                        <p:cTn id="242" dur="500"/>
                                        <p:tgtEl>
                                          <p:spTgt spid="204"/>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194"/>
                                        </p:tgtEl>
                                        <p:attrNameLst>
                                          <p:attrName>style.visibility</p:attrName>
                                        </p:attrNameLst>
                                      </p:cBhvr>
                                      <p:to>
                                        <p:strVal val="visible"/>
                                      </p:to>
                                    </p:set>
                                    <p:animEffect transition="in" filter="fade">
                                      <p:cBhvr>
                                        <p:cTn id="245" dur="500"/>
                                        <p:tgtEl>
                                          <p:spTgt spid="194"/>
                                        </p:tgtEl>
                                      </p:cBhvr>
                                    </p:animEffect>
                                  </p:childTnLst>
                                </p:cTn>
                              </p:par>
                              <p:par>
                                <p:cTn id="246" presetID="10" presetClass="entr" presetSubtype="0" fill="hold" grpId="0" nodeType="withEffect">
                                  <p:stCondLst>
                                    <p:cond delay="0"/>
                                  </p:stCondLst>
                                  <p:childTnLst>
                                    <p:set>
                                      <p:cBhvr>
                                        <p:cTn id="247" dur="1" fill="hold">
                                          <p:stCondLst>
                                            <p:cond delay="0"/>
                                          </p:stCondLst>
                                        </p:cTn>
                                        <p:tgtEl>
                                          <p:spTgt spid="195"/>
                                        </p:tgtEl>
                                        <p:attrNameLst>
                                          <p:attrName>style.visibility</p:attrName>
                                        </p:attrNameLst>
                                      </p:cBhvr>
                                      <p:to>
                                        <p:strVal val="visible"/>
                                      </p:to>
                                    </p:set>
                                    <p:animEffect transition="in" filter="fade">
                                      <p:cBhvr>
                                        <p:cTn id="248" dur="500"/>
                                        <p:tgtEl>
                                          <p:spTgt spid="195"/>
                                        </p:tgtEl>
                                      </p:cBhvr>
                                    </p:animEffect>
                                  </p:childTnLst>
                                </p:cTn>
                              </p:par>
                            </p:childTnLst>
                          </p:cTn>
                        </p:par>
                      </p:childTnLst>
                    </p:cTn>
                  </p:par>
                  <p:par>
                    <p:cTn id="249" fill="hold" nodeType="clickPar">
                      <p:stCondLst>
                        <p:cond delay="indefinite"/>
                      </p:stCondLst>
                      <p:childTnLst>
                        <p:par>
                          <p:cTn id="250" fill="hold" nodeType="withGroup">
                            <p:stCondLst>
                              <p:cond delay="0"/>
                            </p:stCondLst>
                            <p:childTnLst>
                              <p:par>
                                <p:cTn id="251" presetID="10" presetClass="entr" presetSubtype="0" fill="hold" grpId="0" nodeType="clickEffect">
                                  <p:stCondLst>
                                    <p:cond delay="0"/>
                                  </p:stCondLst>
                                  <p:childTnLst>
                                    <p:set>
                                      <p:cBhvr>
                                        <p:cTn id="252" dur="1" fill="hold">
                                          <p:stCondLst>
                                            <p:cond delay="0"/>
                                          </p:stCondLst>
                                        </p:cTn>
                                        <p:tgtEl>
                                          <p:spTgt spid="192"/>
                                        </p:tgtEl>
                                        <p:attrNameLst>
                                          <p:attrName>style.visibility</p:attrName>
                                        </p:attrNameLst>
                                      </p:cBhvr>
                                      <p:to>
                                        <p:strVal val="visible"/>
                                      </p:to>
                                    </p:set>
                                    <p:animEffect transition="in" filter="fade">
                                      <p:cBhvr>
                                        <p:cTn id="253" dur="500"/>
                                        <p:tgtEl>
                                          <p:spTgt spid="19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193"/>
                                        </p:tgtEl>
                                        <p:attrNameLst>
                                          <p:attrName>style.visibility</p:attrName>
                                        </p:attrNameLst>
                                      </p:cBhvr>
                                      <p:to>
                                        <p:strVal val="visible"/>
                                      </p:to>
                                    </p:set>
                                    <p:animEffect transition="in" filter="fade">
                                      <p:cBhvr>
                                        <p:cTn id="256" dur="500"/>
                                        <p:tgtEl>
                                          <p:spTgt spid="193"/>
                                        </p:tgtEl>
                                      </p:cBhvr>
                                    </p:animEffect>
                                  </p:childTnLst>
                                </p:cTn>
                              </p:par>
                              <p:par>
                                <p:cTn id="257" presetID="22" presetClass="entr" presetSubtype="8" fill="hold" grpId="0" nodeType="withEffect">
                                  <p:stCondLst>
                                    <p:cond delay="0"/>
                                  </p:stCondLst>
                                  <p:childTnLst>
                                    <p:set>
                                      <p:cBhvr>
                                        <p:cTn id="258" dur="1" fill="hold">
                                          <p:stCondLst>
                                            <p:cond delay="0"/>
                                          </p:stCondLst>
                                        </p:cTn>
                                        <p:tgtEl>
                                          <p:spTgt spid="212"/>
                                        </p:tgtEl>
                                        <p:attrNameLst>
                                          <p:attrName>style.visibility</p:attrName>
                                        </p:attrNameLst>
                                      </p:cBhvr>
                                      <p:to>
                                        <p:strVal val="visible"/>
                                      </p:to>
                                    </p:set>
                                    <p:animEffect transition="in" filter="wipe(left)">
                                      <p:cBhvr>
                                        <p:cTn id="259" dur="500"/>
                                        <p:tgtEl>
                                          <p:spTgt spid="212"/>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196"/>
                                        </p:tgtEl>
                                        <p:attrNameLst>
                                          <p:attrName>style.visibility</p:attrName>
                                        </p:attrNameLst>
                                      </p:cBhvr>
                                      <p:to>
                                        <p:strVal val="visible"/>
                                      </p:to>
                                    </p:set>
                                    <p:animEffect transition="in" filter="fade">
                                      <p:cBhvr>
                                        <p:cTn id="262" dur="500"/>
                                        <p:tgtEl>
                                          <p:spTgt spid="196"/>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197"/>
                                        </p:tgtEl>
                                        <p:attrNameLst>
                                          <p:attrName>style.visibility</p:attrName>
                                        </p:attrNameLst>
                                      </p:cBhvr>
                                      <p:to>
                                        <p:strVal val="visible"/>
                                      </p:to>
                                    </p:set>
                                    <p:animEffect transition="in" filter="fade">
                                      <p:cBhvr>
                                        <p:cTn id="265"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5" grpId="0"/>
      <p:bldP spid="190" grpId="0"/>
      <p:bldP spid="191" grpId="0"/>
      <p:bldP spid="192" grpId="0"/>
      <p:bldP spid="193" grpId="0"/>
      <p:bldP spid="194" grpId="0"/>
      <p:bldP spid="195" grpId="0"/>
      <p:bldP spid="196" grpId="0"/>
      <p:bldP spid="197" grpId="0"/>
      <p:bldP spid="204" grpId="0" animBg="1"/>
      <p:bldP spid="212" grpId="0" animBg="1"/>
      <p:bldP spid="216" grpId="0" animBg="1"/>
      <p:bldP spid="217" grpId="0" animBg="1"/>
      <p:bldP spid="219" grpId="0"/>
      <p:bldP spid="220" grpId="0"/>
      <p:bldP spid="221" grpId="0"/>
      <p:bldP spid="222" grpId="0"/>
      <p:bldP spid="223"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39" grpId="0" animBg="1"/>
      <p:bldP spid="241" grpId="0" animBg="1"/>
      <p:bldP spid="243" grpId="0" animBg="1"/>
      <p:bldP spid="245" grpId="0" animBg="1"/>
      <p:bldP spid="246" grpId="0" animBg="1"/>
      <p:bldP spid="248" grpId="0" animBg="1"/>
      <p:bldP spid="250" grpId="0" animBg="1"/>
      <p:bldP spid="252" grpId="0" animBg="1"/>
      <p:bldP spid="254" grpId="0" animBg="1"/>
      <p:bldP spid="255" grpId="0" animBg="1"/>
      <p:bldP spid="257" grpId="0" animBg="1"/>
      <p:bldP spid="259" grpId="0" animBg="1"/>
      <p:bldP spid="261" grpId="0" animBg="1"/>
      <p:bldP spid="262" grpId="0" animBg="1"/>
      <p:bldP spid="264" grpId="0" animBg="1"/>
      <p:bldP spid="266" grpId="0" animBg="1"/>
      <p:bldP spid="268" grpId="0" animBg="1"/>
      <p:bldP spid="270" grpId="0" animBg="1"/>
      <p:bldP spid="272" grpId="0" animBg="1"/>
      <p:bldP spid="274" grpId="0" animBg="1"/>
      <p:bldP spid="275" grpId="0" animBg="1"/>
      <p:bldP spid="276" grpId="0" animBg="1"/>
      <p:bldP spid="278" grpId="0" animBg="1"/>
      <p:bldP spid="279" grpId="0" animBg="1"/>
      <p:bldP spid="280" grpId="0" animBg="1"/>
      <p:bldP spid="282" grpId="0" animBg="1"/>
      <p:bldP spid="284" grpId="0" animBg="1"/>
      <p:bldP spid="286" grpId="0" animBg="1"/>
      <p:bldP spid="288" grpId="0" animBg="1"/>
      <p:bldP spid="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12-2</a:t>
            </a:r>
          </a:p>
        </p:txBody>
      </p:sp>
      <p:sp>
        <p:nvSpPr>
          <p:cNvPr id="6" name="Rectangle 5"/>
          <p:cNvSpPr>
            <a:spLocks noChangeArrowheads="1"/>
          </p:cNvSpPr>
          <p:nvPr/>
        </p:nvSpPr>
        <p:spPr bwMode="auto">
          <a:xfrm>
            <a:off x="1425575" y="1109663"/>
            <a:ext cx="6292850"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425575" y="2203450"/>
            <a:ext cx="6292850"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990600" y="706438"/>
            <a:ext cx="64849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 The partners agreed to share income and loss in proportion to their initial investments.</a:t>
            </a:r>
            <a:endParaRPr lang="en-US" altLang="en-US" dirty="0">
              <a:solidFill>
                <a:prstClr val="black"/>
              </a:solidFill>
              <a:cs typeface="+mn-cs"/>
            </a:endParaRPr>
          </a:p>
        </p:txBody>
      </p:sp>
      <p:sp>
        <p:nvSpPr>
          <p:cNvPr id="9" name="Rectangle 8"/>
          <p:cNvSpPr>
            <a:spLocks noChangeArrowheads="1"/>
          </p:cNvSpPr>
          <p:nvPr/>
        </p:nvSpPr>
        <p:spPr bwMode="auto">
          <a:xfrm>
            <a:off x="1465263" y="1130300"/>
            <a:ext cx="554037"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Plan 2</a:t>
            </a:r>
            <a:endParaRPr lang="en-US" altLang="en-US" dirty="0">
              <a:solidFill>
                <a:prstClr val="black"/>
              </a:solidFill>
              <a:cs typeface="+mn-cs"/>
            </a:endParaRPr>
          </a:p>
        </p:txBody>
      </p:sp>
      <p:sp>
        <p:nvSpPr>
          <p:cNvPr id="10" name="Rectangle 9"/>
          <p:cNvSpPr>
            <a:spLocks noChangeArrowheads="1"/>
          </p:cNvSpPr>
          <p:nvPr/>
        </p:nvSpPr>
        <p:spPr bwMode="auto">
          <a:xfrm>
            <a:off x="5218113" y="1130300"/>
            <a:ext cx="595312"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Merkel</a:t>
            </a:r>
            <a:endParaRPr lang="en-US" altLang="en-US" dirty="0">
              <a:solidFill>
                <a:prstClr val="black"/>
              </a:solidFill>
              <a:cs typeface="+mn-cs"/>
            </a:endParaRPr>
          </a:p>
        </p:txBody>
      </p:sp>
      <p:sp>
        <p:nvSpPr>
          <p:cNvPr id="11" name="Rectangle 10"/>
          <p:cNvSpPr>
            <a:spLocks noChangeArrowheads="1"/>
          </p:cNvSpPr>
          <p:nvPr/>
        </p:nvSpPr>
        <p:spPr bwMode="auto">
          <a:xfrm>
            <a:off x="6165850" y="1130300"/>
            <a:ext cx="4841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Putin</a:t>
            </a:r>
            <a:endParaRPr lang="en-US" altLang="en-US" dirty="0">
              <a:solidFill>
                <a:prstClr val="black"/>
              </a:solidFill>
              <a:cs typeface="+mn-cs"/>
            </a:endParaRPr>
          </a:p>
        </p:txBody>
      </p:sp>
      <p:sp>
        <p:nvSpPr>
          <p:cNvPr id="12" name="Rectangle 11"/>
          <p:cNvSpPr>
            <a:spLocks noChangeArrowheads="1"/>
          </p:cNvSpPr>
          <p:nvPr/>
        </p:nvSpPr>
        <p:spPr bwMode="auto">
          <a:xfrm>
            <a:off x="7073900" y="1130300"/>
            <a:ext cx="463550"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Total</a:t>
            </a:r>
            <a:endParaRPr lang="en-US" altLang="en-US" dirty="0">
              <a:solidFill>
                <a:prstClr val="black"/>
              </a:solidFill>
              <a:cs typeface="+mn-cs"/>
            </a:endParaRPr>
          </a:p>
        </p:txBody>
      </p:sp>
      <p:sp>
        <p:nvSpPr>
          <p:cNvPr id="13" name="Rectangle 12"/>
          <p:cNvSpPr>
            <a:spLocks noChangeArrowheads="1"/>
          </p:cNvSpPr>
          <p:nvPr/>
        </p:nvSpPr>
        <p:spPr bwMode="auto">
          <a:xfrm>
            <a:off x="1555750" y="1357313"/>
            <a:ext cx="21478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 x ($6,000 / $10,000)</a:t>
            </a:r>
            <a:endParaRPr lang="en-US" altLang="en-US" dirty="0">
              <a:solidFill>
                <a:prstClr val="black"/>
              </a:solidFill>
              <a:cs typeface="+mn-cs"/>
            </a:endParaRPr>
          </a:p>
        </p:txBody>
      </p:sp>
      <p:sp>
        <p:nvSpPr>
          <p:cNvPr id="14" name="Rectangle 13"/>
          <p:cNvSpPr>
            <a:spLocks noChangeArrowheads="1"/>
          </p:cNvSpPr>
          <p:nvPr/>
        </p:nvSpPr>
        <p:spPr bwMode="auto">
          <a:xfrm>
            <a:off x="5248275" y="1357313"/>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15" name="Rectangle 14"/>
          <p:cNvSpPr>
            <a:spLocks noChangeArrowheads="1"/>
          </p:cNvSpPr>
          <p:nvPr/>
        </p:nvSpPr>
        <p:spPr bwMode="auto">
          <a:xfrm>
            <a:off x="7043738" y="1357313"/>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16" name="Rectangle 15"/>
          <p:cNvSpPr>
            <a:spLocks noChangeArrowheads="1"/>
          </p:cNvSpPr>
          <p:nvPr/>
        </p:nvSpPr>
        <p:spPr bwMode="auto">
          <a:xfrm>
            <a:off x="1555750" y="1563688"/>
            <a:ext cx="21478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 x ($4,000 / $10,000)</a:t>
            </a:r>
            <a:endParaRPr lang="en-US" altLang="en-US" dirty="0">
              <a:solidFill>
                <a:prstClr val="black"/>
              </a:solidFill>
              <a:cs typeface="+mn-cs"/>
            </a:endParaRPr>
          </a:p>
        </p:txBody>
      </p:sp>
      <p:sp>
        <p:nvSpPr>
          <p:cNvPr id="17" name="Rectangle 16"/>
          <p:cNvSpPr>
            <a:spLocks noChangeArrowheads="1"/>
          </p:cNvSpPr>
          <p:nvPr/>
        </p:nvSpPr>
        <p:spPr bwMode="auto">
          <a:xfrm>
            <a:off x="6145213" y="1563688"/>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$32,000</a:t>
            </a:r>
            <a:endParaRPr lang="en-US" altLang="en-US" dirty="0">
              <a:solidFill>
                <a:prstClr val="black"/>
              </a:solidFill>
              <a:cs typeface="+mn-cs"/>
            </a:endParaRPr>
          </a:p>
        </p:txBody>
      </p:sp>
      <p:sp>
        <p:nvSpPr>
          <p:cNvPr id="18" name="Rectangle 17"/>
          <p:cNvSpPr>
            <a:spLocks noChangeArrowheads="1"/>
          </p:cNvSpPr>
          <p:nvPr/>
        </p:nvSpPr>
        <p:spPr bwMode="auto">
          <a:xfrm>
            <a:off x="7134225" y="156368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32,000</a:t>
            </a:r>
            <a:endParaRPr lang="en-US" altLang="en-US" dirty="0">
              <a:solidFill>
                <a:prstClr val="black"/>
              </a:solidFill>
              <a:cs typeface="+mn-cs"/>
            </a:endParaRPr>
          </a:p>
        </p:txBody>
      </p:sp>
      <p:sp>
        <p:nvSpPr>
          <p:cNvPr id="19" name="Rectangle 18"/>
          <p:cNvSpPr>
            <a:spLocks noChangeArrowheads="1"/>
          </p:cNvSpPr>
          <p:nvPr/>
        </p:nvSpPr>
        <p:spPr bwMode="auto">
          <a:xfrm>
            <a:off x="5248275" y="1779588"/>
            <a:ext cx="6556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20" name="Rectangle 19"/>
          <p:cNvSpPr>
            <a:spLocks noChangeArrowheads="1"/>
          </p:cNvSpPr>
          <p:nvPr/>
        </p:nvSpPr>
        <p:spPr bwMode="auto">
          <a:xfrm>
            <a:off x="6145213" y="1779588"/>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$32,000</a:t>
            </a:r>
            <a:endParaRPr lang="en-US" altLang="en-US" dirty="0">
              <a:solidFill>
                <a:prstClr val="black"/>
              </a:solidFill>
              <a:cs typeface="+mn-cs"/>
            </a:endParaRPr>
          </a:p>
        </p:txBody>
      </p:sp>
      <p:sp>
        <p:nvSpPr>
          <p:cNvPr id="21" name="Rectangle 20"/>
          <p:cNvSpPr>
            <a:spLocks noChangeArrowheads="1"/>
          </p:cNvSpPr>
          <p:nvPr/>
        </p:nvSpPr>
        <p:spPr bwMode="auto">
          <a:xfrm>
            <a:off x="7043738" y="1779588"/>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22" name="Rectangle 21"/>
          <p:cNvSpPr>
            <a:spLocks noChangeArrowheads="1"/>
          </p:cNvSpPr>
          <p:nvPr/>
        </p:nvSpPr>
        <p:spPr bwMode="auto">
          <a:xfrm>
            <a:off x="1708150" y="2224088"/>
            <a:ext cx="433388"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23" name="Rectangle 22"/>
          <p:cNvSpPr>
            <a:spLocks noChangeArrowheads="1"/>
          </p:cNvSpPr>
          <p:nvPr/>
        </p:nvSpPr>
        <p:spPr bwMode="auto">
          <a:xfrm>
            <a:off x="6165850" y="2224088"/>
            <a:ext cx="484188"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24" name="Rectangle 23"/>
          <p:cNvSpPr>
            <a:spLocks noChangeArrowheads="1"/>
          </p:cNvSpPr>
          <p:nvPr/>
        </p:nvSpPr>
        <p:spPr bwMode="auto">
          <a:xfrm>
            <a:off x="7032625" y="2224088"/>
            <a:ext cx="544513"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25" name="Rectangle 24"/>
          <p:cNvSpPr>
            <a:spLocks noChangeArrowheads="1"/>
          </p:cNvSpPr>
          <p:nvPr/>
        </p:nvSpPr>
        <p:spPr bwMode="auto">
          <a:xfrm>
            <a:off x="1557338" y="2451100"/>
            <a:ext cx="57626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26" name="Rectangle 25"/>
          <p:cNvSpPr>
            <a:spLocks noChangeArrowheads="1"/>
          </p:cNvSpPr>
          <p:nvPr/>
        </p:nvSpPr>
        <p:spPr bwMode="auto">
          <a:xfrm>
            <a:off x="2454275" y="2451100"/>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27" name="Rectangle 26"/>
          <p:cNvSpPr>
            <a:spLocks noChangeArrowheads="1"/>
          </p:cNvSpPr>
          <p:nvPr/>
        </p:nvSpPr>
        <p:spPr bwMode="auto">
          <a:xfrm>
            <a:off x="6235700" y="24511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28" name="Rectangle 27"/>
          <p:cNvSpPr>
            <a:spLocks noChangeArrowheads="1"/>
          </p:cNvSpPr>
          <p:nvPr/>
        </p:nvSpPr>
        <p:spPr bwMode="auto">
          <a:xfrm>
            <a:off x="2635250" y="2657475"/>
            <a:ext cx="1149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29" name="Rectangle 28"/>
          <p:cNvSpPr>
            <a:spLocks noChangeArrowheads="1"/>
          </p:cNvSpPr>
          <p:nvPr/>
        </p:nvSpPr>
        <p:spPr bwMode="auto">
          <a:xfrm>
            <a:off x="7134225" y="26574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30" name="Rectangle 29"/>
          <p:cNvSpPr>
            <a:spLocks noChangeArrowheads="1"/>
          </p:cNvSpPr>
          <p:nvPr/>
        </p:nvSpPr>
        <p:spPr bwMode="auto">
          <a:xfrm>
            <a:off x="2635250" y="2873375"/>
            <a:ext cx="10382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31" name="Rectangle 30"/>
          <p:cNvSpPr>
            <a:spLocks noChangeArrowheads="1"/>
          </p:cNvSpPr>
          <p:nvPr/>
        </p:nvSpPr>
        <p:spPr bwMode="auto">
          <a:xfrm>
            <a:off x="7134225" y="28733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32,000</a:t>
            </a:r>
            <a:endParaRPr lang="en-US" altLang="en-US" dirty="0">
              <a:solidFill>
                <a:prstClr val="black"/>
              </a:solidFill>
              <a:cs typeface="+mn-cs"/>
            </a:endParaRPr>
          </a:p>
        </p:txBody>
      </p:sp>
      <p:sp>
        <p:nvSpPr>
          <p:cNvPr id="289" name="Rectangle 31"/>
          <p:cNvSpPr>
            <a:spLocks noChangeArrowheads="1"/>
          </p:cNvSpPr>
          <p:nvPr/>
        </p:nvSpPr>
        <p:spPr bwMode="auto">
          <a:xfrm>
            <a:off x="3513138" y="2224088"/>
            <a:ext cx="131127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290" name="Rectangle 32"/>
          <p:cNvSpPr>
            <a:spLocks noChangeArrowheads="1"/>
          </p:cNvSpPr>
          <p:nvPr/>
        </p:nvSpPr>
        <p:spPr bwMode="auto">
          <a:xfrm>
            <a:off x="3230563" y="3111500"/>
            <a:ext cx="1765300"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allocate income under plan 2</a:t>
            </a:r>
            <a:endParaRPr lang="en-US" altLang="en-US" dirty="0">
              <a:solidFill>
                <a:prstClr val="black"/>
              </a:solidFill>
              <a:cs typeface="+mn-cs"/>
            </a:endParaRPr>
          </a:p>
        </p:txBody>
      </p:sp>
      <p:sp>
        <p:nvSpPr>
          <p:cNvPr id="291" name="Rectangle 33"/>
          <p:cNvSpPr>
            <a:spLocks noChangeArrowheads="1"/>
          </p:cNvSpPr>
          <p:nvPr/>
        </p:nvSpPr>
        <p:spPr bwMode="auto">
          <a:xfrm>
            <a:off x="1414463" y="1098550"/>
            <a:ext cx="20637"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34"/>
          <p:cNvSpPr>
            <a:spLocks noChangeShapeType="1"/>
          </p:cNvSpPr>
          <p:nvPr/>
        </p:nvSpPr>
        <p:spPr bwMode="auto">
          <a:xfrm>
            <a:off x="5016500" y="1119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35"/>
          <p:cNvSpPr>
            <a:spLocks noChangeArrowheads="1"/>
          </p:cNvSpPr>
          <p:nvPr/>
        </p:nvSpPr>
        <p:spPr bwMode="auto">
          <a:xfrm>
            <a:off x="5016500" y="1119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Line 36"/>
          <p:cNvSpPr>
            <a:spLocks noChangeShapeType="1"/>
          </p:cNvSpPr>
          <p:nvPr/>
        </p:nvSpPr>
        <p:spPr bwMode="auto">
          <a:xfrm>
            <a:off x="5913438" y="1119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37"/>
          <p:cNvSpPr>
            <a:spLocks noChangeArrowheads="1"/>
          </p:cNvSpPr>
          <p:nvPr/>
        </p:nvSpPr>
        <p:spPr bwMode="auto">
          <a:xfrm>
            <a:off x="5913438" y="1119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Line 38"/>
          <p:cNvSpPr>
            <a:spLocks noChangeShapeType="1"/>
          </p:cNvSpPr>
          <p:nvPr/>
        </p:nvSpPr>
        <p:spPr bwMode="auto">
          <a:xfrm>
            <a:off x="6811963" y="11191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Rectangle 39"/>
          <p:cNvSpPr>
            <a:spLocks noChangeArrowheads="1"/>
          </p:cNvSpPr>
          <p:nvPr/>
        </p:nvSpPr>
        <p:spPr bwMode="auto">
          <a:xfrm>
            <a:off x="6811963" y="11191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Rectangle 40"/>
          <p:cNvSpPr>
            <a:spLocks noChangeArrowheads="1"/>
          </p:cNvSpPr>
          <p:nvPr/>
        </p:nvSpPr>
        <p:spPr bwMode="auto">
          <a:xfrm>
            <a:off x="7699375" y="1119188"/>
            <a:ext cx="19050"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 name="Line 41"/>
          <p:cNvSpPr>
            <a:spLocks noChangeShapeType="1"/>
          </p:cNvSpPr>
          <p:nvPr/>
        </p:nvSpPr>
        <p:spPr bwMode="auto">
          <a:xfrm>
            <a:off x="1435100" y="1758950"/>
            <a:ext cx="35814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 name="Rectangle 42"/>
          <p:cNvSpPr>
            <a:spLocks noChangeArrowheads="1"/>
          </p:cNvSpPr>
          <p:nvPr/>
        </p:nvSpPr>
        <p:spPr bwMode="auto">
          <a:xfrm>
            <a:off x="1435100" y="1758950"/>
            <a:ext cx="358140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Line 43"/>
          <p:cNvSpPr>
            <a:spLocks noChangeShapeType="1"/>
          </p:cNvSpPr>
          <p:nvPr/>
        </p:nvSpPr>
        <p:spPr bwMode="auto">
          <a:xfrm>
            <a:off x="5016500" y="1346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Rectangle 44"/>
          <p:cNvSpPr>
            <a:spLocks noChangeArrowheads="1"/>
          </p:cNvSpPr>
          <p:nvPr/>
        </p:nvSpPr>
        <p:spPr bwMode="auto">
          <a:xfrm>
            <a:off x="5016500" y="1346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3" name="Line 45"/>
          <p:cNvSpPr>
            <a:spLocks noChangeShapeType="1"/>
          </p:cNvSpPr>
          <p:nvPr/>
        </p:nvSpPr>
        <p:spPr bwMode="auto">
          <a:xfrm>
            <a:off x="5913438" y="1346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Rectangle 46"/>
          <p:cNvSpPr>
            <a:spLocks noChangeArrowheads="1"/>
          </p:cNvSpPr>
          <p:nvPr/>
        </p:nvSpPr>
        <p:spPr bwMode="auto">
          <a:xfrm>
            <a:off x="5913438" y="1346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Line 47"/>
          <p:cNvSpPr>
            <a:spLocks noChangeShapeType="1"/>
          </p:cNvSpPr>
          <p:nvPr/>
        </p:nvSpPr>
        <p:spPr bwMode="auto">
          <a:xfrm>
            <a:off x="6811963" y="1346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Rectangle 48"/>
          <p:cNvSpPr>
            <a:spLocks noChangeArrowheads="1"/>
          </p:cNvSpPr>
          <p:nvPr/>
        </p:nvSpPr>
        <p:spPr bwMode="auto">
          <a:xfrm>
            <a:off x="6811963" y="1346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Line 49"/>
          <p:cNvSpPr>
            <a:spLocks noChangeShapeType="1"/>
          </p:cNvSpPr>
          <p:nvPr/>
        </p:nvSpPr>
        <p:spPr bwMode="auto">
          <a:xfrm>
            <a:off x="7708900" y="1346200"/>
            <a:ext cx="0" cy="4127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Rectangle 50"/>
          <p:cNvSpPr>
            <a:spLocks noChangeArrowheads="1"/>
          </p:cNvSpPr>
          <p:nvPr/>
        </p:nvSpPr>
        <p:spPr bwMode="auto">
          <a:xfrm>
            <a:off x="7708900" y="1346200"/>
            <a:ext cx="9525" cy="4127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Line 51"/>
          <p:cNvSpPr>
            <a:spLocks noChangeShapeType="1"/>
          </p:cNvSpPr>
          <p:nvPr/>
        </p:nvSpPr>
        <p:spPr bwMode="auto">
          <a:xfrm>
            <a:off x="1435100" y="1976438"/>
            <a:ext cx="35909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0" name="Rectangle 52"/>
          <p:cNvSpPr>
            <a:spLocks noChangeArrowheads="1"/>
          </p:cNvSpPr>
          <p:nvPr/>
        </p:nvSpPr>
        <p:spPr bwMode="auto">
          <a:xfrm>
            <a:off x="1435100" y="1976438"/>
            <a:ext cx="3590925"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1" name="Line 53"/>
          <p:cNvSpPr>
            <a:spLocks noChangeShapeType="1"/>
          </p:cNvSpPr>
          <p:nvPr/>
        </p:nvSpPr>
        <p:spPr bwMode="auto">
          <a:xfrm>
            <a:off x="1425575" y="1346200"/>
            <a:ext cx="0" cy="63976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2" name="Rectangle 54"/>
          <p:cNvSpPr>
            <a:spLocks noChangeArrowheads="1"/>
          </p:cNvSpPr>
          <p:nvPr/>
        </p:nvSpPr>
        <p:spPr bwMode="auto">
          <a:xfrm>
            <a:off x="1425575" y="1346200"/>
            <a:ext cx="9525" cy="63976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Line 55"/>
          <p:cNvSpPr>
            <a:spLocks noChangeShapeType="1"/>
          </p:cNvSpPr>
          <p:nvPr/>
        </p:nvSpPr>
        <p:spPr bwMode="auto">
          <a:xfrm>
            <a:off x="5913438" y="1770063"/>
            <a:ext cx="0" cy="19526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4" name="Rectangle 56"/>
          <p:cNvSpPr>
            <a:spLocks noChangeArrowheads="1"/>
          </p:cNvSpPr>
          <p:nvPr/>
        </p:nvSpPr>
        <p:spPr bwMode="auto">
          <a:xfrm>
            <a:off x="5913438" y="1770063"/>
            <a:ext cx="9525" cy="19526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5" name="Line 57"/>
          <p:cNvSpPr>
            <a:spLocks noChangeShapeType="1"/>
          </p:cNvSpPr>
          <p:nvPr/>
        </p:nvSpPr>
        <p:spPr bwMode="auto">
          <a:xfrm>
            <a:off x="6811963" y="1770063"/>
            <a:ext cx="0" cy="19526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6" name="Rectangle 58"/>
          <p:cNvSpPr>
            <a:spLocks noChangeArrowheads="1"/>
          </p:cNvSpPr>
          <p:nvPr/>
        </p:nvSpPr>
        <p:spPr bwMode="auto">
          <a:xfrm>
            <a:off x="6811963" y="1770063"/>
            <a:ext cx="9525" cy="19526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7" name="Line 59"/>
          <p:cNvSpPr>
            <a:spLocks noChangeShapeType="1"/>
          </p:cNvSpPr>
          <p:nvPr/>
        </p:nvSpPr>
        <p:spPr bwMode="auto">
          <a:xfrm>
            <a:off x="7708900" y="1770063"/>
            <a:ext cx="0" cy="2270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8" name="Rectangle 60"/>
          <p:cNvSpPr>
            <a:spLocks noChangeArrowheads="1"/>
          </p:cNvSpPr>
          <p:nvPr/>
        </p:nvSpPr>
        <p:spPr bwMode="auto">
          <a:xfrm>
            <a:off x="7708900" y="1770063"/>
            <a:ext cx="9525" cy="2270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9" name="Rectangle 61"/>
          <p:cNvSpPr>
            <a:spLocks noChangeArrowheads="1"/>
          </p:cNvSpPr>
          <p:nvPr/>
        </p:nvSpPr>
        <p:spPr bwMode="auto">
          <a:xfrm>
            <a:off x="1414463" y="2192338"/>
            <a:ext cx="20637"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9" name="Line 62"/>
          <p:cNvSpPr>
            <a:spLocks noChangeShapeType="1"/>
          </p:cNvSpPr>
          <p:nvPr/>
        </p:nvSpPr>
        <p:spPr bwMode="auto">
          <a:xfrm>
            <a:off x="2322513" y="2212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0" name="Rectangle 63"/>
          <p:cNvSpPr>
            <a:spLocks noChangeArrowheads="1"/>
          </p:cNvSpPr>
          <p:nvPr/>
        </p:nvSpPr>
        <p:spPr bwMode="auto">
          <a:xfrm>
            <a:off x="2322513" y="2212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1" name="Line 64"/>
          <p:cNvSpPr>
            <a:spLocks noChangeShapeType="1"/>
          </p:cNvSpPr>
          <p:nvPr/>
        </p:nvSpPr>
        <p:spPr bwMode="auto">
          <a:xfrm>
            <a:off x="5913438" y="2212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2" name="Rectangle 65"/>
          <p:cNvSpPr>
            <a:spLocks noChangeArrowheads="1"/>
          </p:cNvSpPr>
          <p:nvPr/>
        </p:nvSpPr>
        <p:spPr bwMode="auto">
          <a:xfrm>
            <a:off x="5913438" y="2212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3" name="Line 66"/>
          <p:cNvSpPr>
            <a:spLocks noChangeShapeType="1"/>
          </p:cNvSpPr>
          <p:nvPr/>
        </p:nvSpPr>
        <p:spPr bwMode="auto">
          <a:xfrm>
            <a:off x="6811963" y="2212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4" name="Rectangle 67"/>
          <p:cNvSpPr>
            <a:spLocks noChangeArrowheads="1"/>
          </p:cNvSpPr>
          <p:nvPr/>
        </p:nvSpPr>
        <p:spPr bwMode="auto">
          <a:xfrm>
            <a:off x="6811963" y="2212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5" name="Rectangle 68"/>
          <p:cNvSpPr>
            <a:spLocks noChangeArrowheads="1"/>
          </p:cNvSpPr>
          <p:nvPr/>
        </p:nvSpPr>
        <p:spPr bwMode="auto">
          <a:xfrm>
            <a:off x="7699375" y="2212975"/>
            <a:ext cx="19050"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6" name="Line 69"/>
          <p:cNvSpPr>
            <a:spLocks noChangeShapeType="1"/>
          </p:cNvSpPr>
          <p:nvPr/>
        </p:nvSpPr>
        <p:spPr bwMode="auto">
          <a:xfrm>
            <a:off x="1425575" y="2439988"/>
            <a:ext cx="0" cy="8366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7" name="Rectangle 70"/>
          <p:cNvSpPr>
            <a:spLocks noChangeArrowheads="1"/>
          </p:cNvSpPr>
          <p:nvPr/>
        </p:nvSpPr>
        <p:spPr bwMode="auto">
          <a:xfrm>
            <a:off x="1425575" y="2439988"/>
            <a:ext cx="9525" cy="8366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8" name="Line 71"/>
          <p:cNvSpPr>
            <a:spLocks noChangeShapeType="1"/>
          </p:cNvSpPr>
          <p:nvPr/>
        </p:nvSpPr>
        <p:spPr bwMode="auto">
          <a:xfrm>
            <a:off x="5016500" y="1770063"/>
            <a:ext cx="0" cy="2270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39" name="Rectangle 72"/>
          <p:cNvSpPr>
            <a:spLocks noChangeArrowheads="1"/>
          </p:cNvSpPr>
          <p:nvPr/>
        </p:nvSpPr>
        <p:spPr bwMode="auto">
          <a:xfrm>
            <a:off x="5016500" y="1770063"/>
            <a:ext cx="9525" cy="2270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0" name="Line 73"/>
          <p:cNvSpPr>
            <a:spLocks noChangeShapeType="1"/>
          </p:cNvSpPr>
          <p:nvPr/>
        </p:nvSpPr>
        <p:spPr bwMode="auto">
          <a:xfrm>
            <a:off x="5913438" y="2439988"/>
            <a:ext cx="0" cy="8366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1" name="Rectangle 74"/>
          <p:cNvSpPr>
            <a:spLocks noChangeArrowheads="1"/>
          </p:cNvSpPr>
          <p:nvPr/>
        </p:nvSpPr>
        <p:spPr bwMode="auto">
          <a:xfrm>
            <a:off x="5913438" y="2439988"/>
            <a:ext cx="9525" cy="8366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2" name="Line 75"/>
          <p:cNvSpPr>
            <a:spLocks noChangeShapeType="1"/>
          </p:cNvSpPr>
          <p:nvPr/>
        </p:nvSpPr>
        <p:spPr bwMode="auto">
          <a:xfrm>
            <a:off x="6811963" y="2439988"/>
            <a:ext cx="0" cy="8366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3" name="Rectangle 76"/>
          <p:cNvSpPr>
            <a:spLocks noChangeArrowheads="1"/>
          </p:cNvSpPr>
          <p:nvPr/>
        </p:nvSpPr>
        <p:spPr bwMode="auto">
          <a:xfrm>
            <a:off x="6811963" y="2439988"/>
            <a:ext cx="9525" cy="8366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4" name="Line 77"/>
          <p:cNvSpPr>
            <a:spLocks noChangeShapeType="1"/>
          </p:cNvSpPr>
          <p:nvPr/>
        </p:nvSpPr>
        <p:spPr bwMode="auto">
          <a:xfrm>
            <a:off x="7708900" y="2439988"/>
            <a:ext cx="0" cy="8366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5" name="Rectangle 78"/>
          <p:cNvSpPr>
            <a:spLocks noChangeArrowheads="1"/>
          </p:cNvSpPr>
          <p:nvPr/>
        </p:nvSpPr>
        <p:spPr bwMode="auto">
          <a:xfrm>
            <a:off x="7708900" y="2439988"/>
            <a:ext cx="9525" cy="8366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79"/>
          <p:cNvSpPr>
            <a:spLocks noChangeShapeType="1"/>
          </p:cNvSpPr>
          <p:nvPr/>
        </p:nvSpPr>
        <p:spPr bwMode="auto">
          <a:xfrm>
            <a:off x="2322513" y="2439988"/>
            <a:ext cx="0" cy="8366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80"/>
          <p:cNvSpPr>
            <a:spLocks noChangeArrowheads="1"/>
          </p:cNvSpPr>
          <p:nvPr/>
        </p:nvSpPr>
        <p:spPr bwMode="auto">
          <a:xfrm>
            <a:off x="2322513" y="2439988"/>
            <a:ext cx="9525" cy="8366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Rectangle 81"/>
          <p:cNvSpPr>
            <a:spLocks noChangeArrowheads="1"/>
          </p:cNvSpPr>
          <p:nvPr/>
        </p:nvSpPr>
        <p:spPr bwMode="auto">
          <a:xfrm>
            <a:off x="1435100" y="1098550"/>
            <a:ext cx="62833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82"/>
          <p:cNvSpPr>
            <a:spLocks noChangeArrowheads="1"/>
          </p:cNvSpPr>
          <p:nvPr/>
        </p:nvSpPr>
        <p:spPr bwMode="auto">
          <a:xfrm>
            <a:off x="1435100" y="1325563"/>
            <a:ext cx="62833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Line 83"/>
          <p:cNvSpPr>
            <a:spLocks noChangeShapeType="1"/>
          </p:cNvSpPr>
          <p:nvPr/>
        </p:nvSpPr>
        <p:spPr bwMode="auto">
          <a:xfrm>
            <a:off x="1435100" y="1543050"/>
            <a:ext cx="62833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84"/>
          <p:cNvSpPr>
            <a:spLocks noChangeArrowheads="1"/>
          </p:cNvSpPr>
          <p:nvPr/>
        </p:nvSpPr>
        <p:spPr bwMode="auto">
          <a:xfrm>
            <a:off x="1435100" y="1543050"/>
            <a:ext cx="6283325"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85"/>
          <p:cNvSpPr>
            <a:spLocks noChangeShapeType="1"/>
          </p:cNvSpPr>
          <p:nvPr/>
        </p:nvSpPr>
        <p:spPr bwMode="auto">
          <a:xfrm>
            <a:off x="5016500" y="1758950"/>
            <a:ext cx="270192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86"/>
          <p:cNvSpPr>
            <a:spLocks noChangeArrowheads="1"/>
          </p:cNvSpPr>
          <p:nvPr/>
        </p:nvSpPr>
        <p:spPr bwMode="auto">
          <a:xfrm>
            <a:off x="5016500" y="1758950"/>
            <a:ext cx="2701925"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87"/>
          <p:cNvSpPr>
            <a:spLocks noChangeShapeType="1"/>
          </p:cNvSpPr>
          <p:nvPr/>
        </p:nvSpPr>
        <p:spPr bwMode="auto">
          <a:xfrm>
            <a:off x="5026025" y="1965325"/>
            <a:ext cx="26828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88"/>
          <p:cNvSpPr>
            <a:spLocks noChangeArrowheads="1"/>
          </p:cNvSpPr>
          <p:nvPr/>
        </p:nvSpPr>
        <p:spPr bwMode="auto">
          <a:xfrm>
            <a:off x="5026025" y="1965325"/>
            <a:ext cx="2682875"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89"/>
          <p:cNvSpPr>
            <a:spLocks noChangeShapeType="1"/>
          </p:cNvSpPr>
          <p:nvPr/>
        </p:nvSpPr>
        <p:spPr bwMode="auto">
          <a:xfrm>
            <a:off x="5026025" y="1985963"/>
            <a:ext cx="2682875"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90"/>
          <p:cNvSpPr>
            <a:spLocks noChangeArrowheads="1"/>
          </p:cNvSpPr>
          <p:nvPr/>
        </p:nvSpPr>
        <p:spPr bwMode="auto">
          <a:xfrm>
            <a:off x="5026025" y="1985963"/>
            <a:ext cx="2682875"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91"/>
          <p:cNvSpPr>
            <a:spLocks noChangeArrowheads="1"/>
          </p:cNvSpPr>
          <p:nvPr/>
        </p:nvSpPr>
        <p:spPr bwMode="auto">
          <a:xfrm>
            <a:off x="1435100" y="2192338"/>
            <a:ext cx="6283325"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92"/>
          <p:cNvSpPr>
            <a:spLocks noChangeArrowheads="1"/>
          </p:cNvSpPr>
          <p:nvPr/>
        </p:nvSpPr>
        <p:spPr bwMode="auto">
          <a:xfrm>
            <a:off x="1435100" y="2419350"/>
            <a:ext cx="6283325"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Line 93"/>
          <p:cNvSpPr>
            <a:spLocks noChangeShapeType="1"/>
          </p:cNvSpPr>
          <p:nvPr/>
        </p:nvSpPr>
        <p:spPr bwMode="auto">
          <a:xfrm>
            <a:off x="1435100" y="2636838"/>
            <a:ext cx="62833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Rectangle 94"/>
          <p:cNvSpPr>
            <a:spLocks noChangeArrowheads="1"/>
          </p:cNvSpPr>
          <p:nvPr/>
        </p:nvSpPr>
        <p:spPr bwMode="auto">
          <a:xfrm>
            <a:off x="1435100" y="2636838"/>
            <a:ext cx="6283325"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Line 95"/>
          <p:cNvSpPr>
            <a:spLocks noChangeShapeType="1"/>
          </p:cNvSpPr>
          <p:nvPr/>
        </p:nvSpPr>
        <p:spPr bwMode="auto">
          <a:xfrm>
            <a:off x="1435100" y="2852738"/>
            <a:ext cx="62833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96"/>
          <p:cNvSpPr>
            <a:spLocks noChangeArrowheads="1"/>
          </p:cNvSpPr>
          <p:nvPr/>
        </p:nvSpPr>
        <p:spPr bwMode="auto">
          <a:xfrm>
            <a:off x="1435100" y="2852738"/>
            <a:ext cx="62833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Line 97"/>
          <p:cNvSpPr>
            <a:spLocks noChangeShapeType="1"/>
          </p:cNvSpPr>
          <p:nvPr/>
        </p:nvSpPr>
        <p:spPr bwMode="auto">
          <a:xfrm>
            <a:off x="1435100" y="3059113"/>
            <a:ext cx="62833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98"/>
          <p:cNvSpPr>
            <a:spLocks noChangeArrowheads="1"/>
          </p:cNvSpPr>
          <p:nvPr/>
        </p:nvSpPr>
        <p:spPr bwMode="auto">
          <a:xfrm>
            <a:off x="1435100" y="3059113"/>
            <a:ext cx="62833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Line 99"/>
          <p:cNvSpPr>
            <a:spLocks noChangeShapeType="1"/>
          </p:cNvSpPr>
          <p:nvPr/>
        </p:nvSpPr>
        <p:spPr bwMode="auto">
          <a:xfrm>
            <a:off x="1435100" y="3265488"/>
            <a:ext cx="62833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100"/>
          <p:cNvSpPr>
            <a:spLocks noChangeArrowheads="1"/>
          </p:cNvSpPr>
          <p:nvPr/>
        </p:nvSpPr>
        <p:spPr bwMode="auto">
          <a:xfrm>
            <a:off x="1435100" y="3265488"/>
            <a:ext cx="62833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104"/>
          <p:cNvSpPr>
            <a:spLocks noChangeArrowheads="1"/>
          </p:cNvSpPr>
          <p:nvPr/>
        </p:nvSpPr>
        <p:spPr bwMode="auto">
          <a:xfrm>
            <a:off x="2800350" y="3581400"/>
            <a:ext cx="3600450" cy="238125"/>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105"/>
          <p:cNvSpPr>
            <a:spLocks noChangeArrowheads="1"/>
          </p:cNvSpPr>
          <p:nvPr/>
        </p:nvSpPr>
        <p:spPr bwMode="auto">
          <a:xfrm>
            <a:off x="785813" y="4678363"/>
            <a:ext cx="3600450" cy="236537"/>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106"/>
          <p:cNvSpPr>
            <a:spLocks noChangeArrowheads="1"/>
          </p:cNvSpPr>
          <p:nvPr/>
        </p:nvSpPr>
        <p:spPr bwMode="auto">
          <a:xfrm>
            <a:off x="4759325" y="4678363"/>
            <a:ext cx="3598863" cy="236537"/>
          </a:xfrm>
          <a:prstGeom prst="rect">
            <a:avLst/>
          </a:prstGeom>
          <a:solidFill>
            <a:srgbClr val="FFFF6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107"/>
          <p:cNvSpPr>
            <a:spLocks noChangeArrowheads="1"/>
          </p:cNvSpPr>
          <p:nvPr/>
        </p:nvSpPr>
        <p:spPr bwMode="auto">
          <a:xfrm>
            <a:off x="4816475" y="382905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175" name="Rectangle 108"/>
          <p:cNvSpPr>
            <a:spLocks noChangeArrowheads="1"/>
          </p:cNvSpPr>
          <p:nvPr/>
        </p:nvSpPr>
        <p:spPr bwMode="auto">
          <a:xfrm>
            <a:off x="5815013" y="3829050"/>
            <a:ext cx="554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76" name="Rectangle 109"/>
          <p:cNvSpPr>
            <a:spLocks noChangeArrowheads="1"/>
          </p:cNvSpPr>
          <p:nvPr/>
        </p:nvSpPr>
        <p:spPr bwMode="auto">
          <a:xfrm>
            <a:off x="3022600" y="4037013"/>
            <a:ext cx="4841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177" name="Rectangle 110"/>
          <p:cNvSpPr>
            <a:spLocks noChangeArrowheads="1"/>
          </p:cNvSpPr>
          <p:nvPr/>
        </p:nvSpPr>
        <p:spPr bwMode="auto">
          <a:xfrm>
            <a:off x="4021138" y="4037013"/>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78" name="Rectangle 111"/>
          <p:cNvSpPr>
            <a:spLocks noChangeArrowheads="1"/>
          </p:cNvSpPr>
          <p:nvPr/>
        </p:nvSpPr>
        <p:spPr bwMode="auto">
          <a:xfrm>
            <a:off x="2801938" y="4926013"/>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213" name="Rectangle 112"/>
          <p:cNvSpPr>
            <a:spLocks noChangeArrowheads="1"/>
          </p:cNvSpPr>
          <p:nvPr/>
        </p:nvSpPr>
        <p:spPr bwMode="auto">
          <a:xfrm>
            <a:off x="3890963" y="4926013"/>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6,000</a:t>
            </a:r>
            <a:endParaRPr lang="en-US" altLang="en-US" dirty="0">
              <a:solidFill>
                <a:prstClr val="black"/>
              </a:solidFill>
              <a:cs typeface="+mn-cs"/>
            </a:endParaRPr>
          </a:p>
        </p:txBody>
      </p:sp>
      <p:sp>
        <p:nvSpPr>
          <p:cNvPr id="214" name="Rectangle 113"/>
          <p:cNvSpPr>
            <a:spLocks noChangeArrowheads="1"/>
          </p:cNvSpPr>
          <p:nvPr/>
        </p:nvSpPr>
        <p:spPr bwMode="auto">
          <a:xfrm>
            <a:off x="6775450" y="4926013"/>
            <a:ext cx="5445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Invest.</a:t>
            </a:r>
            <a:endParaRPr lang="en-US" altLang="en-US" dirty="0">
              <a:solidFill>
                <a:prstClr val="black"/>
              </a:solidFill>
              <a:cs typeface="+mn-cs"/>
            </a:endParaRPr>
          </a:p>
        </p:txBody>
      </p:sp>
      <p:sp>
        <p:nvSpPr>
          <p:cNvPr id="215" name="Rectangle 114"/>
          <p:cNvSpPr>
            <a:spLocks noChangeArrowheads="1"/>
          </p:cNvSpPr>
          <p:nvPr/>
        </p:nvSpPr>
        <p:spPr bwMode="auto">
          <a:xfrm>
            <a:off x="7864475" y="4926013"/>
            <a:ext cx="474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a:t>
            </a:r>
            <a:endParaRPr lang="en-US" altLang="en-US" dirty="0">
              <a:solidFill>
                <a:prstClr val="black"/>
              </a:solidFill>
              <a:cs typeface="+mn-cs"/>
            </a:endParaRPr>
          </a:p>
        </p:txBody>
      </p:sp>
      <p:sp>
        <p:nvSpPr>
          <p:cNvPr id="320" name="Rectangle 115"/>
          <p:cNvSpPr>
            <a:spLocks noChangeArrowheads="1"/>
          </p:cNvSpPr>
          <p:nvPr/>
        </p:nvSpPr>
        <p:spPr bwMode="auto">
          <a:xfrm>
            <a:off x="2801938" y="5132388"/>
            <a:ext cx="4841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321" name="Rectangle 116"/>
          <p:cNvSpPr>
            <a:spLocks noChangeArrowheads="1"/>
          </p:cNvSpPr>
          <p:nvPr/>
        </p:nvSpPr>
        <p:spPr bwMode="auto">
          <a:xfrm>
            <a:off x="3800475" y="5132388"/>
            <a:ext cx="5540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322" name="Rectangle 117"/>
          <p:cNvSpPr>
            <a:spLocks noChangeArrowheads="1"/>
          </p:cNvSpPr>
          <p:nvPr/>
        </p:nvSpPr>
        <p:spPr bwMode="auto">
          <a:xfrm>
            <a:off x="6775450" y="5132388"/>
            <a:ext cx="4841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Close</a:t>
            </a:r>
            <a:endParaRPr lang="en-US" altLang="en-US" dirty="0">
              <a:solidFill>
                <a:prstClr val="black"/>
              </a:solidFill>
              <a:cs typeface="+mn-cs"/>
            </a:endParaRPr>
          </a:p>
        </p:txBody>
      </p:sp>
      <p:sp>
        <p:nvSpPr>
          <p:cNvPr id="323" name="Rectangle 118"/>
          <p:cNvSpPr>
            <a:spLocks noChangeArrowheads="1"/>
          </p:cNvSpPr>
          <p:nvPr/>
        </p:nvSpPr>
        <p:spPr bwMode="auto">
          <a:xfrm>
            <a:off x="7773988" y="5132388"/>
            <a:ext cx="554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32,000</a:t>
            </a:r>
            <a:endParaRPr lang="en-US" altLang="en-US" dirty="0">
              <a:solidFill>
                <a:prstClr val="black"/>
              </a:solidFill>
              <a:cs typeface="+mn-cs"/>
            </a:endParaRPr>
          </a:p>
        </p:txBody>
      </p:sp>
      <p:sp>
        <p:nvSpPr>
          <p:cNvPr id="324" name="Rectangle 119"/>
          <p:cNvSpPr>
            <a:spLocks noChangeArrowheads="1"/>
          </p:cNvSpPr>
          <p:nvPr/>
        </p:nvSpPr>
        <p:spPr bwMode="auto">
          <a:xfrm>
            <a:off x="2801938" y="534987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325" name="Rectangle 120"/>
          <p:cNvSpPr>
            <a:spLocks noChangeArrowheads="1"/>
          </p:cNvSpPr>
          <p:nvPr/>
        </p:nvSpPr>
        <p:spPr bwMode="auto">
          <a:xfrm>
            <a:off x="3800475" y="5349875"/>
            <a:ext cx="5540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54,000</a:t>
            </a:r>
            <a:endParaRPr lang="en-US" altLang="en-US" dirty="0">
              <a:solidFill>
                <a:prstClr val="black"/>
              </a:solidFill>
              <a:cs typeface="+mn-cs"/>
            </a:endParaRPr>
          </a:p>
        </p:txBody>
      </p:sp>
      <p:sp>
        <p:nvSpPr>
          <p:cNvPr id="326" name="Rectangle 121"/>
          <p:cNvSpPr>
            <a:spLocks noChangeArrowheads="1"/>
          </p:cNvSpPr>
          <p:nvPr/>
        </p:nvSpPr>
        <p:spPr bwMode="auto">
          <a:xfrm>
            <a:off x="6775450" y="5349875"/>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327" name="Rectangle 122"/>
          <p:cNvSpPr>
            <a:spLocks noChangeArrowheads="1"/>
          </p:cNvSpPr>
          <p:nvPr/>
        </p:nvSpPr>
        <p:spPr bwMode="auto">
          <a:xfrm>
            <a:off x="7773988" y="5349875"/>
            <a:ext cx="554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36,000</a:t>
            </a:r>
            <a:endParaRPr lang="en-US" altLang="en-US" dirty="0">
              <a:solidFill>
                <a:prstClr val="black"/>
              </a:solidFill>
              <a:cs typeface="+mn-cs"/>
            </a:endParaRPr>
          </a:p>
        </p:txBody>
      </p:sp>
      <p:sp>
        <p:nvSpPr>
          <p:cNvPr id="328" name="Rectangle 123"/>
          <p:cNvSpPr>
            <a:spLocks noChangeArrowheads="1"/>
          </p:cNvSpPr>
          <p:nvPr/>
        </p:nvSpPr>
        <p:spPr bwMode="auto">
          <a:xfrm>
            <a:off x="4000500" y="3602038"/>
            <a:ext cx="1330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329" name="Rectangle 124"/>
          <p:cNvSpPr>
            <a:spLocks noChangeArrowheads="1"/>
          </p:cNvSpPr>
          <p:nvPr/>
        </p:nvSpPr>
        <p:spPr bwMode="auto">
          <a:xfrm>
            <a:off x="2055813" y="4699000"/>
            <a:ext cx="11398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330" name="Rectangle 125"/>
          <p:cNvSpPr>
            <a:spLocks noChangeArrowheads="1"/>
          </p:cNvSpPr>
          <p:nvPr/>
        </p:nvSpPr>
        <p:spPr bwMode="auto">
          <a:xfrm>
            <a:off x="6089650" y="4699000"/>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331" name="Rectangle 126"/>
          <p:cNvSpPr>
            <a:spLocks noChangeArrowheads="1"/>
          </p:cNvSpPr>
          <p:nvPr/>
        </p:nvSpPr>
        <p:spPr bwMode="auto">
          <a:xfrm>
            <a:off x="785813" y="46672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2" name="Rectangle 127"/>
          <p:cNvSpPr>
            <a:spLocks noChangeArrowheads="1"/>
          </p:cNvSpPr>
          <p:nvPr/>
        </p:nvSpPr>
        <p:spPr bwMode="auto">
          <a:xfrm>
            <a:off x="4584700" y="3819525"/>
            <a:ext cx="20638" cy="6413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3" name="Rectangle 128"/>
          <p:cNvSpPr>
            <a:spLocks noChangeArrowheads="1"/>
          </p:cNvSpPr>
          <p:nvPr/>
        </p:nvSpPr>
        <p:spPr bwMode="auto">
          <a:xfrm>
            <a:off x="785813" y="489426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4" name="Rectangle 129"/>
          <p:cNvSpPr>
            <a:spLocks noChangeArrowheads="1"/>
          </p:cNvSpPr>
          <p:nvPr/>
        </p:nvSpPr>
        <p:spPr bwMode="auto">
          <a:xfrm>
            <a:off x="785813" y="5319713"/>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5" name="Rectangle 130"/>
          <p:cNvSpPr>
            <a:spLocks noChangeArrowheads="1"/>
          </p:cNvSpPr>
          <p:nvPr/>
        </p:nvSpPr>
        <p:spPr bwMode="auto">
          <a:xfrm>
            <a:off x="2570163" y="4914900"/>
            <a:ext cx="20637"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6" name="Rectangle 131"/>
          <p:cNvSpPr>
            <a:spLocks noChangeArrowheads="1"/>
          </p:cNvSpPr>
          <p:nvPr/>
        </p:nvSpPr>
        <p:spPr bwMode="auto">
          <a:xfrm>
            <a:off x="6543675" y="4914900"/>
            <a:ext cx="19050" cy="6318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7" name="Rectangle 132"/>
          <p:cNvSpPr>
            <a:spLocks noChangeArrowheads="1"/>
          </p:cNvSpPr>
          <p:nvPr/>
        </p:nvSpPr>
        <p:spPr bwMode="auto">
          <a:xfrm>
            <a:off x="2800350" y="3571875"/>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8" name="Rectangle 133"/>
          <p:cNvSpPr>
            <a:spLocks noChangeArrowheads="1"/>
          </p:cNvSpPr>
          <p:nvPr/>
        </p:nvSpPr>
        <p:spPr bwMode="auto">
          <a:xfrm>
            <a:off x="2800350" y="3798888"/>
            <a:ext cx="36004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39" name="Rectangle 134"/>
          <p:cNvSpPr>
            <a:spLocks noChangeArrowheads="1"/>
          </p:cNvSpPr>
          <p:nvPr/>
        </p:nvSpPr>
        <p:spPr bwMode="auto">
          <a:xfrm>
            <a:off x="2800350" y="4222750"/>
            <a:ext cx="36004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40" name="Rectangle 135"/>
          <p:cNvSpPr>
            <a:spLocks noChangeArrowheads="1"/>
          </p:cNvSpPr>
          <p:nvPr/>
        </p:nvSpPr>
        <p:spPr bwMode="auto">
          <a:xfrm>
            <a:off x="4759325" y="4667250"/>
            <a:ext cx="3598863"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41" name="Rectangle 136"/>
          <p:cNvSpPr>
            <a:spLocks noChangeArrowheads="1"/>
          </p:cNvSpPr>
          <p:nvPr/>
        </p:nvSpPr>
        <p:spPr bwMode="auto">
          <a:xfrm>
            <a:off x="4759325" y="4894263"/>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42" name="Rectangle 137"/>
          <p:cNvSpPr>
            <a:spLocks noChangeArrowheads="1"/>
          </p:cNvSpPr>
          <p:nvPr/>
        </p:nvSpPr>
        <p:spPr bwMode="auto">
          <a:xfrm>
            <a:off x="4759325" y="5319713"/>
            <a:ext cx="3598863"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85"/>
          <p:cNvSpPr>
            <a:spLocks noChangeArrowheads="1"/>
          </p:cNvSpPr>
          <p:nvPr/>
        </p:nvSpPr>
        <p:spPr bwMode="auto">
          <a:xfrm>
            <a:off x="5903913" y="4267200"/>
            <a:ext cx="344487"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   -0-</a:t>
            </a:r>
            <a:endParaRPr lang="en-US" altLang="en-US" dirty="0">
              <a:solidFill>
                <a:prstClr val="black"/>
              </a:solidFill>
              <a:cs typeface="+mn-cs"/>
            </a:endParaRPr>
          </a:p>
        </p:txBody>
      </p:sp>
      <p:sp>
        <p:nvSpPr>
          <p:cNvPr id="91271" name="Slide Number Placeholder 169"/>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A1C1FDC-AFB0-45BB-8C03-B144472D25DA}" type="slidenum">
              <a:rPr lang="en-US" altLang="en-US" smtClean="0">
                <a:solidFill>
                  <a:srgbClr val="898989"/>
                </a:solidFill>
              </a:rPr>
              <a:pPr/>
              <a:t>22</a:t>
            </a:fld>
            <a:endParaRPr lang="en-US" altLang="en-US">
              <a:solidFill>
                <a:srgbClr val="898989"/>
              </a:solidFill>
            </a:endParaRPr>
          </a:p>
        </p:txBody>
      </p:sp>
      <p:sp>
        <p:nvSpPr>
          <p:cNvPr id="170" name="Rounded Rectangle 169"/>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fade">
                                      <p:cBhvr>
                                        <p:cTn id="54" dur="500"/>
                                        <p:tgtEl>
                                          <p:spTgt spid="17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77"/>
                                        </p:tgtEl>
                                        <p:attrNameLst>
                                          <p:attrName>style.visibility</p:attrName>
                                        </p:attrNameLst>
                                      </p:cBhvr>
                                      <p:to>
                                        <p:strVal val="visible"/>
                                      </p:to>
                                    </p:set>
                                    <p:animEffect transition="in" filter="fade">
                                      <p:cBhvr>
                                        <p:cTn id="57" dur="500"/>
                                        <p:tgtEl>
                                          <p:spTgt spid="17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8"/>
                                        </p:tgtEl>
                                        <p:attrNameLst>
                                          <p:attrName>style.visibility</p:attrName>
                                        </p:attrNameLst>
                                      </p:cBhvr>
                                      <p:to>
                                        <p:strVal val="visible"/>
                                      </p:to>
                                    </p:set>
                                    <p:animEffect transition="in" filter="fade">
                                      <p:cBhvr>
                                        <p:cTn id="60" dur="500"/>
                                        <p:tgtEl>
                                          <p:spTgt spid="168"/>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20"/>
                                        </p:tgtEl>
                                        <p:attrNameLst>
                                          <p:attrName>style.visibility</p:attrName>
                                        </p:attrNameLst>
                                      </p:cBhvr>
                                      <p:to>
                                        <p:strVal val="visible"/>
                                      </p:to>
                                    </p:set>
                                    <p:animEffect transition="in" filter="fade">
                                      <p:cBhvr>
                                        <p:cTn id="65" dur="500"/>
                                        <p:tgtEl>
                                          <p:spTgt spid="3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1"/>
                                        </p:tgtEl>
                                        <p:attrNameLst>
                                          <p:attrName>style.visibility</p:attrName>
                                        </p:attrNameLst>
                                      </p:cBhvr>
                                      <p:to>
                                        <p:strVal val="visible"/>
                                      </p:to>
                                    </p:set>
                                    <p:animEffect transition="in" filter="fade">
                                      <p:cBhvr>
                                        <p:cTn id="68" dur="500"/>
                                        <p:tgtEl>
                                          <p:spTgt spid="321"/>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334"/>
                                        </p:tgtEl>
                                        <p:attrNameLst>
                                          <p:attrName>style.visibility</p:attrName>
                                        </p:attrNameLst>
                                      </p:cBhvr>
                                      <p:to>
                                        <p:strVal val="visible"/>
                                      </p:to>
                                    </p:set>
                                    <p:animEffect transition="in" filter="wipe(left)">
                                      <p:cBhvr>
                                        <p:cTn id="71" dur="500"/>
                                        <p:tgtEl>
                                          <p:spTgt spid="33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4"/>
                                        </p:tgtEl>
                                        <p:attrNameLst>
                                          <p:attrName>style.visibility</p:attrName>
                                        </p:attrNameLst>
                                      </p:cBhvr>
                                      <p:to>
                                        <p:strVal val="visible"/>
                                      </p:to>
                                    </p:set>
                                    <p:animEffect transition="in" filter="fade">
                                      <p:cBhvr>
                                        <p:cTn id="74" dur="500"/>
                                        <p:tgtEl>
                                          <p:spTgt spid="3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25"/>
                                        </p:tgtEl>
                                        <p:attrNameLst>
                                          <p:attrName>style.visibility</p:attrName>
                                        </p:attrNameLst>
                                      </p:cBhvr>
                                      <p:to>
                                        <p:strVal val="visible"/>
                                      </p:to>
                                    </p:set>
                                    <p:animEffect transition="in" filter="fade">
                                      <p:cBhvr>
                                        <p:cTn id="77" dur="500"/>
                                        <p:tgtEl>
                                          <p:spTgt spid="3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22"/>
                                        </p:tgtEl>
                                        <p:attrNameLst>
                                          <p:attrName>style.visibility</p:attrName>
                                        </p:attrNameLst>
                                      </p:cBhvr>
                                      <p:to>
                                        <p:strVal val="visible"/>
                                      </p:to>
                                    </p:set>
                                    <p:animEffect transition="in" filter="fade">
                                      <p:cBhvr>
                                        <p:cTn id="82" dur="500"/>
                                        <p:tgtEl>
                                          <p:spTgt spid="32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23"/>
                                        </p:tgtEl>
                                        <p:attrNameLst>
                                          <p:attrName>style.visibility</p:attrName>
                                        </p:attrNameLst>
                                      </p:cBhvr>
                                      <p:to>
                                        <p:strVal val="visible"/>
                                      </p:to>
                                    </p:set>
                                    <p:animEffect transition="in" filter="fade">
                                      <p:cBhvr>
                                        <p:cTn id="85" dur="500"/>
                                        <p:tgtEl>
                                          <p:spTgt spid="323"/>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342"/>
                                        </p:tgtEl>
                                        <p:attrNameLst>
                                          <p:attrName>style.visibility</p:attrName>
                                        </p:attrNameLst>
                                      </p:cBhvr>
                                      <p:to>
                                        <p:strVal val="visible"/>
                                      </p:to>
                                    </p:set>
                                    <p:animEffect transition="in" filter="wipe(left)">
                                      <p:cBhvr>
                                        <p:cTn id="88" dur="500"/>
                                        <p:tgtEl>
                                          <p:spTgt spid="34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26"/>
                                        </p:tgtEl>
                                        <p:attrNameLst>
                                          <p:attrName>style.visibility</p:attrName>
                                        </p:attrNameLst>
                                      </p:cBhvr>
                                      <p:to>
                                        <p:strVal val="visible"/>
                                      </p:to>
                                    </p:set>
                                    <p:animEffect transition="in" filter="fade">
                                      <p:cBhvr>
                                        <p:cTn id="91" dur="500"/>
                                        <p:tgtEl>
                                          <p:spTgt spid="32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27"/>
                                        </p:tgtEl>
                                        <p:attrNameLst>
                                          <p:attrName>style.visibility</p:attrName>
                                        </p:attrNameLst>
                                      </p:cBhvr>
                                      <p:to>
                                        <p:strVal val="visible"/>
                                      </p:to>
                                    </p:set>
                                    <p:animEffect transition="in" filter="fade">
                                      <p:cBhvr>
                                        <p:cTn id="9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6" grpId="0"/>
      <p:bldP spid="27" grpId="0"/>
      <p:bldP spid="28" grpId="0"/>
      <p:bldP spid="29" grpId="0"/>
      <p:bldP spid="30" grpId="0"/>
      <p:bldP spid="31" grpId="0"/>
      <p:bldP spid="176" grpId="0"/>
      <p:bldP spid="177" grpId="0"/>
      <p:bldP spid="320" grpId="0"/>
      <p:bldP spid="321" grpId="0"/>
      <p:bldP spid="322" grpId="0"/>
      <p:bldP spid="323" grpId="0"/>
      <p:bldP spid="324" grpId="0"/>
      <p:bldP spid="325" grpId="0"/>
      <p:bldP spid="326" grpId="0"/>
      <p:bldP spid="327" grpId="0"/>
      <p:bldP spid="334" grpId="0" animBg="1"/>
      <p:bldP spid="342" grpId="0" animBg="1"/>
      <p:bldP spid="16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30145"/>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12-2</a:t>
            </a:r>
          </a:p>
        </p:txBody>
      </p:sp>
      <p:sp>
        <p:nvSpPr>
          <p:cNvPr id="6" name="Rectangle 5"/>
          <p:cNvSpPr>
            <a:spLocks noChangeArrowheads="1"/>
          </p:cNvSpPr>
          <p:nvPr/>
        </p:nvSpPr>
        <p:spPr bwMode="auto">
          <a:xfrm>
            <a:off x="1662113" y="1444625"/>
            <a:ext cx="6294437"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7" name="Rectangle 6"/>
          <p:cNvSpPr>
            <a:spLocks noChangeArrowheads="1"/>
          </p:cNvSpPr>
          <p:nvPr/>
        </p:nvSpPr>
        <p:spPr bwMode="auto">
          <a:xfrm>
            <a:off x="1662113" y="4032250"/>
            <a:ext cx="6294437"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7"/>
          <p:cNvSpPr>
            <a:spLocks noChangeArrowheads="1"/>
          </p:cNvSpPr>
          <p:nvPr/>
        </p:nvSpPr>
        <p:spPr bwMode="auto">
          <a:xfrm>
            <a:off x="1227138" y="630238"/>
            <a:ext cx="72326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 The partners agreed to share income by granting a $35,000 per year salary allowance to Merkel,</a:t>
            </a:r>
            <a:endParaRPr lang="en-US" altLang="en-US" dirty="0">
              <a:solidFill>
                <a:prstClr val="black"/>
              </a:solidFill>
              <a:cs typeface="+mn-cs"/>
            </a:endParaRPr>
          </a:p>
        </p:txBody>
      </p:sp>
      <p:sp>
        <p:nvSpPr>
          <p:cNvPr id="9" name="Rectangle 8"/>
          <p:cNvSpPr>
            <a:spLocks noChangeArrowheads="1"/>
          </p:cNvSpPr>
          <p:nvPr/>
        </p:nvSpPr>
        <p:spPr bwMode="auto">
          <a:xfrm>
            <a:off x="1227138" y="836613"/>
            <a:ext cx="73548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 $13,000 per year salary allowance to Putin, 20% interest on their initial capital investments, and any</a:t>
            </a:r>
            <a:endParaRPr lang="en-US" altLang="en-US" dirty="0">
              <a:solidFill>
                <a:prstClr val="black"/>
              </a:solidFill>
              <a:cs typeface="+mn-cs"/>
            </a:endParaRPr>
          </a:p>
        </p:txBody>
      </p:sp>
      <p:sp>
        <p:nvSpPr>
          <p:cNvPr id="10" name="Rectangle 9"/>
          <p:cNvSpPr>
            <a:spLocks noChangeArrowheads="1"/>
          </p:cNvSpPr>
          <p:nvPr/>
        </p:nvSpPr>
        <p:spPr bwMode="auto">
          <a:xfrm>
            <a:off x="1227138" y="1042988"/>
            <a:ext cx="4338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remaining balance shared 70% to Merkel and 30% to Putin.</a:t>
            </a:r>
            <a:endParaRPr lang="en-US" altLang="en-US" dirty="0">
              <a:solidFill>
                <a:prstClr val="black"/>
              </a:solidFill>
              <a:cs typeface="+mn-cs"/>
            </a:endParaRPr>
          </a:p>
        </p:txBody>
      </p:sp>
      <p:sp>
        <p:nvSpPr>
          <p:cNvPr id="11" name="Rectangle 10"/>
          <p:cNvSpPr>
            <a:spLocks noChangeArrowheads="1"/>
          </p:cNvSpPr>
          <p:nvPr/>
        </p:nvSpPr>
        <p:spPr bwMode="auto">
          <a:xfrm>
            <a:off x="1701800" y="1465263"/>
            <a:ext cx="5556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Plan 3</a:t>
            </a:r>
            <a:endParaRPr lang="en-US" altLang="en-US" dirty="0">
              <a:solidFill>
                <a:prstClr val="black"/>
              </a:solidFill>
              <a:cs typeface="+mn-cs"/>
            </a:endParaRPr>
          </a:p>
        </p:txBody>
      </p:sp>
      <p:sp>
        <p:nvSpPr>
          <p:cNvPr id="12" name="Rectangle 11"/>
          <p:cNvSpPr>
            <a:spLocks noChangeArrowheads="1"/>
          </p:cNvSpPr>
          <p:nvPr/>
        </p:nvSpPr>
        <p:spPr bwMode="auto">
          <a:xfrm>
            <a:off x="5454650" y="1465263"/>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Merkel</a:t>
            </a:r>
            <a:endParaRPr lang="en-US" altLang="en-US" dirty="0">
              <a:solidFill>
                <a:prstClr val="black"/>
              </a:solidFill>
              <a:cs typeface="+mn-cs"/>
            </a:endParaRPr>
          </a:p>
        </p:txBody>
      </p:sp>
      <p:sp>
        <p:nvSpPr>
          <p:cNvPr id="13" name="Rectangle 12"/>
          <p:cNvSpPr>
            <a:spLocks noChangeArrowheads="1"/>
          </p:cNvSpPr>
          <p:nvPr/>
        </p:nvSpPr>
        <p:spPr bwMode="auto">
          <a:xfrm>
            <a:off x="6402388" y="1465263"/>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Putin</a:t>
            </a:r>
            <a:endParaRPr lang="en-US" altLang="en-US" dirty="0">
              <a:solidFill>
                <a:prstClr val="black"/>
              </a:solidFill>
              <a:cs typeface="+mn-cs"/>
            </a:endParaRPr>
          </a:p>
        </p:txBody>
      </p:sp>
      <p:sp>
        <p:nvSpPr>
          <p:cNvPr id="14" name="Rectangle 13"/>
          <p:cNvSpPr>
            <a:spLocks noChangeArrowheads="1"/>
          </p:cNvSpPr>
          <p:nvPr/>
        </p:nvSpPr>
        <p:spPr bwMode="auto">
          <a:xfrm>
            <a:off x="7310438" y="1465263"/>
            <a:ext cx="4635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Total</a:t>
            </a:r>
            <a:endParaRPr lang="en-US" altLang="en-US" dirty="0">
              <a:solidFill>
                <a:prstClr val="black"/>
              </a:solidFill>
              <a:cs typeface="+mn-cs"/>
            </a:endParaRPr>
          </a:p>
        </p:txBody>
      </p:sp>
      <p:sp>
        <p:nvSpPr>
          <p:cNvPr id="15" name="Rectangle 14"/>
          <p:cNvSpPr>
            <a:spLocks noChangeArrowheads="1"/>
          </p:cNvSpPr>
          <p:nvPr/>
        </p:nvSpPr>
        <p:spPr bwMode="auto">
          <a:xfrm>
            <a:off x="1792288" y="1692275"/>
            <a:ext cx="887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Net income</a:t>
            </a:r>
            <a:endParaRPr lang="en-US" altLang="en-US" dirty="0">
              <a:solidFill>
                <a:prstClr val="black"/>
              </a:solidFill>
              <a:cs typeface="+mn-cs"/>
            </a:endParaRPr>
          </a:p>
        </p:txBody>
      </p:sp>
      <p:sp>
        <p:nvSpPr>
          <p:cNvPr id="16" name="Rectangle 15"/>
          <p:cNvSpPr>
            <a:spLocks noChangeArrowheads="1"/>
          </p:cNvSpPr>
          <p:nvPr/>
        </p:nvSpPr>
        <p:spPr bwMode="auto">
          <a:xfrm>
            <a:off x="7280275" y="1692275"/>
            <a:ext cx="6556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7" name="Rectangle 16"/>
          <p:cNvSpPr>
            <a:spLocks noChangeArrowheads="1"/>
          </p:cNvSpPr>
          <p:nvPr/>
        </p:nvSpPr>
        <p:spPr bwMode="auto">
          <a:xfrm>
            <a:off x="1792288" y="1898650"/>
            <a:ext cx="1443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Salary Allowances:</a:t>
            </a:r>
            <a:endParaRPr lang="en-US" altLang="en-US" dirty="0">
              <a:solidFill>
                <a:prstClr val="black"/>
              </a:solidFill>
              <a:cs typeface="+mn-cs"/>
            </a:endParaRPr>
          </a:p>
        </p:txBody>
      </p:sp>
      <p:sp>
        <p:nvSpPr>
          <p:cNvPr id="18" name="Rectangle 17"/>
          <p:cNvSpPr>
            <a:spLocks noChangeArrowheads="1"/>
          </p:cNvSpPr>
          <p:nvPr/>
        </p:nvSpPr>
        <p:spPr bwMode="auto">
          <a:xfrm>
            <a:off x="5484813" y="1898650"/>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$35,000</a:t>
            </a:r>
            <a:endParaRPr lang="en-US" altLang="en-US" dirty="0">
              <a:solidFill>
                <a:prstClr val="black"/>
              </a:solidFill>
              <a:cs typeface="+mn-cs"/>
            </a:endParaRPr>
          </a:p>
        </p:txBody>
      </p:sp>
      <p:sp>
        <p:nvSpPr>
          <p:cNvPr id="19" name="Rectangle 18"/>
          <p:cNvSpPr>
            <a:spLocks noChangeArrowheads="1"/>
          </p:cNvSpPr>
          <p:nvPr/>
        </p:nvSpPr>
        <p:spPr bwMode="auto">
          <a:xfrm>
            <a:off x="6383338" y="1898650"/>
            <a:ext cx="655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$13,000</a:t>
            </a:r>
            <a:endParaRPr lang="en-US" altLang="en-US" dirty="0">
              <a:solidFill>
                <a:prstClr val="black"/>
              </a:solidFill>
              <a:cs typeface="+mn-cs"/>
            </a:endParaRPr>
          </a:p>
        </p:txBody>
      </p:sp>
      <p:sp>
        <p:nvSpPr>
          <p:cNvPr id="20" name="Rectangle 19"/>
          <p:cNvSpPr>
            <a:spLocks noChangeArrowheads="1"/>
          </p:cNvSpPr>
          <p:nvPr/>
        </p:nvSpPr>
        <p:spPr bwMode="auto">
          <a:xfrm>
            <a:off x="7370763" y="18986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48,000</a:t>
            </a:r>
            <a:endParaRPr lang="en-US" altLang="en-US" dirty="0">
              <a:solidFill>
                <a:prstClr val="black"/>
              </a:solidFill>
              <a:cs typeface="+mn-cs"/>
            </a:endParaRPr>
          </a:p>
        </p:txBody>
      </p:sp>
      <p:sp>
        <p:nvSpPr>
          <p:cNvPr id="21" name="Rectangle 20"/>
          <p:cNvSpPr>
            <a:spLocks noChangeArrowheads="1"/>
          </p:cNvSpPr>
          <p:nvPr/>
        </p:nvSpPr>
        <p:spPr bwMode="auto">
          <a:xfrm>
            <a:off x="1792288" y="2114550"/>
            <a:ext cx="15240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Interest Allowances:</a:t>
            </a:r>
            <a:endParaRPr lang="en-US" altLang="en-US" dirty="0">
              <a:solidFill>
                <a:prstClr val="black"/>
              </a:solidFill>
              <a:cs typeface="+mn-cs"/>
            </a:endParaRPr>
          </a:p>
        </p:txBody>
      </p:sp>
      <p:sp>
        <p:nvSpPr>
          <p:cNvPr id="22" name="Rectangle 21"/>
          <p:cNvSpPr>
            <a:spLocks noChangeArrowheads="1"/>
          </p:cNvSpPr>
          <p:nvPr/>
        </p:nvSpPr>
        <p:spPr bwMode="auto">
          <a:xfrm>
            <a:off x="2065338" y="2320925"/>
            <a:ext cx="10588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$6,000 x 20%</a:t>
            </a:r>
            <a:endParaRPr lang="en-US" altLang="en-US" dirty="0">
              <a:solidFill>
                <a:prstClr val="black"/>
              </a:solidFill>
              <a:cs typeface="+mn-cs"/>
            </a:endParaRPr>
          </a:p>
        </p:txBody>
      </p:sp>
      <p:sp>
        <p:nvSpPr>
          <p:cNvPr id="23" name="Rectangle 22"/>
          <p:cNvSpPr>
            <a:spLocks noChangeArrowheads="1"/>
          </p:cNvSpPr>
          <p:nvPr/>
        </p:nvSpPr>
        <p:spPr bwMode="auto">
          <a:xfrm>
            <a:off x="5665788" y="2320925"/>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1,200</a:t>
            </a:r>
            <a:endParaRPr lang="en-US" altLang="en-US" dirty="0">
              <a:solidFill>
                <a:prstClr val="black"/>
              </a:solidFill>
              <a:cs typeface="+mn-cs"/>
            </a:endParaRPr>
          </a:p>
        </p:txBody>
      </p:sp>
      <p:sp>
        <p:nvSpPr>
          <p:cNvPr id="24" name="Rectangle 23"/>
          <p:cNvSpPr>
            <a:spLocks noChangeArrowheads="1"/>
          </p:cNvSpPr>
          <p:nvPr/>
        </p:nvSpPr>
        <p:spPr bwMode="auto">
          <a:xfrm>
            <a:off x="7462838" y="2320925"/>
            <a:ext cx="474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1,200</a:t>
            </a:r>
            <a:endParaRPr lang="en-US" altLang="en-US" dirty="0">
              <a:solidFill>
                <a:prstClr val="black"/>
              </a:solidFill>
              <a:cs typeface="+mn-cs"/>
            </a:endParaRPr>
          </a:p>
        </p:txBody>
      </p:sp>
      <p:sp>
        <p:nvSpPr>
          <p:cNvPr id="25" name="Rectangle 24"/>
          <p:cNvSpPr>
            <a:spLocks noChangeArrowheads="1"/>
          </p:cNvSpPr>
          <p:nvPr/>
        </p:nvSpPr>
        <p:spPr bwMode="auto">
          <a:xfrm>
            <a:off x="2065338" y="2536825"/>
            <a:ext cx="10588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$4,000 x 20%</a:t>
            </a:r>
            <a:endParaRPr lang="en-US" altLang="en-US" dirty="0">
              <a:solidFill>
                <a:prstClr val="black"/>
              </a:solidFill>
              <a:cs typeface="+mn-cs"/>
            </a:endParaRPr>
          </a:p>
        </p:txBody>
      </p:sp>
      <p:sp>
        <p:nvSpPr>
          <p:cNvPr id="26" name="Rectangle 25"/>
          <p:cNvSpPr>
            <a:spLocks noChangeArrowheads="1"/>
          </p:cNvSpPr>
          <p:nvPr/>
        </p:nvSpPr>
        <p:spPr bwMode="auto">
          <a:xfrm>
            <a:off x="6696075" y="25368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a:t>
            </a:r>
            <a:endParaRPr lang="en-US" altLang="en-US" dirty="0">
              <a:solidFill>
                <a:prstClr val="black"/>
              </a:solidFill>
              <a:cs typeface="+mn-cs"/>
            </a:endParaRPr>
          </a:p>
        </p:txBody>
      </p:sp>
      <p:sp>
        <p:nvSpPr>
          <p:cNvPr id="27" name="Rectangle 26"/>
          <p:cNvSpPr>
            <a:spLocks noChangeArrowheads="1"/>
          </p:cNvSpPr>
          <p:nvPr/>
        </p:nvSpPr>
        <p:spPr bwMode="auto">
          <a:xfrm>
            <a:off x="7593013" y="25368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a:t>
            </a:r>
            <a:endParaRPr lang="en-US" altLang="en-US" dirty="0">
              <a:solidFill>
                <a:prstClr val="black"/>
              </a:solidFill>
              <a:cs typeface="+mn-cs"/>
            </a:endParaRPr>
          </a:p>
        </p:txBody>
      </p:sp>
      <p:sp>
        <p:nvSpPr>
          <p:cNvPr id="28" name="Rectangle 27"/>
          <p:cNvSpPr>
            <a:spLocks noChangeArrowheads="1"/>
          </p:cNvSpPr>
          <p:nvPr/>
        </p:nvSpPr>
        <p:spPr bwMode="auto">
          <a:xfrm>
            <a:off x="1792288" y="2754313"/>
            <a:ext cx="2703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 Salary and Interest Allowances</a:t>
            </a:r>
            <a:endParaRPr lang="en-US" altLang="en-US" dirty="0">
              <a:solidFill>
                <a:prstClr val="black"/>
              </a:solidFill>
              <a:cs typeface="+mn-cs"/>
            </a:endParaRPr>
          </a:p>
        </p:txBody>
      </p:sp>
      <p:sp>
        <p:nvSpPr>
          <p:cNvPr id="29" name="Rectangle 28"/>
          <p:cNvSpPr>
            <a:spLocks noChangeArrowheads="1"/>
          </p:cNvSpPr>
          <p:nvPr/>
        </p:nvSpPr>
        <p:spPr bwMode="auto">
          <a:xfrm>
            <a:off x="7370763" y="275431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50,000</a:t>
            </a:r>
            <a:endParaRPr lang="en-US" altLang="en-US" dirty="0">
              <a:solidFill>
                <a:prstClr val="black"/>
              </a:solidFill>
              <a:cs typeface="+mn-cs"/>
            </a:endParaRPr>
          </a:p>
        </p:txBody>
      </p:sp>
      <p:sp>
        <p:nvSpPr>
          <p:cNvPr id="30" name="Rectangle 29"/>
          <p:cNvSpPr>
            <a:spLocks noChangeArrowheads="1"/>
          </p:cNvSpPr>
          <p:nvPr/>
        </p:nvSpPr>
        <p:spPr bwMode="auto">
          <a:xfrm>
            <a:off x="1792288" y="2960688"/>
            <a:ext cx="1401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 of income</a:t>
            </a:r>
            <a:endParaRPr lang="en-US" altLang="en-US" dirty="0">
              <a:solidFill>
                <a:prstClr val="black"/>
              </a:solidFill>
              <a:cs typeface="+mn-cs"/>
            </a:endParaRPr>
          </a:p>
        </p:txBody>
      </p:sp>
      <p:sp>
        <p:nvSpPr>
          <p:cNvPr id="31" name="Rectangle 30"/>
          <p:cNvSpPr>
            <a:spLocks noChangeArrowheads="1"/>
          </p:cNvSpPr>
          <p:nvPr/>
        </p:nvSpPr>
        <p:spPr bwMode="auto">
          <a:xfrm>
            <a:off x="7370763" y="296068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30,000</a:t>
            </a:r>
            <a:endParaRPr lang="en-US" altLang="en-US" dirty="0">
              <a:solidFill>
                <a:prstClr val="black"/>
              </a:solidFill>
              <a:cs typeface="+mn-cs"/>
            </a:endParaRPr>
          </a:p>
        </p:txBody>
      </p:sp>
      <p:sp>
        <p:nvSpPr>
          <p:cNvPr id="129" name="Rectangle 31"/>
          <p:cNvSpPr>
            <a:spLocks noChangeArrowheads="1"/>
          </p:cNvSpPr>
          <p:nvPr/>
        </p:nvSpPr>
        <p:spPr bwMode="auto">
          <a:xfrm>
            <a:off x="1792288" y="3176588"/>
            <a:ext cx="32781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 allocated (Merkel, 70%; Putin, 30%)</a:t>
            </a:r>
            <a:endParaRPr lang="en-US" altLang="en-US" dirty="0">
              <a:solidFill>
                <a:prstClr val="black"/>
              </a:solidFill>
              <a:cs typeface="+mn-cs"/>
            </a:endParaRPr>
          </a:p>
        </p:txBody>
      </p:sp>
      <p:sp>
        <p:nvSpPr>
          <p:cNvPr id="130" name="Rectangle 32"/>
          <p:cNvSpPr>
            <a:spLocks noChangeArrowheads="1"/>
          </p:cNvSpPr>
          <p:nvPr/>
        </p:nvSpPr>
        <p:spPr bwMode="auto">
          <a:xfrm>
            <a:off x="5575300" y="317658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21,000</a:t>
            </a:r>
            <a:endParaRPr lang="en-US" altLang="en-US" dirty="0">
              <a:solidFill>
                <a:prstClr val="black"/>
              </a:solidFill>
              <a:cs typeface="+mn-cs"/>
            </a:endParaRPr>
          </a:p>
        </p:txBody>
      </p:sp>
      <p:sp>
        <p:nvSpPr>
          <p:cNvPr id="131" name="Rectangle 33"/>
          <p:cNvSpPr>
            <a:spLocks noChangeArrowheads="1"/>
          </p:cNvSpPr>
          <p:nvPr/>
        </p:nvSpPr>
        <p:spPr bwMode="auto">
          <a:xfrm>
            <a:off x="6564313" y="3176588"/>
            <a:ext cx="474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9,000</a:t>
            </a:r>
            <a:endParaRPr lang="en-US" altLang="en-US" dirty="0">
              <a:solidFill>
                <a:prstClr val="black"/>
              </a:solidFill>
              <a:cs typeface="+mn-cs"/>
            </a:endParaRPr>
          </a:p>
        </p:txBody>
      </p:sp>
      <p:sp>
        <p:nvSpPr>
          <p:cNvPr id="132" name="Rectangle 34"/>
          <p:cNvSpPr>
            <a:spLocks noChangeArrowheads="1"/>
          </p:cNvSpPr>
          <p:nvPr/>
        </p:nvSpPr>
        <p:spPr bwMode="auto">
          <a:xfrm>
            <a:off x="7370763" y="317658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30,000</a:t>
            </a:r>
            <a:endParaRPr lang="en-US" altLang="en-US" dirty="0">
              <a:solidFill>
                <a:prstClr val="black"/>
              </a:solidFill>
              <a:cs typeface="+mn-cs"/>
            </a:endParaRPr>
          </a:p>
        </p:txBody>
      </p:sp>
      <p:sp>
        <p:nvSpPr>
          <p:cNvPr id="133" name="Rectangle 35"/>
          <p:cNvSpPr>
            <a:spLocks noChangeArrowheads="1"/>
          </p:cNvSpPr>
          <p:nvPr/>
        </p:nvSpPr>
        <p:spPr bwMode="auto">
          <a:xfrm>
            <a:off x="1792288" y="3382963"/>
            <a:ext cx="14017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 of income</a:t>
            </a:r>
            <a:endParaRPr lang="en-US" altLang="en-US" dirty="0">
              <a:solidFill>
                <a:prstClr val="black"/>
              </a:solidFill>
              <a:cs typeface="+mn-cs"/>
            </a:endParaRPr>
          </a:p>
        </p:txBody>
      </p:sp>
      <p:sp>
        <p:nvSpPr>
          <p:cNvPr id="134" name="Rectangle 36"/>
          <p:cNvSpPr>
            <a:spLocks noChangeArrowheads="1"/>
          </p:cNvSpPr>
          <p:nvPr/>
        </p:nvSpPr>
        <p:spPr bwMode="auto">
          <a:xfrm>
            <a:off x="7683500" y="3382963"/>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5" name="Rectangle 37"/>
          <p:cNvSpPr>
            <a:spLocks noChangeArrowheads="1"/>
          </p:cNvSpPr>
          <p:nvPr/>
        </p:nvSpPr>
        <p:spPr bwMode="auto">
          <a:xfrm>
            <a:off x="1792288" y="3598863"/>
            <a:ext cx="17256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Shares of each partner</a:t>
            </a:r>
            <a:endParaRPr lang="en-US" altLang="en-US" dirty="0">
              <a:solidFill>
                <a:prstClr val="black"/>
              </a:solidFill>
              <a:cs typeface="+mn-cs"/>
            </a:endParaRPr>
          </a:p>
        </p:txBody>
      </p:sp>
      <p:sp>
        <p:nvSpPr>
          <p:cNvPr id="136" name="Rectangle 38"/>
          <p:cNvSpPr>
            <a:spLocks noChangeArrowheads="1"/>
          </p:cNvSpPr>
          <p:nvPr/>
        </p:nvSpPr>
        <p:spPr bwMode="auto">
          <a:xfrm>
            <a:off x="5484813" y="3598863"/>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$57,200</a:t>
            </a:r>
            <a:endParaRPr lang="en-US" altLang="en-US" dirty="0">
              <a:solidFill>
                <a:prstClr val="black"/>
              </a:solidFill>
              <a:cs typeface="+mn-cs"/>
            </a:endParaRPr>
          </a:p>
        </p:txBody>
      </p:sp>
      <p:sp>
        <p:nvSpPr>
          <p:cNvPr id="137" name="Rectangle 39"/>
          <p:cNvSpPr>
            <a:spLocks noChangeArrowheads="1"/>
          </p:cNvSpPr>
          <p:nvPr/>
        </p:nvSpPr>
        <p:spPr bwMode="auto">
          <a:xfrm>
            <a:off x="6383338" y="3598863"/>
            <a:ext cx="655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$22,800</a:t>
            </a:r>
            <a:endParaRPr lang="en-US" altLang="en-US" dirty="0">
              <a:solidFill>
                <a:prstClr val="black"/>
              </a:solidFill>
              <a:cs typeface="+mn-cs"/>
            </a:endParaRPr>
          </a:p>
        </p:txBody>
      </p:sp>
      <p:sp>
        <p:nvSpPr>
          <p:cNvPr id="138" name="Rectangle 40"/>
          <p:cNvSpPr>
            <a:spLocks noChangeArrowheads="1"/>
          </p:cNvSpPr>
          <p:nvPr/>
        </p:nvSpPr>
        <p:spPr bwMode="auto">
          <a:xfrm>
            <a:off x="1944688" y="4052888"/>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39" name="Rectangle 41"/>
          <p:cNvSpPr>
            <a:spLocks noChangeArrowheads="1"/>
          </p:cNvSpPr>
          <p:nvPr/>
        </p:nvSpPr>
        <p:spPr bwMode="auto">
          <a:xfrm>
            <a:off x="6402388" y="405288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40" name="Rectangle 42"/>
          <p:cNvSpPr>
            <a:spLocks noChangeArrowheads="1"/>
          </p:cNvSpPr>
          <p:nvPr/>
        </p:nvSpPr>
        <p:spPr bwMode="auto">
          <a:xfrm>
            <a:off x="7270750" y="405288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41" name="Rectangle 43"/>
          <p:cNvSpPr>
            <a:spLocks noChangeArrowheads="1"/>
          </p:cNvSpPr>
          <p:nvPr/>
        </p:nvSpPr>
        <p:spPr bwMode="auto">
          <a:xfrm>
            <a:off x="1792288" y="4279900"/>
            <a:ext cx="625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Dec. 31</a:t>
            </a:r>
            <a:endParaRPr lang="en-US" altLang="en-US" dirty="0">
              <a:solidFill>
                <a:prstClr val="black"/>
              </a:solidFill>
              <a:cs typeface="+mn-cs"/>
            </a:endParaRPr>
          </a:p>
        </p:txBody>
      </p:sp>
      <p:sp>
        <p:nvSpPr>
          <p:cNvPr id="142" name="Rectangle 44"/>
          <p:cNvSpPr>
            <a:spLocks noChangeArrowheads="1"/>
          </p:cNvSpPr>
          <p:nvPr/>
        </p:nvSpPr>
        <p:spPr bwMode="auto">
          <a:xfrm>
            <a:off x="2690813" y="4279900"/>
            <a:ext cx="13112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Income summary</a:t>
            </a:r>
            <a:endParaRPr lang="en-US" altLang="en-US" dirty="0">
              <a:solidFill>
                <a:prstClr val="black"/>
              </a:solidFill>
              <a:cs typeface="+mn-cs"/>
            </a:endParaRPr>
          </a:p>
        </p:txBody>
      </p:sp>
      <p:sp>
        <p:nvSpPr>
          <p:cNvPr id="143" name="Rectangle 45"/>
          <p:cNvSpPr>
            <a:spLocks noChangeArrowheads="1"/>
          </p:cNvSpPr>
          <p:nvPr/>
        </p:nvSpPr>
        <p:spPr bwMode="auto">
          <a:xfrm>
            <a:off x="6473825" y="42799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80,000</a:t>
            </a:r>
            <a:endParaRPr lang="en-US" altLang="en-US" dirty="0">
              <a:solidFill>
                <a:prstClr val="black"/>
              </a:solidFill>
              <a:cs typeface="+mn-cs"/>
            </a:endParaRPr>
          </a:p>
        </p:txBody>
      </p:sp>
      <p:sp>
        <p:nvSpPr>
          <p:cNvPr id="144" name="Rectangle 46"/>
          <p:cNvSpPr>
            <a:spLocks noChangeArrowheads="1"/>
          </p:cNvSpPr>
          <p:nvPr/>
        </p:nvSpPr>
        <p:spPr bwMode="auto">
          <a:xfrm>
            <a:off x="2871788" y="4486275"/>
            <a:ext cx="1149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Merkel, Capital</a:t>
            </a:r>
            <a:endParaRPr lang="en-US" altLang="en-US" dirty="0">
              <a:solidFill>
                <a:prstClr val="black"/>
              </a:solidFill>
              <a:cs typeface="+mn-cs"/>
            </a:endParaRPr>
          </a:p>
        </p:txBody>
      </p:sp>
      <p:sp>
        <p:nvSpPr>
          <p:cNvPr id="145" name="Rectangle 47"/>
          <p:cNvSpPr>
            <a:spLocks noChangeArrowheads="1"/>
          </p:cNvSpPr>
          <p:nvPr/>
        </p:nvSpPr>
        <p:spPr bwMode="auto">
          <a:xfrm>
            <a:off x="7370763" y="448627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57,200</a:t>
            </a:r>
            <a:endParaRPr lang="en-US" altLang="en-US" dirty="0">
              <a:solidFill>
                <a:prstClr val="black"/>
              </a:solidFill>
              <a:cs typeface="+mn-cs"/>
            </a:endParaRPr>
          </a:p>
        </p:txBody>
      </p:sp>
      <p:sp>
        <p:nvSpPr>
          <p:cNvPr id="146" name="Rectangle 48"/>
          <p:cNvSpPr>
            <a:spLocks noChangeArrowheads="1"/>
          </p:cNvSpPr>
          <p:nvPr/>
        </p:nvSpPr>
        <p:spPr bwMode="auto">
          <a:xfrm>
            <a:off x="2871788" y="4692650"/>
            <a:ext cx="10398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Putin, Capital</a:t>
            </a:r>
            <a:endParaRPr lang="en-US" altLang="en-US" dirty="0">
              <a:solidFill>
                <a:prstClr val="black"/>
              </a:solidFill>
              <a:cs typeface="+mn-cs"/>
            </a:endParaRPr>
          </a:p>
        </p:txBody>
      </p:sp>
      <p:sp>
        <p:nvSpPr>
          <p:cNvPr id="147" name="Rectangle 49"/>
          <p:cNvSpPr>
            <a:spLocks noChangeArrowheads="1"/>
          </p:cNvSpPr>
          <p:nvPr/>
        </p:nvSpPr>
        <p:spPr bwMode="auto">
          <a:xfrm>
            <a:off x="7370763" y="469265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22,800</a:t>
            </a:r>
            <a:endParaRPr lang="en-US" altLang="en-US" dirty="0">
              <a:solidFill>
                <a:prstClr val="black"/>
              </a:solidFill>
              <a:cs typeface="+mn-cs"/>
            </a:endParaRPr>
          </a:p>
        </p:txBody>
      </p:sp>
      <p:sp>
        <p:nvSpPr>
          <p:cNvPr id="148" name="Rectangle 50"/>
          <p:cNvSpPr>
            <a:spLocks noChangeArrowheads="1"/>
          </p:cNvSpPr>
          <p:nvPr/>
        </p:nvSpPr>
        <p:spPr bwMode="auto">
          <a:xfrm>
            <a:off x="3749675" y="4052888"/>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49" name="Rectangle 51"/>
          <p:cNvSpPr>
            <a:spLocks noChangeArrowheads="1"/>
          </p:cNvSpPr>
          <p:nvPr/>
        </p:nvSpPr>
        <p:spPr bwMode="auto">
          <a:xfrm>
            <a:off x="3467100" y="4929188"/>
            <a:ext cx="1765300" cy="1539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allocate income under plan 3</a:t>
            </a:r>
            <a:endParaRPr lang="en-US" altLang="en-US" dirty="0">
              <a:solidFill>
                <a:prstClr val="black"/>
              </a:solidFill>
              <a:cs typeface="+mn-cs"/>
            </a:endParaRPr>
          </a:p>
        </p:txBody>
      </p:sp>
      <p:sp>
        <p:nvSpPr>
          <p:cNvPr id="150" name="Rectangle 52"/>
          <p:cNvSpPr>
            <a:spLocks noChangeArrowheads="1"/>
          </p:cNvSpPr>
          <p:nvPr/>
        </p:nvSpPr>
        <p:spPr bwMode="auto">
          <a:xfrm>
            <a:off x="1651000" y="1435100"/>
            <a:ext cx="20638" cy="24606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Line 53"/>
          <p:cNvSpPr>
            <a:spLocks noChangeShapeType="1"/>
          </p:cNvSpPr>
          <p:nvPr/>
        </p:nvSpPr>
        <p:spPr bwMode="auto">
          <a:xfrm>
            <a:off x="5253038" y="1455738"/>
            <a:ext cx="0" cy="2047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Rectangle 54"/>
          <p:cNvSpPr>
            <a:spLocks noChangeArrowheads="1"/>
          </p:cNvSpPr>
          <p:nvPr/>
        </p:nvSpPr>
        <p:spPr bwMode="auto">
          <a:xfrm>
            <a:off x="5253038" y="1455738"/>
            <a:ext cx="9525" cy="2047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Line 55"/>
          <p:cNvSpPr>
            <a:spLocks noChangeShapeType="1"/>
          </p:cNvSpPr>
          <p:nvPr/>
        </p:nvSpPr>
        <p:spPr bwMode="auto">
          <a:xfrm>
            <a:off x="6151563" y="1455738"/>
            <a:ext cx="0" cy="2047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56"/>
          <p:cNvSpPr>
            <a:spLocks noChangeArrowheads="1"/>
          </p:cNvSpPr>
          <p:nvPr/>
        </p:nvSpPr>
        <p:spPr bwMode="auto">
          <a:xfrm>
            <a:off x="6151563" y="1455738"/>
            <a:ext cx="9525" cy="2047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57"/>
          <p:cNvSpPr>
            <a:spLocks noChangeShapeType="1"/>
          </p:cNvSpPr>
          <p:nvPr/>
        </p:nvSpPr>
        <p:spPr bwMode="auto">
          <a:xfrm>
            <a:off x="7048500" y="1455738"/>
            <a:ext cx="0" cy="2047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58"/>
          <p:cNvSpPr>
            <a:spLocks noChangeArrowheads="1"/>
          </p:cNvSpPr>
          <p:nvPr/>
        </p:nvSpPr>
        <p:spPr bwMode="auto">
          <a:xfrm>
            <a:off x="7048500" y="1455738"/>
            <a:ext cx="9525" cy="2047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59"/>
          <p:cNvSpPr>
            <a:spLocks noChangeArrowheads="1"/>
          </p:cNvSpPr>
          <p:nvPr/>
        </p:nvSpPr>
        <p:spPr bwMode="auto">
          <a:xfrm>
            <a:off x="7935913" y="1455738"/>
            <a:ext cx="20637" cy="2254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60"/>
          <p:cNvSpPr>
            <a:spLocks noChangeShapeType="1"/>
          </p:cNvSpPr>
          <p:nvPr/>
        </p:nvSpPr>
        <p:spPr bwMode="auto">
          <a:xfrm>
            <a:off x="1671638" y="2733675"/>
            <a:ext cx="537686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61"/>
          <p:cNvSpPr>
            <a:spLocks noChangeArrowheads="1"/>
          </p:cNvSpPr>
          <p:nvPr/>
        </p:nvSpPr>
        <p:spPr bwMode="auto">
          <a:xfrm>
            <a:off x="1671638" y="2733675"/>
            <a:ext cx="537686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Line 62"/>
          <p:cNvSpPr>
            <a:spLocks noChangeShapeType="1"/>
          </p:cNvSpPr>
          <p:nvPr/>
        </p:nvSpPr>
        <p:spPr bwMode="auto">
          <a:xfrm>
            <a:off x="7048500" y="1681163"/>
            <a:ext cx="0" cy="10525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Rectangle 63"/>
          <p:cNvSpPr>
            <a:spLocks noChangeArrowheads="1"/>
          </p:cNvSpPr>
          <p:nvPr/>
        </p:nvSpPr>
        <p:spPr bwMode="auto">
          <a:xfrm>
            <a:off x="7048500" y="1681163"/>
            <a:ext cx="9525" cy="10525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Line 64"/>
          <p:cNvSpPr>
            <a:spLocks noChangeShapeType="1"/>
          </p:cNvSpPr>
          <p:nvPr/>
        </p:nvSpPr>
        <p:spPr bwMode="auto">
          <a:xfrm>
            <a:off x="7947025" y="1681163"/>
            <a:ext cx="0" cy="105251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65"/>
          <p:cNvSpPr>
            <a:spLocks noChangeArrowheads="1"/>
          </p:cNvSpPr>
          <p:nvPr/>
        </p:nvSpPr>
        <p:spPr bwMode="auto">
          <a:xfrm>
            <a:off x="7947025" y="1681163"/>
            <a:ext cx="9525" cy="10525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Line 66"/>
          <p:cNvSpPr>
            <a:spLocks noChangeShapeType="1"/>
          </p:cNvSpPr>
          <p:nvPr/>
        </p:nvSpPr>
        <p:spPr bwMode="auto">
          <a:xfrm>
            <a:off x="1671638" y="3362325"/>
            <a:ext cx="35814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67"/>
          <p:cNvSpPr>
            <a:spLocks noChangeArrowheads="1"/>
          </p:cNvSpPr>
          <p:nvPr/>
        </p:nvSpPr>
        <p:spPr bwMode="auto">
          <a:xfrm>
            <a:off x="1671638" y="3362325"/>
            <a:ext cx="358140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Line 68"/>
          <p:cNvSpPr>
            <a:spLocks noChangeShapeType="1"/>
          </p:cNvSpPr>
          <p:nvPr/>
        </p:nvSpPr>
        <p:spPr bwMode="auto">
          <a:xfrm>
            <a:off x="5253038" y="1681163"/>
            <a:ext cx="0" cy="168116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69"/>
          <p:cNvSpPr>
            <a:spLocks noChangeArrowheads="1"/>
          </p:cNvSpPr>
          <p:nvPr/>
        </p:nvSpPr>
        <p:spPr bwMode="auto">
          <a:xfrm>
            <a:off x="5253038" y="1681163"/>
            <a:ext cx="9525" cy="168116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Line 70"/>
          <p:cNvSpPr>
            <a:spLocks noChangeShapeType="1"/>
          </p:cNvSpPr>
          <p:nvPr/>
        </p:nvSpPr>
        <p:spPr bwMode="auto">
          <a:xfrm>
            <a:off x="6151563" y="1681163"/>
            <a:ext cx="0" cy="1681162"/>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71"/>
          <p:cNvSpPr>
            <a:spLocks noChangeArrowheads="1"/>
          </p:cNvSpPr>
          <p:nvPr/>
        </p:nvSpPr>
        <p:spPr bwMode="auto">
          <a:xfrm>
            <a:off x="6151563" y="1681163"/>
            <a:ext cx="9525" cy="168116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Line 72"/>
          <p:cNvSpPr>
            <a:spLocks noChangeShapeType="1"/>
          </p:cNvSpPr>
          <p:nvPr/>
        </p:nvSpPr>
        <p:spPr bwMode="auto">
          <a:xfrm>
            <a:off x="7048500" y="27432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73"/>
          <p:cNvSpPr>
            <a:spLocks noChangeArrowheads="1"/>
          </p:cNvSpPr>
          <p:nvPr/>
        </p:nvSpPr>
        <p:spPr bwMode="auto">
          <a:xfrm>
            <a:off x="7048500" y="2743200"/>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Line 74"/>
          <p:cNvSpPr>
            <a:spLocks noChangeShapeType="1"/>
          </p:cNvSpPr>
          <p:nvPr/>
        </p:nvSpPr>
        <p:spPr bwMode="auto">
          <a:xfrm>
            <a:off x="7947025" y="27432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75"/>
          <p:cNvSpPr>
            <a:spLocks noChangeArrowheads="1"/>
          </p:cNvSpPr>
          <p:nvPr/>
        </p:nvSpPr>
        <p:spPr bwMode="auto">
          <a:xfrm>
            <a:off x="7947025" y="2743200"/>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Line 76"/>
          <p:cNvSpPr>
            <a:spLocks noChangeShapeType="1"/>
          </p:cNvSpPr>
          <p:nvPr/>
        </p:nvSpPr>
        <p:spPr bwMode="auto">
          <a:xfrm>
            <a:off x="1671638" y="3578225"/>
            <a:ext cx="5386387"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77"/>
          <p:cNvSpPr>
            <a:spLocks noChangeArrowheads="1"/>
          </p:cNvSpPr>
          <p:nvPr/>
        </p:nvSpPr>
        <p:spPr bwMode="auto">
          <a:xfrm>
            <a:off x="1671638" y="3578225"/>
            <a:ext cx="5386387"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Line 78"/>
          <p:cNvSpPr>
            <a:spLocks noChangeShapeType="1"/>
          </p:cNvSpPr>
          <p:nvPr/>
        </p:nvSpPr>
        <p:spPr bwMode="auto">
          <a:xfrm>
            <a:off x="1671638" y="3805238"/>
            <a:ext cx="3590925"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79"/>
          <p:cNvSpPr>
            <a:spLocks noChangeArrowheads="1"/>
          </p:cNvSpPr>
          <p:nvPr/>
        </p:nvSpPr>
        <p:spPr bwMode="auto">
          <a:xfrm>
            <a:off x="1671638" y="3805238"/>
            <a:ext cx="3590925"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Line 80"/>
          <p:cNvSpPr>
            <a:spLocks noChangeShapeType="1"/>
          </p:cNvSpPr>
          <p:nvPr/>
        </p:nvSpPr>
        <p:spPr bwMode="auto">
          <a:xfrm>
            <a:off x="1662113" y="1681163"/>
            <a:ext cx="0" cy="213518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81"/>
          <p:cNvSpPr>
            <a:spLocks noChangeArrowheads="1"/>
          </p:cNvSpPr>
          <p:nvPr/>
        </p:nvSpPr>
        <p:spPr bwMode="auto">
          <a:xfrm>
            <a:off x="1662113" y="1681163"/>
            <a:ext cx="9525" cy="213518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Line 82"/>
          <p:cNvSpPr>
            <a:spLocks noChangeShapeType="1"/>
          </p:cNvSpPr>
          <p:nvPr/>
        </p:nvSpPr>
        <p:spPr bwMode="auto">
          <a:xfrm>
            <a:off x="6151563" y="3373438"/>
            <a:ext cx="0" cy="4222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83"/>
          <p:cNvSpPr>
            <a:spLocks noChangeArrowheads="1"/>
          </p:cNvSpPr>
          <p:nvPr/>
        </p:nvSpPr>
        <p:spPr bwMode="auto">
          <a:xfrm>
            <a:off x="6151563" y="3373438"/>
            <a:ext cx="9525" cy="4222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Line 84"/>
          <p:cNvSpPr>
            <a:spLocks noChangeShapeType="1"/>
          </p:cNvSpPr>
          <p:nvPr/>
        </p:nvSpPr>
        <p:spPr bwMode="auto">
          <a:xfrm>
            <a:off x="7048500" y="3373438"/>
            <a:ext cx="0" cy="4222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85"/>
          <p:cNvSpPr>
            <a:spLocks noChangeArrowheads="1"/>
          </p:cNvSpPr>
          <p:nvPr/>
        </p:nvSpPr>
        <p:spPr bwMode="auto">
          <a:xfrm>
            <a:off x="7048500" y="3373438"/>
            <a:ext cx="9525" cy="4222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Line 86"/>
          <p:cNvSpPr>
            <a:spLocks noChangeShapeType="1"/>
          </p:cNvSpPr>
          <p:nvPr/>
        </p:nvSpPr>
        <p:spPr bwMode="auto">
          <a:xfrm>
            <a:off x="7947025" y="3373438"/>
            <a:ext cx="0" cy="4524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87"/>
          <p:cNvSpPr>
            <a:spLocks noChangeArrowheads="1"/>
          </p:cNvSpPr>
          <p:nvPr/>
        </p:nvSpPr>
        <p:spPr bwMode="auto">
          <a:xfrm>
            <a:off x="7947025" y="3373438"/>
            <a:ext cx="9525" cy="4524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88"/>
          <p:cNvSpPr>
            <a:spLocks noChangeArrowheads="1"/>
          </p:cNvSpPr>
          <p:nvPr/>
        </p:nvSpPr>
        <p:spPr bwMode="auto">
          <a:xfrm>
            <a:off x="1651000" y="4022725"/>
            <a:ext cx="20638"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89"/>
          <p:cNvSpPr>
            <a:spLocks noChangeShapeType="1"/>
          </p:cNvSpPr>
          <p:nvPr/>
        </p:nvSpPr>
        <p:spPr bwMode="auto">
          <a:xfrm>
            <a:off x="2559050" y="40433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90"/>
          <p:cNvSpPr>
            <a:spLocks noChangeArrowheads="1"/>
          </p:cNvSpPr>
          <p:nvPr/>
        </p:nvSpPr>
        <p:spPr bwMode="auto">
          <a:xfrm>
            <a:off x="2559050" y="404336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91"/>
          <p:cNvSpPr>
            <a:spLocks noChangeShapeType="1"/>
          </p:cNvSpPr>
          <p:nvPr/>
        </p:nvSpPr>
        <p:spPr bwMode="auto">
          <a:xfrm>
            <a:off x="6151563" y="40433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92"/>
          <p:cNvSpPr>
            <a:spLocks noChangeArrowheads="1"/>
          </p:cNvSpPr>
          <p:nvPr/>
        </p:nvSpPr>
        <p:spPr bwMode="auto">
          <a:xfrm>
            <a:off x="6151563" y="40433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Line 93"/>
          <p:cNvSpPr>
            <a:spLocks noChangeShapeType="1"/>
          </p:cNvSpPr>
          <p:nvPr/>
        </p:nvSpPr>
        <p:spPr bwMode="auto">
          <a:xfrm>
            <a:off x="7048500" y="40433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94"/>
          <p:cNvSpPr>
            <a:spLocks noChangeArrowheads="1"/>
          </p:cNvSpPr>
          <p:nvPr/>
        </p:nvSpPr>
        <p:spPr bwMode="auto">
          <a:xfrm>
            <a:off x="7048500" y="40433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Rectangle 95"/>
          <p:cNvSpPr>
            <a:spLocks noChangeArrowheads="1"/>
          </p:cNvSpPr>
          <p:nvPr/>
        </p:nvSpPr>
        <p:spPr bwMode="auto">
          <a:xfrm>
            <a:off x="7935913" y="404336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Line 96"/>
          <p:cNvSpPr>
            <a:spLocks noChangeShapeType="1"/>
          </p:cNvSpPr>
          <p:nvPr/>
        </p:nvSpPr>
        <p:spPr bwMode="auto">
          <a:xfrm>
            <a:off x="1662113" y="4270375"/>
            <a:ext cx="0" cy="82391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Rectangle 97"/>
          <p:cNvSpPr>
            <a:spLocks noChangeArrowheads="1"/>
          </p:cNvSpPr>
          <p:nvPr/>
        </p:nvSpPr>
        <p:spPr bwMode="auto">
          <a:xfrm>
            <a:off x="1662113" y="4270375"/>
            <a:ext cx="9525" cy="8239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Line 98"/>
          <p:cNvSpPr>
            <a:spLocks noChangeShapeType="1"/>
          </p:cNvSpPr>
          <p:nvPr/>
        </p:nvSpPr>
        <p:spPr bwMode="auto">
          <a:xfrm>
            <a:off x="5253038" y="3373438"/>
            <a:ext cx="0" cy="4524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Rectangle 99"/>
          <p:cNvSpPr>
            <a:spLocks noChangeArrowheads="1"/>
          </p:cNvSpPr>
          <p:nvPr/>
        </p:nvSpPr>
        <p:spPr bwMode="auto">
          <a:xfrm>
            <a:off x="5253038" y="3373438"/>
            <a:ext cx="9525" cy="4524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Line 100"/>
          <p:cNvSpPr>
            <a:spLocks noChangeShapeType="1"/>
          </p:cNvSpPr>
          <p:nvPr/>
        </p:nvSpPr>
        <p:spPr bwMode="auto">
          <a:xfrm>
            <a:off x="6151563" y="4270375"/>
            <a:ext cx="0" cy="82391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Rectangle 101"/>
          <p:cNvSpPr>
            <a:spLocks noChangeArrowheads="1"/>
          </p:cNvSpPr>
          <p:nvPr/>
        </p:nvSpPr>
        <p:spPr bwMode="auto">
          <a:xfrm>
            <a:off x="6151563" y="4270375"/>
            <a:ext cx="9525" cy="8239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Line 102"/>
          <p:cNvSpPr>
            <a:spLocks noChangeShapeType="1"/>
          </p:cNvSpPr>
          <p:nvPr/>
        </p:nvSpPr>
        <p:spPr bwMode="auto">
          <a:xfrm>
            <a:off x="7048500" y="4270375"/>
            <a:ext cx="0" cy="82391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Rectangle 103"/>
          <p:cNvSpPr>
            <a:spLocks noChangeArrowheads="1"/>
          </p:cNvSpPr>
          <p:nvPr/>
        </p:nvSpPr>
        <p:spPr bwMode="auto">
          <a:xfrm>
            <a:off x="7048500" y="4270375"/>
            <a:ext cx="9525" cy="8239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Line 104"/>
          <p:cNvSpPr>
            <a:spLocks noChangeShapeType="1"/>
          </p:cNvSpPr>
          <p:nvPr/>
        </p:nvSpPr>
        <p:spPr bwMode="auto">
          <a:xfrm>
            <a:off x="7947025" y="4270375"/>
            <a:ext cx="0" cy="82391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Rectangle 105"/>
          <p:cNvSpPr>
            <a:spLocks noChangeArrowheads="1"/>
          </p:cNvSpPr>
          <p:nvPr/>
        </p:nvSpPr>
        <p:spPr bwMode="auto">
          <a:xfrm>
            <a:off x="7947025" y="4270375"/>
            <a:ext cx="9525" cy="8239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Line 106"/>
          <p:cNvSpPr>
            <a:spLocks noChangeShapeType="1"/>
          </p:cNvSpPr>
          <p:nvPr/>
        </p:nvSpPr>
        <p:spPr bwMode="auto">
          <a:xfrm>
            <a:off x="2559050" y="4270375"/>
            <a:ext cx="0" cy="823913"/>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107"/>
          <p:cNvSpPr>
            <a:spLocks noChangeArrowheads="1"/>
          </p:cNvSpPr>
          <p:nvPr/>
        </p:nvSpPr>
        <p:spPr bwMode="auto">
          <a:xfrm>
            <a:off x="2559050" y="4270375"/>
            <a:ext cx="11113" cy="8239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Rectangle 108"/>
          <p:cNvSpPr>
            <a:spLocks noChangeArrowheads="1"/>
          </p:cNvSpPr>
          <p:nvPr/>
        </p:nvSpPr>
        <p:spPr bwMode="auto">
          <a:xfrm>
            <a:off x="1671638" y="1435100"/>
            <a:ext cx="628491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109"/>
          <p:cNvSpPr>
            <a:spLocks noChangeArrowheads="1"/>
          </p:cNvSpPr>
          <p:nvPr/>
        </p:nvSpPr>
        <p:spPr bwMode="auto">
          <a:xfrm>
            <a:off x="1671638" y="1660525"/>
            <a:ext cx="628491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Line 110"/>
          <p:cNvSpPr>
            <a:spLocks noChangeShapeType="1"/>
          </p:cNvSpPr>
          <p:nvPr/>
        </p:nvSpPr>
        <p:spPr bwMode="auto">
          <a:xfrm>
            <a:off x="1671638" y="187801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111"/>
          <p:cNvSpPr>
            <a:spLocks noChangeArrowheads="1"/>
          </p:cNvSpPr>
          <p:nvPr/>
        </p:nvSpPr>
        <p:spPr bwMode="auto">
          <a:xfrm>
            <a:off x="1671638" y="1878013"/>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0" name="Line 112"/>
          <p:cNvSpPr>
            <a:spLocks noChangeShapeType="1"/>
          </p:cNvSpPr>
          <p:nvPr/>
        </p:nvSpPr>
        <p:spPr bwMode="auto">
          <a:xfrm>
            <a:off x="1671638" y="209391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1" name="Rectangle 113"/>
          <p:cNvSpPr>
            <a:spLocks noChangeArrowheads="1"/>
          </p:cNvSpPr>
          <p:nvPr/>
        </p:nvSpPr>
        <p:spPr bwMode="auto">
          <a:xfrm>
            <a:off x="1671638" y="2093913"/>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2" name="Line 114"/>
          <p:cNvSpPr>
            <a:spLocks noChangeShapeType="1"/>
          </p:cNvSpPr>
          <p:nvPr/>
        </p:nvSpPr>
        <p:spPr bwMode="auto">
          <a:xfrm>
            <a:off x="1671638" y="2300288"/>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3" name="Rectangle 115"/>
          <p:cNvSpPr>
            <a:spLocks noChangeArrowheads="1"/>
          </p:cNvSpPr>
          <p:nvPr/>
        </p:nvSpPr>
        <p:spPr bwMode="auto">
          <a:xfrm>
            <a:off x="1671638" y="2300288"/>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4" name="Line 116"/>
          <p:cNvSpPr>
            <a:spLocks noChangeShapeType="1"/>
          </p:cNvSpPr>
          <p:nvPr/>
        </p:nvSpPr>
        <p:spPr bwMode="auto">
          <a:xfrm>
            <a:off x="1671638" y="2516188"/>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5" name="Rectangle 117"/>
          <p:cNvSpPr>
            <a:spLocks noChangeArrowheads="1"/>
          </p:cNvSpPr>
          <p:nvPr/>
        </p:nvSpPr>
        <p:spPr bwMode="auto">
          <a:xfrm>
            <a:off x="1671638" y="2516188"/>
            <a:ext cx="6284912"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6" name="Line 118"/>
          <p:cNvSpPr>
            <a:spLocks noChangeShapeType="1"/>
          </p:cNvSpPr>
          <p:nvPr/>
        </p:nvSpPr>
        <p:spPr bwMode="auto">
          <a:xfrm>
            <a:off x="7048500" y="2733675"/>
            <a:ext cx="90805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7" name="Rectangle 119"/>
          <p:cNvSpPr>
            <a:spLocks noChangeArrowheads="1"/>
          </p:cNvSpPr>
          <p:nvPr/>
        </p:nvSpPr>
        <p:spPr bwMode="auto">
          <a:xfrm>
            <a:off x="7048500" y="2733675"/>
            <a:ext cx="90805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8" name="Line 120"/>
          <p:cNvSpPr>
            <a:spLocks noChangeShapeType="1"/>
          </p:cNvSpPr>
          <p:nvPr/>
        </p:nvSpPr>
        <p:spPr bwMode="auto">
          <a:xfrm>
            <a:off x="1671638" y="2940050"/>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19" name="Rectangle 121"/>
          <p:cNvSpPr>
            <a:spLocks noChangeArrowheads="1"/>
          </p:cNvSpPr>
          <p:nvPr/>
        </p:nvSpPr>
        <p:spPr bwMode="auto">
          <a:xfrm>
            <a:off x="1671638" y="2940050"/>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0" name="Line 122"/>
          <p:cNvSpPr>
            <a:spLocks noChangeShapeType="1"/>
          </p:cNvSpPr>
          <p:nvPr/>
        </p:nvSpPr>
        <p:spPr bwMode="auto">
          <a:xfrm>
            <a:off x="1671638" y="3155950"/>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1" name="Rectangle 123"/>
          <p:cNvSpPr>
            <a:spLocks noChangeArrowheads="1"/>
          </p:cNvSpPr>
          <p:nvPr/>
        </p:nvSpPr>
        <p:spPr bwMode="auto">
          <a:xfrm>
            <a:off x="1671638" y="3155950"/>
            <a:ext cx="6284912"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2" name="Line 124"/>
          <p:cNvSpPr>
            <a:spLocks noChangeShapeType="1"/>
          </p:cNvSpPr>
          <p:nvPr/>
        </p:nvSpPr>
        <p:spPr bwMode="auto">
          <a:xfrm>
            <a:off x="5253038" y="3362325"/>
            <a:ext cx="270351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3" name="Rectangle 125"/>
          <p:cNvSpPr>
            <a:spLocks noChangeArrowheads="1"/>
          </p:cNvSpPr>
          <p:nvPr/>
        </p:nvSpPr>
        <p:spPr bwMode="auto">
          <a:xfrm>
            <a:off x="5253038" y="3362325"/>
            <a:ext cx="2703512"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4" name="Line 126"/>
          <p:cNvSpPr>
            <a:spLocks noChangeShapeType="1"/>
          </p:cNvSpPr>
          <p:nvPr/>
        </p:nvSpPr>
        <p:spPr bwMode="auto">
          <a:xfrm>
            <a:off x="7058025" y="3568700"/>
            <a:ext cx="88900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5" name="Rectangle 127"/>
          <p:cNvSpPr>
            <a:spLocks noChangeArrowheads="1"/>
          </p:cNvSpPr>
          <p:nvPr/>
        </p:nvSpPr>
        <p:spPr bwMode="auto">
          <a:xfrm>
            <a:off x="7058025" y="3568700"/>
            <a:ext cx="88900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6" name="Line 128"/>
          <p:cNvSpPr>
            <a:spLocks noChangeShapeType="1"/>
          </p:cNvSpPr>
          <p:nvPr/>
        </p:nvSpPr>
        <p:spPr bwMode="auto">
          <a:xfrm>
            <a:off x="7058025" y="3589338"/>
            <a:ext cx="889000"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7" name="Rectangle 129"/>
          <p:cNvSpPr>
            <a:spLocks noChangeArrowheads="1"/>
          </p:cNvSpPr>
          <p:nvPr/>
        </p:nvSpPr>
        <p:spPr bwMode="auto">
          <a:xfrm>
            <a:off x="7058025" y="3589338"/>
            <a:ext cx="889000"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8" name="Line 130"/>
          <p:cNvSpPr>
            <a:spLocks noChangeShapeType="1"/>
          </p:cNvSpPr>
          <p:nvPr/>
        </p:nvSpPr>
        <p:spPr bwMode="auto">
          <a:xfrm>
            <a:off x="5262563" y="3795713"/>
            <a:ext cx="26844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9" name="Rectangle 131"/>
          <p:cNvSpPr>
            <a:spLocks noChangeArrowheads="1"/>
          </p:cNvSpPr>
          <p:nvPr/>
        </p:nvSpPr>
        <p:spPr bwMode="auto">
          <a:xfrm>
            <a:off x="5262563" y="3795713"/>
            <a:ext cx="26844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0" name="Line 132"/>
          <p:cNvSpPr>
            <a:spLocks noChangeShapeType="1"/>
          </p:cNvSpPr>
          <p:nvPr/>
        </p:nvSpPr>
        <p:spPr bwMode="auto">
          <a:xfrm>
            <a:off x="5262563" y="3816350"/>
            <a:ext cx="2684462"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1" name="Rectangle 133"/>
          <p:cNvSpPr>
            <a:spLocks noChangeArrowheads="1"/>
          </p:cNvSpPr>
          <p:nvPr/>
        </p:nvSpPr>
        <p:spPr bwMode="auto">
          <a:xfrm>
            <a:off x="5262563" y="3816350"/>
            <a:ext cx="2684462"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2" name="Rectangle 134"/>
          <p:cNvSpPr>
            <a:spLocks noChangeArrowheads="1"/>
          </p:cNvSpPr>
          <p:nvPr/>
        </p:nvSpPr>
        <p:spPr bwMode="auto">
          <a:xfrm>
            <a:off x="1671638" y="4022725"/>
            <a:ext cx="6284912"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3" name="Rectangle 135"/>
          <p:cNvSpPr>
            <a:spLocks noChangeArrowheads="1"/>
          </p:cNvSpPr>
          <p:nvPr/>
        </p:nvSpPr>
        <p:spPr bwMode="auto">
          <a:xfrm>
            <a:off x="1671638" y="4249738"/>
            <a:ext cx="6284912"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4" name="Line 136"/>
          <p:cNvSpPr>
            <a:spLocks noChangeShapeType="1"/>
          </p:cNvSpPr>
          <p:nvPr/>
        </p:nvSpPr>
        <p:spPr bwMode="auto">
          <a:xfrm>
            <a:off x="1671638" y="4465638"/>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5" name="Rectangle 137"/>
          <p:cNvSpPr>
            <a:spLocks noChangeArrowheads="1"/>
          </p:cNvSpPr>
          <p:nvPr/>
        </p:nvSpPr>
        <p:spPr bwMode="auto">
          <a:xfrm>
            <a:off x="1671638" y="4465638"/>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6" name="Line 138"/>
          <p:cNvSpPr>
            <a:spLocks noChangeShapeType="1"/>
          </p:cNvSpPr>
          <p:nvPr/>
        </p:nvSpPr>
        <p:spPr bwMode="auto">
          <a:xfrm>
            <a:off x="1671638" y="467201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7" name="Rectangle 139"/>
          <p:cNvSpPr>
            <a:spLocks noChangeArrowheads="1"/>
          </p:cNvSpPr>
          <p:nvPr/>
        </p:nvSpPr>
        <p:spPr bwMode="auto">
          <a:xfrm>
            <a:off x="1671638" y="4672013"/>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8" name="Line 140"/>
          <p:cNvSpPr>
            <a:spLocks noChangeShapeType="1"/>
          </p:cNvSpPr>
          <p:nvPr/>
        </p:nvSpPr>
        <p:spPr bwMode="auto">
          <a:xfrm>
            <a:off x="1671638" y="4878388"/>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9" name="Rectangle 141"/>
          <p:cNvSpPr>
            <a:spLocks noChangeArrowheads="1"/>
          </p:cNvSpPr>
          <p:nvPr/>
        </p:nvSpPr>
        <p:spPr bwMode="auto">
          <a:xfrm>
            <a:off x="1671638" y="4878388"/>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142"/>
          <p:cNvSpPr>
            <a:spLocks noChangeShapeType="1"/>
          </p:cNvSpPr>
          <p:nvPr/>
        </p:nvSpPr>
        <p:spPr bwMode="auto">
          <a:xfrm>
            <a:off x="1671638" y="5084763"/>
            <a:ext cx="6284912"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143"/>
          <p:cNvSpPr>
            <a:spLocks noChangeArrowheads="1"/>
          </p:cNvSpPr>
          <p:nvPr/>
        </p:nvSpPr>
        <p:spPr bwMode="auto">
          <a:xfrm>
            <a:off x="1671638" y="5084763"/>
            <a:ext cx="6284912"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2303" name="Slide Number Placeholder 24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F160F00-7EE2-43B2-BAD0-F21427C4D240}" type="slidenum">
              <a:rPr lang="en-US" altLang="en-US" smtClean="0">
                <a:solidFill>
                  <a:srgbClr val="898989"/>
                </a:solidFill>
              </a:rPr>
              <a:pPr/>
              <a:t>23</a:t>
            </a:fld>
            <a:endParaRPr lang="en-US" altLang="en-US">
              <a:solidFill>
                <a:srgbClr val="898989"/>
              </a:solidFill>
            </a:endParaRPr>
          </a:p>
        </p:txBody>
      </p:sp>
      <p:sp>
        <p:nvSpPr>
          <p:cNvPr id="243" name="Rounded Rectangle 242"/>
          <p:cNvSpPr/>
          <p:nvPr/>
        </p:nvSpPr>
        <p:spPr>
          <a:xfrm>
            <a:off x="138113" y="6591300"/>
            <a:ext cx="4967287" cy="1878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P2</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Allocate and record income and loss among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fade">
                                      <p:cBhvr>
                                        <p:cTn id="52" dur="500"/>
                                        <p:tgtEl>
                                          <p:spTgt spid="1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fade">
                                      <p:cBhvr>
                                        <p:cTn id="55" dur="500"/>
                                        <p:tgtEl>
                                          <p:spTgt spid="1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1"/>
                                        </p:tgtEl>
                                        <p:attrNameLst>
                                          <p:attrName>style.visibility</p:attrName>
                                        </p:attrNameLst>
                                      </p:cBhvr>
                                      <p:to>
                                        <p:strVal val="visible"/>
                                      </p:to>
                                    </p:set>
                                    <p:animEffect transition="in" filter="fade">
                                      <p:cBhvr>
                                        <p:cTn id="58" dur="500"/>
                                        <p:tgtEl>
                                          <p:spTgt spid="1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2"/>
                                        </p:tgtEl>
                                        <p:attrNameLst>
                                          <p:attrName>style.visibility</p:attrName>
                                        </p:attrNameLst>
                                      </p:cBhvr>
                                      <p:to>
                                        <p:strVal val="visible"/>
                                      </p:to>
                                    </p:set>
                                    <p:animEffect transition="in" filter="fade">
                                      <p:cBhvr>
                                        <p:cTn id="61" dur="500"/>
                                        <p:tgtEl>
                                          <p:spTgt spid="1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3"/>
                                        </p:tgtEl>
                                        <p:attrNameLst>
                                          <p:attrName>style.visibility</p:attrName>
                                        </p:attrNameLst>
                                      </p:cBhvr>
                                      <p:to>
                                        <p:strVal val="visible"/>
                                      </p:to>
                                    </p:set>
                                    <p:animEffect transition="in" filter="fade">
                                      <p:cBhvr>
                                        <p:cTn id="64" dur="500"/>
                                        <p:tgtEl>
                                          <p:spTgt spid="1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4"/>
                                        </p:tgtEl>
                                        <p:attrNameLst>
                                          <p:attrName>style.visibility</p:attrName>
                                        </p:attrNameLst>
                                      </p:cBhvr>
                                      <p:to>
                                        <p:strVal val="visible"/>
                                      </p:to>
                                    </p:set>
                                    <p:animEffect transition="in" filter="fade">
                                      <p:cBhvr>
                                        <p:cTn id="67" dur="500"/>
                                        <p:tgtEl>
                                          <p:spTgt spid="1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fade">
                                      <p:cBhvr>
                                        <p:cTn id="70" dur="500"/>
                                        <p:tgtEl>
                                          <p:spTgt spid="1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fade">
                                      <p:cBhvr>
                                        <p:cTn id="73" dur="500"/>
                                        <p:tgtEl>
                                          <p:spTgt spid="1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fade">
                                      <p:cBhvr>
                                        <p:cTn id="76" dur="500"/>
                                        <p:tgtEl>
                                          <p:spTgt spid="137"/>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fade">
                                      <p:cBhvr>
                                        <p:cTn id="81" dur="500"/>
                                        <p:tgtEl>
                                          <p:spTgt spid="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38"/>
                                        </p:tgtEl>
                                        <p:attrNameLst>
                                          <p:attrName>style.visibility</p:attrName>
                                        </p:attrNameLst>
                                      </p:cBhvr>
                                      <p:to>
                                        <p:strVal val="visible"/>
                                      </p:to>
                                    </p:set>
                                    <p:animEffect transition="in" filter="fade">
                                      <p:cBhvr>
                                        <p:cTn id="84" dur="500"/>
                                        <p:tgtEl>
                                          <p:spTgt spid="13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39"/>
                                        </p:tgtEl>
                                        <p:attrNameLst>
                                          <p:attrName>style.visibility</p:attrName>
                                        </p:attrNameLst>
                                      </p:cBhvr>
                                      <p:to>
                                        <p:strVal val="visible"/>
                                      </p:to>
                                    </p:set>
                                    <p:animEffect transition="in" filter="fade">
                                      <p:cBhvr>
                                        <p:cTn id="87" dur="500"/>
                                        <p:tgtEl>
                                          <p:spTgt spid="13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0"/>
                                        </p:tgtEl>
                                        <p:attrNameLst>
                                          <p:attrName>style.visibility</p:attrName>
                                        </p:attrNameLst>
                                      </p:cBhvr>
                                      <p:to>
                                        <p:strVal val="visible"/>
                                      </p:to>
                                    </p:set>
                                    <p:animEffect transition="in" filter="fade">
                                      <p:cBhvr>
                                        <p:cTn id="90" dur="500"/>
                                        <p:tgtEl>
                                          <p:spTgt spid="14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1"/>
                                        </p:tgtEl>
                                        <p:attrNameLst>
                                          <p:attrName>style.visibility</p:attrName>
                                        </p:attrNameLst>
                                      </p:cBhvr>
                                      <p:to>
                                        <p:strVal val="visible"/>
                                      </p:to>
                                    </p:set>
                                    <p:animEffect transition="in" filter="fade">
                                      <p:cBhvr>
                                        <p:cTn id="93" dur="500"/>
                                        <p:tgtEl>
                                          <p:spTgt spid="14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8"/>
                                        </p:tgtEl>
                                        <p:attrNameLst>
                                          <p:attrName>style.visibility</p:attrName>
                                        </p:attrNameLst>
                                      </p:cBhvr>
                                      <p:to>
                                        <p:strVal val="visible"/>
                                      </p:to>
                                    </p:set>
                                    <p:animEffect transition="in" filter="fade">
                                      <p:cBhvr>
                                        <p:cTn id="96" dur="500"/>
                                        <p:tgtEl>
                                          <p:spTgt spid="14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Effect transition="in" filter="fade">
                                      <p:cBhvr>
                                        <p:cTn id="99" dur="500"/>
                                        <p:tgtEl>
                                          <p:spTgt spid="14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6"/>
                                        </p:tgtEl>
                                        <p:attrNameLst>
                                          <p:attrName>style.visibility</p:attrName>
                                        </p:attrNameLst>
                                      </p:cBhvr>
                                      <p:to>
                                        <p:strVal val="visible"/>
                                      </p:to>
                                    </p:set>
                                    <p:animEffect transition="in" filter="fade">
                                      <p:cBhvr>
                                        <p:cTn id="102" dur="500"/>
                                        <p:tgtEl>
                                          <p:spTgt spid="186"/>
                                        </p:tgtEl>
                                      </p:cBhvr>
                                    </p:animEffect>
                                  </p:childTnLst>
                                </p:cTn>
                              </p:par>
                              <p:par>
                                <p:cTn id="103" presetID="10" presetClass="entr" presetSubtype="0" fill="hold" nodeType="withEffect">
                                  <p:stCondLst>
                                    <p:cond delay="0"/>
                                  </p:stCondLst>
                                  <p:childTnLst>
                                    <p:set>
                                      <p:cBhvr>
                                        <p:cTn id="104" dur="1" fill="hold">
                                          <p:stCondLst>
                                            <p:cond delay="0"/>
                                          </p:stCondLst>
                                        </p:cTn>
                                        <p:tgtEl>
                                          <p:spTgt spid="187"/>
                                        </p:tgtEl>
                                        <p:attrNameLst>
                                          <p:attrName>style.visibility</p:attrName>
                                        </p:attrNameLst>
                                      </p:cBhvr>
                                      <p:to>
                                        <p:strVal val="visible"/>
                                      </p:to>
                                    </p:set>
                                    <p:animEffect transition="in" filter="fade">
                                      <p:cBhvr>
                                        <p:cTn id="105" dur="500"/>
                                        <p:tgtEl>
                                          <p:spTgt spid="18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88"/>
                                        </p:tgtEl>
                                        <p:attrNameLst>
                                          <p:attrName>style.visibility</p:attrName>
                                        </p:attrNameLst>
                                      </p:cBhvr>
                                      <p:to>
                                        <p:strVal val="visible"/>
                                      </p:to>
                                    </p:set>
                                    <p:animEffect transition="in" filter="fade">
                                      <p:cBhvr>
                                        <p:cTn id="108" dur="500"/>
                                        <p:tgtEl>
                                          <p:spTgt spid="188"/>
                                        </p:tgtEl>
                                      </p:cBhvr>
                                    </p:animEffect>
                                  </p:childTnLst>
                                </p:cTn>
                              </p:par>
                              <p:par>
                                <p:cTn id="109" presetID="10" presetClass="entr" presetSubtype="0" fill="hold" nodeType="withEffect">
                                  <p:stCondLst>
                                    <p:cond delay="0"/>
                                  </p:stCondLst>
                                  <p:childTnLst>
                                    <p:set>
                                      <p:cBhvr>
                                        <p:cTn id="110" dur="1" fill="hold">
                                          <p:stCondLst>
                                            <p:cond delay="0"/>
                                          </p:stCondLst>
                                        </p:cTn>
                                        <p:tgtEl>
                                          <p:spTgt spid="189"/>
                                        </p:tgtEl>
                                        <p:attrNameLst>
                                          <p:attrName>style.visibility</p:attrName>
                                        </p:attrNameLst>
                                      </p:cBhvr>
                                      <p:to>
                                        <p:strVal val="visible"/>
                                      </p:to>
                                    </p:set>
                                    <p:animEffect transition="in" filter="fade">
                                      <p:cBhvr>
                                        <p:cTn id="111" dur="500"/>
                                        <p:tgtEl>
                                          <p:spTgt spid="189"/>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0"/>
                                        </p:tgtEl>
                                        <p:attrNameLst>
                                          <p:attrName>style.visibility</p:attrName>
                                        </p:attrNameLst>
                                      </p:cBhvr>
                                      <p:to>
                                        <p:strVal val="visible"/>
                                      </p:to>
                                    </p:set>
                                    <p:animEffect transition="in" filter="fade">
                                      <p:cBhvr>
                                        <p:cTn id="114" dur="500"/>
                                        <p:tgtEl>
                                          <p:spTgt spid="190"/>
                                        </p:tgtEl>
                                      </p:cBhvr>
                                    </p:animEffect>
                                  </p:childTnLst>
                                </p:cTn>
                              </p:par>
                              <p:par>
                                <p:cTn id="115" presetID="10" presetClass="entr" presetSubtype="0" fill="hold" nodeType="withEffect">
                                  <p:stCondLst>
                                    <p:cond delay="0"/>
                                  </p:stCondLst>
                                  <p:childTnLst>
                                    <p:set>
                                      <p:cBhvr>
                                        <p:cTn id="116" dur="1" fill="hold">
                                          <p:stCondLst>
                                            <p:cond delay="0"/>
                                          </p:stCondLst>
                                        </p:cTn>
                                        <p:tgtEl>
                                          <p:spTgt spid="191"/>
                                        </p:tgtEl>
                                        <p:attrNameLst>
                                          <p:attrName>style.visibility</p:attrName>
                                        </p:attrNameLst>
                                      </p:cBhvr>
                                      <p:to>
                                        <p:strVal val="visible"/>
                                      </p:to>
                                    </p:set>
                                    <p:animEffect transition="in" filter="fade">
                                      <p:cBhvr>
                                        <p:cTn id="117" dur="500"/>
                                        <p:tgtEl>
                                          <p:spTgt spid="19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92"/>
                                        </p:tgtEl>
                                        <p:attrNameLst>
                                          <p:attrName>style.visibility</p:attrName>
                                        </p:attrNameLst>
                                      </p:cBhvr>
                                      <p:to>
                                        <p:strVal val="visible"/>
                                      </p:to>
                                    </p:set>
                                    <p:animEffect transition="in" filter="fade">
                                      <p:cBhvr>
                                        <p:cTn id="120" dur="500"/>
                                        <p:tgtEl>
                                          <p:spTgt spid="19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93"/>
                                        </p:tgtEl>
                                        <p:attrNameLst>
                                          <p:attrName>style.visibility</p:attrName>
                                        </p:attrNameLst>
                                      </p:cBhvr>
                                      <p:to>
                                        <p:strVal val="visible"/>
                                      </p:to>
                                    </p:set>
                                    <p:animEffect transition="in" filter="fade">
                                      <p:cBhvr>
                                        <p:cTn id="123" dur="500"/>
                                        <p:tgtEl>
                                          <p:spTgt spid="193"/>
                                        </p:tgtEl>
                                      </p:cBhvr>
                                    </p:animEffect>
                                  </p:childTnLst>
                                </p:cTn>
                              </p:par>
                              <p:par>
                                <p:cTn id="124" presetID="10" presetClass="entr" presetSubtype="0" fill="hold" nodeType="withEffect">
                                  <p:stCondLst>
                                    <p:cond delay="0"/>
                                  </p:stCondLst>
                                  <p:childTnLst>
                                    <p:set>
                                      <p:cBhvr>
                                        <p:cTn id="125" dur="1" fill="hold">
                                          <p:stCondLst>
                                            <p:cond delay="0"/>
                                          </p:stCondLst>
                                        </p:cTn>
                                        <p:tgtEl>
                                          <p:spTgt spid="194"/>
                                        </p:tgtEl>
                                        <p:attrNameLst>
                                          <p:attrName>style.visibility</p:attrName>
                                        </p:attrNameLst>
                                      </p:cBhvr>
                                      <p:to>
                                        <p:strVal val="visible"/>
                                      </p:to>
                                    </p:set>
                                    <p:animEffect transition="in" filter="fade">
                                      <p:cBhvr>
                                        <p:cTn id="126" dur="500"/>
                                        <p:tgtEl>
                                          <p:spTgt spid="194"/>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95"/>
                                        </p:tgtEl>
                                        <p:attrNameLst>
                                          <p:attrName>style.visibility</p:attrName>
                                        </p:attrNameLst>
                                      </p:cBhvr>
                                      <p:to>
                                        <p:strVal val="visible"/>
                                      </p:to>
                                    </p:set>
                                    <p:animEffect transition="in" filter="fade">
                                      <p:cBhvr>
                                        <p:cTn id="129" dur="500"/>
                                        <p:tgtEl>
                                          <p:spTgt spid="195"/>
                                        </p:tgtEl>
                                      </p:cBhvr>
                                    </p:animEffect>
                                  </p:childTnLst>
                                </p:cTn>
                              </p:par>
                              <p:par>
                                <p:cTn id="130" presetID="10" presetClass="entr" presetSubtype="0" fill="hold" nodeType="withEffect">
                                  <p:stCondLst>
                                    <p:cond delay="0"/>
                                  </p:stCondLst>
                                  <p:childTnLst>
                                    <p:set>
                                      <p:cBhvr>
                                        <p:cTn id="131" dur="1" fill="hold">
                                          <p:stCondLst>
                                            <p:cond delay="0"/>
                                          </p:stCondLst>
                                        </p:cTn>
                                        <p:tgtEl>
                                          <p:spTgt spid="198"/>
                                        </p:tgtEl>
                                        <p:attrNameLst>
                                          <p:attrName>style.visibility</p:attrName>
                                        </p:attrNameLst>
                                      </p:cBhvr>
                                      <p:to>
                                        <p:strVal val="visible"/>
                                      </p:to>
                                    </p:set>
                                    <p:animEffect transition="in" filter="fade">
                                      <p:cBhvr>
                                        <p:cTn id="132" dur="500"/>
                                        <p:tgtEl>
                                          <p:spTgt spid="1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9"/>
                                        </p:tgtEl>
                                        <p:attrNameLst>
                                          <p:attrName>style.visibility</p:attrName>
                                        </p:attrNameLst>
                                      </p:cBhvr>
                                      <p:to>
                                        <p:strVal val="visible"/>
                                      </p:to>
                                    </p:set>
                                    <p:animEffect transition="in" filter="fade">
                                      <p:cBhvr>
                                        <p:cTn id="135" dur="500"/>
                                        <p:tgtEl>
                                          <p:spTgt spid="199"/>
                                        </p:tgtEl>
                                      </p:cBhvr>
                                    </p:animEffect>
                                  </p:childTnLst>
                                </p:cTn>
                              </p:par>
                              <p:par>
                                <p:cTn id="136" presetID="10" presetClass="entr" presetSubtype="0" fill="hold" nodeType="withEffect">
                                  <p:stCondLst>
                                    <p:cond delay="0"/>
                                  </p:stCondLst>
                                  <p:childTnLst>
                                    <p:set>
                                      <p:cBhvr>
                                        <p:cTn id="137" dur="1" fill="hold">
                                          <p:stCondLst>
                                            <p:cond delay="0"/>
                                          </p:stCondLst>
                                        </p:cTn>
                                        <p:tgtEl>
                                          <p:spTgt spid="200"/>
                                        </p:tgtEl>
                                        <p:attrNameLst>
                                          <p:attrName>style.visibility</p:attrName>
                                        </p:attrNameLst>
                                      </p:cBhvr>
                                      <p:to>
                                        <p:strVal val="visible"/>
                                      </p:to>
                                    </p:set>
                                    <p:animEffect transition="in" filter="fade">
                                      <p:cBhvr>
                                        <p:cTn id="138" dur="500"/>
                                        <p:tgtEl>
                                          <p:spTgt spid="2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01"/>
                                        </p:tgtEl>
                                        <p:attrNameLst>
                                          <p:attrName>style.visibility</p:attrName>
                                        </p:attrNameLst>
                                      </p:cBhvr>
                                      <p:to>
                                        <p:strVal val="visible"/>
                                      </p:to>
                                    </p:set>
                                    <p:animEffect transition="in" filter="fade">
                                      <p:cBhvr>
                                        <p:cTn id="141" dur="500"/>
                                        <p:tgtEl>
                                          <p:spTgt spid="201"/>
                                        </p:tgtEl>
                                      </p:cBhvr>
                                    </p:animEffect>
                                  </p:childTnLst>
                                </p:cTn>
                              </p:par>
                              <p:par>
                                <p:cTn id="142" presetID="10" presetClass="entr" presetSubtype="0" fill="hold" nodeType="withEffect">
                                  <p:stCondLst>
                                    <p:cond delay="0"/>
                                  </p:stCondLst>
                                  <p:childTnLst>
                                    <p:set>
                                      <p:cBhvr>
                                        <p:cTn id="143" dur="1" fill="hold">
                                          <p:stCondLst>
                                            <p:cond delay="0"/>
                                          </p:stCondLst>
                                        </p:cTn>
                                        <p:tgtEl>
                                          <p:spTgt spid="202"/>
                                        </p:tgtEl>
                                        <p:attrNameLst>
                                          <p:attrName>style.visibility</p:attrName>
                                        </p:attrNameLst>
                                      </p:cBhvr>
                                      <p:to>
                                        <p:strVal val="visible"/>
                                      </p:to>
                                    </p:set>
                                    <p:animEffect transition="in" filter="fade">
                                      <p:cBhvr>
                                        <p:cTn id="144" dur="500"/>
                                        <p:tgtEl>
                                          <p:spTgt spid="20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03"/>
                                        </p:tgtEl>
                                        <p:attrNameLst>
                                          <p:attrName>style.visibility</p:attrName>
                                        </p:attrNameLst>
                                      </p:cBhvr>
                                      <p:to>
                                        <p:strVal val="visible"/>
                                      </p:to>
                                    </p:set>
                                    <p:animEffect transition="in" filter="fade">
                                      <p:cBhvr>
                                        <p:cTn id="147" dur="500"/>
                                        <p:tgtEl>
                                          <p:spTgt spid="203"/>
                                        </p:tgtEl>
                                      </p:cBhvr>
                                    </p:animEffect>
                                  </p:childTnLst>
                                </p:cTn>
                              </p:par>
                              <p:par>
                                <p:cTn id="148" presetID="10" presetClass="entr" presetSubtype="0" fill="hold" nodeType="withEffect">
                                  <p:stCondLst>
                                    <p:cond delay="0"/>
                                  </p:stCondLst>
                                  <p:childTnLst>
                                    <p:set>
                                      <p:cBhvr>
                                        <p:cTn id="149" dur="1" fill="hold">
                                          <p:stCondLst>
                                            <p:cond delay="0"/>
                                          </p:stCondLst>
                                        </p:cTn>
                                        <p:tgtEl>
                                          <p:spTgt spid="204"/>
                                        </p:tgtEl>
                                        <p:attrNameLst>
                                          <p:attrName>style.visibility</p:attrName>
                                        </p:attrNameLst>
                                      </p:cBhvr>
                                      <p:to>
                                        <p:strVal val="visible"/>
                                      </p:to>
                                    </p:set>
                                    <p:animEffect transition="in" filter="fade">
                                      <p:cBhvr>
                                        <p:cTn id="150" dur="500"/>
                                        <p:tgtEl>
                                          <p:spTgt spid="20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5"/>
                                        </p:tgtEl>
                                        <p:attrNameLst>
                                          <p:attrName>style.visibility</p:attrName>
                                        </p:attrNameLst>
                                      </p:cBhvr>
                                      <p:to>
                                        <p:strVal val="visible"/>
                                      </p:to>
                                    </p:set>
                                    <p:animEffect transition="in" filter="fade">
                                      <p:cBhvr>
                                        <p:cTn id="153" dur="500"/>
                                        <p:tgtEl>
                                          <p:spTgt spid="20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32"/>
                                        </p:tgtEl>
                                        <p:attrNameLst>
                                          <p:attrName>style.visibility</p:attrName>
                                        </p:attrNameLst>
                                      </p:cBhvr>
                                      <p:to>
                                        <p:strVal val="visible"/>
                                      </p:to>
                                    </p:set>
                                    <p:animEffect transition="in" filter="fade">
                                      <p:cBhvr>
                                        <p:cTn id="156" dur="500"/>
                                        <p:tgtEl>
                                          <p:spTgt spid="23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33"/>
                                        </p:tgtEl>
                                        <p:attrNameLst>
                                          <p:attrName>style.visibility</p:attrName>
                                        </p:attrNameLst>
                                      </p:cBhvr>
                                      <p:to>
                                        <p:strVal val="visible"/>
                                      </p:to>
                                    </p:set>
                                    <p:animEffect transition="in" filter="fade">
                                      <p:cBhvr>
                                        <p:cTn id="159" dur="500"/>
                                        <p:tgtEl>
                                          <p:spTgt spid="233"/>
                                        </p:tgtEl>
                                      </p:cBhvr>
                                    </p:animEffect>
                                  </p:childTnLst>
                                </p:cTn>
                              </p:par>
                              <p:par>
                                <p:cTn id="160" presetID="10" presetClass="entr" presetSubtype="0" fill="hold" nodeType="withEffect">
                                  <p:stCondLst>
                                    <p:cond delay="0"/>
                                  </p:stCondLst>
                                  <p:childTnLst>
                                    <p:set>
                                      <p:cBhvr>
                                        <p:cTn id="161" dur="1" fill="hold">
                                          <p:stCondLst>
                                            <p:cond delay="0"/>
                                          </p:stCondLst>
                                        </p:cTn>
                                        <p:tgtEl>
                                          <p:spTgt spid="234"/>
                                        </p:tgtEl>
                                        <p:attrNameLst>
                                          <p:attrName>style.visibility</p:attrName>
                                        </p:attrNameLst>
                                      </p:cBhvr>
                                      <p:to>
                                        <p:strVal val="visible"/>
                                      </p:to>
                                    </p:set>
                                    <p:animEffect transition="in" filter="fade">
                                      <p:cBhvr>
                                        <p:cTn id="162" dur="500"/>
                                        <p:tgtEl>
                                          <p:spTgt spid="23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35"/>
                                        </p:tgtEl>
                                        <p:attrNameLst>
                                          <p:attrName>style.visibility</p:attrName>
                                        </p:attrNameLst>
                                      </p:cBhvr>
                                      <p:to>
                                        <p:strVal val="visible"/>
                                      </p:to>
                                    </p:set>
                                    <p:animEffect transition="in" filter="fade">
                                      <p:cBhvr>
                                        <p:cTn id="165" dur="500"/>
                                        <p:tgtEl>
                                          <p:spTgt spid="235"/>
                                        </p:tgtEl>
                                      </p:cBhvr>
                                    </p:animEffect>
                                  </p:childTnLst>
                                </p:cTn>
                              </p:par>
                              <p:par>
                                <p:cTn id="166" presetID="10" presetClass="entr" presetSubtype="0" fill="hold" nodeType="withEffect">
                                  <p:stCondLst>
                                    <p:cond delay="0"/>
                                  </p:stCondLst>
                                  <p:childTnLst>
                                    <p:set>
                                      <p:cBhvr>
                                        <p:cTn id="167" dur="1" fill="hold">
                                          <p:stCondLst>
                                            <p:cond delay="0"/>
                                          </p:stCondLst>
                                        </p:cTn>
                                        <p:tgtEl>
                                          <p:spTgt spid="236"/>
                                        </p:tgtEl>
                                        <p:attrNameLst>
                                          <p:attrName>style.visibility</p:attrName>
                                        </p:attrNameLst>
                                      </p:cBhvr>
                                      <p:to>
                                        <p:strVal val="visible"/>
                                      </p:to>
                                    </p:set>
                                    <p:animEffect transition="in" filter="fade">
                                      <p:cBhvr>
                                        <p:cTn id="168" dur="500"/>
                                        <p:tgtEl>
                                          <p:spTgt spid="23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37"/>
                                        </p:tgtEl>
                                        <p:attrNameLst>
                                          <p:attrName>style.visibility</p:attrName>
                                        </p:attrNameLst>
                                      </p:cBhvr>
                                      <p:to>
                                        <p:strVal val="visible"/>
                                      </p:to>
                                    </p:set>
                                    <p:animEffect transition="in" filter="fade">
                                      <p:cBhvr>
                                        <p:cTn id="171" dur="500"/>
                                        <p:tgtEl>
                                          <p:spTgt spid="237"/>
                                        </p:tgtEl>
                                      </p:cBhvr>
                                    </p:animEffect>
                                  </p:childTnLst>
                                </p:cTn>
                              </p:par>
                              <p:par>
                                <p:cTn id="172" presetID="10" presetClass="entr" presetSubtype="0" fill="hold" nodeType="withEffect">
                                  <p:stCondLst>
                                    <p:cond delay="0"/>
                                  </p:stCondLst>
                                  <p:childTnLst>
                                    <p:set>
                                      <p:cBhvr>
                                        <p:cTn id="173" dur="1" fill="hold">
                                          <p:stCondLst>
                                            <p:cond delay="0"/>
                                          </p:stCondLst>
                                        </p:cTn>
                                        <p:tgtEl>
                                          <p:spTgt spid="238"/>
                                        </p:tgtEl>
                                        <p:attrNameLst>
                                          <p:attrName>style.visibility</p:attrName>
                                        </p:attrNameLst>
                                      </p:cBhvr>
                                      <p:to>
                                        <p:strVal val="visible"/>
                                      </p:to>
                                    </p:set>
                                    <p:animEffect transition="in" filter="fade">
                                      <p:cBhvr>
                                        <p:cTn id="174" dur="500"/>
                                        <p:tgtEl>
                                          <p:spTgt spid="238"/>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9"/>
                                        </p:tgtEl>
                                        <p:attrNameLst>
                                          <p:attrName>style.visibility</p:attrName>
                                        </p:attrNameLst>
                                      </p:cBhvr>
                                      <p:to>
                                        <p:strVal val="visible"/>
                                      </p:to>
                                    </p:set>
                                    <p:animEffect transition="in" filter="fade">
                                      <p:cBhvr>
                                        <p:cTn id="177" dur="500"/>
                                        <p:tgtEl>
                                          <p:spTgt spid="239"/>
                                        </p:tgtEl>
                                      </p:cBhvr>
                                    </p:animEffect>
                                  </p:childTnLst>
                                </p:cTn>
                              </p:par>
                              <p:par>
                                <p:cTn id="178" presetID="10" presetClass="entr" presetSubtype="0" fill="hold" nodeType="withEffect">
                                  <p:stCondLst>
                                    <p:cond delay="0"/>
                                  </p:stCondLst>
                                  <p:childTnLst>
                                    <p:set>
                                      <p:cBhvr>
                                        <p:cTn id="179" dur="1" fill="hold">
                                          <p:stCondLst>
                                            <p:cond delay="0"/>
                                          </p:stCondLst>
                                        </p:cTn>
                                        <p:tgtEl>
                                          <p:spTgt spid="240"/>
                                        </p:tgtEl>
                                        <p:attrNameLst>
                                          <p:attrName>style.visibility</p:attrName>
                                        </p:attrNameLst>
                                      </p:cBhvr>
                                      <p:to>
                                        <p:strVal val="visible"/>
                                      </p:to>
                                    </p:set>
                                    <p:animEffect transition="in" filter="fade">
                                      <p:cBhvr>
                                        <p:cTn id="180" dur="500"/>
                                        <p:tgtEl>
                                          <p:spTgt spid="240"/>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41"/>
                                        </p:tgtEl>
                                        <p:attrNameLst>
                                          <p:attrName>style.visibility</p:attrName>
                                        </p:attrNameLst>
                                      </p:cBhvr>
                                      <p:to>
                                        <p:strVal val="visible"/>
                                      </p:to>
                                    </p:set>
                                    <p:animEffect transition="in" filter="fade">
                                      <p:cBhvr>
                                        <p:cTn id="183" dur="500"/>
                                        <p:tgtEl>
                                          <p:spTgt spid="241"/>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2"/>
                                        </p:tgtEl>
                                        <p:attrNameLst>
                                          <p:attrName>style.visibility</p:attrName>
                                        </p:attrNameLst>
                                      </p:cBhvr>
                                      <p:to>
                                        <p:strVal val="visible"/>
                                      </p:to>
                                    </p:set>
                                    <p:animEffect transition="in" filter="fade">
                                      <p:cBhvr>
                                        <p:cTn id="186" dur="500"/>
                                        <p:tgtEl>
                                          <p:spTgt spid="142"/>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3"/>
                                        </p:tgtEl>
                                        <p:attrNameLst>
                                          <p:attrName>style.visibility</p:attrName>
                                        </p:attrNameLst>
                                      </p:cBhvr>
                                      <p:to>
                                        <p:strVal val="visible"/>
                                      </p:to>
                                    </p:set>
                                    <p:animEffect transition="in" filter="fade">
                                      <p:cBhvr>
                                        <p:cTn id="189" dur="500"/>
                                        <p:tgtEl>
                                          <p:spTgt spid="143"/>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4"/>
                                        </p:tgtEl>
                                        <p:attrNameLst>
                                          <p:attrName>style.visibility</p:attrName>
                                        </p:attrNameLst>
                                      </p:cBhvr>
                                      <p:to>
                                        <p:strVal val="visible"/>
                                      </p:to>
                                    </p:set>
                                    <p:animEffect transition="in" filter="fade">
                                      <p:cBhvr>
                                        <p:cTn id="192" dur="500"/>
                                        <p:tgtEl>
                                          <p:spTgt spid="144"/>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Effect transition="in" filter="fade">
                                      <p:cBhvr>
                                        <p:cTn id="195" dur="500"/>
                                        <p:tgtEl>
                                          <p:spTgt spid="14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6"/>
                                        </p:tgtEl>
                                        <p:attrNameLst>
                                          <p:attrName>style.visibility</p:attrName>
                                        </p:attrNameLst>
                                      </p:cBhvr>
                                      <p:to>
                                        <p:strVal val="visible"/>
                                      </p:to>
                                    </p:set>
                                    <p:animEffect transition="in" filter="fade">
                                      <p:cBhvr>
                                        <p:cTn id="198" dur="500"/>
                                        <p:tgtEl>
                                          <p:spTgt spid="146"/>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47"/>
                                        </p:tgtEl>
                                        <p:attrNameLst>
                                          <p:attrName>style.visibility</p:attrName>
                                        </p:attrNameLst>
                                      </p:cBhvr>
                                      <p:to>
                                        <p:strVal val="visible"/>
                                      </p:to>
                                    </p:set>
                                    <p:animEffect transition="in" filter="fade">
                                      <p:cBhvr>
                                        <p:cTn id="201"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86" grpId="0" animBg="1"/>
      <p:bldP spid="188" grpId="0" animBg="1"/>
      <p:bldP spid="190" grpId="0" animBg="1"/>
      <p:bldP spid="192" grpId="0" animBg="1"/>
      <p:bldP spid="193" grpId="0" animBg="1"/>
      <p:bldP spid="195" grpId="0" animBg="1"/>
      <p:bldP spid="199" grpId="0" animBg="1"/>
      <p:bldP spid="201" grpId="0" animBg="1"/>
      <p:bldP spid="203" grpId="0" animBg="1"/>
      <p:bldP spid="205" grpId="0" animBg="1"/>
      <p:bldP spid="232" grpId="0" animBg="1"/>
      <p:bldP spid="233" grpId="0" animBg="1"/>
      <p:bldP spid="235" grpId="0" animBg="1"/>
      <p:bldP spid="237" grpId="0" animBg="1"/>
      <p:bldP spid="239" grpId="0" animBg="1"/>
      <p:bldP spid="2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ctrTitle"/>
          </p:nvPr>
        </p:nvSpPr>
        <p:spPr>
          <a:xfrm>
            <a:off x="932822" y="2057400"/>
            <a:ext cx="7315200" cy="3124200"/>
          </a:xfrm>
        </p:spPr>
        <p:txBody>
          <a:bodyPr/>
          <a:lstStyle/>
          <a:p>
            <a:r>
              <a:rPr lang="en-US" altLang="en-US" dirty="0"/>
              <a:t/>
            </a:r>
            <a:br>
              <a:rPr lang="en-US" altLang="en-US" dirty="0"/>
            </a:br>
            <a:r>
              <a:rPr lang="en-US" altLang="en-US" dirty="0"/>
              <a:t/>
            </a:r>
            <a:br>
              <a:rPr lang="en-US" altLang="en-US" dirty="0"/>
            </a:br>
            <a:r>
              <a:rPr lang="en-US" altLang="en-US" dirty="0"/>
              <a:t> P3:	</a:t>
            </a:r>
            <a:br>
              <a:rPr lang="en-US" altLang="en-US" dirty="0"/>
            </a:br>
            <a:r>
              <a:rPr lang="en-US" dirty="0"/>
              <a:t>Account for the admission and withdrawal of partners.</a:t>
            </a:r>
            <a:br>
              <a:rPr lang="en-US" dirty="0"/>
            </a:br>
            <a:r>
              <a:rPr lang="en-US" altLang="en-US" dirty="0"/>
              <a:t/>
            </a:r>
            <a:br>
              <a:rPr lang="en-US" altLang="en-US" dirty="0"/>
            </a:br>
            <a:r>
              <a:rPr lang="en-US" altLang="en-US" dirty="0"/>
              <a:t/>
            </a:r>
            <a:br>
              <a:rPr lang="en-US" altLang="en-US" dirty="0"/>
            </a:br>
            <a:endParaRPr lang="en-US" altLang="en-US" dirty="0"/>
          </a:p>
        </p:txBody>
      </p:sp>
      <p:sp>
        <p:nvSpPr>
          <p:cNvPr id="952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58E3AC-90F9-46A3-B654-8DE4BA573E5E}" type="slidenum">
              <a:rPr lang="en-US" altLang="en-US" smtClean="0">
                <a:solidFill>
                  <a:srgbClr val="898989"/>
                </a:solidFill>
                <a:latin typeface="Arial" pitchFamily="34" charset="0"/>
                <a:cs typeface="Arial" pitchFamily="34" charset="0"/>
              </a:rPr>
              <a:pPr/>
              <a:t>24</a:t>
            </a:fld>
            <a:endParaRPr lang="en-US" altLang="en-US">
              <a:solidFill>
                <a:srgbClr val="898989"/>
              </a:solidFill>
              <a:latin typeface="Arial" pitchFamily="34" charset="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95237" name="Picture 2"/>
          <p:cNvPicPr>
            <a:picLocks noChangeAspect="1" noChangeArrowheads="1"/>
          </p:cNvPicPr>
          <p:nvPr/>
        </p:nvPicPr>
        <p:blipFill>
          <a:blip r:embed="rId3" cstate="print"/>
          <a:srcRect/>
          <a:stretch>
            <a:fillRect/>
          </a:stretch>
        </p:blipFill>
        <p:spPr bwMode="auto">
          <a:xfrm>
            <a:off x="914400" y="1970088"/>
            <a:ext cx="7315200" cy="87312"/>
          </a:xfrm>
          <a:prstGeom prst="rect">
            <a:avLst/>
          </a:prstGeom>
          <a:noFill/>
          <a:ln w="9525">
            <a:noFill/>
            <a:miter lim="800000"/>
            <a:headEnd/>
            <a:tailEnd/>
          </a:ln>
        </p:spPr>
      </p:pic>
      <p:pic>
        <p:nvPicPr>
          <p:cNvPr id="95238" name="Picture 2"/>
          <p:cNvPicPr>
            <a:picLocks noChangeAspect="1" noChangeArrowheads="1"/>
          </p:cNvPicPr>
          <p:nvPr/>
        </p:nvPicPr>
        <p:blipFill>
          <a:blip r:embed="rId3" cstate="print"/>
          <a:srcRect/>
          <a:stretch>
            <a:fillRect/>
          </a:stretch>
        </p:blipFill>
        <p:spPr bwMode="auto">
          <a:xfrm>
            <a:off x="932822" y="4495800"/>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title"/>
          </p:nvPr>
        </p:nvSpPr>
        <p:spPr>
          <a:xfrm>
            <a:off x="457200" y="609600"/>
            <a:ext cx="8229600" cy="838200"/>
          </a:xfrm>
        </p:spPr>
        <p:txBody>
          <a:bodyPr/>
          <a:lstStyle/>
          <a:p>
            <a:pPr eaLnBrk="1" hangingPunct="1"/>
            <a:r>
              <a:rPr lang="en-US" altLang="en-US" sz="4000" b="1" dirty="0"/>
              <a:t>Admission of a Partner</a:t>
            </a:r>
          </a:p>
        </p:txBody>
      </p:sp>
      <p:sp>
        <p:nvSpPr>
          <p:cNvPr id="27652" name="Rectangle 4"/>
          <p:cNvSpPr>
            <a:spLocks noGrp="1" noChangeArrowheads="1"/>
          </p:cNvSpPr>
          <p:nvPr>
            <p:ph type="body" idx="4294967295"/>
          </p:nvPr>
        </p:nvSpPr>
        <p:spPr>
          <a:xfrm>
            <a:off x="304800" y="1524000"/>
            <a:ext cx="8686800" cy="3657600"/>
          </a:xfrm>
          <a:solidFill>
            <a:schemeClr val="accent4">
              <a:lumMod val="20000"/>
              <a:lumOff val="80000"/>
            </a:schemeClr>
          </a:solidFill>
          <a:ln>
            <a:solidFill>
              <a:schemeClr val="tx2"/>
            </a:solidFill>
          </a:ln>
        </p:spPr>
        <p:txBody>
          <a:bodyPr rtlCol="0">
            <a:normAutofit/>
          </a:bodyPr>
          <a:lstStyle/>
          <a:p>
            <a:pPr marL="571500" indent="-571500" eaLnBrk="1" fontAlgn="auto" hangingPunct="1">
              <a:spcAft>
                <a:spcPts val="0"/>
              </a:spcAft>
              <a:buClr>
                <a:srgbClr val="632523"/>
              </a:buClr>
              <a:buFont typeface="Wingdings" pitchFamily="-84" charset="2"/>
              <a:buChar char="v"/>
              <a:defRPr/>
            </a:pPr>
            <a:r>
              <a:rPr lang="en-US" dirty="0">
                <a:solidFill>
                  <a:srgbClr val="632523"/>
                </a:solidFill>
                <a:ea typeface="ＭＳ Ｐゴシック" pitchFamily="-84" charset="-128"/>
              </a:rPr>
              <a:t>When the makeup of the partnership changes, the existing partnership is dissolved.</a:t>
            </a:r>
          </a:p>
          <a:p>
            <a:pPr marL="571500" indent="-571500" eaLnBrk="1" fontAlgn="auto" hangingPunct="1">
              <a:spcAft>
                <a:spcPts val="0"/>
              </a:spcAft>
              <a:buClr>
                <a:srgbClr val="632523"/>
              </a:buClr>
              <a:buFont typeface="Wingdings" pitchFamily="-84" charset="2"/>
              <a:buChar char="v"/>
              <a:defRPr/>
            </a:pPr>
            <a:r>
              <a:rPr lang="en-US" dirty="0">
                <a:solidFill>
                  <a:srgbClr val="632523"/>
                </a:solidFill>
                <a:ea typeface="ＭＳ Ｐゴシック" pitchFamily="-84" charset="-128"/>
              </a:rPr>
              <a:t>A new partnership may be immediately formed.</a:t>
            </a:r>
          </a:p>
          <a:p>
            <a:pPr marL="571500" indent="-571500" eaLnBrk="1" fontAlgn="auto" hangingPunct="1">
              <a:spcAft>
                <a:spcPts val="0"/>
              </a:spcAft>
              <a:buClr>
                <a:srgbClr val="632523"/>
              </a:buClr>
              <a:buFont typeface="Wingdings" pitchFamily="-84" charset="2"/>
              <a:buChar char="v"/>
              <a:defRPr/>
            </a:pPr>
            <a:r>
              <a:rPr lang="en-US" dirty="0">
                <a:solidFill>
                  <a:srgbClr val="632523"/>
                </a:solidFill>
                <a:ea typeface="ＭＳ Ｐゴシック" pitchFamily="-84" charset="-128"/>
              </a:rPr>
              <a:t>New partner acquires partnership interest by:</a:t>
            </a:r>
          </a:p>
          <a:p>
            <a:pPr marL="962025" lvl="1" indent="-514350" eaLnBrk="1" fontAlgn="auto" hangingPunct="1">
              <a:spcAft>
                <a:spcPts val="0"/>
              </a:spcAft>
              <a:buClr>
                <a:srgbClr val="632523"/>
              </a:buClr>
              <a:buFont typeface="Calibri" pitchFamily="-84" charset="0"/>
              <a:buAutoNum type="arabicPeriod"/>
              <a:defRPr/>
            </a:pPr>
            <a:r>
              <a:rPr lang="en-US" dirty="0">
                <a:solidFill>
                  <a:srgbClr val="632523"/>
                </a:solidFill>
                <a:ea typeface="ＭＳ Ｐゴシック" pitchFamily="-84" charset="-128"/>
              </a:rPr>
              <a:t>Purchasing it from the other partners, or</a:t>
            </a:r>
          </a:p>
          <a:p>
            <a:pPr marL="962025" lvl="1" indent="-514350" eaLnBrk="1" fontAlgn="auto" hangingPunct="1">
              <a:spcAft>
                <a:spcPts val="0"/>
              </a:spcAft>
              <a:buClr>
                <a:srgbClr val="632523"/>
              </a:buClr>
              <a:buFont typeface="Calibri" pitchFamily="-84" charset="0"/>
              <a:buAutoNum type="arabicPeriod"/>
              <a:defRPr/>
            </a:pPr>
            <a:r>
              <a:rPr lang="en-US" dirty="0">
                <a:solidFill>
                  <a:srgbClr val="632523"/>
                </a:solidFill>
                <a:ea typeface="ＭＳ Ｐゴシック" pitchFamily="-84" charset="-128"/>
              </a:rPr>
              <a:t>Investing assets in the partnership.</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FAA66E02-3B8D-415B-AF45-C8DD7214032F}" type="slidenum">
              <a:rPr lang="en-US" smtClean="0"/>
              <a:pPr>
                <a:defRPr/>
              </a:pPr>
              <a:t>25</a:t>
            </a:fld>
            <a:endParaRPr lang="en-US" dirty="0"/>
          </a:p>
        </p:txBody>
      </p:sp>
      <p:sp>
        <p:nvSpPr>
          <p:cNvPr id="7" name="Rounded Rectangle 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type="title"/>
          </p:nvPr>
        </p:nvSpPr>
        <p:spPr>
          <a:xfrm>
            <a:off x="457200" y="533400"/>
            <a:ext cx="8229600" cy="884238"/>
          </a:xfrm>
        </p:spPr>
        <p:txBody>
          <a:bodyPr/>
          <a:lstStyle/>
          <a:p>
            <a:pPr eaLnBrk="1" hangingPunct="1"/>
            <a:r>
              <a:rPr lang="en-US" altLang="en-US" dirty="0"/>
              <a:t>Purchase of Partnership Interest</a:t>
            </a:r>
          </a:p>
        </p:txBody>
      </p:sp>
      <p:sp>
        <p:nvSpPr>
          <p:cNvPr id="28676" name="Rectangle 4"/>
          <p:cNvSpPr>
            <a:spLocks noGrp="1" noChangeArrowheads="1"/>
          </p:cNvSpPr>
          <p:nvPr>
            <p:ph type="body" idx="4294967295"/>
          </p:nvPr>
        </p:nvSpPr>
        <p:spPr>
          <a:xfrm>
            <a:off x="490728" y="1795272"/>
            <a:ext cx="7772400" cy="3810000"/>
          </a:xfrm>
          <a:solidFill>
            <a:schemeClr val="accent2">
              <a:lumMod val="40000"/>
              <a:lumOff val="60000"/>
            </a:schemeClr>
          </a:solidFill>
          <a:ln>
            <a:solidFill>
              <a:schemeClr val="tx2"/>
            </a:solidFill>
          </a:ln>
        </p:spPr>
        <p:txBody>
          <a:bodyPr rtlCol="0">
            <a:normAutofit/>
          </a:bodyPr>
          <a:lstStyle/>
          <a:p>
            <a:pPr eaLnBrk="1" fontAlgn="auto" hangingPunct="1">
              <a:spcAft>
                <a:spcPts val="0"/>
              </a:spcAft>
              <a:buClr>
                <a:srgbClr val="10253F"/>
              </a:buClr>
              <a:buFont typeface="Arial" charset="0"/>
              <a:buChar char="•"/>
              <a:defRPr/>
            </a:pPr>
            <a:r>
              <a:rPr lang="en-US" b="1" dirty="0">
                <a:solidFill>
                  <a:srgbClr val="002060"/>
                </a:solidFill>
                <a:ea typeface="ＭＳ Ｐゴシック" pitchFamily="-84" charset="-128"/>
              </a:rPr>
              <a:t> A new partner can purchase partnership interest directly from the existing partners.</a:t>
            </a:r>
          </a:p>
          <a:p>
            <a:pPr lvl="1" eaLnBrk="1" fontAlgn="auto" hangingPunct="1">
              <a:spcAft>
                <a:spcPts val="0"/>
              </a:spcAft>
              <a:buClr>
                <a:srgbClr val="10253F"/>
              </a:buClr>
              <a:buFont typeface="Arial" charset="0"/>
              <a:buNone/>
              <a:defRPr/>
            </a:pPr>
            <a:r>
              <a:rPr lang="en-US" sz="3200" b="1" dirty="0">
                <a:solidFill>
                  <a:srgbClr val="002060"/>
                </a:solidFill>
                <a:ea typeface="ＭＳ Ｐゴシック" pitchFamily="-84" charset="-128"/>
              </a:rPr>
              <a:t>	The cash goes to the partners, not to the partnership.</a:t>
            </a:r>
          </a:p>
          <a:p>
            <a:pPr eaLnBrk="1" fontAlgn="auto" hangingPunct="1">
              <a:spcAft>
                <a:spcPts val="0"/>
              </a:spcAft>
              <a:buClr>
                <a:srgbClr val="10253F"/>
              </a:buClr>
              <a:buFont typeface="Arial" charset="0"/>
              <a:buChar char="•"/>
              <a:defRPr/>
            </a:pPr>
            <a:r>
              <a:rPr lang="en-US" b="1" dirty="0">
                <a:solidFill>
                  <a:srgbClr val="002060"/>
                </a:solidFill>
                <a:ea typeface="ＭＳ Ｐゴシック" pitchFamily="-84" charset="-128"/>
              </a:rPr>
              <a:t> To become a partner, the new partner must be accepted by the current partners.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A6B31477-A7AE-4EED-85EE-C5FA9944C911}" type="slidenum">
              <a:rPr lang="en-US" smtClean="0"/>
              <a:pPr>
                <a:defRPr/>
              </a:pPr>
              <a:t>26</a:t>
            </a:fld>
            <a:endParaRPr lang="en-US" dirty="0"/>
          </a:p>
        </p:txBody>
      </p:sp>
      <p:sp>
        <p:nvSpPr>
          <p:cNvPr id="7" name="Rounded Rectangle 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title"/>
          </p:nvPr>
        </p:nvSpPr>
        <p:spPr>
          <a:xfrm>
            <a:off x="457200" y="533400"/>
            <a:ext cx="8229600" cy="884238"/>
          </a:xfrm>
        </p:spPr>
        <p:txBody>
          <a:bodyPr/>
          <a:lstStyle/>
          <a:p>
            <a:pPr eaLnBrk="1" hangingPunct="1"/>
            <a:r>
              <a:rPr lang="en-US" altLang="en-US" b="1" dirty="0"/>
              <a:t>Purchase of Partnership Interest</a:t>
            </a:r>
          </a:p>
        </p:txBody>
      </p:sp>
      <p:sp>
        <p:nvSpPr>
          <p:cNvPr id="11268" name="Rectangle 2"/>
          <p:cNvSpPr>
            <a:spLocks noGrp="1" noChangeArrowheads="1"/>
          </p:cNvSpPr>
          <p:nvPr>
            <p:ph type="body" idx="4294967295"/>
          </p:nvPr>
        </p:nvSpPr>
        <p:spPr>
          <a:xfrm>
            <a:off x="0" y="1530350"/>
            <a:ext cx="9144000" cy="1289050"/>
          </a:xfrm>
          <a:solidFill>
            <a:schemeClr val="accent3">
              <a:lumMod val="40000"/>
              <a:lumOff val="60000"/>
            </a:schemeClr>
          </a:solidFill>
          <a:ln>
            <a:solidFill>
              <a:schemeClr val="tx1"/>
            </a:solidFill>
          </a:ln>
        </p:spPr>
        <p:txBody>
          <a:bodyPr rtlCol="0">
            <a:normAutofit/>
          </a:bodyPr>
          <a:lstStyle/>
          <a:p>
            <a:pPr eaLnBrk="1" fontAlgn="auto" hangingPunct="1">
              <a:spcAft>
                <a:spcPts val="0"/>
              </a:spcAft>
              <a:buFont typeface="Wingdings" pitchFamily="-84" charset="2"/>
              <a:buNone/>
              <a:defRPr/>
            </a:pPr>
            <a:r>
              <a:rPr lang="en-US" sz="2600" dirty="0">
                <a:solidFill>
                  <a:srgbClr val="4F6228"/>
                </a:solidFill>
                <a:ea typeface="ＭＳ Ｐゴシック" pitchFamily="-84" charset="-128"/>
                <a:cs typeface="Arial" charset="0"/>
              </a:rPr>
              <a:t>     On January 4</a:t>
            </a:r>
            <a:r>
              <a:rPr lang="en-US" sz="2600" baseline="30000" dirty="0">
                <a:solidFill>
                  <a:srgbClr val="4F6228"/>
                </a:solidFill>
                <a:ea typeface="ＭＳ Ｐゴシック" pitchFamily="-84" charset="-128"/>
                <a:cs typeface="Arial" charset="0"/>
              </a:rPr>
              <a:t>th</a:t>
            </a:r>
            <a:r>
              <a:rPr lang="en-US" sz="2600" dirty="0">
                <a:solidFill>
                  <a:srgbClr val="4F6228"/>
                </a:solidFill>
                <a:ea typeface="ＭＳ Ｐゴシック" pitchFamily="-84" charset="-128"/>
                <a:cs typeface="Arial" charset="0"/>
              </a:rPr>
              <a:t>, Hector Perez sells one-half of his partnership interest to Tyrell Rasheed for $18,000. Perez gives up a $13,000 recorded interest in the partnership.</a:t>
            </a:r>
          </a:p>
        </p:txBody>
      </p:sp>
      <p:graphicFrame>
        <p:nvGraphicFramePr>
          <p:cNvPr id="98308" name="Object 2"/>
          <p:cNvGraphicFramePr>
            <a:graphicFrameLocks noChangeAspect="1"/>
          </p:cNvGraphicFramePr>
          <p:nvPr/>
        </p:nvGraphicFramePr>
        <p:xfrm>
          <a:off x="246063" y="3200400"/>
          <a:ext cx="8593137" cy="1311275"/>
        </p:xfrm>
        <a:graphic>
          <a:graphicData uri="http://schemas.openxmlformats.org/presentationml/2006/ole">
            <mc:AlternateContent xmlns:mc="http://schemas.openxmlformats.org/markup-compatibility/2006">
              <mc:Choice xmlns:v="urn:schemas-microsoft-com:vml" Requires="v">
                <p:oleObj spid="_x0000_s98380" name="Worksheet" r:id="rId4" imgW="4819666" imgH="742950" progId="Excel.Sheet.8">
                  <p:embed/>
                </p:oleObj>
              </mc:Choice>
              <mc:Fallback>
                <p:oleObj name="Worksheet" r:id="rId4" imgW="4819666" imgH="7429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063" y="3200400"/>
                        <a:ext cx="8593137"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58" name="Picture 9" descr="Chapter 12 Purchase of partnership interest.png"/>
          <p:cNvPicPr>
            <a:picLocks noChangeAspect="1"/>
          </p:cNvPicPr>
          <p:nvPr/>
        </p:nvPicPr>
        <p:blipFill>
          <a:blip r:embed="rId6" cstate="print"/>
          <a:srcRect/>
          <a:stretch>
            <a:fillRect/>
          </a:stretch>
        </p:blipFill>
        <p:spPr bwMode="auto">
          <a:xfrm>
            <a:off x="228600" y="4953000"/>
            <a:ext cx="8672513" cy="998538"/>
          </a:xfrm>
          <a:prstGeom prst="rect">
            <a:avLst/>
          </a:prstGeom>
          <a:noFill/>
          <a:ln w="9525">
            <a:solidFill>
              <a:schemeClr val="tx1"/>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33F3B7D2-BA37-4799-B152-AAF6DB35F7A9}" type="slidenum">
              <a:rPr lang="en-US" smtClean="0"/>
              <a:pPr>
                <a:defRPr/>
              </a:pPr>
              <a:t>27</a:t>
            </a:fld>
            <a:endParaRPr lang="en-US" dirty="0"/>
          </a:p>
        </p:txBody>
      </p:sp>
      <p:sp>
        <p:nvSpPr>
          <p:cNvPr id="9" name="Rounded Rectangle 8"/>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49158"/>
                                        </p:tgtEl>
                                        <p:attrNameLst>
                                          <p:attrName>style.visibility</p:attrName>
                                        </p:attrNameLst>
                                      </p:cBhvr>
                                      <p:to>
                                        <p:strVal val="visible"/>
                                      </p:to>
                                    </p:set>
                                    <p:animEffect transition="in" filter="wipe(left)">
                                      <p:cBhvr>
                                        <p:cTn id="7" dur="5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title"/>
          </p:nvPr>
        </p:nvSpPr>
        <p:spPr>
          <a:xfrm>
            <a:off x="457200" y="609600"/>
            <a:ext cx="8229600" cy="914400"/>
          </a:xfrm>
        </p:spPr>
        <p:txBody>
          <a:bodyPr/>
          <a:lstStyle/>
          <a:p>
            <a:pPr eaLnBrk="1" hangingPunct="1"/>
            <a:r>
              <a:rPr lang="en-US" altLang="en-US" b="1" dirty="0"/>
              <a:t>Investing Assets in a Partnership</a:t>
            </a:r>
          </a:p>
        </p:txBody>
      </p:sp>
      <p:sp>
        <p:nvSpPr>
          <p:cNvPr id="30724" name="Rectangle 4"/>
          <p:cNvSpPr>
            <a:spLocks noGrp="1" noChangeArrowheads="1"/>
          </p:cNvSpPr>
          <p:nvPr>
            <p:ph type="body" idx="4294967295"/>
          </p:nvPr>
        </p:nvSpPr>
        <p:spPr>
          <a:xfrm>
            <a:off x="990600" y="1600200"/>
            <a:ext cx="7543800" cy="3962400"/>
          </a:xfrm>
          <a:solidFill>
            <a:schemeClr val="accent4">
              <a:lumMod val="20000"/>
              <a:lumOff val="80000"/>
            </a:schemeClr>
          </a:solidFill>
          <a:ln>
            <a:solidFill>
              <a:schemeClr val="tx2"/>
            </a:solidFill>
          </a:ln>
        </p:spPr>
        <p:txBody>
          <a:bodyPr rtlCol="0">
            <a:normAutofit/>
          </a:bodyPr>
          <a:lstStyle/>
          <a:p>
            <a:pPr eaLnBrk="1" fontAlgn="auto" hangingPunct="1">
              <a:spcAft>
                <a:spcPts val="0"/>
              </a:spcAft>
              <a:buClr>
                <a:srgbClr val="10253F"/>
              </a:buClr>
              <a:buFont typeface="Arial" charset="0"/>
              <a:buChar char="•"/>
              <a:defRPr/>
            </a:pPr>
            <a:r>
              <a:rPr lang="en-US" dirty="0">
                <a:solidFill>
                  <a:srgbClr val="10253F"/>
                </a:solidFill>
                <a:ea typeface="ＭＳ Ｐゴシック" pitchFamily="-84" charset="-128"/>
              </a:rPr>
              <a:t> The new partner can gain partnership interest by contributing assets to the partnership.</a:t>
            </a:r>
          </a:p>
          <a:p>
            <a:pPr eaLnBrk="1" fontAlgn="auto" hangingPunct="1">
              <a:spcAft>
                <a:spcPts val="0"/>
              </a:spcAft>
              <a:buClr>
                <a:srgbClr val="10253F"/>
              </a:buClr>
              <a:buFont typeface="Arial" charset="0"/>
              <a:buChar char="•"/>
              <a:defRPr/>
            </a:pPr>
            <a:r>
              <a:rPr lang="en-US" dirty="0">
                <a:solidFill>
                  <a:srgbClr val="10253F"/>
                </a:solidFill>
                <a:ea typeface="ＭＳ Ｐゴシック" pitchFamily="-84" charset="-128"/>
              </a:rPr>
              <a:t> The new assets will increase the partnership’s net assets.</a:t>
            </a:r>
          </a:p>
          <a:p>
            <a:pPr eaLnBrk="1" fontAlgn="auto" hangingPunct="1">
              <a:spcAft>
                <a:spcPts val="0"/>
              </a:spcAft>
              <a:buClr>
                <a:srgbClr val="10253F"/>
              </a:buClr>
              <a:buFont typeface="Arial" charset="0"/>
              <a:buChar char="•"/>
              <a:defRPr/>
            </a:pPr>
            <a:r>
              <a:rPr lang="en-US" dirty="0">
                <a:solidFill>
                  <a:srgbClr val="10253F"/>
                </a:solidFill>
                <a:ea typeface="ＭＳ Ｐゴシック" pitchFamily="-84" charset="-128"/>
              </a:rPr>
              <a:t> After admission, both assets and equity will increase.</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A54875CA-7B05-43C1-AAC1-F2AA4CD38C9A}" type="slidenum">
              <a:rPr lang="en-US" smtClean="0"/>
              <a:pPr>
                <a:defRPr/>
              </a:pPr>
              <a:t>28</a:t>
            </a:fld>
            <a:endParaRPr lang="en-US" dirty="0"/>
          </a:p>
        </p:txBody>
      </p:sp>
      <p:sp>
        <p:nvSpPr>
          <p:cNvPr id="7" name="Rounded Rectangle 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title"/>
          </p:nvPr>
        </p:nvSpPr>
        <p:spPr>
          <a:xfrm>
            <a:off x="457200" y="533400"/>
            <a:ext cx="8229600" cy="884238"/>
          </a:xfrm>
        </p:spPr>
        <p:txBody>
          <a:bodyPr/>
          <a:lstStyle/>
          <a:p>
            <a:pPr eaLnBrk="1" hangingPunct="1"/>
            <a:r>
              <a:rPr lang="en-US" altLang="en-US" dirty="0"/>
              <a:t>Investing Assets in a Partnership</a:t>
            </a:r>
          </a:p>
        </p:txBody>
      </p:sp>
      <p:sp>
        <p:nvSpPr>
          <p:cNvPr id="7" name="Rectangle 2"/>
          <p:cNvSpPr txBox="1">
            <a:spLocks noChangeArrowheads="1"/>
          </p:cNvSpPr>
          <p:nvPr/>
        </p:nvSpPr>
        <p:spPr bwMode="auto">
          <a:xfrm>
            <a:off x="838200" y="1752600"/>
            <a:ext cx="7467600" cy="838200"/>
          </a:xfrm>
          <a:prstGeom prst="rect">
            <a:avLst/>
          </a:prstGeom>
          <a:solidFill>
            <a:schemeClr val="accent3">
              <a:lumMod val="20000"/>
              <a:lumOff val="80000"/>
            </a:schemeClr>
          </a:solidFill>
          <a:ln w="9525">
            <a:solidFill>
              <a:schemeClr val="accent3">
                <a:lumMod val="50000"/>
              </a:schemeClr>
            </a:solidFill>
            <a:miter lim="800000"/>
            <a:headEnd/>
            <a:tailEnd/>
          </a:ln>
          <a:effectLst/>
        </p:spPr>
        <p:txBody>
          <a:bodyPr/>
          <a:lstStyle/>
          <a:p>
            <a:pPr algn="ctr" eaLnBrk="0" hangingPunct="0">
              <a:buClr>
                <a:schemeClr val="accent1"/>
              </a:buClr>
              <a:buSzPct val="70000"/>
              <a:buFont typeface="Wingdings" pitchFamily="-84" charset="2"/>
              <a:buNone/>
              <a:defRPr/>
            </a:pPr>
            <a:r>
              <a:rPr lang="en-US" sz="2400" dirty="0">
                <a:solidFill>
                  <a:srgbClr val="4F6228"/>
                </a:solidFill>
                <a:latin typeface="Arial" charset="0"/>
                <a:cs typeface="Arial" charset="0"/>
              </a:rPr>
              <a:t>     </a:t>
            </a:r>
            <a:r>
              <a:rPr lang="en-US" sz="2400" dirty="0">
                <a:solidFill>
                  <a:srgbClr val="1E1C11"/>
                </a:solidFill>
                <a:latin typeface="Arial" charset="0"/>
                <a:cs typeface="Arial" charset="0"/>
              </a:rPr>
              <a:t>On January 4</a:t>
            </a:r>
            <a:r>
              <a:rPr lang="en-US" sz="2400" baseline="30000" dirty="0">
                <a:solidFill>
                  <a:srgbClr val="1E1C11"/>
                </a:solidFill>
                <a:latin typeface="Arial" charset="0"/>
                <a:cs typeface="Arial" charset="0"/>
              </a:rPr>
              <a:t>th</a:t>
            </a:r>
            <a:r>
              <a:rPr lang="en-US" sz="2400" dirty="0">
                <a:solidFill>
                  <a:srgbClr val="1E1C11"/>
                </a:solidFill>
                <a:latin typeface="Arial" charset="0"/>
                <a:cs typeface="Arial" charset="0"/>
              </a:rPr>
              <a:t>, Tyrell Rasheed is admitted to the partnership with a payment of $22,000 cash.</a:t>
            </a:r>
          </a:p>
        </p:txBody>
      </p:sp>
      <p:graphicFrame>
        <p:nvGraphicFramePr>
          <p:cNvPr id="100356" name="Object 2"/>
          <p:cNvGraphicFramePr>
            <a:graphicFrameLocks noChangeAspect="1"/>
          </p:cNvGraphicFramePr>
          <p:nvPr/>
        </p:nvGraphicFramePr>
        <p:xfrm>
          <a:off x="242888" y="2881313"/>
          <a:ext cx="8596312" cy="1309687"/>
        </p:xfrm>
        <a:graphic>
          <a:graphicData uri="http://schemas.openxmlformats.org/presentationml/2006/ole">
            <mc:AlternateContent xmlns:mc="http://schemas.openxmlformats.org/markup-compatibility/2006">
              <mc:Choice xmlns:v="urn:schemas-microsoft-com:vml" Requires="v">
                <p:oleObj spid="_x0000_s100428" name="Worksheet" r:id="rId4" imgW="4810133" imgH="742950" progId="Excel.Sheet.8">
                  <p:embed/>
                </p:oleObj>
              </mc:Choice>
              <mc:Fallback>
                <p:oleObj name="Worksheet" r:id="rId4" imgW="4810133" imgH="74295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888" y="2881313"/>
                        <a:ext cx="8596312" cy="130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3254" name="Picture 10" descr="Chapter 12 New Partner Buy in.png"/>
          <p:cNvPicPr>
            <a:picLocks noChangeAspect="1"/>
          </p:cNvPicPr>
          <p:nvPr/>
        </p:nvPicPr>
        <p:blipFill>
          <a:blip r:embed="rId6" cstate="print"/>
          <a:srcRect/>
          <a:stretch>
            <a:fillRect/>
          </a:stretch>
        </p:blipFill>
        <p:spPr bwMode="auto">
          <a:xfrm>
            <a:off x="228600" y="4495800"/>
            <a:ext cx="8648700" cy="990600"/>
          </a:xfrm>
          <a:prstGeom prst="rect">
            <a:avLst/>
          </a:prstGeom>
          <a:noFill/>
          <a:ln w="9525">
            <a:solidFill>
              <a:schemeClr val="tx1"/>
            </a:solidFill>
            <a:miter lim="800000"/>
            <a:headEnd/>
            <a:tailEnd/>
          </a:ln>
        </p:spPr>
      </p:pic>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79DEE454-DFEA-4E69-939D-F4A4716D58E2}" type="slidenum">
              <a:rPr lang="en-US" smtClean="0"/>
              <a:pPr>
                <a:defRPr/>
              </a:pPr>
              <a:t>29</a:t>
            </a:fld>
            <a:endParaRPr lang="en-US" dirty="0"/>
          </a:p>
        </p:txBody>
      </p:sp>
      <p:sp>
        <p:nvSpPr>
          <p:cNvPr id="10" name="Rounded Rectangle 9"/>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53254"/>
                                        </p:tgtEl>
                                        <p:attrNameLst>
                                          <p:attrName>style.visibility</p:attrName>
                                        </p:attrNameLst>
                                      </p:cBhvr>
                                      <p:to>
                                        <p:strVal val="visible"/>
                                      </p:to>
                                    </p:set>
                                    <p:animEffect transition="in" filter="wipe(left)">
                                      <p:cBhvr>
                                        <p:cTn id="7" dur="500"/>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4"/>
          <p:cNvSpPr>
            <a:spLocks noGrp="1"/>
          </p:cNvSpPr>
          <p:nvPr>
            <p:ph type="ctrTitle"/>
          </p:nvPr>
        </p:nvSpPr>
        <p:spPr>
          <a:xfrm>
            <a:off x="914400" y="1761653"/>
            <a:ext cx="7315200" cy="3124200"/>
          </a:xfrm>
        </p:spPr>
        <p:txBody>
          <a:bodyPr/>
          <a:lstStyle/>
          <a:p>
            <a:r>
              <a:rPr lang="en-US" altLang="en-US" dirty="0"/>
              <a:t/>
            </a:r>
            <a:br>
              <a:rPr lang="en-US" altLang="en-US" dirty="0"/>
            </a:br>
            <a:r>
              <a:rPr lang="en-US" altLang="en-US" dirty="0"/>
              <a:t/>
            </a:r>
            <a:br>
              <a:rPr lang="en-US" altLang="en-US" dirty="0"/>
            </a:br>
            <a:r>
              <a:rPr lang="en-US" altLang="en-US" dirty="0"/>
              <a:t>C1:	</a:t>
            </a:r>
            <a:br>
              <a:rPr lang="en-US" altLang="en-US" dirty="0"/>
            </a:br>
            <a:r>
              <a:rPr lang="en-US" dirty="0"/>
              <a:t>Identify characteristics of partnerships and similar organizations.</a:t>
            </a:r>
            <a:br>
              <a:rPr lang="en-US" dirty="0"/>
            </a:br>
            <a:r>
              <a:rPr lang="en-US" altLang="en-US" dirty="0"/>
              <a:t/>
            </a:r>
            <a:br>
              <a:rPr lang="en-US" altLang="en-US" dirty="0"/>
            </a:br>
            <a:endParaRPr lang="en-US" altLang="en-US" dirty="0"/>
          </a:p>
        </p:txBody>
      </p:sp>
      <p:sp>
        <p:nvSpPr>
          <p:cNvPr id="727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7DCD0E5-0213-402F-B969-285E9BD04260}" type="slidenum">
              <a:rPr lang="en-US" altLang="en-US" smtClean="0">
                <a:solidFill>
                  <a:srgbClr val="898989"/>
                </a:solidFill>
                <a:latin typeface="Arial" pitchFamily="34" charset="0"/>
                <a:cs typeface="Arial" pitchFamily="34" charset="0"/>
              </a:rPr>
              <a:pPr/>
              <a:t>3</a:t>
            </a:fld>
            <a:endParaRPr lang="en-US" altLang="en-US">
              <a:solidFill>
                <a:srgbClr val="898989"/>
              </a:solidFill>
              <a:latin typeface="Arial" pitchFamily="34" charset="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2709" name="Picture 2"/>
          <p:cNvPicPr>
            <a:picLocks noChangeAspect="1" noChangeArrowheads="1"/>
          </p:cNvPicPr>
          <p:nvPr/>
        </p:nvPicPr>
        <p:blipFill>
          <a:blip r:embed="rId3" cstate="print"/>
          <a:srcRect/>
          <a:stretch>
            <a:fillRect/>
          </a:stretch>
        </p:blipFill>
        <p:spPr bwMode="auto">
          <a:xfrm>
            <a:off x="838200" y="1936750"/>
            <a:ext cx="7315200" cy="87312"/>
          </a:xfrm>
          <a:prstGeom prst="rect">
            <a:avLst/>
          </a:prstGeom>
          <a:noFill/>
          <a:ln w="9525">
            <a:noFill/>
            <a:miter lim="800000"/>
            <a:headEnd/>
            <a:tailEnd/>
          </a:ln>
        </p:spPr>
      </p:pic>
      <p:pic>
        <p:nvPicPr>
          <p:cNvPr id="72710" name="Picture 2"/>
          <p:cNvPicPr>
            <a:picLocks noChangeAspect="1" noChangeArrowheads="1"/>
          </p:cNvPicPr>
          <p:nvPr/>
        </p:nvPicPr>
        <p:blipFill>
          <a:blip r:embed="rId3" cstate="print"/>
          <a:srcRect/>
          <a:stretch>
            <a:fillRect/>
          </a:stretch>
        </p:blipFill>
        <p:spPr bwMode="auto">
          <a:xfrm>
            <a:off x="914400" y="4798540"/>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609600"/>
            <a:ext cx="8229600" cy="808038"/>
          </a:xfrm>
        </p:spPr>
        <p:txBody>
          <a:bodyPr/>
          <a:lstStyle/>
          <a:p>
            <a:pPr eaLnBrk="1" hangingPunct="1"/>
            <a:r>
              <a:rPr lang="en-US" altLang="en-US" dirty="0"/>
              <a:t>Bonus to Old or New Partners</a:t>
            </a:r>
          </a:p>
        </p:txBody>
      </p:sp>
      <p:grpSp>
        <p:nvGrpSpPr>
          <p:cNvPr id="101379" name="Group 12"/>
          <p:cNvGrpSpPr>
            <a:grpSpLocks/>
          </p:cNvGrpSpPr>
          <p:nvPr/>
        </p:nvGrpSpPr>
        <p:grpSpPr bwMode="auto">
          <a:xfrm>
            <a:off x="304800" y="1830388"/>
            <a:ext cx="8534400" cy="1784350"/>
            <a:chOff x="192" y="1094"/>
            <a:chExt cx="5376" cy="1124"/>
          </a:xfrm>
        </p:grpSpPr>
        <p:sp>
          <p:nvSpPr>
            <p:cNvPr id="32772" name="Text Box 4"/>
            <p:cNvSpPr txBox="1">
              <a:spLocks noChangeArrowheads="1"/>
            </p:cNvSpPr>
            <p:nvPr/>
          </p:nvSpPr>
          <p:spPr bwMode="auto">
            <a:xfrm>
              <a:off x="192" y="1392"/>
              <a:ext cx="1488" cy="526"/>
            </a:xfrm>
            <a:prstGeom prst="rect">
              <a:avLst/>
            </a:prstGeom>
            <a:solidFill>
              <a:srgbClr val="953735"/>
            </a:solidFill>
            <a:ln w="12700">
              <a:solidFill>
                <a:schemeClr val="tx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400" dirty="0">
                  <a:solidFill>
                    <a:schemeClr val="bg1"/>
                  </a:solidFill>
                  <a:latin typeface="Calibri" pitchFamily="-84" charset="0"/>
                  <a:ea typeface="ＭＳ Ｐゴシック" pitchFamily="-84" charset="-128"/>
                  <a:cs typeface="Arial" charset="0"/>
                </a:rPr>
                <a:t>Bonus to Old Partners</a:t>
              </a:r>
            </a:p>
          </p:txBody>
        </p:sp>
        <p:sp>
          <p:nvSpPr>
            <p:cNvPr id="32773" name="Text Box 5"/>
            <p:cNvSpPr txBox="1">
              <a:spLocks noChangeArrowheads="1"/>
            </p:cNvSpPr>
            <p:nvPr/>
          </p:nvSpPr>
          <p:spPr bwMode="auto">
            <a:xfrm>
              <a:off x="2496" y="1094"/>
              <a:ext cx="3072" cy="1124"/>
            </a:xfrm>
            <a:prstGeom prst="rect">
              <a:avLst/>
            </a:prstGeom>
            <a:solidFill>
              <a:srgbClr val="953735"/>
            </a:solidFill>
            <a:ln w="12700">
              <a:solidFill>
                <a:schemeClr val="tx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200" dirty="0">
                  <a:solidFill>
                    <a:schemeClr val="bg1"/>
                  </a:solidFill>
                  <a:latin typeface="Calibri" pitchFamily="-84" charset="0"/>
                  <a:ea typeface="ＭＳ Ｐゴシック" pitchFamily="-84" charset="-128"/>
                  <a:cs typeface="Arial" charset="0"/>
                </a:rPr>
                <a:t>When the current value of a partnership is greater than the recorded amounts of equity, the old partners usually require a new partner to pay a bonus when joining.</a:t>
              </a:r>
            </a:p>
          </p:txBody>
        </p:sp>
        <p:cxnSp>
          <p:nvCxnSpPr>
            <p:cNvPr id="32774" name="AutoShape 6"/>
            <p:cNvCxnSpPr>
              <a:cxnSpLocks noChangeShapeType="1"/>
              <a:stCxn id="32772" idx="3"/>
              <a:endCxn id="32773" idx="1"/>
            </p:cNvCxnSpPr>
            <p:nvPr/>
          </p:nvCxnSpPr>
          <p:spPr bwMode="auto">
            <a:xfrm>
              <a:off x="1680" y="1655"/>
              <a:ext cx="816" cy="1"/>
            </a:xfrm>
            <a:prstGeom prst="straightConnector1">
              <a:avLst/>
            </a:prstGeom>
            <a:noFill/>
            <a:ln w="28575">
              <a:solidFill>
                <a:srgbClr val="FF0000"/>
              </a:solidFill>
              <a:round/>
              <a:headEnd/>
              <a:tailEnd type="arrow" w="med" len="med"/>
            </a:ln>
            <a:effectLst>
              <a:outerShdw blurRad="63500" dist="38100" dir="2700000" algn="tl" rotWithShape="0">
                <a:srgbClr val="000000">
                  <a:alpha val="39999"/>
                </a:srgbClr>
              </a:outerShdw>
            </a:effectLst>
          </p:spPr>
        </p:cxnSp>
      </p:grpSp>
      <p:grpSp>
        <p:nvGrpSpPr>
          <p:cNvPr id="101380" name="Group 11"/>
          <p:cNvGrpSpPr>
            <a:grpSpLocks/>
          </p:cNvGrpSpPr>
          <p:nvPr/>
        </p:nvGrpSpPr>
        <p:grpSpPr bwMode="auto">
          <a:xfrm>
            <a:off x="304800" y="3887788"/>
            <a:ext cx="8534400" cy="1446212"/>
            <a:chOff x="192" y="2432"/>
            <a:chExt cx="5376" cy="911"/>
          </a:xfrm>
        </p:grpSpPr>
        <p:sp>
          <p:nvSpPr>
            <p:cNvPr id="32776" name="Text Box 8"/>
            <p:cNvSpPr txBox="1">
              <a:spLocks noChangeArrowheads="1"/>
            </p:cNvSpPr>
            <p:nvPr/>
          </p:nvSpPr>
          <p:spPr bwMode="auto">
            <a:xfrm>
              <a:off x="192" y="2634"/>
              <a:ext cx="1488" cy="526"/>
            </a:xfrm>
            <a:prstGeom prst="rect">
              <a:avLst/>
            </a:prstGeom>
            <a:solidFill>
              <a:srgbClr val="E6E0EC"/>
            </a:solidFill>
            <a:ln w="12700">
              <a:solidFill>
                <a:schemeClr val="tx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400" b="1" dirty="0">
                  <a:solidFill>
                    <a:srgbClr val="4F6228"/>
                  </a:solidFill>
                  <a:latin typeface="Calibri" pitchFamily="-84" charset="0"/>
                  <a:ea typeface="ＭＳ Ｐゴシック" pitchFamily="-84" charset="-128"/>
                  <a:cs typeface="Arial" charset="0"/>
                </a:rPr>
                <a:t>Bonus to New Partners</a:t>
              </a:r>
            </a:p>
          </p:txBody>
        </p:sp>
        <p:sp>
          <p:nvSpPr>
            <p:cNvPr id="32777" name="Text Box 9"/>
            <p:cNvSpPr txBox="1">
              <a:spLocks noChangeArrowheads="1"/>
            </p:cNvSpPr>
            <p:nvPr/>
          </p:nvSpPr>
          <p:spPr bwMode="auto">
            <a:xfrm>
              <a:off x="2496" y="2432"/>
              <a:ext cx="3072" cy="911"/>
            </a:xfrm>
            <a:prstGeom prst="rect">
              <a:avLst/>
            </a:prstGeom>
            <a:solidFill>
              <a:srgbClr val="E6E0EC"/>
            </a:solidFill>
            <a:ln w="12700">
              <a:solidFill>
                <a:schemeClr val="tx2"/>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200" b="1" dirty="0">
                  <a:solidFill>
                    <a:srgbClr val="4F6228"/>
                  </a:solidFill>
                  <a:latin typeface="Calibri" pitchFamily="-84" charset="0"/>
                  <a:ea typeface="ＭＳ Ｐゴシック" pitchFamily="-84" charset="-128"/>
                  <a:cs typeface="Arial" charset="0"/>
                </a:rPr>
                <a:t>The partnership may grant a bonus to a new partner if the business is in need of cash or if the new partner has exceptional talents.</a:t>
              </a:r>
            </a:p>
          </p:txBody>
        </p:sp>
        <p:cxnSp>
          <p:nvCxnSpPr>
            <p:cNvPr id="32778" name="AutoShape 10"/>
            <p:cNvCxnSpPr>
              <a:cxnSpLocks noChangeShapeType="1"/>
              <a:stCxn id="32776" idx="3"/>
              <a:endCxn id="32777" idx="1"/>
            </p:cNvCxnSpPr>
            <p:nvPr/>
          </p:nvCxnSpPr>
          <p:spPr bwMode="auto">
            <a:xfrm flipV="1">
              <a:off x="1680" y="2888"/>
              <a:ext cx="816" cy="9"/>
            </a:xfrm>
            <a:prstGeom prst="straightConnector1">
              <a:avLst/>
            </a:prstGeom>
            <a:noFill/>
            <a:ln w="28575">
              <a:solidFill>
                <a:srgbClr val="FF0000"/>
              </a:solidFill>
              <a:round/>
              <a:headEnd/>
              <a:tailEnd type="arrow" w="med" len="med"/>
            </a:ln>
            <a:effectLst>
              <a:outerShdw blurRad="63500" dist="38100" dir="2700000" algn="tl" rotWithShape="0">
                <a:srgbClr val="000000">
                  <a:alpha val="39999"/>
                </a:srgbClr>
              </a:outerShdw>
            </a:effectLst>
          </p:spPr>
        </p:cxnSp>
      </p:gr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Slide Number Placeholder 13"/>
          <p:cNvSpPr>
            <a:spLocks noGrp="1"/>
          </p:cNvSpPr>
          <p:nvPr>
            <p:ph type="sldNum" sz="quarter" idx="12"/>
          </p:nvPr>
        </p:nvSpPr>
        <p:spPr/>
        <p:txBody>
          <a:bodyPr/>
          <a:lstStyle/>
          <a:p>
            <a:pPr>
              <a:defRPr/>
            </a:pPr>
            <a:fld id="{71E20065-1270-4A21-8A3A-9238C1416FB1}" type="slidenum">
              <a:rPr lang="en-US" smtClean="0"/>
              <a:pPr>
                <a:defRPr/>
              </a:pPr>
              <a:t>30</a:t>
            </a:fld>
            <a:endParaRPr lang="en-US" dirty="0"/>
          </a:p>
        </p:txBody>
      </p:sp>
      <p:sp>
        <p:nvSpPr>
          <p:cNvPr id="15" name="Rounded Rectangle 14"/>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6" descr="C:\Documents and Settings\Administrator\Local Settings\Temporary Internet Files\Content.IE5\K8Q5KUIX\MPj04230370000[1].jpg"/>
          <p:cNvPicPr>
            <a:picLocks noChangeAspect="1" noChangeArrowheads="1"/>
          </p:cNvPicPr>
          <p:nvPr/>
        </p:nvPicPr>
        <p:blipFill>
          <a:blip r:embed="rId4" cstate="print"/>
          <a:srcRect/>
          <a:stretch>
            <a:fillRect/>
          </a:stretch>
        </p:blipFill>
        <p:spPr bwMode="auto">
          <a:xfrm>
            <a:off x="3657600" y="4191000"/>
            <a:ext cx="1828800" cy="1828800"/>
          </a:xfrm>
          <a:prstGeom prst="rect">
            <a:avLst/>
          </a:prstGeom>
          <a:noFill/>
          <a:ln w="9525">
            <a:noFill/>
            <a:miter lim="800000"/>
            <a:headEnd/>
            <a:tailEnd/>
          </a:ln>
          <a:effectLst>
            <a:outerShdw dist="139700" dir="2700000" algn="tl" rotWithShape="0">
              <a:srgbClr val="333333">
                <a:alpha val="64998"/>
              </a:srgbClr>
            </a:outerShdw>
          </a:effectLst>
        </p:spPr>
      </p:pic>
      <p:sp>
        <p:nvSpPr>
          <p:cNvPr id="102403" name="Rectangle 2"/>
          <p:cNvSpPr>
            <a:spLocks noGrp="1" noChangeArrowheads="1"/>
          </p:cNvSpPr>
          <p:nvPr>
            <p:ph type="title"/>
          </p:nvPr>
        </p:nvSpPr>
        <p:spPr>
          <a:xfrm>
            <a:off x="457200" y="609600"/>
            <a:ext cx="8229600" cy="808038"/>
          </a:xfrm>
        </p:spPr>
        <p:txBody>
          <a:bodyPr/>
          <a:lstStyle/>
          <a:p>
            <a:pPr eaLnBrk="1" hangingPunct="1"/>
            <a:r>
              <a:rPr lang="en-US" altLang="en-US" b="1" dirty="0"/>
              <a:t>Bonus to Old Partners</a:t>
            </a:r>
          </a:p>
        </p:txBody>
      </p:sp>
      <p:sp>
        <p:nvSpPr>
          <p:cNvPr id="13316" name="Rectangle 12"/>
          <p:cNvSpPr>
            <a:spLocks noGrp="1" noChangeArrowheads="1"/>
          </p:cNvSpPr>
          <p:nvPr>
            <p:ph type="body" idx="4294967295"/>
          </p:nvPr>
        </p:nvSpPr>
        <p:spPr>
          <a:xfrm>
            <a:off x="0" y="1524000"/>
            <a:ext cx="9144000" cy="1905000"/>
          </a:xfrm>
          <a:solidFill>
            <a:schemeClr val="accent1">
              <a:lumMod val="20000"/>
              <a:lumOff val="80000"/>
            </a:schemeClr>
          </a:solidFill>
          <a:ln>
            <a:solidFill>
              <a:schemeClr val="accent3">
                <a:lumMod val="50000"/>
              </a:schemeClr>
            </a:solidFill>
          </a:ln>
        </p:spPr>
        <p:txBody>
          <a:bodyPr lIns="90488" tIns="44450" rIns="90488" bIns="44450" rtlCol="0">
            <a:normAutofit/>
          </a:bodyPr>
          <a:lstStyle/>
          <a:p>
            <a:pPr algn="ctr" eaLnBrk="1" fontAlgn="auto" hangingPunct="1">
              <a:lnSpc>
                <a:spcPct val="90000"/>
              </a:lnSpc>
              <a:spcAft>
                <a:spcPts val="0"/>
              </a:spcAft>
              <a:buFont typeface="Wingdings" pitchFamily="-84" charset="2"/>
              <a:buNone/>
              <a:defRPr/>
            </a:pPr>
            <a:r>
              <a:rPr lang="en-US" sz="2600" dirty="0">
                <a:solidFill>
                  <a:srgbClr val="1E1C11"/>
                </a:solidFill>
                <a:ea typeface="ＭＳ Ｐゴシック" pitchFamily="-84" charset="-128"/>
                <a:cs typeface="Arial" charset="0"/>
              </a:rPr>
              <a:t>     On January 4</a:t>
            </a:r>
            <a:r>
              <a:rPr lang="en-US" sz="2600" baseline="30000" dirty="0">
                <a:solidFill>
                  <a:srgbClr val="1E1C11"/>
                </a:solidFill>
                <a:ea typeface="ＭＳ Ｐゴシック" pitchFamily="-84" charset="-128"/>
                <a:cs typeface="Arial" charset="0"/>
              </a:rPr>
              <a:t>th</a:t>
            </a:r>
            <a:r>
              <a:rPr lang="en-US" sz="2600" dirty="0">
                <a:solidFill>
                  <a:srgbClr val="1E1C11"/>
                </a:solidFill>
                <a:ea typeface="ＭＳ Ｐゴシック" pitchFamily="-84" charset="-128"/>
                <a:cs typeface="Arial" charset="0"/>
              </a:rPr>
              <a:t>, Zayn and Perez agree to accept Rasheed as a partner upon his investment of $42,000 cash in the partnership. Rasheed is to receive a 25% ownership interest in the new partnership. Any bonus is attributable to the existing partners and is shared equally.</a:t>
            </a:r>
          </a:p>
        </p:txBody>
      </p:sp>
      <p:graphicFrame>
        <p:nvGraphicFramePr>
          <p:cNvPr id="102405" name="Object 2"/>
          <p:cNvGraphicFramePr>
            <a:graphicFrameLocks noChangeAspect="1"/>
          </p:cNvGraphicFramePr>
          <p:nvPr/>
        </p:nvGraphicFramePr>
        <p:xfrm>
          <a:off x="1476375" y="3657600"/>
          <a:ext cx="6003925" cy="2667000"/>
        </p:xfrm>
        <a:graphic>
          <a:graphicData uri="http://schemas.openxmlformats.org/presentationml/2006/ole">
            <mc:AlternateContent xmlns:mc="http://schemas.openxmlformats.org/markup-compatibility/2006">
              <mc:Choice xmlns:v="urn:schemas-microsoft-com:vml" Requires="v">
                <p:oleObj spid="_x0000_s102477" name="Worksheet" r:id="rId5" imgW="2895681" imgH="1238250" progId="Excel.Sheet.8">
                  <p:embed/>
                </p:oleObj>
              </mc:Choice>
              <mc:Fallback>
                <p:oleObj name="Worksheet" r:id="rId5" imgW="2895681" imgH="123825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375" y="3657600"/>
                        <a:ext cx="6003925" cy="2667000"/>
                      </a:xfrm>
                      <a:prstGeom prst="rect">
                        <a:avLst/>
                      </a:prstGeom>
                      <a:noFill/>
                      <a:ln>
                        <a:noFill/>
                      </a:ln>
                      <a:effectLst/>
                      <a:extLst>
                        <a:ext uri="{909E8E84-426E-40DD-AFC4-6F175D3DCCD1}">
                          <a14:hiddenFill xmlns:a14="http://schemas.microsoft.com/office/drawing/2010/main">
                            <a:solidFill>
                              <a:srgbClr val="9900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577A5AAA-EAFA-4B42-B1FB-492B38533DC2}" type="slidenum">
              <a:rPr lang="en-US" smtClean="0"/>
              <a:pPr>
                <a:defRPr/>
              </a:pPr>
              <a:t>31</a:t>
            </a:fld>
            <a:endParaRPr lang="en-US" dirty="0"/>
          </a:p>
        </p:txBody>
      </p:sp>
      <p:sp>
        <p:nvSpPr>
          <p:cNvPr id="9" name="Rounded Rectangle 8"/>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0" descr="Chapter 12 Bonus Admission 1.png"/>
          <p:cNvPicPr>
            <a:picLocks noChangeAspect="1"/>
          </p:cNvPicPr>
          <p:nvPr/>
        </p:nvPicPr>
        <p:blipFill>
          <a:blip r:embed="rId3" cstate="print"/>
          <a:srcRect/>
          <a:stretch>
            <a:fillRect/>
          </a:stretch>
        </p:blipFill>
        <p:spPr bwMode="auto">
          <a:xfrm>
            <a:off x="176213" y="3657600"/>
            <a:ext cx="8648700" cy="1447800"/>
          </a:xfrm>
          <a:prstGeom prst="rect">
            <a:avLst/>
          </a:prstGeom>
          <a:noFill/>
          <a:ln w="9525">
            <a:solidFill>
              <a:schemeClr val="tx1"/>
            </a:solidFill>
            <a:miter lim="800000"/>
            <a:headEnd/>
            <a:tailEnd/>
          </a:ln>
        </p:spPr>
      </p:pic>
      <p:sp>
        <p:nvSpPr>
          <p:cNvPr id="103427" name="Rectangle 2"/>
          <p:cNvSpPr>
            <a:spLocks noGrp="1" noChangeArrowheads="1"/>
          </p:cNvSpPr>
          <p:nvPr>
            <p:ph type="title"/>
          </p:nvPr>
        </p:nvSpPr>
        <p:spPr>
          <a:xfrm>
            <a:off x="457200" y="685800"/>
            <a:ext cx="8229600" cy="731838"/>
          </a:xfrm>
        </p:spPr>
        <p:txBody>
          <a:bodyPr/>
          <a:lstStyle/>
          <a:p>
            <a:pPr eaLnBrk="1" hangingPunct="1"/>
            <a:r>
              <a:rPr lang="en-US" altLang="en-US" b="1" dirty="0"/>
              <a:t>Bonus to Old Partners</a:t>
            </a:r>
          </a:p>
        </p:txBody>
      </p:sp>
      <p:grpSp>
        <p:nvGrpSpPr>
          <p:cNvPr id="103428" name="Group 10"/>
          <p:cNvGrpSpPr>
            <a:grpSpLocks/>
          </p:cNvGrpSpPr>
          <p:nvPr/>
        </p:nvGrpSpPr>
        <p:grpSpPr bwMode="auto">
          <a:xfrm>
            <a:off x="3095625" y="4794250"/>
            <a:ext cx="5286375" cy="1073150"/>
            <a:chOff x="1724005" y="4794190"/>
            <a:chExt cx="5286395" cy="1073210"/>
          </a:xfrm>
        </p:grpSpPr>
        <p:sp>
          <p:nvSpPr>
            <p:cNvPr id="50241" name="Line 65"/>
            <p:cNvSpPr>
              <a:spLocks noChangeShapeType="1"/>
            </p:cNvSpPr>
            <p:nvPr/>
          </p:nvSpPr>
          <p:spPr bwMode="auto">
            <a:xfrm flipV="1">
              <a:off x="6650037" y="4794190"/>
              <a:ext cx="360363" cy="685838"/>
            </a:xfrm>
            <a:prstGeom prst="line">
              <a:avLst/>
            </a:prstGeom>
            <a:noFill/>
            <a:ln w="28575">
              <a:solidFill>
                <a:srgbClr val="FF0000"/>
              </a:solidFill>
              <a:round/>
              <a:headEnd/>
              <a:tailEnd type="arrow" w="med" len="med"/>
            </a:ln>
            <a:effectLst>
              <a:outerShdw blurRad="63500" dist="38100" dir="2700000" algn="tl" rotWithShape="0">
                <a:srgbClr val="000000">
                  <a:alpha val="39999"/>
                </a:srgb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50240" name="Text Box 64"/>
            <p:cNvSpPr txBox="1">
              <a:spLocks noChangeArrowheads="1"/>
            </p:cNvSpPr>
            <p:nvPr/>
          </p:nvSpPr>
          <p:spPr bwMode="auto">
            <a:xfrm>
              <a:off x="1724005" y="5467328"/>
              <a:ext cx="5286395" cy="400072"/>
            </a:xfrm>
            <a:prstGeom prst="rect">
              <a:avLst/>
            </a:prstGeom>
            <a:solidFill>
              <a:srgbClr val="006600"/>
            </a:solidFill>
            <a:ln w="12700">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defRPr/>
              </a:pPr>
              <a:r>
                <a:rPr lang="en-US" sz="2000" dirty="0">
                  <a:solidFill>
                    <a:schemeClr val="bg1"/>
                  </a:solidFill>
                  <a:ea typeface="MS PGothic" pitchFamily="34" charset="-128"/>
                </a:rPr>
                <a:t>$42,000 - $30,000 = $12,000 × ½ = $6,000</a:t>
              </a:r>
            </a:p>
          </p:txBody>
        </p:sp>
      </p:grpSp>
      <p:sp>
        <p:nvSpPr>
          <p:cNvPr id="9" name="Rectangle 12"/>
          <p:cNvSpPr txBox="1">
            <a:spLocks noChangeArrowheads="1"/>
          </p:cNvSpPr>
          <p:nvPr/>
        </p:nvSpPr>
        <p:spPr bwMode="auto">
          <a:xfrm>
            <a:off x="152400" y="1524000"/>
            <a:ext cx="8686800" cy="1905000"/>
          </a:xfrm>
          <a:prstGeom prst="rect">
            <a:avLst/>
          </a:prstGeom>
          <a:solidFill>
            <a:schemeClr val="accent1">
              <a:lumMod val="20000"/>
              <a:lumOff val="80000"/>
            </a:schemeClr>
          </a:solidFill>
          <a:ln w="9525">
            <a:solidFill>
              <a:schemeClr val="accent3">
                <a:lumMod val="50000"/>
              </a:schemeClr>
            </a:solidFill>
            <a:miter lim="800000"/>
            <a:headEnd/>
            <a:tailEnd/>
          </a:ln>
        </p:spPr>
        <p:txBody>
          <a:bodyPr lIns="90488" tIns="44450" rIns="90488" bIns="44450"/>
          <a:lstStyle/>
          <a:p>
            <a:pPr marL="342900" indent="-342900" algn="ctr" eaLnBrk="0" hangingPunct="0">
              <a:lnSpc>
                <a:spcPct val="90000"/>
              </a:lnSpc>
              <a:spcBef>
                <a:spcPct val="20000"/>
              </a:spcBef>
              <a:buFont typeface="Wingdings" pitchFamily="-84" charset="2"/>
              <a:buNone/>
              <a:defRPr/>
            </a:pPr>
            <a:r>
              <a:rPr lang="en-US" sz="2600" dirty="0">
                <a:solidFill>
                  <a:srgbClr val="1E1C11"/>
                </a:solidFill>
                <a:latin typeface="Calibri" pitchFamily="-84" charset="0"/>
                <a:cs typeface="Arial" charset="0"/>
              </a:rPr>
              <a:t>     On January 4</a:t>
            </a:r>
            <a:r>
              <a:rPr lang="en-US" sz="2600" baseline="30000" dirty="0">
                <a:solidFill>
                  <a:srgbClr val="1E1C11"/>
                </a:solidFill>
                <a:latin typeface="Calibri" pitchFamily="-84" charset="0"/>
                <a:cs typeface="Arial" charset="0"/>
              </a:rPr>
              <a:t>th</a:t>
            </a:r>
            <a:r>
              <a:rPr lang="en-US" sz="2600" dirty="0">
                <a:solidFill>
                  <a:srgbClr val="1E1C11"/>
                </a:solidFill>
                <a:latin typeface="Calibri" pitchFamily="-84" charset="0"/>
                <a:cs typeface="Arial" charset="0"/>
              </a:rPr>
              <a:t>, Zayn and Perez agree to accept Rasheed as a partner upon his investment of $42,000 cash in the partnership. Rasheed is to receive a 25% ownership interest in the new partnership. Any bonus is attributable to the existing partners and is shared equally.</a:t>
            </a:r>
          </a:p>
        </p:txBody>
      </p:sp>
      <p:sp>
        <p:nvSpPr>
          <p:cNvPr id="10" name="Rectangle 9"/>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F559ABF9-7402-45B7-B155-CF913C8E8A97}" type="slidenum">
              <a:rPr lang="en-US" smtClean="0"/>
              <a:pPr>
                <a:defRPr/>
              </a:pPr>
              <a:t>32</a:t>
            </a:fld>
            <a:endParaRPr lang="en-US" dirty="0"/>
          </a:p>
        </p:txBody>
      </p:sp>
      <p:sp>
        <p:nvSpPr>
          <p:cNvPr id="12" name="Rounded Rectangle 11"/>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6" descr="C:\Documents and Settings\Administrator\Local Settings\Temporary Internet Files\Content.IE5\K8Q5KUIX\MPj04230370000[1].jpg"/>
          <p:cNvPicPr>
            <a:picLocks noChangeAspect="1" noChangeArrowheads="1"/>
          </p:cNvPicPr>
          <p:nvPr/>
        </p:nvPicPr>
        <p:blipFill>
          <a:blip r:embed="rId4" cstate="print"/>
          <a:srcRect/>
          <a:stretch>
            <a:fillRect/>
          </a:stretch>
        </p:blipFill>
        <p:spPr bwMode="auto">
          <a:xfrm>
            <a:off x="3657600" y="3810000"/>
            <a:ext cx="1828800" cy="1828800"/>
          </a:xfrm>
          <a:prstGeom prst="rect">
            <a:avLst/>
          </a:prstGeom>
          <a:noFill/>
          <a:ln w="9525">
            <a:noFill/>
            <a:miter lim="800000"/>
            <a:headEnd/>
            <a:tailEnd/>
          </a:ln>
          <a:effectLst>
            <a:outerShdw dist="139700" dir="2700000" algn="tl" rotWithShape="0">
              <a:srgbClr val="333333">
                <a:alpha val="64998"/>
              </a:srgbClr>
            </a:outerShdw>
          </a:effectLst>
        </p:spPr>
      </p:pic>
      <p:sp>
        <p:nvSpPr>
          <p:cNvPr id="104451" name="Rectangle 2"/>
          <p:cNvSpPr>
            <a:spLocks noGrp="1" noChangeArrowheads="1"/>
          </p:cNvSpPr>
          <p:nvPr>
            <p:ph type="title"/>
          </p:nvPr>
        </p:nvSpPr>
        <p:spPr>
          <a:xfrm>
            <a:off x="457200" y="609600"/>
            <a:ext cx="8229600" cy="808038"/>
          </a:xfrm>
        </p:spPr>
        <p:txBody>
          <a:bodyPr/>
          <a:lstStyle/>
          <a:p>
            <a:pPr eaLnBrk="1" hangingPunct="1"/>
            <a:r>
              <a:rPr lang="en-US" altLang="en-US" b="1" dirty="0"/>
              <a:t>Bonus to New Partner</a:t>
            </a:r>
          </a:p>
        </p:txBody>
      </p:sp>
      <p:graphicFrame>
        <p:nvGraphicFramePr>
          <p:cNvPr id="104452" name="Object 2"/>
          <p:cNvGraphicFramePr>
            <a:graphicFrameLocks noChangeAspect="1"/>
          </p:cNvGraphicFramePr>
          <p:nvPr/>
        </p:nvGraphicFramePr>
        <p:xfrm>
          <a:off x="1600200" y="3581400"/>
          <a:ext cx="6026150" cy="2566988"/>
        </p:xfrm>
        <a:graphic>
          <a:graphicData uri="http://schemas.openxmlformats.org/presentationml/2006/ole">
            <mc:AlternateContent xmlns:mc="http://schemas.openxmlformats.org/markup-compatibility/2006">
              <mc:Choice xmlns:v="urn:schemas-microsoft-com:vml" Requires="v">
                <p:oleObj spid="_x0000_s104524" name="Worksheet" r:id="rId5" imgW="2905214" imgH="1238250" progId="Excel.Sheet.8">
                  <p:embed/>
                </p:oleObj>
              </mc:Choice>
              <mc:Fallback>
                <p:oleObj name="Worksheet" r:id="rId5" imgW="2905214" imgH="123825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3581400"/>
                        <a:ext cx="602615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2"/>
          <p:cNvSpPr txBox="1">
            <a:spLocks noChangeArrowheads="1"/>
          </p:cNvSpPr>
          <p:nvPr/>
        </p:nvSpPr>
        <p:spPr bwMode="auto">
          <a:xfrm>
            <a:off x="533400" y="1524000"/>
            <a:ext cx="8077200" cy="1828800"/>
          </a:xfrm>
          <a:prstGeom prst="rect">
            <a:avLst/>
          </a:prstGeom>
          <a:solidFill>
            <a:srgbClr val="DCE6F2"/>
          </a:solidFill>
          <a:ln w="9525">
            <a:solidFill>
              <a:srgbClr val="4F6228"/>
            </a:solidFill>
            <a:miter lim="800000"/>
            <a:headEnd/>
            <a:tailEnd/>
          </a:ln>
          <a:effectLst>
            <a:outerShdw blurRad="63500" dist="38100" dir="2700000" algn="tl" rotWithShape="0">
              <a:srgbClr val="000000">
                <a:alpha val="39999"/>
              </a:srgbClr>
            </a:outerShdw>
          </a:effectLst>
        </p:spPr>
        <p:txBody>
          <a:bodyPr lIns="90488" tIns="44450" rIns="90488" bIns="44450"/>
          <a:lstStyle/>
          <a:p>
            <a:pPr marL="273050" indent="-273050" algn="ctr" eaLnBrk="0" hangingPunct="0">
              <a:lnSpc>
                <a:spcPct val="90000"/>
              </a:lnSpc>
              <a:spcBef>
                <a:spcPts val="600"/>
              </a:spcBef>
              <a:buClr>
                <a:schemeClr val="accent1"/>
              </a:buClr>
              <a:buSzPct val="70000"/>
              <a:buFont typeface="Wingdings" pitchFamily="-84" charset="2"/>
              <a:buNone/>
              <a:defRPr/>
            </a:pPr>
            <a:r>
              <a:rPr lang="en-US" sz="2400" dirty="0">
                <a:solidFill>
                  <a:srgbClr val="1E1C11"/>
                </a:solidFill>
                <a:latin typeface="Calibri" pitchFamily="-84" charset="0"/>
                <a:cs typeface="Arial" charset="0"/>
              </a:rPr>
              <a:t>     On January 4</a:t>
            </a:r>
            <a:r>
              <a:rPr lang="en-US" sz="2400" baseline="30000" dirty="0">
                <a:solidFill>
                  <a:srgbClr val="1E1C11"/>
                </a:solidFill>
                <a:latin typeface="Calibri" pitchFamily="-84" charset="0"/>
                <a:cs typeface="Arial" charset="0"/>
              </a:rPr>
              <a:t>th</a:t>
            </a:r>
            <a:r>
              <a:rPr lang="en-US" sz="2400" dirty="0">
                <a:solidFill>
                  <a:srgbClr val="1E1C11"/>
                </a:solidFill>
                <a:latin typeface="Calibri" pitchFamily="-84" charset="0"/>
                <a:cs typeface="Arial" charset="0"/>
              </a:rPr>
              <a:t>, Zayn and Perez agree to accept Rasheed as a partner upon his investment of $18,000 cash in the partnership. Rasheed is to receive a 25% ownership interest in the new partnership. Any bonus is attributable to Rasheed’s excellent business skills.</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9A48ACD4-ED05-426A-8DDA-4A96AE056EEE}" type="slidenum">
              <a:rPr lang="en-US" smtClean="0"/>
              <a:pPr>
                <a:defRPr/>
              </a:pPr>
              <a:t>33</a:t>
            </a:fld>
            <a:endParaRPr lang="en-US" dirty="0"/>
          </a:p>
        </p:txBody>
      </p:sp>
      <p:sp>
        <p:nvSpPr>
          <p:cNvPr id="9" name="Rounded Rectangle 8"/>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609600"/>
            <a:ext cx="8229600" cy="808038"/>
          </a:xfrm>
        </p:spPr>
        <p:txBody>
          <a:bodyPr/>
          <a:lstStyle/>
          <a:p>
            <a:pPr eaLnBrk="1" hangingPunct="1"/>
            <a:r>
              <a:rPr lang="en-US" altLang="en-US" b="1" dirty="0"/>
              <a:t>Bonus to New Partner</a:t>
            </a:r>
          </a:p>
        </p:txBody>
      </p:sp>
      <p:pic>
        <p:nvPicPr>
          <p:cNvPr id="105476" name="Picture 13" descr="Chapter 12 Bonus to new partner.png"/>
          <p:cNvPicPr>
            <a:picLocks noChangeAspect="1"/>
          </p:cNvPicPr>
          <p:nvPr/>
        </p:nvPicPr>
        <p:blipFill>
          <a:blip r:embed="rId3" cstate="print"/>
          <a:srcRect/>
          <a:stretch>
            <a:fillRect/>
          </a:stretch>
        </p:blipFill>
        <p:spPr bwMode="auto">
          <a:xfrm>
            <a:off x="304800" y="3589338"/>
            <a:ext cx="8618538" cy="1439862"/>
          </a:xfrm>
          <a:prstGeom prst="rect">
            <a:avLst/>
          </a:prstGeom>
          <a:noFill/>
          <a:ln w="9525">
            <a:solidFill>
              <a:schemeClr val="tx1"/>
            </a:solidFill>
            <a:miter lim="800000"/>
            <a:headEnd/>
            <a:tailEnd/>
          </a:ln>
        </p:spPr>
      </p:pic>
      <p:grpSp>
        <p:nvGrpSpPr>
          <p:cNvPr id="105477" name="Group 9"/>
          <p:cNvGrpSpPr>
            <a:grpSpLocks/>
          </p:cNvGrpSpPr>
          <p:nvPr/>
        </p:nvGrpSpPr>
        <p:grpSpPr bwMode="auto">
          <a:xfrm>
            <a:off x="3476625" y="4495800"/>
            <a:ext cx="5438775" cy="1073150"/>
            <a:chOff x="1724005" y="4794190"/>
            <a:chExt cx="5438796" cy="1073210"/>
          </a:xfrm>
        </p:grpSpPr>
        <p:sp>
          <p:nvSpPr>
            <p:cNvPr id="11" name="Line 65"/>
            <p:cNvSpPr>
              <a:spLocks noChangeShapeType="1"/>
            </p:cNvSpPr>
            <p:nvPr/>
          </p:nvSpPr>
          <p:spPr bwMode="auto">
            <a:xfrm flipV="1">
              <a:off x="5029193" y="4794190"/>
              <a:ext cx="360364" cy="685838"/>
            </a:xfrm>
            <a:prstGeom prst="line">
              <a:avLst/>
            </a:prstGeom>
            <a:noFill/>
            <a:ln w="28575">
              <a:solidFill>
                <a:srgbClr val="FF0000"/>
              </a:solidFill>
              <a:round/>
              <a:headEnd/>
              <a:tailEnd type="arrow" w="med" len="med"/>
            </a:ln>
            <a:effectLst>
              <a:outerShdw blurRad="63500" dist="38100" dir="2700000" algn="tl" rotWithShape="0">
                <a:srgbClr val="000000">
                  <a:alpha val="39999"/>
                </a:srgbClr>
              </a:outerShdw>
            </a:effectLst>
          </p:spPr>
          <p:txBody>
            <a:bodyPr/>
            <a:lstStyle/>
            <a:p>
              <a:pPr>
                <a:defRPr/>
              </a:pPr>
              <a:endParaRPr lang="en-US" dirty="0">
                <a:latin typeface="Arial" pitchFamily="-84" charset="0"/>
                <a:ea typeface="Arial" pitchFamily="-84" charset="0"/>
                <a:cs typeface="Arial" pitchFamily="-84" charset="0"/>
              </a:endParaRPr>
            </a:p>
          </p:txBody>
        </p:sp>
        <p:sp>
          <p:nvSpPr>
            <p:cNvPr id="12" name="Text Box 64"/>
            <p:cNvSpPr txBox="1">
              <a:spLocks noChangeArrowheads="1"/>
            </p:cNvSpPr>
            <p:nvPr/>
          </p:nvSpPr>
          <p:spPr bwMode="auto">
            <a:xfrm>
              <a:off x="1724005" y="5467328"/>
              <a:ext cx="5438796" cy="400072"/>
            </a:xfrm>
            <a:prstGeom prst="rect">
              <a:avLst/>
            </a:prstGeom>
            <a:solidFill>
              <a:srgbClr val="006600"/>
            </a:solidFill>
            <a:ln w="12700">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defRPr/>
              </a:pPr>
              <a:r>
                <a:rPr lang="en-US" sz="2000" dirty="0">
                  <a:solidFill>
                    <a:schemeClr val="bg1"/>
                  </a:solidFill>
                  <a:ea typeface="MS PGothic" pitchFamily="34" charset="-128"/>
                </a:rPr>
                <a:t>$18,000 - $24,000 = $(6,000) × ½ = $(3,000)</a:t>
              </a:r>
            </a:p>
          </p:txBody>
        </p:sp>
      </p:grpSp>
      <p:sp>
        <p:nvSpPr>
          <p:cNvPr id="10" name="Rectangle 12"/>
          <p:cNvSpPr txBox="1">
            <a:spLocks noChangeArrowheads="1"/>
          </p:cNvSpPr>
          <p:nvPr/>
        </p:nvSpPr>
        <p:spPr bwMode="auto">
          <a:xfrm>
            <a:off x="533400" y="1524000"/>
            <a:ext cx="8077200" cy="1828800"/>
          </a:xfrm>
          <a:prstGeom prst="rect">
            <a:avLst/>
          </a:prstGeom>
          <a:solidFill>
            <a:srgbClr val="DCE6F2"/>
          </a:solidFill>
          <a:ln w="9525">
            <a:solidFill>
              <a:srgbClr val="4F6228"/>
            </a:solidFill>
            <a:miter lim="800000"/>
            <a:headEnd/>
            <a:tailEnd/>
          </a:ln>
          <a:effectLst>
            <a:outerShdw blurRad="63500" dist="38100" dir="2700000" algn="tl" rotWithShape="0">
              <a:srgbClr val="000000">
                <a:alpha val="39999"/>
              </a:srgbClr>
            </a:outerShdw>
          </a:effectLst>
        </p:spPr>
        <p:txBody>
          <a:bodyPr lIns="90488" tIns="44450" rIns="90488" bIns="44450"/>
          <a:lstStyle/>
          <a:p>
            <a:pPr marL="273050" indent="-273050" algn="ctr" eaLnBrk="0" hangingPunct="0">
              <a:lnSpc>
                <a:spcPct val="90000"/>
              </a:lnSpc>
              <a:spcBef>
                <a:spcPts val="600"/>
              </a:spcBef>
              <a:buClr>
                <a:schemeClr val="accent1"/>
              </a:buClr>
              <a:buSzPct val="70000"/>
              <a:buFont typeface="Wingdings" pitchFamily="-84" charset="2"/>
              <a:buNone/>
              <a:defRPr/>
            </a:pPr>
            <a:r>
              <a:rPr lang="en-US" sz="2400" dirty="0">
                <a:solidFill>
                  <a:srgbClr val="1E1C11"/>
                </a:solidFill>
                <a:latin typeface="Calibri" pitchFamily="-84" charset="0"/>
                <a:cs typeface="Arial" charset="0"/>
              </a:rPr>
              <a:t>     On January 4</a:t>
            </a:r>
            <a:r>
              <a:rPr lang="en-US" sz="2400" baseline="30000" dirty="0">
                <a:solidFill>
                  <a:srgbClr val="1E1C11"/>
                </a:solidFill>
                <a:latin typeface="Calibri" pitchFamily="-84" charset="0"/>
                <a:cs typeface="Arial" charset="0"/>
              </a:rPr>
              <a:t>th</a:t>
            </a:r>
            <a:r>
              <a:rPr lang="en-US" sz="2400" dirty="0">
                <a:solidFill>
                  <a:srgbClr val="1E1C11"/>
                </a:solidFill>
                <a:latin typeface="Calibri" pitchFamily="-84" charset="0"/>
                <a:cs typeface="Arial" charset="0"/>
              </a:rPr>
              <a:t>, Zayn and Perez agree to accept Rasheed as a partner upon his investment of $18,000 cash in the partnership. Rasheed is to receive a 25% ownership interest in the new partnership. Any bonus is attributable to Rasheed’s excellent business skills.</a:t>
            </a:r>
          </a:p>
        </p:txBody>
      </p:sp>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C14972FC-8F6F-4BA2-93A7-9B164D3E0182}" type="slidenum">
              <a:rPr lang="en-US" smtClean="0"/>
              <a:pPr>
                <a:defRPr/>
              </a:pPr>
              <a:t>34</a:t>
            </a:fld>
            <a:endParaRPr lang="en-US" dirty="0"/>
          </a:p>
        </p:txBody>
      </p:sp>
      <p:sp>
        <p:nvSpPr>
          <p:cNvPr id="14" name="Rounded Rectangle 1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12-3</a:t>
            </a:r>
          </a:p>
        </p:txBody>
      </p:sp>
      <p:sp>
        <p:nvSpPr>
          <p:cNvPr id="7" name="Rectangle 5"/>
          <p:cNvSpPr>
            <a:spLocks noChangeArrowheads="1"/>
          </p:cNvSpPr>
          <p:nvPr/>
        </p:nvSpPr>
        <p:spPr bwMode="auto">
          <a:xfrm>
            <a:off x="528638" y="2049463"/>
            <a:ext cx="808672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8" name="Rectangle 6"/>
          <p:cNvSpPr>
            <a:spLocks noChangeArrowheads="1"/>
          </p:cNvSpPr>
          <p:nvPr/>
        </p:nvSpPr>
        <p:spPr bwMode="auto">
          <a:xfrm>
            <a:off x="528638" y="3586163"/>
            <a:ext cx="808672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 name="Rectangle 7"/>
          <p:cNvSpPr>
            <a:spLocks noChangeArrowheads="1"/>
          </p:cNvSpPr>
          <p:nvPr/>
        </p:nvSpPr>
        <p:spPr bwMode="auto">
          <a:xfrm>
            <a:off x="568325" y="615950"/>
            <a:ext cx="7794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Portia, and Hedison are partners and share income and loss in a 2:3:5 ratio. The partnership’s capital</a:t>
            </a:r>
            <a:endParaRPr lang="en-US" altLang="en-US" dirty="0">
              <a:solidFill>
                <a:prstClr val="black"/>
              </a:solidFill>
              <a:cs typeface="+mn-cs"/>
            </a:endParaRPr>
          </a:p>
        </p:txBody>
      </p:sp>
      <p:sp>
        <p:nvSpPr>
          <p:cNvPr id="10" name="Rectangle 8"/>
          <p:cNvSpPr>
            <a:spLocks noChangeArrowheads="1"/>
          </p:cNvSpPr>
          <p:nvPr/>
        </p:nvSpPr>
        <p:spPr bwMode="auto">
          <a:xfrm>
            <a:off x="568325" y="822325"/>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Anne, $300; Portia, $150; and Hedison, $450. Ellen is admitted to the partnership on</a:t>
            </a:r>
            <a:endParaRPr lang="en-US" altLang="en-US" dirty="0">
              <a:solidFill>
                <a:prstClr val="black"/>
              </a:solidFill>
              <a:cs typeface="+mn-cs"/>
            </a:endParaRPr>
          </a:p>
        </p:txBody>
      </p:sp>
      <p:sp>
        <p:nvSpPr>
          <p:cNvPr id="11" name="Rectangle 9"/>
          <p:cNvSpPr>
            <a:spLocks noChangeArrowheads="1"/>
          </p:cNvSpPr>
          <p:nvPr/>
        </p:nvSpPr>
        <p:spPr bwMode="auto">
          <a:xfrm>
            <a:off x="568325" y="1028700"/>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 with a 25% equity. Prepare journal entries to record Ellen’s entry into the partnership under each of the</a:t>
            </a:r>
            <a:endParaRPr lang="en-US" altLang="en-US" dirty="0">
              <a:solidFill>
                <a:prstClr val="black"/>
              </a:solidFill>
              <a:cs typeface="+mn-cs"/>
            </a:endParaRPr>
          </a:p>
        </p:txBody>
      </p:sp>
      <p:sp>
        <p:nvSpPr>
          <p:cNvPr id="12" name="Rectangle 10"/>
          <p:cNvSpPr>
            <a:spLocks noChangeArrowheads="1"/>
          </p:cNvSpPr>
          <p:nvPr/>
        </p:nvSpPr>
        <p:spPr bwMode="auto">
          <a:xfrm>
            <a:off x="568325" y="1235075"/>
            <a:ext cx="58245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following separate assumptions: Ellen invests (a) $300; (b) $100; and (c) $700.</a:t>
            </a:r>
            <a:endParaRPr lang="en-US" altLang="en-US" dirty="0">
              <a:solidFill>
                <a:prstClr val="black"/>
              </a:solidFill>
              <a:cs typeface="+mn-cs"/>
            </a:endParaRPr>
          </a:p>
        </p:txBody>
      </p:sp>
      <p:sp>
        <p:nvSpPr>
          <p:cNvPr id="13" name="Rectangle 11"/>
          <p:cNvSpPr>
            <a:spLocks noChangeArrowheads="1"/>
          </p:cNvSpPr>
          <p:nvPr/>
        </p:nvSpPr>
        <p:spPr bwMode="auto">
          <a:xfrm>
            <a:off x="568325" y="1647825"/>
            <a:ext cx="1663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  Ellen invests $300.</a:t>
            </a:r>
            <a:endParaRPr lang="en-US" altLang="en-US" dirty="0">
              <a:solidFill>
                <a:prstClr val="black"/>
              </a:solidFill>
              <a:cs typeface="+mn-cs"/>
            </a:endParaRPr>
          </a:p>
        </p:txBody>
      </p:sp>
      <p:sp>
        <p:nvSpPr>
          <p:cNvPr id="14" name="Rectangle 12"/>
          <p:cNvSpPr>
            <a:spLocks noChangeArrowheads="1"/>
          </p:cNvSpPr>
          <p:nvPr/>
        </p:nvSpPr>
        <p:spPr bwMode="auto">
          <a:xfrm>
            <a:off x="568325" y="2070100"/>
            <a:ext cx="15621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Partnership Capital</a:t>
            </a:r>
            <a:endParaRPr lang="en-US" altLang="en-US" dirty="0">
              <a:solidFill>
                <a:prstClr val="black"/>
              </a:solidFill>
              <a:cs typeface="+mn-cs"/>
            </a:endParaRPr>
          </a:p>
        </p:txBody>
      </p:sp>
      <p:sp>
        <p:nvSpPr>
          <p:cNvPr id="15" name="Rectangle 13"/>
          <p:cNvSpPr>
            <a:spLocks noChangeArrowheads="1"/>
          </p:cNvSpPr>
          <p:nvPr/>
        </p:nvSpPr>
        <p:spPr bwMode="auto">
          <a:xfrm>
            <a:off x="5327650" y="2070100"/>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16" name="Rectangle 14"/>
          <p:cNvSpPr>
            <a:spLocks noChangeArrowheads="1"/>
          </p:cNvSpPr>
          <p:nvPr/>
        </p:nvSpPr>
        <p:spPr bwMode="auto">
          <a:xfrm>
            <a:off x="6497638" y="2070100"/>
            <a:ext cx="67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17" name="Rectangle 15"/>
          <p:cNvSpPr>
            <a:spLocks noChangeArrowheads="1"/>
          </p:cNvSpPr>
          <p:nvPr/>
        </p:nvSpPr>
        <p:spPr bwMode="auto">
          <a:xfrm>
            <a:off x="7829550" y="2070100"/>
            <a:ext cx="4540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18" name="Rectangle 16"/>
          <p:cNvSpPr>
            <a:spLocks noChangeArrowheads="1"/>
          </p:cNvSpPr>
          <p:nvPr/>
        </p:nvSpPr>
        <p:spPr bwMode="auto">
          <a:xfrm>
            <a:off x="750888" y="2297113"/>
            <a:ext cx="10493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Capital</a:t>
            </a:r>
            <a:endParaRPr lang="en-US" altLang="en-US" dirty="0">
              <a:solidFill>
                <a:prstClr val="black"/>
              </a:solidFill>
              <a:cs typeface="+mn-cs"/>
            </a:endParaRPr>
          </a:p>
        </p:txBody>
      </p:sp>
      <p:sp>
        <p:nvSpPr>
          <p:cNvPr id="19" name="Rectangle 17"/>
          <p:cNvSpPr>
            <a:spLocks noChangeArrowheads="1"/>
          </p:cNvSpPr>
          <p:nvPr/>
        </p:nvSpPr>
        <p:spPr bwMode="auto">
          <a:xfrm>
            <a:off x="5468938" y="229711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20" name="Rectangle 18"/>
          <p:cNvSpPr>
            <a:spLocks noChangeArrowheads="1"/>
          </p:cNvSpPr>
          <p:nvPr/>
        </p:nvSpPr>
        <p:spPr bwMode="auto">
          <a:xfrm>
            <a:off x="6861175" y="2297113"/>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21" name="Rectangle 19"/>
          <p:cNvSpPr>
            <a:spLocks noChangeArrowheads="1"/>
          </p:cNvSpPr>
          <p:nvPr/>
        </p:nvSpPr>
        <p:spPr bwMode="auto">
          <a:xfrm>
            <a:off x="7889875" y="2297113"/>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22" name="Rectangle 20"/>
          <p:cNvSpPr>
            <a:spLocks noChangeArrowheads="1"/>
          </p:cNvSpPr>
          <p:nvPr/>
        </p:nvSpPr>
        <p:spPr bwMode="auto">
          <a:xfrm>
            <a:off x="750888" y="2513013"/>
            <a:ext cx="1089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Portia, Capital</a:t>
            </a:r>
            <a:endParaRPr lang="en-US" altLang="en-US" dirty="0">
              <a:solidFill>
                <a:prstClr val="black"/>
              </a:solidFill>
              <a:cs typeface="+mn-cs"/>
            </a:endParaRPr>
          </a:p>
        </p:txBody>
      </p:sp>
      <p:sp>
        <p:nvSpPr>
          <p:cNvPr id="23" name="Rectangle 21"/>
          <p:cNvSpPr>
            <a:spLocks noChangeArrowheads="1"/>
          </p:cNvSpPr>
          <p:nvPr/>
        </p:nvSpPr>
        <p:spPr bwMode="auto">
          <a:xfrm>
            <a:off x="5559425" y="25130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24" name="Rectangle 22"/>
          <p:cNvSpPr>
            <a:spLocks noChangeArrowheads="1"/>
          </p:cNvSpPr>
          <p:nvPr/>
        </p:nvSpPr>
        <p:spPr bwMode="auto">
          <a:xfrm>
            <a:off x="6951663" y="251301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25" name="Rectangle 23"/>
          <p:cNvSpPr>
            <a:spLocks noChangeArrowheads="1"/>
          </p:cNvSpPr>
          <p:nvPr/>
        </p:nvSpPr>
        <p:spPr bwMode="auto">
          <a:xfrm>
            <a:off x="7980363" y="25130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26" name="Rectangle 24"/>
          <p:cNvSpPr>
            <a:spLocks noChangeArrowheads="1"/>
          </p:cNvSpPr>
          <p:nvPr/>
        </p:nvSpPr>
        <p:spPr bwMode="auto">
          <a:xfrm>
            <a:off x="750888" y="2730500"/>
            <a:ext cx="1260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Hedison, Capital</a:t>
            </a:r>
            <a:endParaRPr lang="en-US" altLang="en-US" dirty="0">
              <a:solidFill>
                <a:prstClr val="black"/>
              </a:solidFill>
              <a:cs typeface="+mn-cs"/>
            </a:endParaRPr>
          </a:p>
        </p:txBody>
      </p:sp>
      <p:sp>
        <p:nvSpPr>
          <p:cNvPr id="27" name="Rectangle 25"/>
          <p:cNvSpPr>
            <a:spLocks noChangeArrowheads="1"/>
          </p:cNvSpPr>
          <p:nvPr/>
        </p:nvSpPr>
        <p:spPr bwMode="auto">
          <a:xfrm>
            <a:off x="5559425" y="27305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28" name="Rectangle 26"/>
          <p:cNvSpPr>
            <a:spLocks noChangeArrowheads="1"/>
          </p:cNvSpPr>
          <p:nvPr/>
        </p:nvSpPr>
        <p:spPr bwMode="auto">
          <a:xfrm>
            <a:off x="6951663" y="2730500"/>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29" name="Rectangle 27"/>
          <p:cNvSpPr>
            <a:spLocks noChangeArrowheads="1"/>
          </p:cNvSpPr>
          <p:nvPr/>
        </p:nvSpPr>
        <p:spPr bwMode="auto">
          <a:xfrm>
            <a:off x="7980363" y="27305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30" name="Rectangle 28"/>
          <p:cNvSpPr>
            <a:spLocks noChangeArrowheads="1"/>
          </p:cNvSpPr>
          <p:nvPr/>
        </p:nvSpPr>
        <p:spPr bwMode="auto">
          <a:xfrm>
            <a:off x="750888" y="2946400"/>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31" name="Rectangle 29"/>
          <p:cNvSpPr>
            <a:spLocks noChangeArrowheads="1"/>
          </p:cNvSpPr>
          <p:nvPr/>
        </p:nvSpPr>
        <p:spPr bwMode="auto">
          <a:xfrm>
            <a:off x="2595563" y="2946400"/>
            <a:ext cx="15827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$300) x 25%</a:t>
            </a:r>
            <a:endParaRPr lang="en-US" altLang="en-US" dirty="0">
              <a:solidFill>
                <a:prstClr val="black"/>
              </a:solidFill>
              <a:cs typeface="+mn-cs"/>
            </a:endParaRPr>
          </a:p>
        </p:txBody>
      </p:sp>
      <p:sp>
        <p:nvSpPr>
          <p:cNvPr id="129" name="Rectangle 30"/>
          <p:cNvSpPr>
            <a:spLocks noChangeArrowheads="1"/>
          </p:cNvSpPr>
          <p:nvPr/>
        </p:nvSpPr>
        <p:spPr bwMode="auto">
          <a:xfrm>
            <a:off x="6770688" y="29464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130" name="Rectangle 31"/>
          <p:cNvSpPr>
            <a:spLocks noChangeArrowheads="1"/>
          </p:cNvSpPr>
          <p:nvPr/>
        </p:nvSpPr>
        <p:spPr bwMode="auto">
          <a:xfrm>
            <a:off x="7980363" y="29464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131" name="Rectangle 32"/>
          <p:cNvSpPr>
            <a:spLocks noChangeArrowheads="1"/>
          </p:cNvSpPr>
          <p:nvPr/>
        </p:nvSpPr>
        <p:spPr bwMode="auto">
          <a:xfrm>
            <a:off x="931863" y="31623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2" name="Rectangle 33"/>
          <p:cNvSpPr>
            <a:spLocks noChangeArrowheads="1"/>
          </p:cNvSpPr>
          <p:nvPr/>
        </p:nvSpPr>
        <p:spPr bwMode="auto">
          <a:xfrm>
            <a:off x="5468938" y="31623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a:t>
            </a:r>
            <a:endParaRPr lang="en-US" altLang="en-US" dirty="0">
              <a:solidFill>
                <a:prstClr val="black"/>
              </a:solidFill>
              <a:cs typeface="+mn-cs"/>
            </a:endParaRPr>
          </a:p>
        </p:txBody>
      </p:sp>
      <p:sp>
        <p:nvSpPr>
          <p:cNvPr id="133" name="Rectangle 34"/>
          <p:cNvSpPr>
            <a:spLocks noChangeArrowheads="1"/>
          </p:cNvSpPr>
          <p:nvPr/>
        </p:nvSpPr>
        <p:spPr bwMode="auto">
          <a:xfrm>
            <a:off x="6678613" y="31623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134" name="Rectangle 35"/>
          <p:cNvSpPr>
            <a:spLocks noChangeArrowheads="1"/>
          </p:cNvSpPr>
          <p:nvPr/>
        </p:nvSpPr>
        <p:spPr bwMode="auto">
          <a:xfrm>
            <a:off x="7758113" y="31623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$1,200</a:t>
            </a:r>
            <a:endParaRPr lang="en-US" altLang="en-US" dirty="0">
              <a:solidFill>
                <a:prstClr val="black"/>
              </a:solidFill>
              <a:cs typeface="+mn-cs"/>
            </a:endParaRPr>
          </a:p>
        </p:txBody>
      </p:sp>
      <p:sp>
        <p:nvSpPr>
          <p:cNvPr id="135" name="Rectangle 36"/>
          <p:cNvSpPr>
            <a:spLocks noChangeArrowheads="1"/>
          </p:cNvSpPr>
          <p:nvPr/>
        </p:nvSpPr>
        <p:spPr bwMode="auto">
          <a:xfrm>
            <a:off x="811213" y="3606800"/>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36" name="Rectangle 37"/>
          <p:cNvSpPr>
            <a:spLocks noChangeArrowheads="1"/>
          </p:cNvSpPr>
          <p:nvPr/>
        </p:nvSpPr>
        <p:spPr bwMode="auto">
          <a:xfrm>
            <a:off x="6599238" y="3606800"/>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37" name="Rectangle 38"/>
          <p:cNvSpPr>
            <a:spLocks noChangeArrowheads="1"/>
          </p:cNvSpPr>
          <p:nvPr/>
        </p:nvSpPr>
        <p:spPr bwMode="auto">
          <a:xfrm>
            <a:off x="7778750" y="360680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38" name="Rectangle 39"/>
          <p:cNvSpPr>
            <a:spLocks noChangeArrowheads="1"/>
          </p:cNvSpPr>
          <p:nvPr/>
        </p:nvSpPr>
        <p:spPr bwMode="auto">
          <a:xfrm>
            <a:off x="660400" y="3833813"/>
            <a:ext cx="4556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39" name="Rectangle 40"/>
          <p:cNvSpPr>
            <a:spLocks noChangeArrowheads="1"/>
          </p:cNvSpPr>
          <p:nvPr/>
        </p:nvSpPr>
        <p:spPr bwMode="auto">
          <a:xfrm>
            <a:off x="1557338" y="3833813"/>
            <a:ext cx="4429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140" name="Rectangle 41"/>
          <p:cNvSpPr>
            <a:spLocks noChangeArrowheads="1"/>
          </p:cNvSpPr>
          <p:nvPr/>
        </p:nvSpPr>
        <p:spPr bwMode="auto">
          <a:xfrm>
            <a:off x="7042150" y="38338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141" name="Rectangle 42"/>
          <p:cNvSpPr>
            <a:spLocks noChangeArrowheads="1"/>
          </p:cNvSpPr>
          <p:nvPr/>
        </p:nvSpPr>
        <p:spPr bwMode="auto">
          <a:xfrm>
            <a:off x="1738313" y="4040188"/>
            <a:ext cx="10287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142" name="Rectangle 43"/>
          <p:cNvSpPr>
            <a:spLocks noChangeArrowheads="1"/>
          </p:cNvSpPr>
          <p:nvPr/>
        </p:nvSpPr>
        <p:spPr bwMode="auto">
          <a:xfrm>
            <a:off x="8251825" y="40401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143" name="Rectangle 44"/>
          <p:cNvSpPr>
            <a:spLocks noChangeArrowheads="1"/>
          </p:cNvSpPr>
          <p:nvPr/>
        </p:nvSpPr>
        <p:spPr bwMode="auto">
          <a:xfrm>
            <a:off x="3200400" y="3606800"/>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44" name="Rectangle 45"/>
          <p:cNvSpPr>
            <a:spLocks noChangeArrowheads="1"/>
          </p:cNvSpPr>
          <p:nvPr/>
        </p:nvSpPr>
        <p:spPr bwMode="auto">
          <a:xfrm>
            <a:off x="2605088" y="4276725"/>
            <a:ext cx="2379662" cy="1539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admission of Ellen, with no bonus</a:t>
            </a:r>
            <a:endParaRPr lang="en-US" altLang="en-US" dirty="0">
              <a:solidFill>
                <a:prstClr val="black"/>
              </a:solidFill>
              <a:cs typeface="+mn-cs"/>
            </a:endParaRPr>
          </a:p>
        </p:txBody>
      </p:sp>
      <p:sp>
        <p:nvSpPr>
          <p:cNvPr id="145" name="Rectangle 46"/>
          <p:cNvSpPr>
            <a:spLocks noChangeArrowheads="1"/>
          </p:cNvSpPr>
          <p:nvPr/>
        </p:nvSpPr>
        <p:spPr bwMode="auto">
          <a:xfrm>
            <a:off x="519113" y="20383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47"/>
          <p:cNvSpPr>
            <a:spLocks noChangeShapeType="1"/>
          </p:cNvSpPr>
          <p:nvPr/>
        </p:nvSpPr>
        <p:spPr bwMode="auto">
          <a:xfrm>
            <a:off x="6184900" y="20589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48"/>
          <p:cNvSpPr>
            <a:spLocks noChangeArrowheads="1"/>
          </p:cNvSpPr>
          <p:nvPr/>
        </p:nvSpPr>
        <p:spPr bwMode="auto">
          <a:xfrm>
            <a:off x="6184900" y="20589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49"/>
          <p:cNvSpPr>
            <a:spLocks noChangeShapeType="1"/>
          </p:cNvSpPr>
          <p:nvPr/>
        </p:nvSpPr>
        <p:spPr bwMode="auto">
          <a:xfrm>
            <a:off x="7394575" y="20589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50"/>
          <p:cNvSpPr>
            <a:spLocks noChangeArrowheads="1"/>
          </p:cNvSpPr>
          <p:nvPr/>
        </p:nvSpPr>
        <p:spPr bwMode="auto">
          <a:xfrm>
            <a:off x="7394575" y="20589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Rectangle 51"/>
          <p:cNvSpPr>
            <a:spLocks noChangeArrowheads="1"/>
          </p:cNvSpPr>
          <p:nvPr/>
        </p:nvSpPr>
        <p:spPr bwMode="auto">
          <a:xfrm>
            <a:off x="8594725" y="20589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52"/>
          <p:cNvSpPr>
            <a:spLocks noChangeArrowheads="1"/>
          </p:cNvSpPr>
          <p:nvPr/>
        </p:nvSpPr>
        <p:spPr bwMode="auto">
          <a:xfrm>
            <a:off x="519113" y="35750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53"/>
          <p:cNvSpPr>
            <a:spLocks noChangeShapeType="1"/>
          </p:cNvSpPr>
          <p:nvPr/>
        </p:nvSpPr>
        <p:spPr bwMode="auto">
          <a:xfrm>
            <a:off x="1425575" y="35956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54"/>
          <p:cNvSpPr>
            <a:spLocks noChangeArrowheads="1"/>
          </p:cNvSpPr>
          <p:nvPr/>
        </p:nvSpPr>
        <p:spPr bwMode="auto">
          <a:xfrm>
            <a:off x="1425575" y="35956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55"/>
          <p:cNvSpPr>
            <a:spLocks noChangeShapeType="1"/>
          </p:cNvSpPr>
          <p:nvPr/>
        </p:nvSpPr>
        <p:spPr bwMode="auto">
          <a:xfrm>
            <a:off x="6184900" y="35956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56"/>
          <p:cNvSpPr>
            <a:spLocks noChangeArrowheads="1"/>
          </p:cNvSpPr>
          <p:nvPr/>
        </p:nvSpPr>
        <p:spPr bwMode="auto">
          <a:xfrm>
            <a:off x="6184900" y="35956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57"/>
          <p:cNvSpPr>
            <a:spLocks noChangeShapeType="1"/>
          </p:cNvSpPr>
          <p:nvPr/>
        </p:nvSpPr>
        <p:spPr bwMode="auto">
          <a:xfrm>
            <a:off x="7394575" y="35956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58"/>
          <p:cNvSpPr>
            <a:spLocks noChangeArrowheads="1"/>
          </p:cNvSpPr>
          <p:nvPr/>
        </p:nvSpPr>
        <p:spPr bwMode="auto">
          <a:xfrm>
            <a:off x="7394575" y="35956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59"/>
          <p:cNvSpPr>
            <a:spLocks noChangeArrowheads="1"/>
          </p:cNvSpPr>
          <p:nvPr/>
        </p:nvSpPr>
        <p:spPr bwMode="auto">
          <a:xfrm>
            <a:off x="8594725" y="35956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60"/>
          <p:cNvSpPr>
            <a:spLocks noChangeShapeType="1"/>
          </p:cNvSpPr>
          <p:nvPr/>
        </p:nvSpPr>
        <p:spPr bwMode="auto">
          <a:xfrm>
            <a:off x="528638" y="38227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61"/>
          <p:cNvSpPr>
            <a:spLocks noChangeArrowheads="1"/>
          </p:cNvSpPr>
          <p:nvPr/>
        </p:nvSpPr>
        <p:spPr bwMode="auto">
          <a:xfrm>
            <a:off x="528638" y="3822700"/>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62"/>
          <p:cNvSpPr>
            <a:spLocks noChangeShapeType="1"/>
          </p:cNvSpPr>
          <p:nvPr/>
        </p:nvSpPr>
        <p:spPr bwMode="auto">
          <a:xfrm>
            <a:off x="2555875" y="20589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63"/>
          <p:cNvSpPr>
            <a:spLocks noChangeArrowheads="1"/>
          </p:cNvSpPr>
          <p:nvPr/>
        </p:nvSpPr>
        <p:spPr bwMode="auto">
          <a:xfrm>
            <a:off x="2555875" y="20589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64"/>
          <p:cNvSpPr>
            <a:spLocks noChangeShapeType="1"/>
          </p:cNvSpPr>
          <p:nvPr/>
        </p:nvSpPr>
        <p:spPr bwMode="auto">
          <a:xfrm>
            <a:off x="3765550" y="20589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65"/>
          <p:cNvSpPr>
            <a:spLocks noChangeArrowheads="1"/>
          </p:cNvSpPr>
          <p:nvPr/>
        </p:nvSpPr>
        <p:spPr bwMode="auto">
          <a:xfrm>
            <a:off x="3765550" y="20589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Line 66"/>
          <p:cNvSpPr>
            <a:spLocks noChangeShapeType="1"/>
          </p:cNvSpPr>
          <p:nvPr/>
        </p:nvSpPr>
        <p:spPr bwMode="auto">
          <a:xfrm>
            <a:off x="4975225" y="20589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67"/>
          <p:cNvSpPr>
            <a:spLocks noChangeArrowheads="1"/>
          </p:cNvSpPr>
          <p:nvPr/>
        </p:nvSpPr>
        <p:spPr bwMode="auto">
          <a:xfrm>
            <a:off x="4975225" y="20589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68"/>
          <p:cNvSpPr>
            <a:spLocks noChangeShapeType="1"/>
          </p:cNvSpPr>
          <p:nvPr/>
        </p:nvSpPr>
        <p:spPr bwMode="auto">
          <a:xfrm>
            <a:off x="6184900" y="38227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69"/>
          <p:cNvSpPr>
            <a:spLocks noChangeArrowheads="1"/>
          </p:cNvSpPr>
          <p:nvPr/>
        </p:nvSpPr>
        <p:spPr bwMode="auto">
          <a:xfrm>
            <a:off x="6184900" y="3822700"/>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70"/>
          <p:cNvSpPr>
            <a:spLocks noChangeShapeType="1"/>
          </p:cNvSpPr>
          <p:nvPr/>
        </p:nvSpPr>
        <p:spPr bwMode="auto">
          <a:xfrm>
            <a:off x="7394575" y="38227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71"/>
          <p:cNvSpPr>
            <a:spLocks noChangeArrowheads="1"/>
          </p:cNvSpPr>
          <p:nvPr/>
        </p:nvSpPr>
        <p:spPr bwMode="auto">
          <a:xfrm>
            <a:off x="7394575" y="3822700"/>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Line 72"/>
          <p:cNvSpPr>
            <a:spLocks noChangeShapeType="1"/>
          </p:cNvSpPr>
          <p:nvPr/>
        </p:nvSpPr>
        <p:spPr bwMode="auto">
          <a:xfrm>
            <a:off x="8605838" y="38227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73"/>
          <p:cNvSpPr>
            <a:spLocks noChangeArrowheads="1"/>
          </p:cNvSpPr>
          <p:nvPr/>
        </p:nvSpPr>
        <p:spPr bwMode="auto">
          <a:xfrm>
            <a:off x="8605838" y="3822700"/>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Line 74"/>
          <p:cNvSpPr>
            <a:spLocks noChangeShapeType="1"/>
          </p:cNvSpPr>
          <p:nvPr/>
        </p:nvSpPr>
        <p:spPr bwMode="auto">
          <a:xfrm>
            <a:off x="1425575" y="3822700"/>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75"/>
          <p:cNvSpPr>
            <a:spLocks noChangeArrowheads="1"/>
          </p:cNvSpPr>
          <p:nvPr/>
        </p:nvSpPr>
        <p:spPr bwMode="auto">
          <a:xfrm>
            <a:off x="1425575" y="3822700"/>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76"/>
          <p:cNvSpPr>
            <a:spLocks noChangeArrowheads="1"/>
          </p:cNvSpPr>
          <p:nvPr/>
        </p:nvSpPr>
        <p:spPr bwMode="auto">
          <a:xfrm>
            <a:off x="538163" y="2038350"/>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Rectangle 77"/>
          <p:cNvSpPr>
            <a:spLocks noChangeArrowheads="1"/>
          </p:cNvSpPr>
          <p:nvPr/>
        </p:nvSpPr>
        <p:spPr bwMode="auto">
          <a:xfrm>
            <a:off x="538163" y="2265363"/>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Line 78"/>
          <p:cNvSpPr>
            <a:spLocks noChangeShapeType="1"/>
          </p:cNvSpPr>
          <p:nvPr/>
        </p:nvSpPr>
        <p:spPr bwMode="auto">
          <a:xfrm>
            <a:off x="4975225" y="314166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79"/>
          <p:cNvSpPr>
            <a:spLocks noChangeArrowheads="1"/>
          </p:cNvSpPr>
          <p:nvPr/>
        </p:nvSpPr>
        <p:spPr bwMode="auto">
          <a:xfrm>
            <a:off x="4975225" y="3141663"/>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Line 80"/>
          <p:cNvSpPr>
            <a:spLocks noChangeShapeType="1"/>
          </p:cNvSpPr>
          <p:nvPr/>
        </p:nvSpPr>
        <p:spPr bwMode="auto">
          <a:xfrm>
            <a:off x="4975225" y="3348038"/>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81"/>
          <p:cNvSpPr>
            <a:spLocks noChangeArrowheads="1"/>
          </p:cNvSpPr>
          <p:nvPr/>
        </p:nvSpPr>
        <p:spPr bwMode="auto">
          <a:xfrm>
            <a:off x="4975225" y="3348038"/>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Line 82"/>
          <p:cNvSpPr>
            <a:spLocks noChangeShapeType="1"/>
          </p:cNvSpPr>
          <p:nvPr/>
        </p:nvSpPr>
        <p:spPr bwMode="auto">
          <a:xfrm>
            <a:off x="4975225" y="336867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83"/>
          <p:cNvSpPr>
            <a:spLocks noChangeArrowheads="1"/>
          </p:cNvSpPr>
          <p:nvPr/>
        </p:nvSpPr>
        <p:spPr bwMode="auto">
          <a:xfrm>
            <a:off x="4975225" y="3368675"/>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84"/>
          <p:cNvSpPr>
            <a:spLocks noChangeArrowheads="1"/>
          </p:cNvSpPr>
          <p:nvPr/>
        </p:nvSpPr>
        <p:spPr bwMode="auto">
          <a:xfrm>
            <a:off x="538163" y="3575050"/>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85"/>
          <p:cNvSpPr>
            <a:spLocks noChangeArrowheads="1"/>
          </p:cNvSpPr>
          <p:nvPr/>
        </p:nvSpPr>
        <p:spPr bwMode="auto">
          <a:xfrm>
            <a:off x="538163" y="3802063"/>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86"/>
          <p:cNvSpPr>
            <a:spLocks noChangeShapeType="1"/>
          </p:cNvSpPr>
          <p:nvPr/>
        </p:nvSpPr>
        <p:spPr bwMode="auto">
          <a:xfrm>
            <a:off x="538163" y="4019550"/>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87"/>
          <p:cNvSpPr>
            <a:spLocks noChangeArrowheads="1"/>
          </p:cNvSpPr>
          <p:nvPr/>
        </p:nvSpPr>
        <p:spPr bwMode="auto">
          <a:xfrm>
            <a:off x="538163" y="4019550"/>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88"/>
          <p:cNvSpPr>
            <a:spLocks noChangeShapeType="1"/>
          </p:cNvSpPr>
          <p:nvPr/>
        </p:nvSpPr>
        <p:spPr bwMode="auto">
          <a:xfrm>
            <a:off x="538163" y="4225925"/>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89"/>
          <p:cNvSpPr>
            <a:spLocks noChangeArrowheads="1"/>
          </p:cNvSpPr>
          <p:nvPr/>
        </p:nvSpPr>
        <p:spPr bwMode="auto">
          <a:xfrm>
            <a:off x="538163" y="4225925"/>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90"/>
          <p:cNvSpPr>
            <a:spLocks noChangeShapeType="1"/>
          </p:cNvSpPr>
          <p:nvPr/>
        </p:nvSpPr>
        <p:spPr bwMode="auto">
          <a:xfrm>
            <a:off x="538163" y="4430713"/>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91"/>
          <p:cNvSpPr>
            <a:spLocks noChangeArrowheads="1"/>
          </p:cNvSpPr>
          <p:nvPr/>
        </p:nvSpPr>
        <p:spPr bwMode="auto">
          <a:xfrm>
            <a:off x="538163" y="4430713"/>
            <a:ext cx="8077200" cy="11112"/>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95" name="Rectangle 42"/>
          <p:cNvSpPr>
            <a:spLocks noChangeArrowheads="1"/>
          </p:cNvSpPr>
          <p:nvPr/>
        </p:nvSpPr>
        <p:spPr bwMode="auto">
          <a:xfrm>
            <a:off x="3016250" y="4040188"/>
            <a:ext cx="1555750"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$300) x 25%</a:t>
            </a:r>
            <a:endParaRPr lang="en-US" altLang="en-US" dirty="0">
              <a:solidFill>
                <a:prstClr val="black"/>
              </a:solidFill>
              <a:cs typeface="+mn-cs"/>
            </a:endParaRPr>
          </a:p>
        </p:txBody>
      </p:sp>
      <p:sp>
        <p:nvSpPr>
          <p:cNvPr id="106588" name="Slide Number Placeholder 92"/>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2E096E-F2FD-46CE-9B76-9DFC684C5381}" type="slidenum">
              <a:rPr lang="en-US" altLang="en-US" smtClean="0">
                <a:solidFill>
                  <a:srgbClr val="898989"/>
                </a:solidFill>
              </a:rPr>
              <a:pPr/>
              <a:t>35</a:t>
            </a:fld>
            <a:endParaRPr lang="en-US" altLang="en-US">
              <a:solidFill>
                <a:srgbClr val="898989"/>
              </a:solidFill>
            </a:endParaRPr>
          </a:p>
        </p:txBody>
      </p:sp>
      <p:sp>
        <p:nvSpPr>
          <p:cNvPr id="93" name="Rounded Rectangle 92"/>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1"/>
                                        </p:tgtEl>
                                        <p:attrNameLst>
                                          <p:attrName>style.visibility</p:attrName>
                                        </p:attrNameLst>
                                      </p:cBhvr>
                                      <p:to>
                                        <p:strVal val="visible"/>
                                      </p:to>
                                    </p:set>
                                    <p:animEffect transition="in" filter="fade">
                                      <p:cBhvr>
                                        <p:cTn id="31" dur="500"/>
                                        <p:tgtEl>
                                          <p:spTgt spid="1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5"/>
                                        </p:tgtEl>
                                        <p:attrNameLst>
                                          <p:attrName>style.visibility</p:attrName>
                                        </p:attrNameLst>
                                      </p:cBhvr>
                                      <p:to>
                                        <p:strVal val="visible"/>
                                      </p:to>
                                    </p:set>
                                    <p:animEffect transition="in" filter="fade">
                                      <p:cBhvr>
                                        <p:cTn id="34" dur="500"/>
                                        <p:tgtEl>
                                          <p:spTgt spid="145"/>
                                        </p:tgtEl>
                                      </p:cBhvr>
                                    </p:animEffect>
                                  </p:childTnLst>
                                </p:cTn>
                              </p:par>
                              <p:par>
                                <p:cTn id="35" presetID="10" presetClass="entr" presetSubtype="0" fill="hold" nodeType="withEffect">
                                  <p:stCondLst>
                                    <p:cond delay="0"/>
                                  </p:stCondLst>
                                  <p:childTnLst>
                                    <p:set>
                                      <p:cBhvr>
                                        <p:cTn id="36" dur="1" fill="hold">
                                          <p:stCondLst>
                                            <p:cond delay="0"/>
                                          </p:stCondLst>
                                        </p:cTn>
                                        <p:tgtEl>
                                          <p:spTgt spid="146"/>
                                        </p:tgtEl>
                                        <p:attrNameLst>
                                          <p:attrName>style.visibility</p:attrName>
                                        </p:attrNameLst>
                                      </p:cBhvr>
                                      <p:to>
                                        <p:strVal val="visible"/>
                                      </p:to>
                                    </p:set>
                                    <p:animEffect transition="in" filter="fade">
                                      <p:cBhvr>
                                        <p:cTn id="37" dur="500"/>
                                        <p:tgtEl>
                                          <p:spTgt spid="1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7"/>
                                        </p:tgtEl>
                                        <p:attrNameLst>
                                          <p:attrName>style.visibility</p:attrName>
                                        </p:attrNameLst>
                                      </p:cBhvr>
                                      <p:to>
                                        <p:strVal val="visible"/>
                                      </p:to>
                                    </p:set>
                                    <p:animEffect transition="in" filter="fade">
                                      <p:cBhvr>
                                        <p:cTn id="40" dur="500"/>
                                        <p:tgtEl>
                                          <p:spTgt spid="147"/>
                                        </p:tgtEl>
                                      </p:cBhvr>
                                    </p:animEffect>
                                  </p:childTnLst>
                                </p:cTn>
                              </p:par>
                              <p:par>
                                <p:cTn id="41" presetID="10" presetClass="entr" presetSubtype="0" fill="hold" nodeType="with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500"/>
                                        <p:tgtEl>
                                          <p:spTgt spid="14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0"/>
                                        </p:tgtEl>
                                        <p:attrNameLst>
                                          <p:attrName>style.visibility</p:attrName>
                                        </p:attrNameLst>
                                      </p:cBhvr>
                                      <p:to>
                                        <p:strVal val="visible"/>
                                      </p:to>
                                    </p:set>
                                    <p:animEffect transition="in" filter="fade">
                                      <p:cBhvr>
                                        <p:cTn id="49" dur="500"/>
                                        <p:tgtEl>
                                          <p:spTgt spid="150"/>
                                        </p:tgtEl>
                                      </p:cBhvr>
                                    </p:animEffect>
                                  </p:childTnLst>
                                </p:cTn>
                              </p:par>
                              <p:par>
                                <p:cTn id="50" presetID="10"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fade">
                                      <p:cBhvr>
                                        <p:cTn id="52" dur="500"/>
                                        <p:tgtEl>
                                          <p:spTgt spid="1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2"/>
                                        </p:tgtEl>
                                        <p:attrNameLst>
                                          <p:attrName>style.visibility</p:attrName>
                                        </p:attrNameLst>
                                      </p:cBhvr>
                                      <p:to>
                                        <p:strVal val="visible"/>
                                      </p:to>
                                    </p:set>
                                    <p:animEffect transition="in" filter="fade">
                                      <p:cBhvr>
                                        <p:cTn id="55" dur="500"/>
                                        <p:tgtEl>
                                          <p:spTgt spid="162"/>
                                        </p:tgtEl>
                                      </p:cBhvr>
                                    </p:animEffect>
                                  </p:childTnLst>
                                </p:cTn>
                              </p:par>
                              <p:par>
                                <p:cTn id="56" presetID="10" presetClass="entr" presetSubtype="0" fill="hold" nodeType="withEffect">
                                  <p:stCondLst>
                                    <p:cond delay="0"/>
                                  </p:stCondLst>
                                  <p:childTnLst>
                                    <p:set>
                                      <p:cBhvr>
                                        <p:cTn id="57" dur="1" fill="hold">
                                          <p:stCondLst>
                                            <p:cond delay="0"/>
                                          </p:stCondLst>
                                        </p:cTn>
                                        <p:tgtEl>
                                          <p:spTgt spid="163"/>
                                        </p:tgtEl>
                                        <p:attrNameLst>
                                          <p:attrName>style.visibility</p:attrName>
                                        </p:attrNameLst>
                                      </p:cBhvr>
                                      <p:to>
                                        <p:strVal val="visible"/>
                                      </p:to>
                                    </p:set>
                                    <p:animEffect transition="in" filter="fade">
                                      <p:cBhvr>
                                        <p:cTn id="58" dur="500"/>
                                        <p:tgtEl>
                                          <p:spTgt spid="16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4"/>
                                        </p:tgtEl>
                                        <p:attrNameLst>
                                          <p:attrName>style.visibility</p:attrName>
                                        </p:attrNameLst>
                                      </p:cBhvr>
                                      <p:to>
                                        <p:strVal val="visible"/>
                                      </p:to>
                                    </p:set>
                                    <p:animEffect transition="in" filter="fade">
                                      <p:cBhvr>
                                        <p:cTn id="61" dur="500"/>
                                        <p:tgtEl>
                                          <p:spTgt spid="164"/>
                                        </p:tgtEl>
                                      </p:cBhvr>
                                    </p:animEffect>
                                  </p:childTnLst>
                                </p:cTn>
                              </p:par>
                              <p:par>
                                <p:cTn id="62" presetID="10" presetClass="entr" presetSubtype="0" fill="hold" nodeType="withEffect">
                                  <p:stCondLst>
                                    <p:cond delay="0"/>
                                  </p:stCondLst>
                                  <p:childTnLst>
                                    <p:set>
                                      <p:cBhvr>
                                        <p:cTn id="63" dur="1" fill="hold">
                                          <p:stCondLst>
                                            <p:cond delay="0"/>
                                          </p:stCondLst>
                                        </p:cTn>
                                        <p:tgtEl>
                                          <p:spTgt spid="165"/>
                                        </p:tgtEl>
                                        <p:attrNameLst>
                                          <p:attrName>style.visibility</p:attrName>
                                        </p:attrNameLst>
                                      </p:cBhvr>
                                      <p:to>
                                        <p:strVal val="visible"/>
                                      </p:to>
                                    </p:set>
                                    <p:animEffect transition="in" filter="fade">
                                      <p:cBhvr>
                                        <p:cTn id="64" dur="500"/>
                                        <p:tgtEl>
                                          <p:spTgt spid="16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6"/>
                                        </p:tgtEl>
                                        <p:attrNameLst>
                                          <p:attrName>style.visibility</p:attrName>
                                        </p:attrNameLst>
                                      </p:cBhvr>
                                      <p:to>
                                        <p:strVal val="visible"/>
                                      </p:to>
                                    </p:set>
                                    <p:animEffect transition="in" filter="fade">
                                      <p:cBhvr>
                                        <p:cTn id="67" dur="500"/>
                                        <p:tgtEl>
                                          <p:spTgt spid="1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5"/>
                                        </p:tgtEl>
                                        <p:attrNameLst>
                                          <p:attrName>style.visibility</p:attrName>
                                        </p:attrNameLst>
                                      </p:cBhvr>
                                      <p:to>
                                        <p:strVal val="visible"/>
                                      </p:to>
                                    </p:set>
                                    <p:animEffect transition="in" filter="fade">
                                      <p:cBhvr>
                                        <p:cTn id="70" dur="500"/>
                                        <p:tgtEl>
                                          <p:spTgt spid="1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76"/>
                                        </p:tgtEl>
                                        <p:attrNameLst>
                                          <p:attrName>style.visibility</p:attrName>
                                        </p:attrNameLst>
                                      </p:cBhvr>
                                      <p:to>
                                        <p:strVal val="visible"/>
                                      </p:to>
                                    </p:set>
                                    <p:animEffect transition="in" filter="fade">
                                      <p:cBhvr>
                                        <p:cTn id="73" dur="500"/>
                                        <p:tgtEl>
                                          <p:spTgt spid="176"/>
                                        </p:tgtEl>
                                      </p:cBhvr>
                                    </p:animEffect>
                                  </p:childTnLst>
                                </p:cTn>
                              </p:par>
                              <p:par>
                                <p:cTn id="74" presetID="10" presetClass="entr" presetSubtype="0" fill="hold" nodeType="withEffect">
                                  <p:stCondLst>
                                    <p:cond delay="0"/>
                                  </p:stCondLst>
                                  <p:childTnLst>
                                    <p:set>
                                      <p:cBhvr>
                                        <p:cTn id="75" dur="1" fill="hold">
                                          <p:stCondLst>
                                            <p:cond delay="0"/>
                                          </p:stCondLst>
                                        </p:cTn>
                                        <p:tgtEl>
                                          <p:spTgt spid="177"/>
                                        </p:tgtEl>
                                        <p:attrNameLst>
                                          <p:attrName>style.visibility</p:attrName>
                                        </p:attrNameLst>
                                      </p:cBhvr>
                                      <p:to>
                                        <p:strVal val="visible"/>
                                      </p:to>
                                    </p:set>
                                    <p:animEffect transition="in" filter="fade">
                                      <p:cBhvr>
                                        <p:cTn id="76" dur="500"/>
                                        <p:tgtEl>
                                          <p:spTgt spid="17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Effect transition="in" filter="fade">
                                      <p:cBhvr>
                                        <p:cTn id="79" dur="500"/>
                                        <p:tgtEl>
                                          <p:spTgt spid="178"/>
                                        </p:tgtEl>
                                      </p:cBhvr>
                                    </p:animEffect>
                                  </p:childTnLst>
                                </p:cTn>
                              </p:par>
                              <p:par>
                                <p:cTn id="80" presetID="10" presetClass="entr" presetSubtype="0" fill="hold" nodeType="withEffect">
                                  <p:stCondLst>
                                    <p:cond delay="0"/>
                                  </p:stCondLst>
                                  <p:childTnLst>
                                    <p:set>
                                      <p:cBhvr>
                                        <p:cTn id="81" dur="1" fill="hold">
                                          <p:stCondLst>
                                            <p:cond delay="0"/>
                                          </p:stCondLst>
                                        </p:cTn>
                                        <p:tgtEl>
                                          <p:spTgt spid="179"/>
                                        </p:tgtEl>
                                        <p:attrNameLst>
                                          <p:attrName>style.visibility</p:attrName>
                                        </p:attrNameLst>
                                      </p:cBhvr>
                                      <p:to>
                                        <p:strVal val="visible"/>
                                      </p:to>
                                    </p:set>
                                    <p:animEffect transition="in" filter="fade">
                                      <p:cBhvr>
                                        <p:cTn id="82" dur="500"/>
                                        <p:tgtEl>
                                          <p:spTgt spid="17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0"/>
                                        </p:tgtEl>
                                        <p:attrNameLst>
                                          <p:attrName>style.visibility</p:attrName>
                                        </p:attrNameLst>
                                      </p:cBhvr>
                                      <p:to>
                                        <p:strVal val="visible"/>
                                      </p:to>
                                    </p:set>
                                    <p:animEffect transition="in" filter="fade">
                                      <p:cBhvr>
                                        <p:cTn id="85" dur="500"/>
                                        <p:tgtEl>
                                          <p:spTgt spid="180"/>
                                        </p:tgtEl>
                                      </p:cBhvr>
                                    </p:animEffect>
                                  </p:childTnLst>
                                </p:cTn>
                              </p:par>
                              <p:par>
                                <p:cTn id="86" presetID="10" presetClass="entr" presetSubtype="0" fill="hold" nodeType="withEffect">
                                  <p:stCondLst>
                                    <p:cond delay="0"/>
                                  </p:stCondLst>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82"/>
                                        </p:tgtEl>
                                        <p:attrNameLst>
                                          <p:attrName>style.visibility</p:attrName>
                                        </p:attrNameLst>
                                      </p:cBhvr>
                                      <p:to>
                                        <p:strVal val="visible"/>
                                      </p:to>
                                    </p:set>
                                    <p:animEffect transition="in" filter="fade">
                                      <p:cBhvr>
                                        <p:cTn id="91" dur="500"/>
                                        <p:tgtEl>
                                          <p:spTgt spid="18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500"/>
                                        <p:tgtEl>
                                          <p:spTgt spid="1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fade">
                                      <p:cBhvr>
                                        <p:cTn id="100" dur="500"/>
                                        <p:tgtEl>
                                          <p:spTgt spid="2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32"/>
                                        </p:tgtEl>
                                        <p:attrNameLst>
                                          <p:attrName>style.visibility</p:attrName>
                                        </p:attrNameLst>
                                      </p:cBhvr>
                                      <p:to>
                                        <p:strVal val="visible"/>
                                      </p:to>
                                    </p:set>
                                    <p:animEffect transition="in" filter="fade">
                                      <p:cBhvr>
                                        <p:cTn id="103" dur="500"/>
                                        <p:tgtEl>
                                          <p:spTgt spid="13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3"/>
                                        </p:tgtEl>
                                        <p:attrNameLst>
                                          <p:attrName>style.visibility</p:attrName>
                                        </p:attrNameLst>
                                      </p:cBhvr>
                                      <p:to>
                                        <p:strVal val="visible"/>
                                      </p:to>
                                    </p:set>
                                    <p:animEffect transition="in" filter="fade">
                                      <p:cBhvr>
                                        <p:cTn id="106" dur="500"/>
                                        <p:tgtEl>
                                          <p:spTgt spid="13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animEffect transition="in" filter="fade">
                                      <p:cBhvr>
                                        <p:cTn id="109" dur="500"/>
                                        <p:tgtEl>
                                          <p:spTgt spid="13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fade">
                                      <p:cBhvr>
                                        <p:cTn id="112" dur="500"/>
                                        <p:tgtEl>
                                          <p:spTgt spid="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500"/>
                                        <p:tgtEl>
                                          <p:spTgt spid="3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500"/>
                                        <p:tgtEl>
                                          <p:spTgt spid="12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500"/>
                                        <p:tgtEl>
                                          <p:spTgt spid="2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4"/>
                                        </p:tgtEl>
                                        <p:attrNameLst>
                                          <p:attrName>style.visibility</p:attrName>
                                        </p:attrNameLst>
                                      </p:cBhvr>
                                      <p:to>
                                        <p:strVal val="visible"/>
                                      </p:to>
                                    </p:set>
                                    <p:animEffect transition="in" filter="fade">
                                      <p:cBhvr>
                                        <p:cTn id="124" dur="500"/>
                                        <p:tgtEl>
                                          <p:spTgt spid="24"/>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500"/>
                                        <p:tgtEl>
                                          <p:spTgt spid="28"/>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1"/>
                                        </p:tgtEl>
                                        <p:attrNameLst>
                                          <p:attrName>style.visibility</p:attrName>
                                        </p:attrNameLst>
                                      </p:cBhvr>
                                      <p:to>
                                        <p:strVal val="visible"/>
                                      </p:to>
                                    </p:set>
                                    <p:animEffect transition="in" filter="fade">
                                      <p:cBhvr>
                                        <p:cTn id="130" dur="500"/>
                                        <p:tgtEl>
                                          <p:spTgt spid="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500"/>
                                        <p:tgtEl>
                                          <p:spTgt spid="25"/>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30"/>
                                        </p:tgtEl>
                                        <p:attrNameLst>
                                          <p:attrName>style.visibility</p:attrName>
                                        </p:attrNameLst>
                                      </p:cBhvr>
                                      <p:to>
                                        <p:strVal val="visible"/>
                                      </p:to>
                                    </p:set>
                                    <p:animEffect transition="in" filter="fade">
                                      <p:cBhvr>
                                        <p:cTn id="139" dur="500"/>
                                        <p:tgtEl>
                                          <p:spTgt spid="130"/>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8"/>
                                        </p:tgtEl>
                                        <p:attrNameLst>
                                          <p:attrName>style.visibility</p:attrName>
                                        </p:attrNameLst>
                                      </p:cBhvr>
                                      <p:to>
                                        <p:strVal val="visible"/>
                                      </p:to>
                                    </p:set>
                                    <p:animEffect transition="in" filter="fade">
                                      <p:cBhvr>
                                        <p:cTn id="144" dur="500"/>
                                        <p:tgtEl>
                                          <p:spTgt spid="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5"/>
                                        </p:tgtEl>
                                        <p:attrNameLst>
                                          <p:attrName>style.visibility</p:attrName>
                                        </p:attrNameLst>
                                      </p:cBhvr>
                                      <p:to>
                                        <p:strVal val="visible"/>
                                      </p:to>
                                    </p:set>
                                    <p:animEffect transition="in" filter="fade">
                                      <p:cBhvr>
                                        <p:cTn id="147" dur="500"/>
                                        <p:tgtEl>
                                          <p:spTgt spid="135"/>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36"/>
                                        </p:tgtEl>
                                        <p:attrNameLst>
                                          <p:attrName>style.visibility</p:attrName>
                                        </p:attrNameLst>
                                      </p:cBhvr>
                                      <p:to>
                                        <p:strVal val="visible"/>
                                      </p:to>
                                    </p:set>
                                    <p:animEffect transition="in" filter="fade">
                                      <p:cBhvr>
                                        <p:cTn id="150" dur="500"/>
                                        <p:tgtEl>
                                          <p:spTgt spid="136"/>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37"/>
                                        </p:tgtEl>
                                        <p:attrNameLst>
                                          <p:attrName>style.visibility</p:attrName>
                                        </p:attrNameLst>
                                      </p:cBhvr>
                                      <p:to>
                                        <p:strVal val="visible"/>
                                      </p:to>
                                    </p:set>
                                    <p:animEffect transition="in" filter="fade">
                                      <p:cBhvr>
                                        <p:cTn id="153" dur="500"/>
                                        <p:tgtEl>
                                          <p:spTgt spid="13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500"/>
                                        <p:tgtEl>
                                          <p:spTgt spid="13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43"/>
                                        </p:tgtEl>
                                        <p:attrNameLst>
                                          <p:attrName>style.visibility</p:attrName>
                                        </p:attrNameLst>
                                      </p:cBhvr>
                                      <p:to>
                                        <p:strVal val="visible"/>
                                      </p:to>
                                    </p:set>
                                    <p:animEffect transition="in" filter="fade">
                                      <p:cBhvr>
                                        <p:cTn id="159" dur="500"/>
                                        <p:tgtEl>
                                          <p:spTgt spid="14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500"/>
                                        <p:tgtEl>
                                          <p:spTgt spid="151"/>
                                        </p:tgtEl>
                                      </p:cBhvr>
                                    </p:animEffect>
                                  </p:childTnLst>
                                </p:cTn>
                              </p:par>
                              <p:par>
                                <p:cTn id="163" presetID="10" presetClass="entr" presetSubtype="0" fill="hold" nodeType="withEffect">
                                  <p:stCondLst>
                                    <p:cond delay="0"/>
                                  </p:stCondLst>
                                  <p:childTnLst>
                                    <p:set>
                                      <p:cBhvr>
                                        <p:cTn id="164" dur="1" fill="hold">
                                          <p:stCondLst>
                                            <p:cond delay="0"/>
                                          </p:stCondLst>
                                        </p:cTn>
                                        <p:tgtEl>
                                          <p:spTgt spid="152"/>
                                        </p:tgtEl>
                                        <p:attrNameLst>
                                          <p:attrName>style.visibility</p:attrName>
                                        </p:attrNameLst>
                                      </p:cBhvr>
                                      <p:to>
                                        <p:strVal val="visible"/>
                                      </p:to>
                                    </p:set>
                                    <p:animEffect transition="in" filter="fade">
                                      <p:cBhvr>
                                        <p:cTn id="165" dur="500"/>
                                        <p:tgtEl>
                                          <p:spTgt spid="152"/>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53"/>
                                        </p:tgtEl>
                                        <p:attrNameLst>
                                          <p:attrName>style.visibility</p:attrName>
                                        </p:attrNameLst>
                                      </p:cBhvr>
                                      <p:to>
                                        <p:strVal val="visible"/>
                                      </p:to>
                                    </p:set>
                                    <p:animEffect transition="in" filter="fade">
                                      <p:cBhvr>
                                        <p:cTn id="168" dur="500"/>
                                        <p:tgtEl>
                                          <p:spTgt spid="153"/>
                                        </p:tgtEl>
                                      </p:cBhvr>
                                    </p:animEffect>
                                  </p:childTnLst>
                                </p:cTn>
                              </p:par>
                              <p:par>
                                <p:cTn id="169" presetID="10" presetClass="entr" presetSubtype="0" fill="hold" nodeType="withEffect">
                                  <p:stCondLst>
                                    <p:cond delay="0"/>
                                  </p:stCondLst>
                                  <p:childTnLst>
                                    <p:set>
                                      <p:cBhvr>
                                        <p:cTn id="170" dur="1" fill="hold">
                                          <p:stCondLst>
                                            <p:cond delay="0"/>
                                          </p:stCondLst>
                                        </p:cTn>
                                        <p:tgtEl>
                                          <p:spTgt spid="154"/>
                                        </p:tgtEl>
                                        <p:attrNameLst>
                                          <p:attrName>style.visibility</p:attrName>
                                        </p:attrNameLst>
                                      </p:cBhvr>
                                      <p:to>
                                        <p:strVal val="visible"/>
                                      </p:to>
                                    </p:set>
                                    <p:animEffect transition="in" filter="fade">
                                      <p:cBhvr>
                                        <p:cTn id="171" dur="500"/>
                                        <p:tgtEl>
                                          <p:spTgt spid="15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55"/>
                                        </p:tgtEl>
                                        <p:attrNameLst>
                                          <p:attrName>style.visibility</p:attrName>
                                        </p:attrNameLst>
                                      </p:cBhvr>
                                      <p:to>
                                        <p:strVal val="visible"/>
                                      </p:to>
                                    </p:set>
                                    <p:animEffect transition="in" filter="fade">
                                      <p:cBhvr>
                                        <p:cTn id="174" dur="500"/>
                                        <p:tgtEl>
                                          <p:spTgt spid="155"/>
                                        </p:tgtEl>
                                      </p:cBhvr>
                                    </p:animEffect>
                                  </p:childTnLst>
                                </p:cTn>
                              </p:par>
                              <p:par>
                                <p:cTn id="175" presetID="10" presetClass="entr" presetSubtype="0" fill="hold" nodeType="withEffect">
                                  <p:stCondLst>
                                    <p:cond delay="0"/>
                                  </p:stCondLst>
                                  <p:childTnLst>
                                    <p:set>
                                      <p:cBhvr>
                                        <p:cTn id="176" dur="1" fill="hold">
                                          <p:stCondLst>
                                            <p:cond delay="0"/>
                                          </p:stCondLst>
                                        </p:cTn>
                                        <p:tgtEl>
                                          <p:spTgt spid="156"/>
                                        </p:tgtEl>
                                        <p:attrNameLst>
                                          <p:attrName>style.visibility</p:attrName>
                                        </p:attrNameLst>
                                      </p:cBhvr>
                                      <p:to>
                                        <p:strVal val="visible"/>
                                      </p:to>
                                    </p:set>
                                    <p:animEffect transition="in" filter="fade">
                                      <p:cBhvr>
                                        <p:cTn id="177" dur="500"/>
                                        <p:tgtEl>
                                          <p:spTgt spid="15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57"/>
                                        </p:tgtEl>
                                        <p:attrNameLst>
                                          <p:attrName>style.visibility</p:attrName>
                                        </p:attrNameLst>
                                      </p:cBhvr>
                                      <p:to>
                                        <p:strVal val="visible"/>
                                      </p:to>
                                    </p:set>
                                    <p:animEffect transition="in" filter="fade">
                                      <p:cBhvr>
                                        <p:cTn id="180" dur="500"/>
                                        <p:tgtEl>
                                          <p:spTgt spid="15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58"/>
                                        </p:tgtEl>
                                        <p:attrNameLst>
                                          <p:attrName>style.visibility</p:attrName>
                                        </p:attrNameLst>
                                      </p:cBhvr>
                                      <p:to>
                                        <p:strVal val="visible"/>
                                      </p:to>
                                    </p:set>
                                    <p:animEffect transition="in" filter="fade">
                                      <p:cBhvr>
                                        <p:cTn id="183" dur="500"/>
                                        <p:tgtEl>
                                          <p:spTgt spid="158"/>
                                        </p:tgtEl>
                                      </p:cBhvr>
                                    </p:animEffect>
                                  </p:childTnLst>
                                </p:cTn>
                              </p:par>
                              <p:par>
                                <p:cTn id="184" presetID="10" presetClass="entr" presetSubtype="0" fill="hold" nodeType="withEffect">
                                  <p:stCondLst>
                                    <p:cond delay="0"/>
                                  </p:stCondLst>
                                  <p:childTnLst>
                                    <p:set>
                                      <p:cBhvr>
                                        <p:cTn id="185" dur="1" fill="hold">
                                          <p:stCondLst>
                                            <p:cond delay="0"/>
                                          </p:stCondLst>
                                        </p:cTn>
                                        <p:tgtEl>
                                          <p:spTgt spid="159"/>
                                        </p:tgtEl>
                                        <p:attrNameLst>
                                          <p:attrName>style.visibility</p:attrName>
                                        </p:attrNameLst>
                                      </p:cBhvr>
                                      <p:to>
                                        <p:strVal val="visible"/>
                                      </p:to>
                                    </p:set>
                                    <p:animEffect transition="in" filter="fade">
                                      <p:cBhvr>
                                        <p:cTn id="186" dur="500"/>
                                        <p:tgtEl>
                                          <p:spTgt spid="15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60"/>
                                        </p:tgtEl>
                                        <p:attrNameLst>
                                          <p:attrName>style.visibility</p:attrName>
                                        </p:attrNameLst>
                                      </p:cBhvr>
                                      <p:to>
                                        <p:strVal val="visible"/>
                                      </p:to>
                                    </p:set>
                                    <p:animEffect transition="in" filter="fade">
                                      <p:cBhvr>
                                        <p:cTn id="189" dur="500"/>
                                        <p:tgtEl>
                                          <p:spTgt spid="160"/>
                                        </p:tgtEl>
                                      </p:cBhvr>
                                    </p:animEffect>
                                  </p:childTnLst>
                                </p:cTn>
                              </p:par>
                              <p:par>
                                <p:cTn id="190" presetID="10" presetClass="entr" presetSubtype="0" fill="hold" nodeType="withEffect">
                                  <p:stCondLst>
                                    <p:cond delay="0"/>
                                  </p:stCondLst>
                                  <p:childTnLst>
                                    <p:set>
                                      <p:cBhvr>
                                        <p:cTn id="191" dur="1" fill="hold">
                                          <p:stCondLst>
                                            <p:cond delay="0"/>
                                          </p:stCondLst>
                                        </p:cTn>
                                        <p:tgtEl>
                                          <p:spTgt spid="167"/>
                                        </p:tgtEl>
                                        <p:attrNameLst>
                                          <p:attrName>style.visibility</p:attrName>
                                        </p:attrNameLst>
                                      </p:cBhvr>
                                      <p:to>
                                        <p:strVal val="visible"/>
                                      </p:to>
                                    </p:set>
                                    <p:animEffect transition="in" filter="fade">
                                      <p:cBhvr>
                                        <p:cTn id="192" dur="500"/>
                                        <p:tgtEl>
                                          <p:spTgt spid="16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68"/>
                                        </p:tgtEl>
                                        <p:attrNameLst>
                                          <p:attrName>style.visibility</p:attrName>
                                        </p:attrNameLst>
                                      </p:cBhvr>
                                      <p:to>
                                        <p:strVal val="visible"/>
                                      </p:to>
                                    </p:set>
                                    <p:animEffect transition="in" filter="fade">
                                      <p:cBhvr>
                                        <p:cTn id="195" dur="500"/>
                                        <p:tgtEl>
                                          <p:spTgt spid="168"/>
                                        </p:tgtEl>
                                      </p:cBhvr>
                                    </p:animEffect>
                                  </p:childTnLst>
                                </p:cTn>
                              </p:par>
                              <p:par>
                                <p:cTn id="196" presetID="10" presetClass="entr" presetSubtype="0" fill="hold" nodeType="withEffect">
                                  <p:stCondLst>
                                    <p:cond delay="0"/>
                                  </p:stCondLst>
                                  <p:childTnLst>
                                    <p:set>
                                      <p:cBhvr>
                                        <p:cTn id="197" dur="1" fill="hold">
                                          <p:stCondLst>
                                            <p:cond delay="0"/>
                                          </p:stCondLst>
                                        </p:cTn>
                                        <p:tgtEl>
                                          <p:spTgt spid="169"/>
                                        </p:tgtEl>
                                        <p:attrNameLst>
                                          <p:attrName>style.visibility</p:attrName>
                                        </p:attrNameLst>
                                      </p:cBhvr>
                                      <p:to>
                                        <p:strVal val="visible"/>
                                      </p:to>
                                    </p:set>
                                    <p:animEffect transition="in" filter="fade">
                                      <p:cBhvr>
                                        <p:cTn id="198" dur="500"/>
                                        <p:tgtEl>
                                          <p:spTgt spid="16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70"/>
                                        </p:tgtEl>
                                        <p:attrNameLst>
                                          <p:attrName>style.visibility</p:attrName>
                                        </p:attrNameLst>
                                      </p:cBhvr>
                                      <p:to>
                                        <p:strVal val="visible"/>
                                      </p:to>
                                    </p:set>
                                    <p:animEffect transition="in" filter="fade">
                                      <p:cBhvr>
                                        <p:cTn id="201" dur="500"/>
                                        <p:tgtEl>
                                          <p:spTgt spid="170"/>
                                        </p:tgtEl>
                                      </p:cBhvr>
                                    </p:animEffect>
                                  </p:childTnLst>
                                </p:cTn>
                              </p:par>
                              <p:par>
                                <p:cTn id="202" presetID="10" presetClass="entr" presetSubtype="0" fill="hold" nodeType="withEffect">
                                  <p:stCondLst>
                                    <p:cond delay="0"/>
                                  </p:stCondLst>
                                  <p:childTnLst>
                                    <p:set>
                                      <p:cBhvr>
                                        <p:cTn id="203" dur="1" fill="hold">
                                          <p:stCondLst>
                                            <p:cond delay="0"/>
                                          </p:stCondLst>
                                        </p:cTn>
                                        <p:tgtEl>
                                          <p:spTgt spid="171"/>
                                        </p:tgtEl>
                                        <p:attrNameLst>
                                          <p:attrName>style.visibility</p:attrName>
                                        </p:attrNameLst>
                                      </p:cBhvr>
                                      <p:to>
                                        <p:strVal val="visible"/>
                                      </p:to>
                                    </p:set>
                                    <p:animEffect transition="in" filter="fade">
                                      <p:cBhvr>
                                        <p:cTn id="204" dur="500"/>
                                        <p:tgtEl>
                                          <p:spTgt spid="17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72"/>
                                        </p:tgtEl>
                                        <p:attrNameLst>
                                          <p:attrName>style.visibility</p:attrName>
                                        </p:attrNameLst>
                                      </p:cBhvr>
                                      <p:to>
                                        <p:strVal val="visible"/>
                                      </p:to>
                                    </p:set>
                                    <p:animEffect transition="in" filter="fade">
                                      <p:cBhvr>
                                        <p:cTn id="207" dur="500"/>
                                        <p:tgtEl>
                                          <p:spTgt spid="172"/>
                                        </p:tgtEl>
                                      </p:cBhvr>
                                    </p:animEffect>
                                  </p:childTnLst>
                                </p:cTn>
                              </p:par>
                              <p:par>
                                <p:cTn id="208" presetID="10" presetClass="entr" presetSubtype="0" fill="hold" nodeType="withEffect">
                                  <p:stCondLst>
                                    <p:cond delay="0"/>
                                  </p:stCondLst>
                                  <p:childTnLst>
                                    <p:set>
                                      <p:cBhvr>
                                        <p:cTn id="209" dur="1" fill="hold">
                                          <p:stCondLst>
                                            <p:cond delay="0"/>
                                          </p:stCondLst>
                                        </p:cTn>
                                        <p:tgtEl>
                                          <p:spTgt spid="173"/>
                                        </p:tgtEl>
                                        <p:attrNameLst>
                                          <p:attrName>style.visibility</p:attrName>
                                        </p:attrNameLst>
                                      </p:cBhvr>
                                      <p:to>
                                        <p:strVal val="visible"/>
                                      </p:to>
                                    </p:set>
                                    <p:animEffect transition="in" filter="fade">
                                      <p:cBhvr>
                                        <p:cTn id="210" dur="500"/>
                                        <p:tgtEl>
                                          <p:spTgt spid="173"/>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74"/>
                                        </p:tgtEl>
                                        <p:attrNameLst>
                                          <p:attrName>style.visibility</p:attrName>
                                        </p:attrNameLst>
                                      </p:cBhvr>
                                      <p:to>
                                        <p:strVal val="visible"/>
                                      </p:to>
                                    </p:set>
                                    <p:animEffect transition="in" filter="fade">
                                      <p:cBhvr>
                                        <p:cTn id="213" dur="500"/>
                                        <p:tgtEl>
                                          <p:spTgt spid="174"/>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83"/>
                                        </p:tgtEl>
                                        <p:attrNameLst>
                                          <p:attrName>style.visibility</p:attrName>
                                        </p:attrNameLst>
                                      </p:cBhvr>
                                      <p:to>
                                        <p:strVal val="visible"/>
                                      </p:to>
                                    </p:set>
                                    <p:animEffect transition="in" filter="fade">
                                      <p:cBhvr>
                                        <p:cTn id="216" dur="500"/>
                                        <p:tgtEl>
                                          <p:spTgt spid="183"/>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184"/>
                                        </p:tgtEl>
                                        <p:attrNameLst>
                                          <p:attrName>style.visibility</p:attrName>
                                        </p:attrNameLst>
                                      </p:cBhvr>
                                      <p:to>
                                        <p:strVal val="visible"/>
                                      </p:to>
                                    </p:set>
                                    <p:animEffect transition="in" filter="fade">
                                      <p:cBhvr>
                                        <p:cTn id="219" dur="500"/>
                                        <p:tgtEl>
                                          <p:spTgt spid="184"/>
                                        </p:tgtEl>
                                      </p:cBhvr>
                                    </p:animEffect>
                                  </p:childTnLst>
                                </p:cTn>
                              </p:par>
                              <p:par>
                                <p:cTn id="220" presetID="10" presetClass="entr" presetSubtype="0" fill="hold" nodeType="withEffect">
                                  <p:stCondLst>
                                    <p:cond delay="0"/>
                                  </p:stCondLst>
                                  <p:childTnLst>
                                    <p:set>
                                      <p:cBhvr>
                                        <p:cTn id="221" dur="1" fill="hold">
                                          <p:stCondLst>
                                            <p:cond delay="0"/>
                                          </p:stCondLst>
                                        </p:cTn>
                                        <p:tgtEl>
                                          <p:spTgt spid="185"/>
                                        </p:tgtEl>
                                        <p:attrNameLst>
                                          <p:attrName>style.visibility</p:attrName>
                                        </p:attrNameLst>
                                      </p:cBhvr>
                                      <p:to>
                                        <p:strVal val="visible"/>
                                      </p:to>
                                    </p:set>
                                    <p:animEffect transition="in" filter="fade">
                                      <p:cBhvr>
                                        <p:cTn id="222" dur="500"/>
                                        <p:tgtEl>
                                          <p:spTgt spid="185"/>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86"/>
                                        </p:tgtEl>
                                        <p:attrNameLst>
                                          <p:attrName>style.visibility</p:attrName>
                                        </p:attrNameLst>
                                      </p:cBhvr>
                                      <p:to>
                                        <p:strVal val="visible"/>
                                      </p:to>
                                    </p:set>
                                    <p:animEffect transition="in" filter="fade">
                                      <p:cBhvr>
                                        <p:cTn id="225" dur="500"/>
                                        <p:tgtEl>
                                          <p:spTgt spid="186"/>
                                        </p:tgtEl>
                                      </p:cBhvr>
                                    </p:animEffect>
                                  </p:childTnLst>
                                </p:cTn>
                              </p:par>
                              <p:par>
                                <p:cTn id="226" presetID="10" presetClass="entr" presetSubtype="0" fill="hold" nodeType="withEffect">
                                  <p:stCondLst>
                                    <p:cond delay="0"/>
                                  </p:stCondLst>
                                  <p:childTnLst>
                                    <p:set>
                                      <p:cBhvr>
                                        <p:cTn id="227" dur="1" fill="hold">
                                          <p:stCondLst>
                                            <p:cond delay="0"/>
                                          </p:stCondLst>
                                        </p:cTn>
                                        <p:tgtEl>
                                          <p:spTgt spid="187"/>
                                        </p:tgtEl>
                                        <p:attrNameLst>
                                          <p:attrName>style.visibility</p:attrName>
                                        </p:attrNameLst>
                                      </p:cBhvr>
                                      <p:to>
                                        <p:strVal val="visible"/>
                                      </p:to>
                                    </p:set>
                                    <p:animEffect transition="in" filter="fade">
                                      <p:cBhvr>
                                        <p:cTn id="228" dur="500"/>
                                        <p:tgtEl>
                                          <p:spTgt spid="187"/>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88"/>
                                        </p:tgtEl>
                                        <p:attrNameLst>
                                          <p:attrName>style.visibility</p:attrName>
                                        </p:attrNameLst>
                                      </p:cBhvr>
                                      <p:to>
                                        <p:strVal val="visible"/>
                                      </p:to>
                                    </p:set>
                                    <p:animEffect transition="in" filter="fade">
                                      <p:cBhvr>
                                        <p:cTn id="231" dur="500"/>
                                        <p:tgtEl>
                                          <p:spTgt spid="188"/>
                                        </p:tgtEl>
                                      </p:cBhvr>
                                    </p:animEffect>
                                  </p:childTnLst>
                                </p:cTn>
                              </p:par>
                              <p:par>
                                <p:cTn id="232" presetID="10" presetClass="entr" presetSubtype="0" fill="hold" nodeType="withEffect">
                                  <p:stCondLst>
                                    <p:cond delay="0"/>
                                  </p:stCondLst>
                                  <p:childTnLst>
                                    <p:set>
                                      <p:cBhvr>
                                        <p:cTn id="233" dur="1" fill="hold">
                                          <p:stCondLst>
                                            <p:cond delay="0"/>
                                          </p:stCondLst>
                                        </p:cTn>
                                        <p:tgtEl>
                                          <p:spTgt spid="189"/>
                                        </p:tgtEl>
                                        <p:attrNameLst>
                                          <p:attrName>style.visibility</p:attrName>
                                        </p:attrNameLst>
                                      </p:cBhvr>
                                      <p:to>
                                        <p:strVal val="visible"/>
                                      </p:to>
                                    </p:set>
                                    <p:animEffect transition="in" filter="fade">
                                      <p:cBhvr>
                                        <p:cTn id="234" dur="500"/>
                                        <p:tgtEl>
                                          <p:spTgt spid="189"/>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90"/>
                                        </p:tgtEl>
                                        <p:attrNameLst>
                                          <p:attrName>style.visibility</p:attrName>
                                        </p:attrNameLst>
                                      </p:cBhvr>
                                      <p:to>
                                        <p:strVal val="visible"/>
                                      </p:to>
                                    </p:set>
                                    <p:animEffect transition="in" filter="fade">
                                      <p:cBhvr>
                                        <p:cTn id="237" dur="500"/>
                                        <p:tgtEl>
                                          <p:spTgt spid="190"/>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39"/>
                                        </p:tgtEl>
                                        <p:attrNameLst>
                                          <p:attrName>style.visibility</p:attrName>
                                        </p:attrNameLst>
                                      </p:cBhvr>
                                      <p:to>
                                        <p:strVal val="visible"/>
                                      </p:to>
                                    </p:set>
                                    <p:animEffect transition="in" filter="fade">
                                      <p:cBhvr>
                                        <p:cTn id="240" dur="500"/>
                                        <p:tgtEl>
                                          <p:spTgt spid="139"/>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40"/>
                                        </p:tgtEl>
                                        <p:attrNameLst>
                                          <p:attrName>style.visibility</p:attrName>
                                        </p:attrNameLst>
                                      </p:cBhvr>
                                      <p:to>
                                        <p:strVal val="visible"/>
                                      </p:to>
                                    </p:set>
                                    <p:animEffect transition="in" filter="fade">
                                      <p:cBhvr>
                                        <p:cTn id="243" dur="500"/>
                                        <p:tgtEl>
                                          <p:spTgt spid="140"/>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1"/>
                                        </p:tgtEl>
                                        <p:attrNameLst>
                                          <p:attrName>style.visibility</p:attrName>
                                        </p:attrNameLst>
                                      </p:cBhvr>
                                      <p:to>
                                        <p:strVal val="visible"/>
                                      </p:to>
                                    </p:set>
                                    <p:animEffect transition="in" filter="fade">
                                      <p:cBhvr>
                                        <p:cTn id="246" dur="500"/>
                                        <p:tgtEl>
                                          <p:spTgt spid="141"/>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95"/>
                                        </p:tgtEl>
                                        <p:attrNameLst>
                                          <p:attrName>style.visibility</p:attrName>
                                        </p:attrNameLst>
                                      </p:cBhvr>
                                      <p:to>
                                        <p:strVal val="visible"/>
                                      </p:to>
                                    </p:set>
                                    <p:animEffect transition="in" filter="fade">
                                      <p:cBhvr>
                                        <p:cTn id="249" dur="500"/>
                                        <p:tgtEl>
                                          <p:spTgt spid="95"/>
                                        </p:tgtEl>
                                      </p:cBhvr>
                                    </p:animEffect>
                                  </p:childTnLst>
                                </p:cTn>
                              </p:par>
                              <p:par>
                                <p:cTn id="250" presetID="10" presetClass="entr" presetSubtype="0" fill="hold" grpId="0" nodeType="withEffect">
                                  <p:stCondLst>
                                    <p:cond delay="0"/>
                                  </p:stCondLst>
                                  <p:childTnLst>
                                    <p:set>
                                      <p:cBhvr>
                                        <p:cTn id="251" dur="1" fill="hold">
                                          <p:stCondLst>
                                            <p:cond delay="0"/>
                                          </p:stCondLst>
                                        </p:cTn>
                                        <p:tgtEl>
                                          <p:spTgt spid="142"/>
                                        </p:tgtEl>
                                        <p:attrNameLst>
                                          <p:attrName>style.visibility</p:attrName>
                                        </p:attrNameLst>
                                      </p:cBhvr>
                                      <p:to>
                                        <p:strVal val="visible"/>
                                      </p:to>
                                    </p:set>
                                    <p:animEffect transition="in" filter="fade">
                                      <p:cBhvr>
                                        <p:cTn id="252" dur="500"/>
                                        <p:tgtEl>
                                          <p:spTgt spid="142"/>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144"/>
                                        </p:tgtEl>
                                        <p:attrNameLst>
                                          <p:attrName>style.visibility</p:attrName>
                                        </p:attrNameLst>
                                      </p:cBhvr>
                                      <p:to>
                                        <p:strVal val="visible"/>
                                      </p:to>
                                    </p:set>
                                    <p:animEffect transition="in" filter="fade">
                                      <p:cBhvr>
                                        <p:cTn id="255" dur="5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animBg="1"/>
      <p:bldP spid="147" grpId="0" animBg="1"/>
      <p:bldP spid="149" grpId="0" animBg="1"/>
      <p:bldP spid="150" grpId="0" animBg="1"/>
      <p:bldP spid="151" grpId="0" animBg="1"/>
      <p:bldP spid="153" grpId="0" animBg="1"/>
      <p:bldP spid="155" grpId="0" animBg="1"/>
      <p:bldP spid="157" grpId="0" animBg="1"/>
      <p:bldP spid="158" grpId="0" animBg="1"/>
      <p:bldP spid="160" grpId="0" animBg="1"/>
      <p:bldP spid="162" grpId="0" animBg="1"/>
      <p:bldP spid="164" grpId="0" animBg="1"/>
      <p:bldP spid="166" grpId="0" animBg="1"/>
      <p:bldP spid="168" grpId="0" animBg="1"/>
      <p:bldP spid="170" grpId="0" animBg="1"/>
      <p:bldP spid="172" grpId="0" animBg="1"/>
      <p:bldP spid="174" grpId="0" animBg="1"/>
      <p:bldP spid="175" grpId="0" animBg="1"/>
      <p:bldP spid="176" grpId="0" animBg="1"/>
      <p:bldP spid="178" grpId="0" animBg="1"/>
      <p:bldP spid="180" grpId="0" animBg="1"/>
      <p:bldP spid="182" grpId="0" animBg="1"/>
      <p:bldP spid="183" grpId="0" animBg="1"/>
      <p:bldP spid="184" grpId="0" animBg="1"/>
      <p:bldP spid="186" grpId="0" animBg="1"/>
      <p:bldP spid="188" grpId="0" animBg="1"/>
      <p:bldP spid="190" grpId="0" animBg="1"/>
      <p:bldP spid="9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12-3</a:t>
            </a:r>
          </a:p>
        </p:txBody>
      </p:sp>
      <p:sp>
        <p:nvSpPr>
          <p:cNvPr id="9" name="Rectangle 7"/>
          <p:cNvSpPr>
            <a:spLocks noChangeArrowheads="1"/>
          </p:cNvSpPr>
          <p:nvPr/>
        </p:nvSpPr>
        <p:spPr bwMode="auto">
          <a:xfrm>
            <a:off x="568325" y="615950"/>
            <a:ext cx="7794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Portia, and Hedison are partners and share income and loss in a 2:3:5 ratio. The partnership’s capital</a:t>
            </a:r>
            <a:endParaRPr lang="en-US" altLang="en-US" dirty="0">
              <a:solidFill>
                <a:prstClr val="black"/>
              </a:solidFill>
              <a:cs typeface="+mn-cs"/>
            </a:endParaRPr>
          </a:p>
        </p:txBody>
      </p:sp>
      <p:sp>
        <p:nvSpPr>
          <p:cNvPr id="10" name="Rectangle 8"/>
          <p:cNvSpPr>
            <a:spLocks noChangeArrowheads="1"/>
          </p:cNvSpPr>
          <p:nvPr/>
        </p:nvSpPr>
        <p:spPr bwMode="auto">
          <a:xfrm>
            <a:off x="568325" y="822325"/>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Anne, $300; Portia, $150; and Hedison, $450. Ellen is admitted to the partnership on</a:t>
            </a:r>
            <a:endParaRPr lang="en-US" altLang="en-US" dirty="0">
              <a:solidFill>
                <a:prstClr val="black"/>
              </a:solidFill>
              <a:cs typeface="+mn-cs"/>
            </a:endParaRPr>
          </a:p>
        </p:txBody>
      </p:sp>
      <p:sp>
        <p:nvSpPr>
          <p:cNvPr id="11" name="Rectangle 9"/>
          <p:cNvSpPr>
            <a:spLocks noChangeArrowheads="1"/>
          </p:cNvSpPr>
          <p:nvPr/>
        </p:nvSpPr>
        <p:spPr bwMode="auto">
          <a:xfrm>
            <a:off x="568325" y="1028700"/>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 with a 25% equity. Prepare journal entries to record Ellen’s entry into the partnership under each of the</a:t>
            </a:r>
            <a:endParaRPr lang="en-US" altLang="en-US" dirty="0">
              <a:solidFill>
                <a:prstClr val="black"/>
              </a:solidFill>
              <a:cs typeface="+mn-cs"/>
            </a:endParaRPr>
          </a:p>
        </p:txBody>
      </p:sp>
      <p:sp>
        <p:nvSpPr>
          <p:cNvPr id="12" name="Rectangle 10"/>
          <p:cNvSpPr>
            <a:spLocks noChangeArrowheads="1"/>
          </p:cNvSpPr>
          <p:nvPr/>
        </p:nvSpPr>
        <p:spPr bwMode="auto">
          <a:xfrm>
            <a:off x="568325" y="1235075"/>
            <a:ext cx="58245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following separate assumptions: Ellen invests (a) $300; (b) $100; and (c) $700.</a:t>
            </a:r>
            <a:endParaRPr lang="en-US" altLang="en-US" dirty="0">
              <a:solidFill>
                <a:prstClr val="black"/>
              </a:solidFill>
              <a:cs typeface="+mn-cs"/>
            </a:endParaRPr>
          </a:p>
        </p:txBody>
      </p:sp>
      <p:sp>
        <p:nvSpPr>
          <p:cNvPr id="6" name="Rectangle 5"/>
          <p:cNvSpPr>
            <a:spLocks noChangeArrowheads="1"/>
          </p:cNvSpPr>
          <p:nvPr/>
        </p:nvSpPr>
        <p:spPr bwMode="auto">
          <a:xfrm>
            <a:off x="528638" y="2030413"/>
            <a:ext cx="808672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6"/>
          <p:cNvSpPr>
            <a:spLocks noChangeArrowheads="1"/>
          </p:cNvSpPr>
          <p:nvPr/>
        </p:nvSpPr>
        <p:spPr bwMode="auto">
          <a:xfrm>
            <a:off x="528638" y="3568700"/>
            <a:ext cx="8086725"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7"/>
          <p:cNvSpPr>
            <a:spLocks noChangeArrowheads="1"/>
          </p:cNvSpPr>
          <p:nvPr/>
        </p:nvSpPr>
        <p:spPr bwMode="auto">
          <a:xfrm>
            <a:off x="568325" y="1628775"/>
            <a:ext cx="1663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  Ellen invests $100.</a:t>
            </a:r>
            <a:endParaRPr lang="en-US" altLang="en-US" dirty="0">
              <a:solidFill>
                <a:prstClr val="black"/>
              </a:solidFill>
              <a:cs typeface="+mn-cs"/>
            </a:endParaRPr>
          </a:p>
        </p:txBody>
      </p:sp>
      <p:sp>
        <p:nvSpPr>
          <p:cNvPr id="193" name="Rectangle 8"/>
          <p:cNvSpPr>
            <a:spLocks noChangeArrowheads="1"/>
          </p:cNvSpPr>
          <p:nvPr/>
        </p:nvSpPr>
        <p:spPr bwMode="auto">
          <a:xfrm>
            <a:off x="568325" y="2051050"/>
            <a:ext cx="15621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Partnership Capital</a:t>
            </a:r>
            <a:endParaRPr lang="en-US" altLang="en-US" dirty="0">
              <a:solidFill>
                <a:prstClr val="black"/>
              </a:solidFill>
              <a:cs typeface="+mn-cs"/>
            </a:endParaRPr>
          </a:p>
        </p:txBody>
      </p:sp>
      <p:sp>
        <p:nvSpPr>
          <p:cNvPr id="194" name="Rectangle 9"/>
          <p:cNvSpPr>
            <a:spLocks noChangeArrowheads="1"/>
          </p:cNvSpPr>
          <p:nvPr/>
        </p:nvSpPr>
        <p:spPr bwMode="auto">
          <a:xfrm>
            <a:off x="5327650" y="2051050"/>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195" name="Rectangle 10"/>
          <p:cNvSpPr>
            <a:spLocks noChangeArrowheads="1"/>
          </p:cNvSpPr>
          <p:nvPr/>
        </p:nvSpPr>
        <p:spPr bwMode="auto">
          <a:xfrm>
            <a:off x="6497638" y="2051050"/>
            <a:ext cx="67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196" name="Rectangle 11"/>
          <p:cNvSpPr>
            <a:spLocks noChangeArrowheads="1"/>
          </p:cNvSpPr>
          <p:nvPr/>
        </p:nvSpPr>
        <p:spPr bwMode="auto">
          <a:xfrm>
            <a:off x="7829550" y="2051050"/>
            <a:ext cx="4540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197" name="Rectangle 12"/>
          <p:cNvSpPr>
            <a:spLocks noChangeArrowheads="1"/>
          </p:cNvSpPr>
          <p:nvPr/>
        </p:nvSpPr>
        <p:spPr bwMode="auto">
          <a:xfrm>
            <a:off x="750888" y="2278063"/>
            <a:ext cx="10493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Capital</a:t>
            </a:r>
            <a:endParaRPr lang="en-US" altLang="en-US" dirty="0">
              <a:solidFill>
                <a:prstClr val="black"/>
              </a:solidFill>
              <a:cs typeface="+mn-cs"/>
            </a:endParaRPr>
          </a:p>
        </p:txBody>
      </p:sp>
      <p:sp>
        <p:nvSpPr>
          <p:cNvPr id="198" name="Rectangle 13"/>
          <p:cNvSpPr>
            <a:spLocks noChangeArrowheads="1"/>
          </p:cNvSpPr>
          <p:nvPr/>
        </p:nvSpPr>
        <p:spPr bwMode="auto">
          <a:xfrm>
            <a:off x="2595563" y="2278063"/>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2/10</a:t>
            </a:r>
            <a:endParaRPr lang="en-US" altLang="en-US" dirty="0">
              <a:solidFill>
                <a:prstClr val="black"/>
              </a:solidFill>
              <a:cs typeface="+mn-cs"/>
            </a:endParaRPr>
          </a:p>
        </p:txBody>
      </p:sp>
      <p:sp>
        <p:nvSpPr>
          <p:cNvPr id="199" name="Rectangle 14"/>
          <p:cNvSpPr>
            <a:spLocks noChangeArrowheads="1"/>
          </p:cNvSpPr>
          <p:nvPr/>
        </p:nvSpPr>
        <p:spPr bwMode="auto">
          <a:xfrm>
            <a:off x="5468938" y="227806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200" name="Rectangle 15"/>
          <p:cNvSpPr>
            <a:spLocks noChangeArrowheads="1"/>
          </p:cNvSpPr>
          <p:nvPr/>
        </p:nvSpPr>
        <p:spPr bwMode="auto">
          <a:xfrm>
            <a:off x="6719888" y="2278063"/>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a:t>
            </a:r>
            <a:endParaRPr lang="en-US" altLang="en-US" dirty="0">
              <a:solidFill>
                <a:prstClr val="black"/>
              </a:solidFill>
              <a:cs typeface="+mn-cs"/>
            </a:endParaRPr>
          </a:p>
        </p:txBody>
      </p:sp>
      <p:sp>
        <p:nvSpPr>
          <p:cNvPr id="201" name="Rectangle 16"/>
          <p:cNvSpPr>
            <a:spLocks noChangeArrowheads="1"/>
          </p:cNvSpPr>
          <p:nvPr/>
        </p:nvSpPr>
        <p:spPr bwMode="auto">
          <a:xfrm>
            <a:off x="7889875" y="2278063"/>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202" name="Rectangle 17"/>
          <p:cNvSpPr>
            <a:spLocks noChangeArrowheads="1"/>
          </p:cNvSpPr>
          <p:nvPr/>
        </p:nvSpPr>
        <p:spPr bwMode="auto">
          <a:xfrm>
            <a:off x="750888" y="2495550"/>
            <a:ext cx="1089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Portia, Capital</a:t>
            </a:r>
            <a:endParaRPr lang="en-US" altLang="en-US" dirty="0">
              <a:solidFill>
                <a:prstClr val="black"/>
              </a:solidFill>
              <a:cs typeface="+mn-cs"/>
            </a:endParaRPr>
          </a:p>
        </p:txBody>
      </p:sp>
      <p:sp>
        <p:nvSpPr>
          <p:cNvPr id="203" name="Rectangle 18"/>
          <p:cNvSpPr>
            <a:spLocks noChangeArrowheads="1"/>
          </p:cNvSpPr>
          <p:nvPr/>
        </p:nvSpPr>
        <p:spPr bwMode="auto">
          <a:xfrm>
            <a:off x="2595563" y="2495550"/>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3/10</a:t>
            </a:r>
            <a:endParaRPr lang="en-US" altLang="en-US" dirty="0">
              <a:solidFill>
                <a:prstClr val="black"/>
              </a:solidFill>
              <a:cs typeface="+mn-cs"/>
            </a:endParaRPr>
          </a:p>
        </p:txBody>
      </p:sp>
      <p:sp>
        <p:nvSpPr>
          <p:cNvPr id="204" name="Rectangle 19"/>
          <p:cNvSpPr>
            <a:spLocks noChangeArrowheads="1"/>
          </p:cNvSpPr>
          <p:nvPr/>
        </p:nvSpPr>
        <p:spPr bwMode="auto">
          <a:xfrm>
            <a:off x="5559425" y="24955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205" name="Rectangle 20"/>
          <p:cNvSpPr>
            <a:spLocks noChangeArrowheads="1"/>
          </p:cNvSpPr>
          <p:nvPr/>
        </p:nvSpPr>
        <p:spPr bwMode="auto">
          <a:xfrm>
            <a:off x="6810375" y="2495550"/>
            <a:ext cx="3635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a:t>
            </a:r>
            <a:endParaRPr lang="en-US" altLang="en-US" dirty="0">
              <a:solidFill>
                <a:prstClr val="black"/>
              </a:solidFill>
              <a:cs typeface="+mn-cs"/>
            </a:endParaRPr>
          </a:p>
        </p:txBody>
      </p:sp>
      <p:sp>
        <p:nvSpPr>
          <p:cNvPr id="206" name="Rectangle 21"/>
          <p:cNvSpPr>
            <a:spLocks noChangeArrowheads="1"/>
          </p:cNvSpPr>
          <p:nvPr/>
        </p:nvSpPr>
        <p:spPr bwMode="auto">
          <a:xfrm>
            <a:off x="7980363" y="24955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105</a:t>
            </a:r>
            <a:endParaRPr lang="en-US" altLang="en-US" dirty="0">
              <a:solidFill>
                <a:prstClr val="black"/>
              </a:solidFill>
              <a:cs typeface="+mn-cs"/>
            </a:endParaRPr>
          </a:p>
        </p:txBody>
      </p:sp>
      <p:sp>
        <p:nvSpPr>
          <p:cNvPr id="207" name="Rectangle 22"/>
          <p:cNvSpPr>
            <a:spLocks noChangeArrowheads="1"/>
          </p:cNvSpPr>
          <p:nvPr/>
        </p:nvSpPr>
        <p:spPr bwMode="auto">
          <a:xfrm>
            <a:off x="750888" y="2711450"/>
            <a:ext cx="1260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Hedison, Capital</a:t>
            </a:r>
            <a:endParaRPr lang="en-US" altLang="en-US" dirty="0">
              <a:solidFill>
                <a:prstClr val="black"/>
              </a:solidFill>
              <a:cs typeface="+mn-cs"/>
            </a:endParaRPr>
          </a:p>
        </p:txBody>
      </p:sp>
      <p:sp>
        <p:nvSpPr>
          <p:cNvPr id="208" name="Rectangle 23"/>
          <p:cNvSpPr>
            <a:spLocks noChangeArrowheads="1"/>
          </p:cNvSpPr>
          <p:nvPr/>
        </p:nvSpPr>
        <p:spPr bwMode="auto">
          <a:xfrm>
            <a:off x="2595563" y="2711450"/>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5/10</a:t>
            </a:r>
            <a:endParaRPr lang="en-US" altLang="en-US" dirty="0">
              <a:solidFill>
                <a:prstClr val="black"/>
              </a:solidFill>
              <a:cs typeface="+mn-cs"/>
            </a:endParaRPr>
          </a:p>
        </p:txBody>
      </p:sp>
      <p:sp>
        <p:nvSpPr>
          <p:cNvPr id="209" name="Rectangle 24"/>
          <p:cNvSpPr>
            <a:spLocks noChangeArrowheads="1"/>
          </p:cNvSpPr>
          <p:nvPr/>
        </p:nvSpPr>
        <p:spPr bwMode="auto">
          <a:xfrm>
            <a:off x="5559425" y="27114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210" name="Rectangle 25"/>
          <p:cNvSpPr>
            <a:spLocks noChangeArrowheads="1"/>
          </p:cNvSpPr>
          <p:nvPr/>
        </p:nvSpPr>
        <p:spPr bwMode="auto">
          <a:xfrm>
            <a:off x="6810375" y="2711450"/>
            <a:ext cx="36353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(75)</a:t>
            </a:r>
            <a:endParaRPr lang="en-US" altLang="en-US" dirty="0">
              <a:solidFill>
                <a:prstClr val="black"/>
              </a:solidFill>
              <a:cs typeface="+mn-cs"/>
            </a:endParaRPr>
          </a:p>
        </p:txBody>
      </p:sp>
      <p:sp>
        <p:nvSpPr>
          <p:cNvPr id="211" name="Rectangle 26"/>
          <p:cNvSpPr>
            <a:spLocks noChangeArrowheads="1"/>
          </p:cNvSpPr>
          <p:nvPr/>
        </p:nvSpPr>
        <p:spPr bwMode="auto">
          <a:xfrm>
            <a:off x="7980363" y="27114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375</a:t>
            </a:r>
            <a:endParaRPr lang="en-US" altLang="en-US" dirty="0">
              <a:solidFill>
                <a:prstClr val="black"/>
              </a:solidFill>
              <a:cs typeface="+mn-cs"/>
            </a:endParaRPr>
          </a:p>
        </p:txBody>
      </p:sp>
      <p:sp>
        <p:nvSpPr>
          <p:cNvPr id="212" name="Rectangle 27"/>
          <p:cNvSpPr>
            <a:spLocks noChangeArrowheads="1"/>
          </p:cNvSpPr>
          <p:nvPr/>
        </p:nvSpPr>
        <p:spPr bwMode="auto">
          <a:xfrm>
            <a:off x="750888" y="2928938"/>
            <a:ext cx="10287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213" name="Rectangle 28"/>
          <p:cNvSpPr>
            <a:spLocks noChangeArrowheads="1"/>
          </p:cNvSpPr>
          <p:nvPr/>
        </p:nvSpPr>
        <p:spPr bwMode="auto">
          <a:xfrm>
            <a:off x="2595563" y="2928938"/>
            <a:ext cx="15827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$100) x 25%</a:t>
            </a:r>
            <a:endParaRPr lang="en-US" altLang="en-US" dirty="0">
              <a:solidFill>
                <a:prstClr val="black"/>
              </a:solidFill>
              <a:cs typeface="+mn-cs"/>
            </a:endParaRPr>
          </a:p>
        </p:txBody>
      </p:sp>
      <p:sp>
        <p:nvSpPr>
          <p:cNvPr id="214" name="Rectangle 29"/>
          <p:cNvSpPr>
            <a:spLocks noChangeArrowheads="1"/>
          </p:cNvSpPr>
          <p:nvPr/>
        </p:nvSpPr>
        <p:spPr bwMode="auto">
          <a:xfrm>
            <a:off x="6770688" y="29289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a:t>
            </a:r>
            <a:endParaRPr lang="en-US" altLang="en-US" dirty="0">
              <a:solidFill>
                <a:prstClr val="black"/>
              </a:solidFill>
              <a:cs typeface="+mn-cs"/>
            </a:endParaRPr>
          </a:p>
        </p:txBody>
      </p:sp>
      <p:sp>
        <p:nvSpPr>
          <p:cNvPr id="215" name="Rectangle 30"/>
          <p:cNvSpPr>
            <a:spLocks noChangeArrowheads="1"/>
          </p:cNvSpPr>
          <p:nvPr/>
        </p:nvSpPr>
        <p:spPr bwMode="auto">
          <a:xfrm>
            <a:off x="7980363" y="29289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a:t>
            </a:r>
            <a:endParaRPr lang="en-US" altLang="en-US" dirty="0">
              <a:solidFill>
                <a:prstClr val="black"/>
              </a:solidFill>
              <a:cs typeface="+mn-cs"/>
            </a:endParaRPr>
          </a:p>
        </p:txBody>
      </p:sp>
      <p:sp>
        <p:nvSpPr>
          <p:cNvPr id="216" name="Rectangle 31"/>
          <p:cNvSpPr>
            <a:spLocks noChangeArrowheads="1"/>
          </p:cNvSpPr>
          <p:nvPr/>
        </p:nvSpPr>
        <p:spPr bwMode="auto">
          <a:xfrm>
            <a:off x="931863" y="31448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217" name="Rectangle 32"/>
          <p:cNvSpPr>
            <a:spLocks noChangeArrowheads="1"/>
          </p:cNvSpPr>
          <p:nvPr/>
        </p:nvSpPr>
        <p:spPr bwMode="auto">
          <a:xfrm>
            <a:off x="5468938" y="31448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a:t>
            </a:r>
            <a:endParaRPr lang="en-US" altLang="en-US" dirty="0">
              <a:solidFill>
                <a:prstClr val="black"/>
              </a:solidFill>
              <a:cs typeface="+mn-cs"/>
            </a:endParaRPr>
          </a:p>
        </p:txBody>
      </p:sp>
      <p:sp>
        <p:nvSpPr>
          <p:cNvPr id="218" name="Rectangle 33"/>
          <p:cNvSpPr>
            <a:spLocks noChangeArrowheads="1"/>
          </p:cNvSpPr>
          <p:nvPr/>
        </p:nvSpPr>
        <p:spPr bwMode="auto">
          <a:xfrm>
            <a:off x="6678613" y="31448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a:t>
            </a:r>
            <a:endParaRPr lang="en-US" altLang="en-US" dirty="0">
              <a:solidFill>
                <a:prstClr val="black"/>
              </a:solidFill>
              <a:cs typeface="+mn-cs"/>
            </a:endParaRPr>
          </a:p>
        </p:txBody>
      </p:sp>
      <p:sp>
        <p:nvSpPr>
          <p:cNvPr id="219" name="Rectangle 34"/>
          <p:cNvSpPr>
            <a:spLocks noChangeArrowheads="1"/>
          </p:cNvSpPr>
          <p:nvPr/>
        </p:nvSpPr>
        <p:spPr bwMode="auto">
          <a:xfrm>
            <a:off x="7758113" y="31448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220" name="Rectangle 35"/>
          <p:cNvSpPr>
            <a:spLocks noChangeArrowheads="1"/>
          </p:cNvSpPr>
          <p:nvPr/>
        </p:nvSpPr>
        <p:spPr bwMode="auto">
          <a:xfrm>
            <a:off x="811213" y="3589338"/>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221" name="Rectangle 36"/>
          <p:cNvSpPr>
            <a:spLocks noChangeArrowheads="1"/>
          </p:cNvSpPr>
          <p:nvPr/>
        </p:nvSpPr>
        <p:spPr bwMode="auto">
          <a:xfrm>
            <a:off x="6599238" y="3589338"/>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222" name="Rectangle 37"/>
          <p:cNvSpPr>
            <a:spLocks noChangeArrowheads="1"/>
          </p:cNvSpPr>
          <p:nvPr/>
        </p:nvSpPr>
        <p:spPr bwMode="auto">
          <a:xfrm>
            <a:off x="7778750" y="358933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223" name="Rectangle 38"/>
          <p:cNvSpPr>
            <a:spLocks noChangeArrowheads="1"/>
          </p:cNvSpPr>
          <p:nvPr/>
        </p:nvSpPr>
        <p:spPr bwMode="auto">
          <a:xfrm>
            <a:off x="660400" y="3816350"/>
            <a:ext cx="5143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224" name="Rectangle 39"/>
          <p:cNvSpPr>
            <a:spLocks noChangeArrowheads="1"/>
          </p:cNvSpPr>
          <p:nvPr/>
        </p:nvSpPr>
        <p:spPr bwMode="auto">
          <a:xfrm>
            <a:off x="1557338" y="3816350"/>
            <a:ext cx="4429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225" name="Rectangle 40"/>
          <p:cNvSpPr>
            <a:spLocks noChangeArrowheads="1"/>
          </p:cNvSpPr>
          <p:nvPr/>
        </p:nvSpPr>
        <p:spPr bwMode="auto">
          <a:xfrm>
            <a:off x="7042150" y="38163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a:t>
            </a:r>
            <a:endParaRPr lang="en-US" altLang="en-US" dirty="0">
              <a:solidFill>
                <a:prstClr val="black"/>
              </a:solidFill>
              <a:cs typeface="+mn-cs"/>
            </a:endParaRPr>
          </a:p>
        </p:txBody>
      </p:sp>
      <p:sp>
        <p:nvSpPr>
          <p:cNvPr id="226" name="Rectangle 41"/>
          <p:cNvSpPr>
            <a:spLocks noChangeArrowheads="1"/>
          </p:cNvSpPr>
          <p:nvPr/>
        </p:nvSpPr>
        <p:spPr bwMode="auto">
          <a:xfrm>
            <a:off x="1557338" y="4022725"/>
            <a:ext cx="10493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Capital</a:t>
            </a:r>
            <a:endParaRPr lang="en-US" altLang="en-US" dirty="0">
              <a:solidFill>
                <a:prstClr val="black"/>
              </a:solidFill>
              <a:cs typeface="+mn-cs"/>
            </a:endParaRPr>
          </a:p>
        </p:txBody>
      </p:sp>
      <p:sp>
        <p:nvSpPr>
          <p:cNvPr id="227" name="Rectangle 42"/>
          <p:cNvSpPr>
            <a:spLocks noChangeArrowheads="1"/>
          </p:cNvSpPr>
          <p:nvPr/>
        </p:nvSpPr>
        <p:spPr bwMode="auto">
          <a:xfrm>
            <a:off x="3805238" y="4022725"/>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2/10</a:t>
            </a:r>
            <a:endParaRPr lang="en-US" altLang="en-US" dirty="0">
              <a:solidFill>
                <a:prstClr val="black"/>
              </a:solidFill>
              <a:cs typeface="+mn-cs"/>
            </a:endParaRPr>
          </a:p>
        </p:txBody>
      </p:sp>
      <p:sp>
        <p:nvSpPr>
          <p:cNvPr id="228" name="Rectangle 43"/>
          <p:cNvSpPr>
            <a:spLocks noChangeArrowheads="1"/>
          </p:cNvSpPr>
          <p:nvPr/>
        </p:nvSpPr>
        <p:spPr bwMode="auto">
          <a:xfrm>
            <a:off x="7132638" y="4022725"/>
            <a:ext cx="252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a:t>
            </a:r>
            <a:endParaRPr lang="en-US" altLang="en-US" dirty="0">
              <a:solidFill>
                <a:prstClr val="black"/>
              </a:solidFill>
              <a:cs typeface="+mn-cs"/>
            </a:endParaRPr>
          </a:p>
        </p:txBody>
      </p:sp>
      <p:sp>
        <p:nvSpPr>
          <p:cNvPr id="229" name="Rectangle 44"/>
          <p:cNvSpPr>
            <a:spLocks noChangeArrowheads="1"/>
          </p:cNvSpPr>
          <p:nvPr/>
        </p:nvSpPr>
        <p:spPr bwMode="auto">
          <a:xfrm>
            <a:off x="1557338" y="4229100"/>
            <a:ext cx="1089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Portia, Capital</a:t>
            </a:r>
            <a:endParaRPr lang="en-US" altLang="en-US" dirty="0">
              <a:solidFill>
                <a:prstClr val="black"/>
              </a:solidFill>
              <a:cs typeface="+mn-cs"/>
            </a:endParaRPr>
          </a:p>
        </p:txBody>
      </p:sp>
      <p:sp>
        <p:nvSpPr>
          <p:cNvPr id="230" name="Rectangle 45"/>
          <p:cNvSpPr>
            <a:spLocks noChangeArrowheads="1"/>
          </p:cNvSpPr>
          <p:nvPr/>
        </p:nvSpPr>
        <p:spPr bwMode="auto">
          <a:xfrm>
            <a:off x="3805238" y="4229100"/>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3/10</a:t>
            </a:r>
            <a:endParaRPr lang="en-US" altLang="en-US" dirty="0">
              <a:solidFill>
                <a:prstClr val="black"/>
              </a:solidFill>
              <a:cs typeface="+mn-cs"/>
            </a:endParaRPr>
          </a:p>
        </p:txBody>
      </p:sp>
      <p:sp>
        <p:nvSpPr>
          <p:cNvPr id="231" name="Rectangle 46"/>
          <p:cNvSpPr>
            <a:spLocks noChangeArrowheads="1"/>
          </p:cNvSpPr>
          <p:nvPr/>
        </p:nvSpPr>
        <p:spPr bwMode="auto">
          <a:xfrm>
            <a:off x="7132638" y="4229100"/>
            <a:ext cx="252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a:t>
            </a:r>
            <a:endParaRPr lang="en-US" altLang="en-US" dirty="0">
              <a:solidFill>
                <a:prstClr val="black"/>
              </a:solidFill>
              <a:cs typeface="+mn-cs"/>
            </a:endParaRPr>
          </a:p>
        </p:txBody>
      </p:sp>
      <p:sp>
        <p:nvSpPr>
          <p:cNvPr id="232" name="Rectangle 47"/>
          <p:cNvSpPr>
            <a:spLocks noChangeArrowheads="1"/>
          </p:cNvSpPr>
          <p:nvPr/>
        </p:nvSpPr>
        <p:spPr bwMode="auto">
          <a:xfrm>
            <a:off x="1557338" y="4435475"/>
            <a:ext cx="12604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Hedison, Capital</a:t>
            </a:r>
            <a:endParaRPr lang="en-US" altLang="en-US" dirty="0">
              <a:solidFill>
                <a:prstClr val="black"/>
              </a:solidFill>
              <a:cs typeface="+mn-cs"/>
            </a:endParaRPr>
          </a:p>
        </p:txBody>
      </p:sp>
      <p:sp>
        <p:nvSpPr>
          <p:cNvPr id="233" name="Rectangle 48"/>
          <p:cNvSpPr>
            <a:spLocks noChangeArrowheads="1"/>
          </p:cNvSpPr>
          <p:nvPr/>
        </p:nvSpPr>
        <p:spPr bwMode="auto">
          <a:xfrm>
            <a:off x="3805238" y="4435475"/>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($250 - $100) x 5/10</a:t>
            </a:r>
            <a:endParaRPr lang="en-US" altLang="en-US" dirty="0">
              <a:solidFill>
                <a:prstClr val="black"/>
              </a:solidFill>
              <a:cs typeface="+mn-cs"/>
            </a:endParaRPr>
          </a:p>
        </p:txBody>
      </p:sp>
      <p:sp>
        <p:nvSpPr>
          <p:cNvPr id="234" name="Rectangle 49"/>
          <p:cNvSpPr>
            <a:spLocks noChangeArrowheads="1"/>
          </p:cNvSpPr>
          <p:nvPr/>
        </p:nvSpPr>
        <p:spPr bwMode="auto">
          <a:xfrm>
            <a:off x="7132638" y="4435475"/>
            <a:ext cx="252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75</a:t>
            </a:r>
            <a:endParaRPr lang="en-US" altLang="en-US" dirty="0">
              <a:solidFill>
                <a:prstClr val="black"/>
              </a:solidFill>
              <a:cs typeface="+mn-cs"/>
            </a:endParaRPr>
          </a:p>
        </p:txBody>
      </p:sp>
      <p:sp>
        <p:nvSpPr>
          <p:cNvPr id="235" name="Rectangle 50"/>
          <p:cNvSpPr>
            <a:spLocks noChangeArrowheads="1"/>
          </p:cNvSpPr>
          <p:nvPr/>
        </p:nvSpPr>
        <p:spPr bwMode="auto">
          <a:xfrm>
            <a:off x="1738313" y="4641850"/>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236" name="Rectangle 51"/>
          <p:cNvSpPr>
            <a:spLocks noChangeArrowheads="1"/>
          </p:cNvSpPr>
          <p:nvPr/>
        </p:nvSpPr>
        <p:spPr bwMode="auto">
          <a:xfrm>
            <a:off x="8251825" y="46418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a:t>
            </a:r>
            <a:endParaRPr lang="en-US" altLang="en-US" dirty="0">
              <a:solidFill>
                <a:prstClr val="black"/>
              </a:solidFill>
              <a:cs typeface="+mn-cs"/>
            </a:endParaRPr>
          </a:p>
        </p:txBody>
      </p:sp>
      <p:sp>
        <p:nvSpPr>
          <p:cNvPr id="237" name="Rectangle 52"/>
          <p:cNvSpPr>
            <a:spLocks noChangeArrowheads="1"/>
          </p:cNvSpPr>
          <p:nvPr/>
        </p:nvSpPr>
        <p:spPr bwMode="auto">
          <a:xfrm>
            <a:off x="3200400" y="3589338"/>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238" name="Rectangle 53"/>
          <p:cNvSpPr>
            <a:spLocks noChangeArrowheads="1"/>
          </p:cNvSpPr>
          <p:nvPr/>
        </p:nvSpPr>
        <p:spPr bwMode="auto">
          <a:xfrm>
            <a:off x="2686050" y="4878388"/>
            <a:ext cx="2217738" cy="1539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admission of Ellen, with bonus</a:t>
            </a:r>
            <a:endParaRPr lang="en-US" altLang="en-US" dirty="0">
              <a:solidFill>
                <a:prstClr val="black"/>
              </a:solidFill>
              <a:cs typeface="+mn-cs"/>
            </a:endParaRPr>
          </a:p>
        </p:txBody>
      </p:sp>
      <p:sp>
        <p:nvSpPr>
          <p:cNvPr id="239" name="Rectangle 54"/>
          <p:cNvSpPr>
            <a:spLocks noChangeArrowheads="1"/>
          </p:cNvSpPr>
          <p:nvPr/>
        </p:nvSpPr>
        <p:spPr bwMode="auto">
          <a:xfrm>
            <a:off x="519113" y="202088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0" name="Line 55"/>
          <p:cNvSpPr>
            <a:spLocks noChangeShapeType="1"/>
          </p:cNvSpPr>
          <p:nvPr/>
        </p:nvSpPr>
        <p:spPr bwMode="auto">
          <a:xfrm>
            <a:off x="6184900" y="2041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1" name="Rectangle 56"/>
          <p:cNvSpPr>
            <a:spLocks noChangeArrowheads="1"/>
          </p:cNvSpPr>
          <p:nvPr/>
        </p:nvSpPr>
        <p:spPr bwMode="auto">
          <a:xfrm>
            <a:off x="6184900" y="20415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2" name="Line 57"/>
          <p:cNvSpPr>
            <a:spLocks noChangeShapeType="1"/>
          </p:cNvSpPr>
          <p:nvPr/>
        </p:nvSpPr>
        <p:spPr bwMode="auto">
          <a:xfrm>
            <a:off x="7394575" y="2041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3" name="Rectangle 58"/>
          <p:cNvSpPr>
            <a:spLocks noChangeArrowheads="1"/>
          </p:cNvSpPr>
          <p:nvPr/>
        </p:nvSpPr>
        <p:spPr bwMode="auto">
          <a:xfrm>
            <a:off x="7394575" y="20415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4" name="Rectangle 59"/>
          <p:cNvSpPr>
            <a:spLocks noChangeArrowheads="1"/>
          </p:cNvSpPr>
          <p:nvPr/>
        </p:nvSpPr>
        <p:spPr bwMode="auto">
          <a:xfrm>
            <a:off x="8594725" y="204152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5" name="Rectangle 60"/>
          <p:cNvSpPr>
            <a:spLocks noChangeArrowheads="1"/>
          </p:cNvSpPr>
          <p:nvPr/>
        </p:nvSpPr>
        <p:spPr bwMode="auto">
          <a:xfrm>
            <a:off x="519113" y="355758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6" name="Line 61"/>
          <p:cNvSpPr>
            <a:spLocks noChangeShapeType="1"/>
          </p:cNvSpPr>
          <p:nvPr/>
        </p:nvSpPr>
        <p:spPr bwMode="auto">
          <a:xfrm>
            <a:off x="1425575" y="35782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7" name="Rectangle 62"/>
          <p:cNvSpPr>
            <a:spLocks noChangeArrowheads="1"/>
          </p:cNvSpPr>
          <p:nvPr/>
        </p:nvSpPr>
        <p:spPr bwMode="auto">
          <a:xfrm>
            <a:off x="1425575" y="35782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8" name="Line 63"/>
          <p:cNvSpPr>
            <a:spLocks noChangeShapeType="1"/>
          </p:cNvSpPr>
          <p:nvPr/>
        </p:nvSpPr>
        <p:spPr bwMode="auto">
          <a:xfrm>
            <a:off x="6184900" y="35782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49" name="Rectangle 64"/>
          <p:cNvSpPr>
            <a:spLocks noChangeArrowheads="1"/>
          </p:cNvSpPr>
          <p:nvPr/>
        </p:nvSpPr>
        <p:spPr bwMode="auto">
          <a:xfrm>
            <a:off x="6184900" y="35782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0" name="Line 65"/>
          <p:cNvSpPr>
            <a:spLocks noChangeShapeType="1"/>
          </p:cNvSpPr>
          <p:nvPr/>
        </p:nvSpPr>
        <p:spPr bwMode="auto">
          <a:xfrm>
            <a:off x="7394575" y="35782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1" name="Rectangle 66"/>
          <p:cNvSpPr>
            <a:spLocks noChangeArrowheads="1"/>
          </p:cNvSpPr>
          <p:nvPr/>
        </p:nvSpPr>
        <p:spPr bwMode="auto">
          <a:xfrm>
            <a:off x="7394575" y="35782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2" name="Rectangle 67"/>
          <p:cNvSpPr>
            <a:spLocks noChangeArrowheads="1"/>
          </p:cNvSpPr>
          <p:nvPr/>
        </p:nvSpPr>
        <p:spPr bwMode="auto">
          <a:xfrm>
            <a:off x="8594725" y="357822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3" name="Line 68"/>
          <p:cNvSpPr>
            <a:spLocks noChangeShapeType="1"/>
          </p:cNvSpPr>
          <p:nvPr/>
        </p:nvSpPr>
        <p:spPr bwMode="auto">
          <a:xfrm>
            <a:off x="528638" y="3805238"/>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4" name="Rectangle 69"/>
          <p:cNvSpPr>
            <a:spLocks noChangeArrowheads="1"/>
          </p:cNvSpPr>
          <p:nvPr/>
        </p:nvSpPr>
        <p:spPr bwMode="auto">
          <a:xfrm>
            <a:off x="528638" y="3805238"/>
            <a:ext cx="9525"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5" name="Line 70"/>
          <p:cNvSpPr>
            <a:spLocks noChangeShapeType="1"/>
          </p:cNvSpPr>
          <p:nvPr/>
        </p:nvSpPr>
        <p:spPr bwMode="auto">
          <a:xfrm>
            <a:off x="2555875" y="2041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6" name="Rectangle 71"/>
          <p:cNvSpPr>
            <a:spLocks noChangeArrowheads="1"/>
          </p:cNvSpPr>
          <p:nvPr/>
        </p:nvSpPr>
        <p:spPr bwMode="auto">
          <a:xfrm>
            <a:off x="2555875" y="20415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7" name="Line 72"/>
          <p:cNvSpPr>
            <a:spLocks noChangeShapeType="1"/>
          </p:cNvSpPr>
          <p:nvPr/>
        </p:nvSpPr>
        <p:spPr bwMode="auto">
          <a:xfrm>
            <a:off x="3765550" y="2041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8" name="Rectangle 73"/>
          <p:cNvSpPr>
            <a:spLocks noChangeArrowheads="1"/>
          </p:cNvSpPr>
          <p:nvPr/>
        </p:nvSpPr>
        <p:spPr bwMode="auto">
          <a:xfrm>
            <a:off x="3765550" y="20415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59" name="Line 74"/>
          <p:cNvSpPr>
            <a:spLocks noChangeShapeType="1"/>
          </p:cNvSpPr>
          <p:nvPr/>
        </p:nvSpPr>
        <p:spPr bwMode="auto">
          <a:xfrm>
            <a:off x="4975225" y="2041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0" name="Rectangle 75"/>
          <p:cNvSpPr>
            <a:spLocks noChangeArrowheads="1"/>
          </p:cNvSpPr>
          <p:nvPr/>
        </p:nvSpPr>
        <p:spPr bwMode="auto">
          <a:xfrm>
            <a:off x="4975225" y="20415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1" name="Line 76"/>
          <p:cNvSpPr>
            <a:spLocks noChangeShapeType="1"/>
          </p:cNvSpPr>
          <p:nvPr/>
        </p:nvSpPr>
        <p:spPr bwMode="auto">
          <a:xfrm>
            <a:off x="6184900" y="3805238"/>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2" name="Rectangle 77"/>
          <p:cNvSpPr>
            <a:spLocks noChangeArrowheads="1"/>
          </p:cNvSpPr>
          <p:nvPr/>
        </p:nvSpPr>
        <p:spPr bwMode="auto">
          <a:xfrm>
            <a:off x="6184900" y="3805238"/>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3" name="Line 78"/>
          <p:cNvSpPr>
            <a:spLocks noChangeShapeType="1"/>
          </p:cNvSpPr>
          <p:nvPr/>
        </p:nvSpPr>
        <p:spPr bwMode="auto">
          <a:xfrm>
            <a:off x="7394575" y="3805238"/>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4" name="Rectangle 79"/>
          <p:cNvSpPr>
            <a:spLocks noChangeArrowheads="1"/>
          </p:cNvSpPr>
          <p:nvPr/>
        </p:nvSpPr>
        <p:spPr bwMode="auto">
          <a:xfrm>
            <a:off x="7394575" y="3805238"/>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5" name="Line 80"/>
          <p:cNvSpPr>
            <a:spLocks noChangeShapeType="1"/>
          </p:cNvSpPr>
          <p:nvPr/>
        </p:nvSpPr>
        <p:spPr bwMode="auto">
          <a:xfrm>
            <a:off x="8605838" y="3805238"/>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6" name="Rectangle 81"/>
          <p:cNvSpPr>
            <a:spLocks noChangeArrowheads="1"/>
          </p:cNvSpPr>
          <p:nvPr/>
        </p:nvSpPr>
        <p:spPr bwMode="auto">
          <a:xfrm>
            <a:off x="8605838" y="3805238"/>
            <a:ext cx="9525"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7" name="Line 82"/>
          <p:cNvSpPr>
            <a:spLocks noChangeShapeType="1"/>
          </p:cNvSpPr>
          <p:nvPr/>
        </p:nvSpPr>
        <p:spPr bwMode="auto">
          <a:xfrm>
            <a:off x="1425575" y="3805238"/>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8" name="Rectangle 83"/>
          <p:cNvSpPr>
            <a:spLocks noChangeArrowheads="1"/>
          </p:cNvSpPr>
          <p:nvPr/>
        </p:nvSpPr>
        <p:spPr bwMode="auto">
          <a:xfrm>
            <a:off x="1425575" y="3805238"/>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Rectangle 84"/>
          <p:cNvSpPr>
            <a:spLocks noChangeArrowheads="1"/>
          </p:cNvSpPr>
          <p:nvPr/>
        </p:nvSpPr>
        <p:spPr bwMode="auto">
          <a:xfrm>
            <a:off x="538163" y="2020888"/>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85"/>
          <p:cNvSpPr>
            <a:spLocks noChangeArrowheads="1"/>
          </p:cNvSpPr>
          <p:nvPr/>
        </p:nvSpPr>
        <p:spPr bwMode="auto">
          <a:xfrm>
            <a:off x="538163" y="2247900"/>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86"/>
          <p:cNvSpPr>
            <a:spLocks noChangeShapeType="1"/>
          </p:cNvSpPr>
          <p:nvPr/>
        </p:nvSpPr>
        <p:spPr bwMode="auto">
          <a:xfrm>
            <a:off x="4975225" y="3124200"/>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87"/>
          <p:cNvSpPr>
            <a:spLocks noChangeArrowheads="1"/>
          </p:cNvSpPr>
          <p:nvPr/>
        </p:nvSpPr>
        <p:spPr bwMode="auto">
          <a:xfrm>
            <a:off x="4975225" y="3124200"/>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88"/>
          <p:cNvSpPr>
            <a:spLocks noChangeShapeType="1"/>
          </p:cNvSpPr>
          <p:nvPr/>
        </p:nvSpPr>
        <p:spPr bwMode="auto">
          <a:xfrm>
            <a:off x="4975225" y="333057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89"/>
          <p:cNvSpPr>
            <a:spLocks noChangeArrowheads="1"/>
          </p:cNvSpPr>
          <p:nvPr/>
        </p:nvSpPr>
        <p:spPr bwMode="auto">
          <a:xfrm>
            <a:off x="4975225" y="3330575"/>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Line 90"/>
          <p:cNvSpPr>
            <a:spLocks noChangeShapeType="1"/>
          </p:cNvSpPr>
          <p:nvPr/>
        </p:nvSpPr>
        <p:spPr bwMode="auto">
          <a:xfrm>
            <a:off x="4975225" y="335121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91"/>
          <p:cNvSpPr>
            <a:spLocks noChangeArrowheads="1"/>
          </p:cNvSpPr>
          <p:nvPr/>
        </p:nvSpPr>
        <p:spPr bwMode="auto">
          <a:xfrm>
            <a:off x="4975225" y="3351213"/>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Rectangle 92"/>
          <p:cNvSpPr>
            <a:spLocks noChangeArrowheads="1"/>
          </p:cNvSpPr>
          <p:nvPr/>
        </p:nvSpPr>
        <p:spPr bwMode="auto">
          <a:xfrm>
            <a:off x="538163" y="3557588"/>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93"/>
          <p:cNvSpPr>
            <a:spLocks noChangeArrowheads="1"/>
          </p:cNvSpPr>
          <p:nvPr/>
        </p:nvSpPr>
        <p:spPr bwMode="auto">
          <a:xfrm>
            <a:off x="538163" y="3784600"/>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94"/>
          <p:cNvSpPr>
            <a:spLocks noChangeShapeType="1"/>
          </p:cNvSpPr>
          <p:nvPr/>
        </p:nvSpPr>
        <p:spPr bwMode="auto">
          <a:xfrm>
            <a:off x="538163" y="4002088"/>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95"/>
          <p:cNvSpPr>
            <a:spLocks noChangeArrowheads="1"/>
          </p:cNvSpPr>
          <p:nvPr/>
        </p:nvSpPr>
        <p:spPr bwMode="auto">
          <a:xfrm>
            <a:off x="538163" y="4002088"/>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96"/>
          <p:cNvSpPr>
            <a:spLocks noChangeShapeType="1"/>
          </p:cNvSpPr>
          <p:nvPr/>
        </p:nvSpPr>
        <p:spPr bwMode="auto">
          <a:xfrm>
            <a:off x="538163" y="4208463"/>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97"/>
          <p:cNvSpPr>
            <a:spLocks noChangeArrowheads="1"/>
          </p:cNvSpPr>
          <p:nvPr/>
        </p:nvSpPr>
        <p:spPr bwMode="auto">
          <a:xfrm>
            <a:off x="538163" y="4208463"/>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Line 98"/>
          <p:cNvSpPr>
            <a:spLocks noChangeShapeType="1"/>
          </p:cNvSpPr>
          <p:nvPr/>
        </p:nvSpPr>
        <p:spPr bwMode="auto">
          <a:xfrm>
            <a:off x="538163" y="4414838"/>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Rectangle 99"/>
          <p:cNvSpPr>
            <a:spLocks noChangeArrowheads="1"/>
          </p:cNvSpPr>
          <p:nvPr/>
        </p:nvSpPr>
        <p:spPr bwMode="auto">
          <a:xfrm>
            <a:off x="538163" y="4414838"/>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Line 100"/>
          <p:cNvSpPr>
            <a:spLocks noChangeShapeType="1"/>
          </p:cNvSpPr>
          <p:nvPr/>
        </p:nvSpPr>
        <p:spPr bwMode="auto">
          <a:xfrm>
            <a:off x="538163" y="4621213"/>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Rectangle 101"/>
          <p:cNvSpPr>
            <a:spLocks noChangeArrowheads="1"/>
          </p:cNvSpPr>
          <p:nvPr/>
        </p:nvSpPr>
        <p:spPr bwMode="auto">
          <a:xfrm>
            <a:off x="538163" y="4621213"/>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Line 102"/>
          <p:cNvSpPr>
            <a:spLocks noChangeShapeType="1"/>
          </p:cNvSpPr>
          <p:nvPr/>
        </p:nvSpPr>
        <p:spPr bwMode="auto">
          <a:xfrm>
            <a:off x="538163" y="4827588"/>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Rectangle 103"/>
          <p:cNvSpPr>
            <a:spLocks noChangeArrowheads="1"/>
          </p:cNvSpPr>
          <p:nvPr/>
        </p:nvSpPr>
        <p:spPr bwMode="auto">
          <a:xfrm>
            <a:off x="538163" y="4827588"/>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Line 104"/>
          <p:cNvSpPr>
            <a:spLocks noChangeShapeType="1"/>
          </p:cNvSpPr>
          <p:nvPr/>
        </p:nvSpPr>
        <p:spPr bwMode="auto">
          <a:xfrm>
            <a:off x="538163" y="5032375"/>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Rectangle 105"/>
          <p:cNvSpPr>
            <a:spLocks noChangeArrowheads="1"/>
          </p:cNvSpPr>
          <p:nvPr/>
        </p:nvSpPr>
        <p:spPr bwMode="auto">
          <a:xfrm>
            <a:off x="538163" y="5032375"/>
            <a:ext cx="807720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28"/>
          <p:cNvSpPr>
            <a:spLocks noChangeArrowheads="1"/>
          </p:cNvSpPr>
          <p:nvPr/>
        </p:nvSpPr>
        <p:spPr bwMode="auto">
          <a:xfrm>
            <a:off x="3805238" y="4641850"/>
            <a:ext cx="15827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$100) x 25%</a:t>
            </a:r>
            <a:endParaRPr lang="en-US" altLang="en-US" dirty="0">
              <a:solidFill>
                <a:prstClr val="black"/>
              </a:solidFill>
              <a:cs typeface="+mn-cs"/>
            </a:endParaRPr>
          </a:p>
        </p:txBody>
      </p:sp>
      <p:sp>
        <p:nvSpPr>
          <p:cNvPr id="107630" name="Slide Number Placeholder 1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6FD0C61-DD50-4CDB-92B6-9D728515C441}" type="slidenum">
              <a:rPr lang="en-US" altLang="en-US" smtClean="0">
                <a:solidFill>
                  <a:srgbClr val="898989"/>
                </a:solidFill>
              </a:rPr>
              <a:pPr/>
              <a:t>36</a:t>
            </a:fld>
            <a:endParaRPr lang="en-US" altLang="en-US">
              <a:solidFill>
                <a:srgbClr val="898989"/>
              </a:solidFill>
            </a:endParaRPr>
          </a:p>
        </p:txBody>
      </p:sp>
      <p:sp>
        <p:nvSpPr>
          <p:cNvPr id="111" name="Rounded Rectangle 1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500"/>
                                        <p:tgtEl>
                                          <p:spTgt spid="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
                                        </p:tgtEl>
                                        <p:attrNameLst>
                                          <p:attrName>style.visibility</p:attrName>
                                        </p:attrNameLst>
                                      </p:cBhvr>
                                      <p:to>
                                        <p:strVal val="visible"/>
                                      </p:to>
                                    </p:set>
                                    <p:animEffect transition="in" filter="fade">
                                      <p:cBhvr>
                                        <p:cTn id="16" dur="500"/>
                                        <p:tgtEl>
                                          <p:spTgt spid="2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
                                        </p:tgtEl>
                                        <p:attrNameLst>
                                          <p:attrName>style.visibility</p:attrName>
                                        </p:attrNameLst>
                                      </p:cBhvr>
                                      <p:to>
                                        <p:strVal val="visible"/>
                                      </p:to>
                                    </p:set>
                                    <p:animEffect transition="in" filter="fade">
                                      <p:cBhvr>
                                        <p:cTn id="19" dur="500"/>
                                        <p:tgtEl>
                                          <p:spTgt spid="2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fade">
                                      <p:cBhvr>
                                        <p:cTn id="22" dur="500"/>
                                        <p:tgtEl>
                                          <p:spTgt spid="19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0"/>
                                        </p:tgtEl>
                                        <p:attrNameLst>
                                          <p:attrName>style.visibility</p:attrName>
                                        </p:attrNameLst>
                                      </p:cBhvr>
                                      <p:to>
                                        <p:strVal val="visible"/>
                                      </p:to>
                                    </p:set>
                                    <p:animEffect transition="in" filter="fade">
                                      <p:cBhvr>
                                        <p:cTn id="25" dur="500"/>
                                        <p:tgtEl>
                                          <p:spTgt spid="20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fade">
                                      <p:cBhvr>
                                        <p:cTn id="28" dur="500"/>
                                        <p:tgtEl>
                                          <p:spTgt spid="20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5"/>
                                        </p:tgtEl>
                                        <p:attrNameLst>
                                          <p:attrName>style.visibility</p:attrName>
                                        </p:attrNameLst>
                                      </p:cBhvr>
                                      <p:to>
                                        <p:strVal val="visible"/>
                                      </p:to>
                                    </p:set>
                                    <p:animEffect transition="in" filter="fade">
                                      <p:cBhvr>
                                        <p:cTn id="31" dur="500"/>
                                        <p:tgtEl>
                                          <p:spTgt spid="20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8"/>
                                        </p:tgtEl>
                                        <p:attrNameLst>
                                          <p:attrName>style.visibility</p:attrName>
                                        </p:attrNameLst>
                                      </p:cBhvr>
                                      <p:to>
                                        <p:strVal val="visible"/>
                                      </p:to>
                                    </p:set>
                                    <p:animEffect transition="in" filter="fade">
                                      <p:cBhvr>
                                        <p:cTn id="34" dur="500"/>
                                        <p:tgtEl>
                                          <p:spTgt spid="20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0"/>
                                        </p:tgtEl>
                                        <p:attrNameLst>
                                          <p:attrName>style.visibility</p:attrName>
                                        </p:attrNameLst>
                                      </p:cBhvr>
                                      <p:to>
                                        <p:strVal val="visible"/>
                                      </p:to>
                                    </p:set>
                                    <p:animEffect transition="in" filter="fade">
                                      <p:cBhvr>
                                        <p:cTn id="37" dur="500"/>
                                        <p:tgtEl>
                                          <p:spTgt spid="2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1"/>
                                        </p:tgtEl>
                                        <p:attrNameLst>
                                          <p:attrName>style.visibility</p:attrName>
                                        </p:attrNameLst>
                                      </p:cBhvr>
                                      <p:to>
                                        <p:strVal val="visible"/>
                                      </p:to>
                                    </p:set>
                                    <p:animEffect transition="in" filter="fade">
                                      <p:cBhvr>
                                        <p:cTn id="40" dur="500"/>
                                        <p:tgtEl>
                                          <p:spTgt spid="20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6"/>
                                        </p:tgtEl>
                                        <p:attrNameLst>
                                          <p:attrName>style.visibility</p:attrName>
                                        </p:attrNameLst>
                                      </p:cBhvr>
                                      <p:to>
                                        <p:strVal val="visible"/>
                                      </p:to>
                                    </p:set>
                                    <p:animEffect transition="in" filter="fade">
                                      <p:cBhvr>
                                        <p:cTn id="43" dur="500"/>
                                        <p:tgtEl>
                                          <p:spTgt spid="2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1"/>
                                        </p:tgtEl>
                                        <p:attrNameLst>
                                          <p:attrName>style.visibility</p:attrName>
                                        </p:attrNameLst>
                                      </p:cBhvr>
                                      <p:to>
                                        <p:strVal val="visible"/>
                                      </p:to>
                                    </p:set>
                                    <p:animEffect transition="in" filter="fade">
                                      <p:cBhvr>
                                        <p:cTn id="46" dur="500"/>
                                        <p:tgtEl>
                                          <p:spTgt spid="2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5"/>
                                        </p:tgtEl>
                                        <p:attrNameLst>
                                          <p:attrName>style.visibility</p:attrName>
                                        </p:attrNameLst>
                                      </p:cBhvr>
                                      <p:to>
                                        <p:strVal val="visible"/>
                                      </p:to>
                                    </p:set>
                                    <p:animEffect transition="in" filter="fade">
                                      <p:cBhvr>
                                        <p:cTn id="49" dur="500"/>
                                        <p:tgtEl>
                                          <p:spTgt spid="21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91"/>
                                        </p:tgtEl>
                                        <p:attrNameLst>
                                          <p:attrName>style.visibility</p:attrName>
                                        </p:attrNameLst>
                                      </p:cBhvr>
                                      <p:to>
                                        <p:strVal val="visible"/>
                                      </p:to>
                                    </p:set>
                                    <p:animEffect transition="in" filter="fade">
                                      <p:cBhvr>
                                        <p:cTn id="54" dur="500"/>
                                        <p:tgtEl>
                                          <p:spTgt spid="19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0"/>
                                        </p:tgtEl>
                                        <p:attrNameLst>
                                          <p:attrName>style.visibility</p:attrName>
                                        </p:attrNameLst>
                                      </p:cBhvr>
                                      <p:to>
                                        <p:strVal val="visible"/>
                                      </p:to>
                                    </p:set>
                                    <p:animEffect transition="in" filter="fade">
                                      <p:cBhvr>
                                        <p:cTn id="57" dur="500"/>
                                        <p:tgtEl>
                                          <p:spTgt spid="22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1"/>
                                        </p:tgtEl>
                                        <p:attrNameLst>
                                          <p:attrName>style.visibility</p:attrName>
                                        </p:attrNameLst>
                                      </p:cBhvr>
                                      <p:to>
                                        <p:strVal val="visible"/>
                                      </p:to>
                                    </p:set>
                                    <p:animEffect transition="in" filter="fade">
                                      <p:cBhvr>
                                        <p:cTn id="60" dur="500"/>
                                        <p:tgtEl>
                                          <p:spTgt spid="22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22"/>
                                        </p:tgtEl>
                                        <p:attrNameLst>
                                          <p:attrName>style.visibility</p:attrName>
                                        </p:attrNameLst>
                                      </p:cBhvr>
                                      <p:to>
                                        <p:strVal val="visible"/>
                                      </p:to>
                                    </p:set>
                                    <p:animEffect transition="in" filter="fade">
                                      <p:cBhvr>
                                        <p:cTn id="63" dur="500"/>
                                        <p:tgtEl>
                                          <p:spTgt spid="2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3"/>
                                        </p:tgtEl>
                                        <p:attrNameLst>
                                          <p:attrName>style.visibility</p:attrName>
                                        </p:attrNameLst>
                                      </p:cBhvr>
                                      <p:to>
                                        <p:strVal val="visible"/>
                                      </p:to>
                                    </p:set>
                                    <p:animEffect transition="in" filter="fade">
                                      <p:cBhvr>
                                        <p:cTn id="66" dur="500"/>
                                        <p:tgtEl>
                                          <p:spTgt spid="22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37"/>
                                        </p:tgtEl>
                                        <p:attrNameLst>
                                          <p:attrName>style.visibility</p:attrName>
                                        </p:attrNameLst>
                                      </p:cBhvr>
                                      <p:to>
                                        <p:strVal val="visible"/>
                                      </p:to>
                                    </p:set>
                                    <p:animEffect transition="in" filter="fade">
                                      <p:cBhvr>
                                        <p:cTn id="69" dur="500"/>
                                        <p:tgtEl>
                                          <p:spTgt spid="2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8"/>
                                        </p:tgtEl>
                                        <p:attrNameLst>
                                          <p:attrName>style.visibility</p:attrName>
                                        </p:attrNameLst>
                                      </p:cBhvr>
                                      <p:to>
                                        <p:strVal val="visible"/>
                                      </p:to>
                                    </p:set>
                                    <p:animEffect transition="in" filter="fade">
                                      <p:cBhvr>
                                        <p:cTn id="72" dur="500"/>
                                        <p:tgtEl>
                                          <p:spTgt spid="2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5"/>
                                        </p:tgtEl>
                                        <p:attrNameLst>
                                          <p:attrName>style.visibility</p:attrName>
                                        </p:attrNameLst>
                                      </p:cBhvr>
                                      <p:to>
                                        <p:strVal val="visible"/>
                                      </p:to>
                                    </p:set>
                                    <p:animEffect transition="in" filter="fade">
                                      <p:cBhvr>
                                        <p:cTn id="75" dur="500"/>
                                        <p:tgtEl>
                                          <p:spTgt spid="245"/>
                                        </p:tgtEl>
                                      </p:cBhvr>
                                    </p:animEffect>
                                  </p:childTnLst>
                                </p:cTn>
                              </p:par>
                              <p:par>
                                <p:cTn id="76" presetID="10" presetClass="entr" presetSubtype="0" fill="hold" nodeType="withEffect">
                                  <p:stCondLst>
                                    <p:cond delay="0"/>
                                  </p:stCondLst>
                                  <p:childTnLst>
                                    <p:set>
                                      <p:cBhvr>
                                        <p:cTn id="77" dur="1" fill="hold">
                                          <p:stCondLst>
                                            <p:cond delay="0"/>
                                          </p:stCondLst>
                                        </p:cTn>
                                        <p:tgtEl>
                                          <p:spTgt spid="246"/>
                                        </p:tgtEl>
                                        <p:attrNameLst>
                                          <p:attrName>style.visibility</p:attrName>
                                        </p:attrNameLst>
                                      </p:cBhvr>
                                      <p:to>
                                        <p:strVal val="visible"/>
                                      </p:to>
                                    </p:set>
                                    <p:animEffect transition="in" filter="fade">
                                      <p:cBhvr>
                                        <p:cTn id="78" dur="500"/>
                                        <p:tgtEl>
                                          <p:spTgt spid="24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500"/>
                                        <p:tgtEl>
                                          <p:spTgt spid="247"/>
                                        </p:tgtEl>
                                      </p:cBhvr>
                                    </p:animEffect>
                                  </p:childTnLst>
                                </p:cTn>
                              </p:par>
                              <p:par>
                                <p:cTn id="82" presetID="10" presetClass="entr" presetSubtype="0" fill="hold" nodeType="withEffect">
                                  <p:stCondLst>
                                    <p:cond delay="0"/>
                                  </p:stCondLst>
                                  <p:childTnLst>
                                    <p:set>
                                      <p:cBhvr>
                                        <p:cTn id="83" dur="1" fill="hold">
                                          <p:stCondLst>
                                            <p:cond delay="0"/>
                                          </p:stCondLst>
                                        </p:cTn>
                                        <p:tgtEl>
                                          <p:spTgt spid="248"/>
                                        </p:tgtEl>
                                        <p:attrNameLst>
                                          <p:attrName>style.visibility</p:attrName>
                                        </p:attrNameLst>
                                      </p:cBhvr>
                                      <p:to>
                                        <p:strVal val="visible"/>
                                      </p:to>
                                    </p:set>
                                    <p:animEffect transition="in" filter="fade">
                                      <p:cBhvr>
                                        <p:cTn id="84" dur="500"/>
                                        <p:tgtEl>
                                          <p:spTgt spid="24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49"/>
                                        </p:tgtEl>
                                        <p:attrNameLst>
                                          <p:attrName>style.visibility</p:attrName>
                                        </p:attrNameLst>
                                      </p:cBhvr>
                                      <p:to>
                                        <p:strVal val="visible"/>
                                      </p:to>
                                    </p:set>
                                    <p:animEffect transition="in" filter="fade">
                                      <p:cBhvr>
                                        <p:cTn id="87" dur="500"/>
                                        <p:tgtEl>
                                          <p:spTgt spid="249"/>
                                        </p:tgtEl>
                                      </p:cBhvr>
                                    </p:animEffect>
                                  </p:childTnLst>
                                </p:cTn>
                              </p:par>
                              <p:par>
                                <p:cTn id="88" presetID="10" presetClass="entr" presetSubtype="0" fill="hold" nodeType="withEffect">
                                  <p:stCondLst>
                                    <p:cond delay="0"/>
                                  </p:stCondLst>
                                  <p:childTnLst>
                                    <p:set>
                                      <p:cBhvr>
                                        <p:cTn id="89" dur="1" fill="hold">
                                          <p:stCondLst>
                                            <p:cond delay="0"/>
                                          </p:stCondLst>
                                        </p:cTn>
                                        <p:tgtEl>
                                          <p:spTgt spid="250"/>
                                        </p:tgtEl>
                                        <p:attrNameLst>
                                          <p:attrName>style.visibility</p:attrName>
                                        </p:attrNameLst>
                                      </p:cBhvr>
                                      <p:to>
                                        <p:strVal val="visible"/>
                                      </p:to>
                                    </p:set>
                                    <p:animEffect transition="in" filter="fade">
                                      <p:cBhvr>
                                        <p:cTn id="90" dur="500"/>
                                        <p:tgtEl>
                                          <p:spTgt spid="25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51"/>
                                        </p:tgtEl>
                                        <p:attrNameLst>
                                          <p:attrName>style.visibility</p:attrName>
                                        </p:attrNameLst>
                                      </p:cBhvr>
                                      <p:to>
                                        <p:strVal val="visible"/>
                                      </p:to>
                                    </p:set>
                                    <p:animEffect transition="in" filter="fade">
                                      <p:cBhvr>
                                        <p:cTn id="93" dur="500"/>
                                        <p:tgtEl>
                                          <p:spTgt spid="25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2"/>
                                        </p:tgtEl>
                                        <p:attrNameLst>
                                          <p:attrName>style.visibility</p:attrName>
                                        </p:attrNameLst>
                                      </p:cBhvr>
                                      <p:to>
                                        <p:strVal val="visible"/>
                                      </p:to>
                                    </p:set>
                                    <p:animEffect transition="in" filter="fade">
                                      <p:cBhvr>
                                        <p:cTn id="96" dur="500"/>
                                        <p:tgtEl>
                                          <p:spTgt spid="252"/>
                                        </p:tgtEl>
                                      </p:cBhvr>
                                    </p:animEffect>
                                  </p:childTnLst>
                                </p:cTn>
                              </p:par>
                              <p:par>
                                <p:cTn id="97" presetID="10" presetClass="entr" presetSubtype="0" fill="hold" nodeType="withEffect">
                                  <p:stCondLst>
                                    <p:cond delay="0"/>
                                  </p:stCondLst>
                                  <p:childTnLst>
                                    <p:set>
                                      <p:cBhvr>
                                        <p:cTn id="98" dur="1" fill="hold">
                                          <p:stCondLst>
                                            <p:cond delay="0"/>
                                          </p:stCondLst>
                                        </p:cTn>
                                        <p:tgtEl>
                                          <p:spTgt spid="253"/>
                                        </p:tgtEl>
                                        <p:attrNameLst>
                                          <p:attrName>style.visibility</p:attrName>
                                        </p:attrNameLst>
                                      </p:cBhvr>
                                      <p:to>
                                        <p:strVal val="visible"/>
                                      </p:to>
                                    </p:set>
                                    <p:animEffect transition="in" filter="fade">
                                      <p:cBhvr>
                                        <p:cTn id="99" dur="500"/>
                                        <p:tgtEl>
                                          <p:spTgt spid="25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54"/>
                                        </p:tgtEl>
                                        <p:attrNameLst>
                                          <p:attrName>style.visibility</p:attrName>
                                        </p:attrNameLst>
                                      </p:cBhvr>
                                      <p:to>
                                        <p:strVal val="visible"/>
                                      </p:to>
                                    </p:set>
                                    <p:animEffect transition="in" filter="fade">
                                      <p:cBhvr>
                                        <p:cTn id="102" dur="500"/>
                                        <p:tgtEl>
                                          <p:spTgt spid="254"/>
                                        </p:tgtEl>
                                      </p:cBhvr>
                                    </p:animEffect>
                                  </p:childTnLst>
                                </p:cTn>
                              </p:par>
                              <p:par>
                                <p:cTn id="103" presetID="10" presetClass="entr" presetSubtype="0" fill="hold" nodeType="withEffect">
                                  <p:stCondLst>
                                    <p:cond delay="0"/>
                                  </p:stCondLst>
                                  <p:childTnLst>
                                    <p:set>
                                      <p:cBhvr>
                                        <p:cTn id="104" dur="1" fill="hold">
                                          <p:stCondLst>
                                            <p:cond delay="0"/>
                                          </p:stCondLst>
                                        </p:cTn>
                                        <p:tgtEl>
                                          <p:spTgt spid="261"/>
                                        </p:tgtEl>
                                        <p:attrNameLst>
                                          <p:attrName>style.visibility</p:attrName>
                                        </p:attrNameLst>
                                      </p:cBhvr>
                                      <p:to>
                                        <p:strVal val="visible"/>
                                      </p:to>
                                    </p:set>
                                    <p:animEffect transition="in" filter="fade">
                                      <p:cBhvr>
                                        <p:cTn id="105" dur="500"/>
                                        <p:tgtEl>
                                          <p:spTgt spid="26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62"/>
                                        </p:tgtEl>
                                        <p:attrNameLst>
                                          <p:attrName>style.visibility</p:attrName>
                                        </p:attrNameLst>
                                      </p:cBhvr>
                                      <p:to>
                                        <p:strVal val="visible"/>
                                      </p:to>
                                    </p:set>
                                    <p:animEffect transition="in" filter="fade">
                                      <p:cBhvr>
                                        <p:cTn id="108" dur="500"/>
                                        <p:tgtEl>
                                          <p:spTgt spid="262"/>
                                        </p:tgtEl>
                                      </p:cBhvr>
                                    </p:animEffect>
                                  </p:childTnLst>
                                </p:cTn>
                              </p:par>
                              <p:par>
                                <p:cTn id="109" presetID="10" presetClass="entr" presetSubtype="0" fill="hold" nodeType="withEffect">
                                  <p:stCondLst>
                                    <p:cond delay="0"/>
                                  </p:stCondLst>
                                  <p:childTnLst>
                                    <p:set>
                                      <p:cBhvr>
                                        <p:cTn id="110" dur="1" fill="hold">
                                          <p:stCondLst>
                                            <p:cond delay="0"/>
                                          </p:stCondLst>
                                        </p:cTn>
                                        <p:tgtEl>
                                          <p:spTgt spid="263"/>
                                        </p:tgtEl>
                                        <p:attrNameLst>
                                          <p:attrName>style.visibility</p:attrName>
                                        </p:attrNameLst>
                                      </p:cBhvr>
                                      <p:to>
                                        <p:strVal val="visible"/>
                                      </p:to>
                                    </p:set>
                                    <p:animEffect transition="in" filter="fade">
                                      <p:cBhvr>
                                        <p:cTn id="111" dur="500"/>
                                        <p:tgtEl>
                                          <p:spTgt spid="26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264"/>
                                        </p:tgtEl>
                                        <p:attrNameLst>
                                          <p:attrName>style.visibility</p:attrName>
                                        </p:attrNameLst>
                                      </p:cBhvr>
                                      <p:to>
                                        <p:strVal val="visible"/>
                                      </p:to>
                                    </p:set>
                                    <p:animEffect transition="in" filter="fade">
                                      <p:cBhvr>
                                        <p:cTn id="114" dur="500"/>
                                        <p:tgtEl>
                                          <p:spTgt spid="264"/>
                                        </p:tgtEl>
                                      </p:cBhvr>
                                    </p:animEffect>
                                  </p:childTnLst>
                                </p:cTn>
                              </p:par>
                              <p:par>
                                <p:cTn id="115" presetID="10" presetClass="entr" presetSubtype="0" fill="hold" nodeType="withEffect">
                                  <p:stCondLst>
                                    <p:cond delay="0"/>
                                  </p:stCondLst>
                                  <p:childTnLst>
                                    <p:set>
                                      <p:cBhvr>
                                        <p:cTn id="116" dur="1" fill="hold">
                                          <p:stCondLst>
                                            <p:cond delay="0"/>
                                          </p:stCondLst>
                                        </p:cTn>
                                        <p:tgtEl>
                                          <p:spTgt spid="265"/>
                                        </p:tgtEl>
                                        <p:attrNameLst>
                                          <p:attrName>style.visibility</p:attrName>
                                        </p:attrNameLst>
                                      </p:cBhvr>
                                      <p:to>
                                        <p:strVal val="visible"/>
                                      </p:to>
                                    </p:set>
                                    <p:animEffect transition="in" filter="fade">
                                      <p:cBhvr>
                                        <p:cTn id="117" dur="500"/>
                                        <p:tgtEl>
                                          <p:spTgt spid="26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66"/>
                                        </p:tgtEl>
                                        <p:attrNameLst>
                                          <p:attrName>style.visibility</p:attrName>
                                        </p:attrNameLst>
                                      </p:cBhvr>
                                      <p:to>
                                        <p:strVal val="visible"/>
                                      </p:to>
                                    </p:set>
                                    <p:animEffect transition="in" filter="fade">
                                      <p:cBhvr>
                                        <p:cTn id="120" dur="500"/>
                                        <p:tgtEl>
                                          <p:spTgt spid="266"/>
                                        </p:tgtEl>
                                      </p:cBhvr>
                                    </p:animEffect>
                                  </p:childTnLst>
                                </p:cTn>
                              </p:par>
                              <p:par>
                                <p:cTn id="121" presetID="10" presetClass="entr" presetSubtype="0" fill="hold" nodeType="withEffect">
                                  <p:stCondLst>
                                    <p:cond delay="0"/>
                                  </p:stCondLst>
                                  <p:childTnLst>
                                    <p:set>
                                      <p:cBhvr>
                                        <p:cTn id="122" dur="1" fill="hold">
                                          <p:stCondLst>
                                            <p:cond delay="0"/>
                                          </p:stCondLst>
                                        </p:cTn>
                                        <p:tgtEl>
                                          <p:spTgt spid="267"/>
                                        </p:tgtEl>
                                        <p:attrNameLst>
                                          <p:attrName>style.visibility</p:attrName>
                                        </p:attrNameLst>
                                      </p:cBhvr>
                                      <p:to>
                                        <p:strVal val="visible"/>
                                      </p:to>
                                    </p:set>
                                    <p:animEffect transition="in" filter="fade">
                                      <p:cBhvr>
                                        <p:cTn id="123" dur="500"/>
                                        <p:tgtEl>
                                          <p:spTgt spid="26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268"/>
                                        </p:tgtEl>
                                        <p:attrNameLst>
                                          <p:attrName>style.visibility</p:attrName>
                                        </p:attrNameLst>
                                      </p:cBhvr>
                                      <p:to>
                                        <p:strVal val="visible"/>
                                      </p:to>
                                    </p:set>
                                    <p:animEffect transition="in" filter="fade">
                                      <p:cBhvr>
                                        <p:cTn id="126" dur="500"/>
                                        <p:tgtEl>
                                          <p:spTgt spid="26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77"/>
                                        </p:tgtEl>
                                        <p:attrNameLst>
                                          <p:attrName>style.visibility</p:attrName>
                                        </p:attrNameLst>
                                      </p:cBhvr>
                                      <p:to>
                                        <p:strVal val="visible"/>
                                      </p:to>
                                    </p:set>
                                    <p:animEffect transition="in" filter="fade">
                                      <p:cBhvr>
                                        <p:cTn id="129" dur="500"/>
                                        <p:tgtEl>
                                          <p:spTgt spid="27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278"/>
                                        </p:tgtEl>
                                        <p:attrNameLst>
                                          <p:attrName>style.visibility</p:attrName>
                                        </p:attrNameLst>
                                      </p:cBhvr>
                                      <p:to>
                                        <p:strVal val="visible"/>
                                      </p:to>
                                    </p:set>
                                    <p:animEffect transition="in" filter="fade">
                                      <p:cBhvr>
                                        <p:cTn id="132" dur="500"/>
                                        <p:tgtEl>
                                          <p:spTgt spid="278"/>
                                        </p:tgtEl>
                                      </p:cBhvr>
                                    </p:animEffect>
                                  </p:childTnLst>
                                </p:cTn>
                              </p:par>
                              <p:par>
                                <p:cTn id="133" presetID="10" presetClass="entr" presetSubtype="0" fill="hold" nodeType="withEffect">
                                  <p:stCondLst>
                                    <p:cond delay="0"/>
                                  </p:stCondLst>
                                  <p:childTnLst>
                                    <p:set>
                                      <p:cBhvr>
                                        <p:cTn id="134" dur="1" fill="hold">
                                          <p:stCondLst>
                                            <p:cond delay="0"/>
                                          </p:stCondLst>
                                        </p:cTn>
                                        <p:tgtEl>
                                          <p:spTgt spid="279"/>
                                        </p:tgtEl>
                                        <p:attrNameLst>
                                          <p:attrName>style.visibility</p:attrName>
                                        </p:attrNameLst>
                                      </p:cBhvr>
                                      <p:to>
                                        <p:strVal val="visible"/>
                                      </p:to>
                                    </p:set>
                                    <p:animEffect transition="in" filter="fade">
                                      <p:cBhvr>
                                        <p:cTn id="135" dur="500"/>
                                        <p:tgtEl>
                                          <p:spTgt spid="27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280"/>
                                        </p:tgtEl>
                                        <p:attrNameLst>
                                          <p:attrName>style.visibility</p:attrName>
                                        </p:attrNameLst>
                                      </p:cBhvr>
                                      <p:to>
                                        <p:strVal val="visible"/>
                                      </p:to>
                                    </p:set>
                                    <p:animEffect transition="in" filter="fade">
                                      <p:cBhvr>
                                        <p:cTn id="138" dur="500"/>
                                        <p:tgtEl>
                                          <p:spTgt spid="280"/>
                                        </p:tgtEl>
                                      </p:cBhvr>
                                    </p:animEffect>
                                  </p:childTnLst>
                                </p:cTn>
                              </p:par>
                              <p:par>
                                <p:cTn id="139" presetID="10" presetClass="entr" presetSubtype="0" fill="hold" nodeType="withEffect">
                                  <p:stCondLst>
                                    <p:cond delay="0"/>
                                  </p:stCondLst>
                                  <p:childTnLst>
                                    <p:set>
                                      <p:cBhvr>
                                        <p:cTn id="140" dur="1" fill="hold">
                                          <p:stCondLst>
                                            <p:cond delay="0"/>
                                          </p:stCondLst>
                                        </p:cTn>
                                        <p:tgtEl>
                                          <p:spTgt spid="281"/>
                                        </p:tgtEl>
                                        <p:attrNameLst>
                                          <p:attrName>style.visibility</p:attrName>
                                        </p:attrNameLst>
                                      </p:cBhvr>
                                      <p:to>
                                        <p:strVal val="visible"/>
                                      </p:to>
                                    </p:set>
                                    <p:animEffect transition="in" filter="fade">
                                      <p:cBhvr>
                                        <p:cTn id="141" dur="500"/>
                                        <p:tgtEl>
                                          <p:spTgt spid="281"/>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282"/>
                                        </p:tgtEl>
                                        <p:attrNameLst>
                                          <p:attrName>style.visibility</p:attrName>
                                        </p:attrNameLst>
                                      </p:cBhvr>
                                      <p:to>
                                        <p:strVal val="visible"/>
                                      </p:to>
                                    </p:set>
                                    <p:animEffect transition="in" filter="fade">
                                      <p:cBhvr>
                                        <p:cTn id="144" dur="500"/>
                                        <p:tgtEl>
                                          <p:spTgt spid="282"/>
                                        </p:tgtEl>
                                      </p:cBhvr>
                                    </p:animEffect>
                                  </p:childTnLst>
                                </p:cTn>
                              </p:par>
                              <p:par>
                                <p:cTn id="145" presetID="10" presetClass="entr" presetSubtype="0" fill="hold" nodeType="withEffect">
                                  <p:stCondLst>
                                    <p:cond delay="0"/>
                                  </p:stCondLst>
                                  <p:childTnLst>
                                    <p:set>
                                      <p:cBhvr>
                                        <p:cTn id="146" dur="1" fill="hold">
                                          <p:stCondLst>
                                            <p:cond delay="0"/>
                                          </p:stCondLst>
                                        </p:cTn>
                                        <p:tgtEl>
                                          <p:spTgt spid="283"/>
                                        </p:tgtEl>
                                        <p:attrNameLst>
                                          <p:attrName>style.visibility</p:attrName>
                                        </p:attrNameLst>
                                      </p:cBhvr>
                                      <p:to>
                                        <p:strVal val="visible"/>
                                      </p:to>
                                    </p:set>
                                    <p:animEffect transition="in" filter="fade">
                                      <p:cBhvr>
                                        <p:cTn id="147" dur="500"/>
                                        <p:tgtEl>
                                          <p:spTgt spid="28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84"/>
                                        </p:tgtEl>
                                        <p:attrNameLst>
                                          <p:attrName>style.visibility</p:attrName>
                                        </p:attrNameLst>
                                      </p:cBhvr>
                                      <p:to>
                                        <p:strVal val="visible"/>
                                      </p:to>
                                    </p:set>
                                    <p:animEffect transition="in" filter="fade">
                                      <p:cBhvr>
                                        <p:cTn id="150" dur="500"/>
                                        <p:tgtEl>
                                          <p:spTgt spid="284"/>
                                        </p:tgtEl>
                                      </p:cBhvr>
                                    </p:animEffect>
                                  </p:childTnLst>
                                </p:cTn>
                              </p:par>
                              <p:par>
                                <p:cTn id="151" presetID="10" presetClass="entr" presetSubtype="0" fill="hold" nodeType="withEffect">
                                  <p:stCondLst>
                                    <p:cond delay="0"/>
                                  </p:stCondLst>
                                  <p:childTnLst>
                                    <p:set>
                                      <p:cBhvr>
                                        <p:cTn id="152" dur="1" fill="hold">
                                          <p:stCondLst>
                                            <p:cond delay="0"/>
                                          </p:stCondLst>
                                        </p:cTn>
                                        <p:tgtEl>
                                          <p:spTgt spid="285"/>
                                        </p:tgtEl>
                                        <p:attrNameLst>
                                          <p:attrName>style.visibility</p:attrName>
                                        </p:attrNameLst>
                                      </p:cBhvr>
                                      <p:to>
                                        <p:strVal val="visible"/>
                                      </p:to>
                                    </p:set>
                                    <p:animEffect transition="in" filter="fade">
                                      <p:cBhvr>
                                        <p:cTn id="153" dur="500"/>
                                        <p:tgtEl>
                                          <p:spTgt spid="28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86"/>
                                        </p:tgtEl>
                                        <p:attrNameLst>
                                          <p:attrName>style.visibility</p:attrName>
                                        </p:attrNameLst>
                                      </p:cBhvr>
                                      <p:to>
                                        <p:strVal val="visible"/>
                                      </p:to>
                                    </p:set>
                                    <p:animEffect transition="in" filter="fade">
                                      <p:cBhvr>
                                        <p:cTn id="156" dur="500"/>
                                        <p:tgtEl>
                                          <p:spTgt spid="286"/>
                                        </p:tgtEl>
                                      </p:cBhvr>
                                    </p:animEffect>
                                  </p:childTnLst>
                                </p:cTn>
                              </p:par>
                              <p:par>
                                <p:cTn id="157" presetID="10" presetClass="entr" presetSubtype="0" fill="hold" nodeType="withEffect">
                                  <p:stCondLst>
                                    <p:cond delay="0"/>
                                  </p:stCondLst>
                                  <p:childTnLst>
                                    <p:set>
                                      <p:cBhvr>
                                        <p:cTn id="158" dur="1" fill="hold">
                                          <p:stCondLst>
                                            <p:cond delay="0"/>
                                          </p:stCondLst>
                                        </p:cTn>
                                        <p:tgtEl>
                                          <p:spTgt spid="287"/>
                                        </p:tgtEl>
                                        <p:attrNameLst>
                                          <p:attrName>style.visibility</p:attrName>
                                        </p:attrNameLst>
                                      </p:cBhvr>
                                      <p:to>
                                        <p:strVal val="visible"/>
                                      </p:to>
                                    </p:set>
                                    <p:animEffect transition="in" filter="fade">
                                      <p:cBhvr>
                                        <p:cTn id="159" dur="500"/>
                                        <p:tgtEl>
                                          <p:spTgt spid="28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88"/>
                                        </p:tgtEl>
                                        <p:attrNameLst>
                                          <p:attrName>style.visibility</p:attrName>
                                        </p:attrNameLst>
                                      </p:cBhvr>
                                      <p:to>
                                        <p:strVal val="visible"/>
                                      </p:to>
                                    </p:set>
                                    <p:animEffect transition="in" filter="fade">
                                      <p:cBhvr>
                                        <p:cTn id="162" dur="500"/>
                                        <p:tgtEl>
                                          <p:spTgt spid="288"/>
                                        </p:tgtEl>
                                      </p:cBhvr>
                                    </p:animEffect>
                                  </p:childTnLst>
                                </p:cTn>
                              </p:par>
                              <p:par>
                                <p:cTn id="163" presetID="10" presetClass="entr" presetSubtype="0" fill="hold" nodeType="withEffect">
                                  <p:stCondLst>
                                    <p:cond delay="0"/>
                                  </p:stCondLst>
                                  <p:childTnLst>
                                    <p:set>
                                      <p:cBhvr>
                                        <p:cTn id="164" dur="1" fill="hold">
                                          <p:stCondLst>
                                            <p:cond delay="0"/>
                                          </p:stCondLst>
                                        </p:cTn>
                                        <p:tgtEl>
                                          <p:spTgt spid="289"/>
                                        </p:tgtEl>
                                        <p:attrNameLst>
                                          <p:attrName>style.visibility</p:attrName>
                                        </p:attrNameLst>
                                      </p:cBhvr>
                                      <p:to>
                                        <p:strVal val="visible"/>
                                      </p:to>
                                    </p:set>
                                    <p:animEffect transition="in" filter="fade">
                                      <p:cBhvr>
                                        <p:cTn id="165" dur="500"/>
                                        <p:tgtEl>
                                          <p:spTgt spid="28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90"/>
                                        </p:tgtEl>
                                        <p:attrNameLst>
                                          <p:attrName>style.visibility</p:attrName>
                                        </p:attrNameLst>
                                      </p:cBhvr>
                                      <p:to>
                                        <p:strVal val="visible"/>
                                      </p:to>
                                    </p:set>
                                    <p:animEffect transition="in" filter="fade">
                                      <p:cBhvr>
                                        <p:cTn id="168" dur="500"/>
                                        <p:tgtEl>
                                          <p:spTgt spid="29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224"/>
                                        </p:tgtEl>
                                        <p:attrNameLst>
                                          <p:attrName>style.visibility</p:attrName>
                                        </p:attrNameLst>
                                      </p:cBhvr>
                                      <p:to>
                                        <p:strVal val="visible"/>
                                      </p:to>
                                    </p:set>
                                    <p:animEffect transition="in" filter="fade">
                                      <p:cBhvr>
                                        <p:cTn id="171" dur="500"/>
                                        <p:tgtEl>
                                          <p:spTgt spid="22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225"/>
                                        </p:tgtEl>
                                        <p:attrNameLst>
                                          <p:attrName>style.visibility</p:attrName>
                                        </p:attrNameLst>
                                      </p:cBhvr>
                                      <p:to>
                                        <p:strVal val="visible"/>
                                      </p:to>
                                    </p:set>
                                    <p:animEffect transition="in" filter="fade">
                                      <p:cBhvr>
                                        <p:cTn id="174" dur="500"/>
                                        <p:tgtEl>
                                          <p:spTgt spid="22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235"/>
                                        </p:tgtEl>
                                        <p:attrNameLst>
                                          <p:attrName>style.visibility</p:attrName>
                                        </p:attrNameLst>
                                      </p:cBhvr>
                                      <p:to>
                                        <p:strVal val="visible"/>
                                      </p:to>
                                    </p:set>
                                    <p:animEffect transition="in" filter="fade">
                                      <p:cBhvr>
                                        <p:cTn id="177" dur="500"/>
                                        <p:tgtEl>
                                          <p:spTgt spid="235"/>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291"/>
                                        </p:tgtEl>
                                        <p:attrNameLst>
                                          <p:attrName>style.visibility</p:attrName>
                                        </p:attrNameLst>
                                      </p:cBhvr>
                                      <p:to>
                                        <p:strVal val="visible"/>
                                      </p:to>
                                    </p:set>
                                    <p:animEffect transition="in" filter="fade">
                                      <p:cBhvr>
                                        <p:cTn id="180" dur="500"/>
                                        <p:tgtEl>
                                          <p:spTgt spid="291"/>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236"/>
                                        </p:tgtEl>
                                        <p:attrNameLst>
                                          <p:attrName>style.visibility</p:attrName>
                                        </p:attrNameLst>
                                      </p:cBhvr>
                                      <p:to>
                                        <p:strVal val="visible"/>
                                      </p:to>
                                    </p:set>
                                    <p:animEffect transition="in" filter="fade">
                                      <p:cBhvr>
                                        <p:cTn id="183" dur="500"/>
                                        <p:tgtEl>
                                          <p:spTgt spid="23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26"/>
                                        </p:tgtEl>
                                        <p:attrNameLst>
                                          <p:attrName>style.visibility</p:attrName>
                                        </p:attrNameLst>
                                      </p:cBhvr>
                                      <p:to>
                                        <p:strVal val="visible"/>
                                      </p:to>
                                    </p:set>
                                    <p:animEffect transition="in" filter="fade">
                                      <p:cBhvr>
                                        <p:cTn id="186" dur="500"/>
                                        <p:tgtEl>
                                          <p:spTgt spid="226"/>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27"/>
                                        </p:tgtEl>
                                        <p:attrNameLst>
                                          <p:attrName>style.visibility</p:attrName>
                                        </p:attrNameLst>
                                      </p:cBhvr>
                                      <p:to>
                                        <p:strVal val="visible"/>
                                      </p:to>
                                    </p:set>
                                    <p:animEffect transition="in" filter="fade">
                                      <p:cBhvr>
                                        <p:cTn id="189" dur="500"/>
                                        <p:tgtEl>
                                          <p:spTgt spid="22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28"/>
                                        </p:tgtEl>
                                        <p:attrNameLst>
                                          <p:attrName>style.visibility</p:attrName>
                                        </p:attrNameLst>
                                      </p:cBhvr>
                                      <p:to>
                                        <p:strVal val="visible"/>
                                      </p:to>
                                    </p:set>
                                    <p:animEffect transition="in" filter="fade">
                                      <p:cBhvr>
                                        <p:cTn id="192" dur="500"/>
                                        <p:tgtEl>
                                          <p:spTgt spid="228"/>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29"/>
                                        </p:tgtEl>
                                        <p:attrNameLst>
                                          <p:attrName>style.visibility</p:attrName>
                                        </p:attrNameLst>
                                      </p:cBhvr>
                                      <p:to>
                                        <p:strVal val="visible"/>
                                      </p:to>
                                    </p:set>
                                    <p:animEffect transition="in" filter="fade">
                                      <p:cBhvr>
                                        <p:cTn id="195" dur="500"/>
                                        <p:tgtEl>
                                          <p:spTgt spid="229"/>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30"/>
                                        </p:tgtEl>
                                        <p:attrNameLst>
                                          <p:attrName>style.visibility</p:attrName>
                                        </p:attrNameLst>
                                      </p:cBhvr>
                                      <p:to>
                                        <p:strVal val="visible"/>
                                      </p:to>
                                    </p:set>
                                    <p:animEffect transition="in" filter="fade">
                                      <p:cBhvr>
                                        <p:cTn id="198" dur="500"/>
                                        <p:tgtEl>
                                          <p:spTgt spid="230"/>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31"/>
                                        </p:tgtEl>
                                        <p:attrNameLst>
                                          <p:attrName>style.visibility</p:attrName>
                                        </p:attrNameLst>
                                      </p:cBhvr>
                                      <p:to>
                                        <p:strVal val="visible"/>
                                      </p:to>
                                    </p:set>
                                    <p:animEffect transition="in" filter="fade">
                                      <p:cBhvr>
                                        <p:cTn id="201" dur="500"/>
                                        <p:tgtEl>
                                          <p:spTgt spid="231"/>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32"/>
                                        </p:tgtEl>
                                        <p:attrNameLst>
                                          <p:attrName>style.visibility</p:attrName>
                                        </p:attrNameLst>
                                      </p:cBhvr>
                                      <p:to>
                                        <p:strVal val="visible"/>
                                      </p:to>
                                    </p:set>
                                    <p:animEffect transition="in" filter="fade">
                                      <p:cBhvr>
                                        <p:cTn id="204" dur="500"/>
                                        <p:tgtEl>
                                          <p:spTgt spid="23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233"/>
                                        </p:tgtEl>
                                        <p:attrNameLst>
                                          <p:attrName>style.visibility</p:attrName>
                                        </p:attrNameLst>
                                      </p:cBhvr>
                                      <p:to>
                                        <p:strVal val="visible"/>
                                      </p:to>
                                    </p:set>
                                    <p:animEffect transition="in" filter="fade">
                                      <p:cBhvr>
                                        <p:cTn id="207" dur="500"/>
                                        <p:tgtEl>
                                          <p:spTgt spid="23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234"/>
                                        </p:tgtEl>
                                        <p:attrNameLst>
                                          <p:attrName>style.visibility</p:attrName>
                                        </p:attrNameLst>
                                      </p:cBhvr>
                                      <p:to>
                                        <p:strVal val="visible"/>
                                      </p:to>
                                    </p:set>
                                    <p:animEffect transition="in" filter="fade">
                                      <p:cBhvr>
                                        <p:cTn id="210" dur="5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p:bldP spid="198" grpId="0"/>
      <p:bldP spid="200" grpId="0"/>
      <p:bldP spid="201" grpId="0"/>
      <p:bldP spid="203" grpId="0"/>
      <p:bldP spid="205" grpId="0"/>
      <p:bldP spid="206" grpId="0"/>
      <p:bldP spid="208" grpId="0"/>
      <p:bldP spid="210" grpId="0"/>
      <p:bldP spid="211" grpId="0"/>
      <p:bldP spid="212" grpId="0"/>
      <p:bldP spid="213" grpId="0"/>
      <p:bldP spid="214" grpId="0"/>
      <p:bldP spid="215" grpId="0"/>
      <p:bldP spid="218" grpId="0"/>
      <p:bldP spid="219" grpId="0"/>
      <p:bldP spid="220" grpId="0"/>
      <p:bldP spid="221" grpId="0"/>
      <p:bldP spid="222" grpId="0"/>
      <p:bldP spid="223" grpId="0"/>
      <p:bldP spid="224" grpId="0"/>
      <p:bldP spid="225" grpId="0"/>
      <p:bldP spid="226" grpId="0"/>
      <p:bldP spid="227" grpId="0"/>
      <p:bldP spid="228" grpId="0"/>
      <p:bldP spid="229" grpId="0"/>
      <p:bldP spid="230" grpId="0"/>
      <p:bldP spid="231" grpId="0"/>
      <p:bldP spid="232" grpId="0"/>
      <p:bldP spid="233" grpId="0"/>
      <p:bldP spid="234" grpId="0"/>
      <p:bldP spid="235" grpId="0"/>
      <p:bldP spid="236" grpId="0"/>
      <p:bldP spid="237" grpId="0"/>
      <p:bldP spid="238" grpId="0"/>
      <p:bldP spid="245" grpId="0" animBg="1"/>
      <p:bldP spid="247" grpId="0" animBg="1"/>
      <p:bldP spid="249" grpId="0" animBg="1"/>
      <p:bldP spid="251" grpId="0" animBg="1"/>
      <p:bldP spid="252" grpId="0" animBg="1"/>
      <p:bldP spid="254" grpId="0" animBg="1"/>
      <p:bldP spid="262" grpId="0" animBg="1"/>
      <p:bldP spid="264" grpId="0" animBg="1"/>
      <p:bldP spid="266" grpId="0" animBg="1"/>
      <p:bldP spid="268" grpId="0" animBg="1"/>
      <p:bldP spid="277" grpId="0" animBg="1"/>
      <p:bldP spid="278" grpId="0" animBg="1"/>
      <p:bldP spid="280" grpId="0" animBg="1"/>
      <p:bldP spid="282" grpId="0" animBg="1"/>
      <p:bldP spid="284" grpId="0" animBg="1"/>
      <p:bldP spid="286" grpId="0" animBg="1"/>
      <p:bldP spid="288" grpId="0" animBg="1"/>
      <p:bldP spid="290" grpId="0" animBg="1"/>
      <p:bldP spid="29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12-3</a:t>
            </a:r>
          </a:p>
        </p:txBody>
      </p:sp>
      <p:sp>
        <p:nvSpPr>
          <p:cNvPr id="4" name="Rectangle 7"/>
          <p:cNvSpPr>
            <a:spLocks noChangeArrowheads="1"/>
          </p:cNvSpPr>
          <p:nvPr/>
        </p:nvSpPr>
        <p:spPr bwMode="auto">
          <a:xfrm>
            <a:off x="568325" y="615950"/>
            <a:ext cx="7794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Portia, and Hedison are partners and share income and loss in a 2:3:5 ratio. The partnership’s capital</a:t>
            </a:r>
            <a:endParaRPr lang="en-US" altLang="en-US" dirty="0">
              <a:solidFill>
                <a:prstClr val="black"/>
              </a:solidFill>
              <a:cs typeface="+mn-cs"/>
            </a:endParaRPr>
          </a:p>
        </p:txBody>
      </p:sp>
      <p:sp>
        <p:nvSpPr>
          <p:cNvPr id="6" name="Rectangle 8"/>
          <p:cNvSpPr>
            <a:spLocks noChangeArrowheads="1"/>
          </p:cNvSpPr>
          <p:nvPr/>
        </p:nvSpPr>
        <p:spPr bwMode="auto">
          <a:xfrm>
            <a:off x="568325" y="822325"/>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Anne, $300; Portia, $150; and Hedison, $450. Ellen is admitted to the partnership on</a:t>
            </a:r>
            <a:endParaRPr lang="en-US" altLang="en-US" dirty="0">
              <a:solidFill>
                <a:prstClr val="black"/>
              </a:solidFill>
              <a:cs typeface="+mn-cs"/>
            </a:endParaRPr>
          </a:p>
        </p:txBody>
      </p:sp>
      <p:sp>
        <p:nvSpPr>
          <p:cNvPr id="7" name="Rectangle 9"/>
          <p:cNvSpPr>
            <a:spLocks noChangeArrowheads="1"/>
          </p:cNvSpPr>
          <p:nvPr/>
        </p:nvSpPr>
        <p:spPr bwMode="auto">
          <a:xfrm>
            <a:off x="568325" y="1028700"/>
            <a:ext cx="79057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 with a 25% equity. Prepare journal entries to record Ellen’s entry into the partnership under each of the</a:t>
            </a:r>
            <a:endParaRPr lang="en-US" altLang="en-US" dirty="0">
              <a:solidFill>
                <a:prstClr val="black"/>
              </a:solidFill>
              <a:cs typeface="+mn-cs"/>
            </a:endParaRPr>
          </a:p>
        </p:txBody>
      </p:sp>
      <p:sp>
        <p:nvSpPr>
          <p:cNvPr id="8" name="Rectangle 10"/>
          <p:cNvSpPr>
            <a:spLocks noChangeArrowheads="1"/>
          </p:cNvSpPr>
          <p:nvPr/>
        </p:nvSpPr>
        <p:spPr bwMode="auto">
          <a:xfrm>
            <a:off x="568325" y="1235075"/>
            <a:ext cx="58245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following separate assumptions: Ellen invests (a) $300; (b) $100; and (c) $700.</a:t>
            </a:r>
            <a:endParaRPr lang="en-US" altLang="en-US" dirty="0">
              <a:solidFill>
                <a:prstClr val="black"/>
              </a:solidFill>
              <a:cs typeface="+mn-cs"/>
            </a:endParaRPr>
          </a:p>
        </p:txBody>
      </p:sp>
      <p:sp>
        <p:nvSpPr>
          <p:cNvPr id="10" name="Rectangle 5"/>
          <p:cNvSpPr>
            <a:spLocks noChangeArrowheads="1"/>
          </p:cNvSpPr>
          <p:nvPr/>
        </p:nvSpPr>
        <p:spPr bwMode="auto">
          <a:xfrm>
            <a:off x="528638" y="2133600"/>
            <a:ext cx="808672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 name="Rectangle 6"/>
          <p:cNvSpPr>
            <a:spLocks noChangeArrowheads="1"/>
          </p:cNvSpPr>
          <p:nvPr/>
        </p:nvSpPr>
        <p:spPr bwMode="auto">
          <a:xfrm>
            <a:off x="528638" y="3671888"/>
            <a:ext cx="808672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2" name="Rectangle 7"/>
          <p:cNvSpPr>
            <a:spLocks noChangeArrowheads="1"/>
          </p:cNvSpPr>
          <p:nvPr/>
        </p:nvSpPr>
        <p:spPr bwMode="auto">
          <a:xfrm>
            <a:off x="568325" y="1731963"/>
            <a:ext cx="16541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  Ellen invests $700.</a:t>
            </a:r>
            <a:endParaRPr lang="en-US" altLang="en-US" dirty="0">
              <a:solidFill>
                <a:prstClr val="black"/>
              </a:solidFill>
              <a:cs typeface="+mn-cs"/>
            </a:endParaRPr>
          </a:p>
        </p:txBody>
      </p:sp>
      <p:sp>
        <p:nvSpPr>
          <p:cNvPr id="13" name="Rectangle 8"/>
          <p:cNvSpPr>
            <a:spLocks noChangeArrowheads="1"/>
          </p:cNvSpPr>
          <p:nvPr/>
        </p:nvSpPr>
        <p:spPr bwMode="auto">
          <a:xfrm>
            <a:off x="568325" y="2154238"/>
            <a:ext cx="156210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Partnership Capital</a:t>
            </a:r>
            <a:endParaRPr lang="en-US" altLang="en-US" dirty="0">
              <a:solidFill>
                <a:prstClr val="black"/>
              </a:solidFill>
              <a:cs typeface="+mn-cs"/>
            </a:endParaRPr>
          </a:p>
        </p:txBody>
      </p:sp>
      <p:sp>
        <p:nvSpPr>
          <p:cNvPr id="14" name="Rectangle 9"/>
          <p:cNvSpPr>
            <a:spLocks noChangeArrowheads="1"/>
          </p:cNvSpPr>
          <p:nvPr/>
        </p:nvSpPr>
        <p:spPr bwMode="auto">
          <a:xfrm>
            <a:off x="5327650" y="2154238"/>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15" name="Rectangle 10"/>
          <p:cNvSpPr>
            <a:spLocks noChangeArrowheads="1"/>
          </p:cNvSpPr>
          <p:nvPr/>
        </p:nvSpPr>
        <p:spPr bwMode="auto">
          <a:xfrm>
            <a:off x="6497638" y="2154238"/>
            <a:ext cx="67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16" name="Rectangle 11"/>
          <p:cNvSpPr>
            <a:spLocks noChangeArrowheads="1"/>
          </p:cNvSpPr>
          <p:nvPr/>
        </p:nvSpPr>
        <p:spPr bwMode="auto">
          <a:xfrm>
            <a:off x="7829550" y="2154238"/>
            <a:ext cx="4540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17" name="Rectangle 12"/>
          <p:cNvSpPr>
            <a:spLocks noChangeArrowheads="1"/>
          </p:cNvSpPr>
          <p:nvPr/>
        </p:nvSpPr>
        <p:spPr bwMode="auto">
          <a:xfrm>
            <a:off x="750888" y="2381250"/>
            <a:ext cx="10493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Capital</a:t>
            </a:r>
            <a:endParaRPr lang="en-US" altLang="en-US" dirty="0">
              <a:solidFill>
                <a:prstClr val="black"/>
              </a:solidFill>
              <a:cs typeface="+mn-cs"/>
            </a:endParaRPr>
          </a:p>
        </p:txBody>
      </p:sp>
      <p:sp>
        <p:nvSpPr>
          <p:cNvPr id="18" name="Rectangle 13"/>
          <p:cNvSpPr>
            <a:spLocks noChangeArrowheads="1"/>
          </p:cNvSpPr>
          <p:nvPr/>
        </p:nvSpPr>
        <p:spPr bwMode="auto">
          <a:xfrm>
            <a:off x="2595563" y="2381250"/>
            <a:ext cx="15319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2/10</a:t>
            </a:r>
            <a:endParaRPr lang="en-US" altLang="en-US" dirty="0">
              <a:solidFill>
                <a:prstClr val="black"/>
              </a:solidFill>
              <a:cs typeface="+mn-cs"/>
            </a:endParaRPr>
          </a:p>
        </p:txBody>
      </p:sp>
      <p:sp>
        <p:nvSpPr>
          <p:cNvPr id="19" name="Rectangle 14"/>
          <p:cNvSpPr>
            <a:spLocks noChangeArrowheads="1"/>
          </p:cNvSpPr>
          <p:nvPr/>
        </p:nvSpPr>
        <p:spPr bwMode="auto">
          <a:xfrm>
            <a:off x="5468938" y="238125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$300</a:t>
            </a:r>
            <a:endParaRPr lang="en-US" altLang="en-US" dirty="0">
              <a:solidFill>
                <a:prstClr val="black"/>
              </a:solidFill>
              <a:cs typeface="+mn-cs"/>
            </a:endParaRPr>
          </a:p>
        </p:txBody>
      </p:sp>
      <p:sp>
        <p:nvSpPr>
          <p:cNvPr id="20" name="Rectangle 15"/>
          <p:cNvSpPr>
            <a:spLocks noChangeArrowheads="1"/>
          </p:cNvSpPr>
          <p:nvPr/>
        </p:nvSpPr>
        <p:spPr bwMode="auto">
          <a:xfrm>
            <a:off x="6770688" y="23812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a:t>
            </a:r>
            <a:endParaRPr lang="en-US" altLang="en-US" dirty="0">
              <a:solidFill>
                <a:prstClr val="black"/>
              </a:solidFill>
              <a:cs typeface="+mn-cs"/>
            </a:endParaRPr>
          </a:p>
        </p:txBody>
      </p:sp>
      <p:sp>
        <p:nvSpPr>
          <p:cNvPr id="21" name="Rectangle 16"/>
          <p:cNvSpPr>
            <a:spLocks noChangeArrowheads="1"/>
          </p:cNvSpPr>
          <p:nvPr/>
        </p:nvSpPr>
        <p:spPr bwMode="auto">
          <a:xfrm>
            <a:off x="7889875" y="238125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$360</a:t>
            </a:r>
            <a:endParaRPr lang="en-US" altLang="en-US" dirty="0">
              <a:solidFill>
                <a:prstClr val="black"/>
              </a:solidFill>
              <a:cs typeface="+mn-cs"/>
            </a:endParaRPr>
          </a:p>
        </p:txBody>
      </p:sp>
      <p:sp>
        <p:nvSpPr>
          <p:cNvPr id="22" name="Rectangle 17"/>
          <p:cNvSpPr>
            <a:spLocks noChangeArrowheads="1"/>
          </p:cNvSpPr>
          <p:nvPr/>
        </p:nvSpPr>
        <p:spPr bwMode="auto">
          <a:xfrm>
            <a:off x="750888" y="2598738"/>
            <a:ext cx="1089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Portia, Capital</a:t>
            </a:r>
            <a:endParaRPr lang="en-US" altLang="en-US" dirty="0">
              <a:solidFill>
                <a:prstClr val="black"/>
              </a:solidFill>
              <a:cs typeface="+mn-cs"/>
            </a:endParaRPr>
          </a:p>
        </p:txBody>
      </p:sp>
      <p:sp>
        <p:nvSpPr>
          <p:cNvPr id="23" name="Rectangle 18"/>
          <p:cNvSpPr>
            <a:spLocks noChangeArrowheads="1"/>
          </p:cNvSpPr>
          <p:nvPr/>
        </p:nvSpPr>
        <p:spPr bwMode="auto">
          <a:xfrm>
            <a:off x="2595563" y="2598738"/>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3/10</a:t>
            </a:r>
            <a:endParaRPr lang="en-US" altLang="en-US" dirty="0">
              <a:solidFill>
                <a:prstClr val="black"/>
              </a:solidFill>
              <a:cs typeface="+mn-cs"/>
            </a:endParaRPr>
          </a:p>
        </p:txBody>
      </p:sp>
      <p:sp>
        <p:nvSpPr>
          <p:cNvPr id="24" name="Rectangle 19"/>
          <p:cNvSpPr>
            <a:spLocks noChangeArrowheads="1"/>
          </p:cNvSpPr>
          <p:nvPr/>
        </p:nvSpPr>
        <p:spPr bwMode="auto">
          <a:xfrm>
            <a:off x="5559425" y="25987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25" name="Rectangle 20"/>
          <p:cNvSpPr>
            <a:spLocks noChangeArrowheads="1"/>
          </p:cNvSpPr>
          <p:nvPr/>
        </p:nvSpPr>
        <p:spPr bwMode="auto">
          <a:xfrm>
            <a:off x="6861175" y="2598738"/>
            <a:ext cx="2524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a:t>
            </a:r>
            <a:endParaRPr lang="en-US" altLang="en-US" dirty="0">
              <a:solidFill>
                <a:prstClr val="black"/>
              </a:solidFill>
              <a:cs typeface="+mn-cs"/>
            </a:endParaRPr>
          </a:p>
        </p:txBody>
      </p:sp>
      <p:sp>
        <p:nvSpPr>
          <p:cNvPr id="26" name="Rectangle 21"/>
          <p:cNvSpPr>
            <a:spLocks noChangeArrowheads="1"/>
          </p:cNvSpPr>
          <p:nvPr/>
        </p:nvSpPr>
        <p:spPr bwMode="auto">
          <a:xfrm>
            <a:off x="7980363" y="25987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240</a:t>
            </a:r>
            <a:endParaRPr lang="en-US" altLang="en-US" dirty="0">
              <a:solidFill>
                <a:prstClr val="black"/>
              </a:solidFill>
              <a:cs typeface="+mn-cs"/>
            </a:endParaRPr>
          </a:p>
        </p:txBody>
      </p:sp>
      <p:sp>
        <p:nvSpPr>
          <p:cNvPr id="27" name="Rectangle 22"/>
          <p:cNvSpPr>
            <a:spLocks noChangeArrowheads="1"/>
          </p:cNvSpPr>
          <p:nvPr/>
        </p:nvSpPr>
        <p:spPr bwMode="auto">
          <a:xfrm>
            <a:off x="750888" y="2814638"/>
            <a:ext cx="1260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Hedison, Capital</a:t>
            </a:r>
            <a:endParaRPr lang="en-US" altLang="en-US" dirty="0">
              <a:solidFill>
                <a:prstClr val="black"/>
              </a:solidFill>
              <a:cs typeface="+mn-cs"/>
            </a:endParaRPr>
          </a:p>
        </p:txBody>
      </p:sp>
      <p:sp>
        <p:nvSpPr>
          <p:cNvPr id="28" name="Rectangle 23"/>
          <p:cNvSpPr>
            <a:spLocks noChangeArrowheads="1"/>
          </p:cNvSpPr>
          <p:nvPr/>
        </p:nvSpPr>
        <p:spPr bwMode="auto">
          <a:xfrm>
            <a:off x="2595563" y="2814638"/>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5/10</a:t>
            </a:r>
            <a:endParaRPr lang="en-US" altLang="en-US" dirty="0">
              <a:solidFill>
                <a:prstClr val="black"/>
              </a:solidFill>
              <a:cs typeface="+mn-cs"/>
            </a:endParaRPr>
          </a:p>
        </p:txBody>
      </p:sp>
      <p:sp>
        <p:nvSpPr>
          <p:cNvPr id="29" name="Rectangle 24"/>
          <p:cNvSpPr>
            <a:spLocks noChangeArrowheads="1"/>
          </p:cNvSpPr>
          <p:nvPr/>
        </p:nvSpPr>
        <p:spPr bwMode="auto">
          <a:xfrm>
            <a:off x="5559425" y="2814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30" name="Rectangle 25"/>
          <p:cNvSpPr>
            <a:spLocks noChangeArrowheads="1"/>
          </p:cNvSpPr>
          <p:nvPr/>
        </p:nvSpPr>
        <p:spPr bwMode="auto">
          <a:xfrm>
            <a:off x="6770688" y="2814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31" name="Rectangle 26"/>
          <p:cNvSpPr>
            <a:spLocks noChangeArrowheads="1"/>
          </p:cNvSpPr>
          <p:nvPr/>
        </p:nvSpPr>
        <p:spPr bwMode="auto">
          <a:xfrm>
            <a:off x="7980363" y="2814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a:t>
            </a:r>
            <a:endParaRPr lang="en-US" altLang="en-US" dirty="0">
              <a:solidFill>
                <a:prstClr val="black"/>
              </a:solidFill>
              <a:cs typeface="+mn-cs"/>
            </a:endParaRPr>
          </a:p>
        </p:txBody>
      </p:sp>
      <p:sp>
        <p:nvSpPr>
          <p:cNvPr id="129" name="Rectangle 27"/>
          <p:cNvSpPr>
            <a:spLocks noChangeArrowheads="1"/>
          </p:cNvSpPr>
          <p:nvPr/>
        </p:nvSpPr>
        <p:spPr bwMode="auto">
          <a:xfrm>
            <a:off x="750888" y="3032125"/>
            <a:ext cx="10287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130" name="Rectangle 28"/>
          <p:cNvSpPr>
            <a:spLocks noChangeArrowheads="1"/>
          </p:cNvSpPr>
          <p:nvPr/>
        </p:nvSpPr>
        <p:spPr bwMode="auto">
          <a:xfrm>
            <a:off x="2595563" y="3032125"/>
            <a:ext cx="15827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$700) x 25%</a:t>
            </a:r>
            <a:endParaRPr lang="en-US" altLang="en-US" dirty="0">
              <a:solidFill>
                <a:prstClr val="black"/>
              </a:solidFill>
              <a:cs typeface="+mn-cs"/>
            </a:endParaRPr>
          </a:p>
        </p:txBody>
      </p:sp>
      <p:sp>
        <p:nvSpPr>
          <p:cNvPr id="131" name="Rectangle 29"/>
          <p:cNvSpPr>
            <a:spLocks noChangeArrowheads="1"/>
          </p:cNvSpPr>
          <p:nvPr/>
        </p:nvSpPr>
        <p:spPr bwMode="auto">
          <a:xfrm>
            <a:off x="6770688" y="30321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2" name="Rectangle 30"/>
          <p:cNvSpPr>
            <a:spLocks noChangeArrowheads="1"/>
          </p:cNvSpPr>
          <p:nvPr/>
        </p:nvSpPr>
        <p:spPr bwMode="auto">
          <a:xfrm>
            <a:off x="7980363" y="30321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3" name="Rectangle 31"/>
          <p:cNvSpPr>
            <a:spLocks noChangeArrowheads="1"/>
          </p:cNvSpPr>
          <p:nvPr/>
        </p:nvSpPr>
        <p:spPr bwMode="auto">
          <a:xfrm>
            <a:off x="931863" y="3248025"/>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4" name="Rectangle 32"/>
          <p:cNvSpPr>
            <a:spLocks noChangeArrowheads="1"/>
          </p:cNvSpPr>
          <p:nvPr/>
        </p:nvSpPr>
        <p:spPr bwMode="auto">
          <a:xfrm>
            <a:off x="5468938" y="3248025"/>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a:t>
            </a:r>
            <a:endParaRPr lang="en-US" altLang="en-US" dirty="0">
              <a:solidFill>
                <a:prstClr val="black"/>
              </a:solidFill>
              <a:cs typeface="+mn-cs"/>
            </a:endParaRPr>
          </a:p>
        </p:txBody>
      </p:sp>
      <p:sp>
        <p:nvSpPr>
          <p:cNvPr id="135" name="Rectangle 33"/>
          <p:cNvSpPr>
            <a:spLocks noChangeArrowheads="1"/>
          </p:cNvSpPr>
          <p:nvPr/>
        </p:nvSpPr>
        <p:spPr bwMode="auto">
          <a:xfrm>
            <a:off x="6678613" y="3248025"/>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a:t>
            </a:r>
            <a:endParaRPr lang="en-US" altLang="en-US" dirty="0">
              <a:solidFill>
                <a:prstClr val="black"/>
              </a:solidFill>
              <a:cs typeface="+mn-cs"/>
            </a:endParaRPr>
          </a:p>
        </p:txBody>
      </p:sp>
      <p:sp>
        <p:nvSpPr>
          <p:cNvPr id="136" name="Rectangle 34"/>
          <p:cNvSpPr>
            <a:spLocks noChangeArrowheads="1"/>
          </p:cNvSpPr>
          <p:nvPr/>
        </p:nvSpPr>
        <p:spPr bwMode="auto">
          <a:xfrm>
            <a:off x="7758113" y="3248025"/>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$1,600</a:t>
            </a:r>
            <a:endParaRPr lang="en-US" altLang="en-US" dirty="0">
              <a:solidFill>
                <a:prstClr val="black"/>
              </a:solidFill>
              <a:cs typeface="+mn-cs"/>
            </a:endParaRPr>
          </a:p>
        </p:txBody>
      </p:sp>
      <p:sp>
        <p:nvSpPr>
          <p:cNvPr id="137" name="Rectangle 35"/>
          <p:cNvSpPr>
            <a:spLocks noChangeArrowheads="1"/>
          </p:cNvSpPr>
          <p:nvPr/>
        </p:nvSpPr>
        <p:spPr bwMode="auto">
          <a:xfrm>
            <a:off x="811213" y="3692525"/>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38" name="Rectangle 36"/>
          <p:cNvSpPr>
            <a:spLocks noChangeArrowheads="1"/>
          </p:cNvSpPr>
          <p:nvPr/>
        </p:nvSpPr>
        <p:spPr bwMode="auto">
          <a:xfrm>
            <a:off x="6599238" y="3692525"/>
            <a:ext cx="4841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39" name="Rectangle 37"/>
          <p:cNvSpPr>
            <a:spLocks noChangeArrowheads="1"/>
          </p:cNvSpPr>
          <p:nvPr/>
        </p:nvSpPr>
        <p:spPr bwMode="auto">
          <a:xfrm>
            <a:off x="7778750" y="3692525"/>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40" name="Rectangle 38"/>
          <p:cNvSpPr>
            <a:spLocks noChangeArrowheads="1"/>
          </p:cNvSpPr>
          <p:nvPr/>
        </p:nvSpPr>
        <p:spPr bwMode="auto">
          <a:xfrm>
            <a:off x="660400" y="3919538"/>
            <a:ext cx="5143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41" name="Rectangle 39"/>
          <p:cNvSpPr>
            <a:spLocks noChangeArrowheads="1"/>
          </p:cNvSpPr>
          <p:nvPr/>
        </p:nvSpPr>
        <p:spPr bwMode="auto">
          <a:xfrm>
            <a:off x="1557338" y="3919538"/>
            <a:ext cx="4429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142" name="Rectangle 40"/>
          <p:cNvSpPr>
            <a:spLocks noChangeArrowheads="1"/>
          </p:cNvSpPr>
          <p:nvPr/>
        </p:nvSpPr>
        <p:spPr bwMode="auto">
          <a:xfrm>
            <a:off x="7042150" y="39195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a:t>
            </a:r>
            <a:endParaRPr lang="en-US" altLang="en-US" dirty="0">
              <a:solidFill>
                <a:prstClr val="black"/>
              </a:solidFill>
              <a:cs typeface="+mn-cs"/>
            </a:endParaRPr>
          </a:p>
        </p:txBody>
      </p:sp>
      <p:sp>
        <p:nvSpPr>
          <p:cNvPr id="143" name="Rectangle 41"/>
          <p:cNvSpPr>
            <a:spLocks noChangeArrowheads="1"/>
          </p:cNvSpPr>
          <p:nvPr/>
        </p:nvSpPr>
        <p:spPr bwMode="auto">
          <a:xfrm>
            <a:off x="1738313" y="4125913"/>
            <a:ext cx="10493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Anne, Capital</a:t>
            </a:r>
            <a:endParaRPr lang="en-US" altLang="en-US" dirty="0">
              <a:solidFill>
                <a:prstClr val="black"/>
              </a:solidFill>
              <a:cs typeface="+mn-cs"/>
            </a:endParaRPr>
          </a:p>
        </p:txBody>
      </p:sp>
      <p:sp>
        <p:nvSpPr>
          <p:cNvPr id="144" name="Rectangle 42"/>
          <p:cNvSpPr>
            <a:spLocks noChangeArrowheads="1"/>
          </p:cNvSpPr>
          <p:nvPr/>
        </p:nvSpPr>
        <p:spPr bwMode="auto">
          <a:xfrm>
            <a:off x="3795713" y="4125913"/>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2/10</a:t>
            </a:r>
            <a:endParaRPr lang="en-US" altLang="en-US" dirty="0">
              <a:solidFill>
                <a:prstClr val="black"/>
              </a:solidFill>
              <a:cs typeface="+mn-cs"/>
            </a:endParaRPr>
          </a:p>
        </p:txBody>
      </p:sp>
      <p:sp>
        <p:nvSpPr>
          <p:cNvPr id="145" name="Rectangle 43"/>
          <p:cNvSpPr>
            <a:spLocks noChangeArrowheads="1"/>
          </p:cNvSpPr>
          <p:nvPr/>
        </p:nvSpPr>
        <p:spPr bwMode="auto">
          <a:xfrm>
            <a:off x="8342313" y="4125913"/>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a:t>
            </a:r>
            <a:endParaRPr lang="en-US" altLang="en-US" dirty="0">
              <a:solidFill>
                <a:prstClr val="black"/>
              </a:solidFill>
              <a:cs typeface="+mn-cs"/>
            </a:endParaRPr>
          </a:p>
        </p:txBody>
      </p:sp>
      <p:sp>
        <p:nvSpPr>
          <p:cNvPr id="146" name="Rectangle 44"/>
          <p:cNvSpPr>
            <a:spLocks noChangeArrowheads="1"/>
          </p:cNvSpPr>
          <p:nvPr/>
        </p:nvSpPr>
        <p:spPr bwMode="auto">
          <a:xfrm>
            <a:off x="1738313" y="4332288"/>
            <a:ext cx="1089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Portia, Capital</a:t>
            </a:r>
            <a:endParaRPr lang="en-US" altLang="en-US" dirty="0">
              <a:solidFill>
                <a:prstClr val="black"/>
              </a:solidFill>
              <a:cs typeface="+mn-cs"/>
            </a:endParaRPr>
          </a:p>
        </p:txBody>
      </p:sp>
      <p:sp>
        <p:nvSpPr>
          <p:cNvPr id="147" name="Rectangle 45"/>
          <p:cNvSpPr>
            <a:spLocks noChangeArrowheads="1"/>
          </p:cNvSpPr>
          <p:nvPr/>
        </p:nvSpPr>
        <p:spPr bwMode="auto">
          <a:xfrm>
            <a:off x="3795713" y="4332288"/>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3/10</a:t>
            </a:r>
            <a:endParaRPr lang="en-US" altLang="en-US" dirty="0">
              <a:solidFill>
                <a:prstClr val="black"/>
              </a:solidFill>
              <a:cs typeface="+mn-cs"/>
            </a:endParaRPr>
          </a:p>
        </p:txBody>
      </p:sp>
      <p:sp>
        <p:nvSpPr>
          <p:cNvPr id="148" name="Rectangle 46"/>
          <p:cNvSpPr>
            <a:spLocks noChangeArrowheads="1"/>
          </p:cNvSpPr>
          <p:nvPr/>
        </p:nvSpPr>
        <p:spPr bwMode="auto">
          <a:xfrm>
            <a:off x="8342313" y="4332288"/>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a:t>
            </a:r>
            <a:endParaRPr lang="en-US" altLang="en-US" dirty="0">
              <a:solidFill>
                <a:prstClr val="black"/>
              </a:solidFill>
              <a:cs typeface="+mn-cs"/>
            </a:endParaRPr>
          </a:p>
        </p:txBody>
      </p:sp>
      <p:sp>
        <p:nvSpPr>
          <p:cNvPr id="149" name="Rectangle 47"/>
          <p:cNvSpPr>
            <a:spLocks noChangeArrowheads="1"/>
          </p:cNvSpPr>
          <p:nvPr/>
        </p:nvSpPr>
        <p:spPr bwMode="auto">
          <a:xfrm>
            <a:off x="1738313" y="4538663"/>
            <a:ext cx="1260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Hedison, Capital</a:t>
            </a:r>
            <a:endParaRPr lang="en-US" altLang="en-US" dirty="0">
              <a:solidFill>
                <a:prstClr val="black"/>
              </a:solidFill>
              <a:cs typeface="+mn-cs"/>
            </a:endParaRPr>
          </a:p>
        </p:txBody>
      </p:sp>
      <p:sp>
        <p:nvSpPr>
          <p:cNvPr id="150" name="Rectangle 48"/>
          <p:cNvSpPr>
            <a:spLocks noChangeArrowheads="1"/>
          </p:cNvSpPr>
          <p:nvPr/>
        </p:nvSpPr>
        <p:spPr bwMode="auto">
          <a:xfrm>
            <a:off x="3795713" y="4538663"/>
            <a:ext cx="15319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($700 - $400) x 5/10</a:t>
            </a:r>
            <a:endParaRPr lang="en-US" altLang="en-US" dirty="0">
              <a:solidFill>
                <a:prstClr val="black"/>
              </a:solidFill>
              <a:cs typeface="+mn-cs"/>
            </a:endParaRPr>
          </a:p>
        </p:txBody>
      </p:sp>
      <p:sp>
        <p:nvSpPr>
          <p:cNvPr id="151" name="Rectangle 49"/>
          <p:cNvSpPr>
            <a:spLocks noChangeArrowheads="1"/>
          </p:cNvSpPr>
          <p:nvPr/>
        </p:nvSpPr>
        <p:spPr bwMode="auto">
          <a:xfrm>
            <a:off x="8251825" y="45386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152" name="Rectangle 50"/>
          <p:cNvSpPr>
            <a:spLocks noChangeArrowheads="1"/>
          </p:cNvSpPr>
          <p:nvPr/>
        </p:nvSpPr>
        <p:spPr bwMode="auto">
          <a:xfrm>
            <a:off x="1738313" y="4745038"/>
            <a:ext cx="10287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Ellen, Capital</a:t>
            </a:r>
            <a:endParaRPr lang="en-US" altLang="en-US" dirty="0">
              <a:solidFill>
                <a:prstClr val="black"/>
              </a:solidFill>
              <a:cs typeface="+mn-cs"/>
            </a:endParaRPr>
          </a:p>
        </p:txBody>
      </p:sp>
      <p:sp>
        <p:nvSpPr>
          <p:cNvPr id="153" name="Rectangle 51"/>
          <p:cNvSpPr>
            <a:spLocks noChangeArrowheads="1"/>
          </p:cNvSpPr>
          <p:nvPr/>
        </p:nvSpPr>
        <p:spPr bwMode="auto">
          <a:xfrm>
            <a:off x="8251825" y="47450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54" name="Rectangle 52"/>
          <p:cNvSpPr>
            <a:spLocks noChangeArrowheads="1"/>
          </p:cNvSpPr>
          <p:nvPr/>
        </p:nvSpPr>
        <p:spPr bwMode="auto">
          <a:xfrm>
            <a:off x="3200400" y="3692525"/>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55" name="Rectangle 53"/>
          <p:cNvSpPr>
            <a:spLocks noChangeArrowheads="1"/>
          </p:cNvSpPr>
          <p:nvPr/>
        </p:nvSpPr>
        <p:spPr bwMode="auto">
          <a:xfrm>
            <a:off x="2686050" y="4981575"/>
            <a:ext cx="2217738" cy="1539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admission of Ellen, with bonus</a:t>
            </a:r>
            <a:endParaRPr lang="en-US" altLang="en-US" dirty="0">
              <a:solidFill>
                <a:prstClr val="black"/>
              </a:solidFill>
              <a:cs typeface="+mn-cs"/>
            </a:endParaRPr>
          </a:p>
        </p:txBody>
      </p:sp>
      <p:sp>
        <p:nvSpPr>
          <p:cNvPr id="156" name="Rectangle 54"/>
          <p:cNvSpPr>
            <a:spLocks noChangeArrowheads="1"/>
          </p:cNvSpPr>
          <p:nvPr/>
        </p:nvSpPr>
        <p:spPr bwMode="auto">
          <a:xfrm>
            <a:off x="519113" y="212407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Line 55"/>
          <p:cNvSpPr>
            <a:spLocks noChangeShapeType="1"/>
          </p:cNvSpPr>
          <p:nvPr/>
        </p:nvSpPr>
        <p:spPr bwMode="auto">
          <a:xfrm>
            <a:off x="6184900" y="21447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56"/>
          <p:cNvSpPr>
            <a:spLocks noChangeArrowheads="1"/>
          </p:cNvSpPr>
          <p:nvPr/>
        </p:nvSpPr>
        <p:spPr bwMode="auto">
          <a:xfrm>
            <a:off x="6184900" y="21447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57"/>
          <p:cNvSpPr>
            <a:spLocks noChangeShapeType="1"/>
          </p:cNvSpPr>
          <p:nvPr/>
        </p:nvSpPr>
        <p:spPr bwMode="auto">
          <a:xfrm>
            <a:off x="7394575" y="21447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58"/>
          <p:cNvSpPr>
            <a:spLocks noChangeArrowheads="1"/>
          </p:cNvSpPr>
          <p:nvPr/>
        </p:nvSpPr>
        <p:spPr bwMode="auto">
          <a:xfrm>
            <a:off x="7394575" y="21447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Rectangle 59"/>
          <p:cNvSpPr>
            <a:spLocks noChangeArrowheads="1"/>
          </p:cNvSpPr>
          <p:nvPr/>
        </p:nvSpPr>
        <p:spPr bwMode="auto">
          <a:xfrm>
            <a:off x="8594725" y="2144713"/>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60"/>
          <p:cNvSpPr>
            <a:spLocks noChangeArrowheads="1"/>
          </p:cNvSpPr>
          <p:nvPr/>
        </p:nvSpPr>
        <p:spPr bwMode="auto">
          <a:xfrm>
            <a:off x="519113" y="366077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61"/>
          <p:cNvSpPr>
            <a:spLocks noChangeShapeType="1"/>
          </p:cNvSpPr>
          <p:nvPr/>
        </p:nvSpPr>
        <p:spPr bwMode="auto">
          <a:xfrm>
            <a:off x="1425575" y="36814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62"/>
          <p:cNvSpPr>
            <a:spLocks noChangeArrowheads="1"/>
          </p:cNvSpPr>
          <p:nvPr/>
        </p:nvSpPr>
        <p:spPr bwMode="auto">
          <a:xfrm>
            <a:off x="1425575" y="36814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Line 63"/>
          <p:cNvSpPr>
            <a:spLocks noChangeShapeType="1"/>
          </p:cNvSpPr>
          <p:nvPr/>
        </p:nvSpPr>
        <p:spPr bwMode="auto">
          <a:xfrm>
            <a:off x="6184900" y="36814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64"/>
          <p:cNvSpPr>
            <a:spLocks noChangeArrowheads="1"/>
          </p:cNvSpPr>
          <p:nvPr/>
        </p:nvSpPr>
        <p:spPr bwMode="auto">
          <a:xfrm>
            <a:off x="6184900" y="36814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65"/>
          <p:cNvSpPr>
            <a:spLocks noChangeShapeType="1"/>
          </p:cNvSpPr>
          <p:nvPr/>
        </p:nvSpPr>
        <p:spPr bwMode="auto">
          <a:xfrm>
            <a:off x="7394575" y="36814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66"/>
          <p:cNvSpPr>
            <a:spLocks noChangeArrowheads="1"/>
          </p:cNvSpPr>
          <p:nvPr/>
        </p:nvSpPr>
        <p:spPr bwMode="auto">
          <a:xfrm>
            <a:off x="7394575" y="36814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67"/>
          <p:cNvSpPr>
            <a:spLocks noChangeArrowheads="1"/>
          </p:cNvSpPr>
          <p:nvPr/>
        </p:nvSpPr>
        <p:spPr bwMode="auto">
          <a:xfrm>
            <a:off x="8594725" y="3681413"/>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Line 68"/>
          <p:cNvSpPr>
            <a:spLocks noChangeShapeType="1"/>
          </p:cNvSpPr>
          <p:nvPr/>
        </p:nvSpPr>
        <p:spPr bwMode="auto">
          <a:xfrm>
            <a:off x="528638" y="3908425"/>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69"/>
          <p:cNvSpPr>
            <a:spLocks noChangeArrowheads="1"/>
          </p:cNvSpPr>
          <p:nvPr/>
        </p:nvSpPr>
        <p:spPr bwMode="auto">
          <a:xfrm>
            <a:off x="528638" y="3908425"/>
            <a:ext cx="9525"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Line 70"/>
          <p:cNvSpPr>
            <a:spLocks noChangeShapeType="1"/>
          </p:cNvSpPr>
          <p:nvPr/>
        </p:nvSpPr>
        <p:spPr bwMode="auto">
          <a:xfrm>
            <a:off x="2555875" y="21447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71"/>
          <p:cNvSpPr>
            <a:spLocks noChangeArrowheads="1"/>
          </p:cNvSpPr>
          <p:nvPr/>
        </p:nvSpPr>
        <p:spPr bwMode="auto">
          <a:xfrm>
            <a:off x="2555875" y="21447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Line 72"/>
          <p:cNvSpPr>
            <a:spLocks noChangeShapeType="1"/>
          </p:cNvSpPr>
          <p:nvPr/>
        </p:nvSpPr>
        <p:spPr bwMode="auto">
          <a:xfrm>
            <a:off x="3765550" y="21447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73"/>
          <p:cNvSpPr>
            <a:spLocks noChangeArrowheads="1"/>
          </p:cNvSpPr>
          <p:nvPr/>
        </p:nvSpPr>
        <p:spPr bwMode="auto">
          <a:xfrm>
            <a:off x="3765550" y="21447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Line 74"/>
          <p:cNvSpPr>
            <a:spLocks noChangeShapeType="1"/>
          </p:cNvSpPr>
          <p:nvPr/>
        </p:nvSpPr>
        <p:spPr bwMode="auto">
          <a:xfrm>
            <a:off x="4975225" y="21447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75"/>
          <p:cNvSpPr>
            <a:spLocks noChangeArrowheads="1"/>
          </p:cNvSpPr>
          <p:nvPr/>
        </p:nvSpPr>
        <p:spPr bwMode="auto">
          <a:xfrm>
            <a:off x="4975225" y="21447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Line 76"/>
          <p:cNvSpPr>
            <a:spLocks noChangeShapeType="1"/>
          </p:cNvSpPr>
          <p:nvPr/>
        </p:nvSpPr>
        <p:spPr bwMode="auto">
          <a:xfrm>
            <a:off x="6184900" y="3908425"/>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77"/>
          <p:cNvSpPr>
            <a:spLocks noChangeArrowheads="1"/>
          </p:cNvSpPr>
          <p:nvPr/>
        </p:nvSpPr>
        <p:spPr bwMode="auto">
          <a:xfrm>
            <a:off x="6184900" y="3908425"/>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Line 78"/>
          <p:cNvSpPr>
            <a:spLocks noChangeShapeType="1"/>
          </p:cNvSpPr>
          <p:nvPr/>
        </p:nvSpPr>
        <p:spPr bwMode="auto">
          <a:xfrm>
            <a:off x="7394575" y="3908425"/>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79"/>
          <p:cNvSpPr>
            <a:spLocks noChangeArrowheads="1"/>
          </p:cNvSpPr>
          <p:nvPr/>
        </p:nvSpPr>
        <p:spPr bwMode="auto">
          <a:xfrm>
            <a:off x="7394575" y="3908425"/>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Line 80"/>
          <p:cNvSpPr>
            <a:spLocks noChangeShapeType="1"/>
          </p:cNvSpPr>
          <p:nvPr/>
        </p:nvSpPr>
        <p:spPr bwMode="auto">
          <a:xfrm>
            <a:off x="8605838" y="3908425"/>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81"/>
          <p:cNvSpPr>
            <a:spLocks noChangeArrowheads="1"/>
          </p:cNvSpPr>
          <p:nvPr/>
        </p:nvSpPr>
        <p:spPr bwMode="auto">
          <a:xfrm>
            <a:off x="8605838" y="3908425"/>
            <a:ext cx="9525"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Line 82"/>
          <p:cNvSpPr>
            <a:spLocks noChangeShapeType="1"/>
          </p:cNvSpPr>
          <p:nvPr/>
        </p:nvSpPr>
        <p:spPr bwMode="auto">
          <a:xfrm>
            <a:off x="1425575" y="3908425"/>
            <a:ext cx="0" cy="123825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83"/>
          <p:cNvSpPr>
            <a:spLocks noChangeArrowheads="1"/>
          </p:cNvSpPr>
          <p:nvPr/>
        </p:nvSpPr>
        <p:spPr bwMode="auto">
          <a:xfrm>
            <a:off x="1425575" y="3908425"/>
            <a:ext cx="11113" cy="1238250"/>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84"/>
          <p:cNvSpPr>
            <a:spLocks noChangeArrowheads="1"/>
          </p:cNvSpPr>
          <p:nvPr/>
        </p:nvSpPr>
        <p:spPr bwMode="auto">
          <a:xfrm>
            <a:off x="538163" y="2124075"/>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Rectangle 85"/>
          <p:cNvSpPr>
            <a:spLocks noChangeArrowheads="1"/>
          </p:cNvSpPr>
          <p:nvPr/>
        </p:nvSpPr>
        <p:spPr bwMode="auto">
          <a:xfrm>
            <a:off x="538163" y="2351088"/>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Line 86"/>
          <p:cNvSpPr>
            <a:spLocks noChangeShapeType="1"/>
          </p:cNvSpPr>
          <p:nvPr/>
        </p:nvSpPr>
        <p:spPr bwMode="auto">
          <a:xfrm>
            <a:off x="4975225" y="3227388"/>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Rectangle 87"/>
          <p:cNvSpPr>
            <a:spLocks noChangeArrowheads="1"/>
          </p:cNvSpPr>
          <p:nvPr/>
        </p:nvSpPr>
        <p:spPr bwMode="auto">
          <a:xfrm>
            <a:off x="4975225" y="3227388"/>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Line 88"/>
          <p:cNvSpPr>
            <a:spLocks noChangeShapeType="1"/>
          </p:cNvSpPr>
          <p:nvPr/>
        </p:nvSpPr>
        <p:spPr bwMode="auto">
          <a:xfrm>
            <a:off x="4975225" y="343376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89"/>
          <p:cNvSpPr>
            <a:spLocks noChangeArrowheads="1"/>
          </p:cNvSpPr>
          <p:nvPr/>
        </p:nvSpPr>
        <p:spPr bwMode="auto">
          <a:xfrm>
            <a:off x="4975225" y="3433763"/>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Line 90"/>
          <p:cNvSpPr>
            <a:spLocks noChangeShapeType="1"/>
          </p:cNvSpPr>
          <p:nvPr/>
        </p:nvSpPr>
        <p:spPr bwMode="auto">
          <a:xfrm>
            <a:off x="4975225" y="3454400"/>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Rectangle 91"/>
          <p:cNvSpPr>
            <a:spLocks noChangeArrowheads="1"/>
          </p:cNvSpPr>
          <p:nvPr/>
        </p:nvSpPr>
        <p:spPr bwMode="auto">
          <a:xfrm>
            <a:off x="4975225" y="3454400"/>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92"/>
          <p:cNvSpPr>
            <a:spLocks noChangeArrowheads="1"/>
          </p:cNvSpPr>
          <p:nvPr/>
        </p:nvSpPr>
        <p:spPr bwMode="auto">
          <a:xfrm>
            <a:off x="538163" y="3660775"/>
            <a:ext cx="807720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Rectangle 93"/>
          <p:cNvSpPr>
            <a:spLocks noChangeArrowheads="1"/>
          </p:cNvSpPr>
          <p:nvPr/>
        </p:nvSpPr>
        <p:spPr bwMode="auto">
          <a:xfrm>
            <a:off x="538163" y="3887788"/>
            <a:ext cx="807720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Line 94"/>
          <p:cNvSpPr>
            <a:spLocks noChangeShapeType="1"/>
          </p:cNvSpPr>
          <p:nvPr/>
        </p:nvSpPr>
        <p:spPr bwMode="auto">
          <a:xfrm>
            <a:off x="538163" y="4105275"/>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Rectangle 95"/>
          <p:cNvSpPr>
            <a:spLocks noChangeArrowheads="1"/>
          </p:cNvSpPr>
          <p:nvPr/>
        </p:nvSpPr>
        <p:spPr bwMode="auto">
          <a:xfrm>
            <a:off x="538163" y="4105275"/>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Line 96"/>
          <p:cNvSpPr>
            <a:spLocks noChangeShapeType="1"/>
          </p:cNvSpPr>
          <p:nvPr/>
        </p:nvSpPr>
        <p:spPr bwMode="auto">
          <a:xfrm>
            <a:off x="538163" y="4311650"/>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Rectangle 97"/>
          <p:cNvSpPr>
            <a:spLocks noChangeArrowheads="1"/>
          </p:cNvSpPr>
          <p:nvPr/>
        </p:nvSpPr>
        <p:spPr bwMode="auto">
          <a:xfrm>
            <a:off x="538163" y="4311650"/>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Line 98"/>
          <p:cNvSpPr>
            <a:spLocks noChangeShapeType="1"/>
          </p:cNvSpPr>
          <p:nvPr/>
        </p:nvSpPr>
        <p:spPr bwMode="auto">
          <a:xfrm>
            <a:off x="538163" y="4518025"/>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Rectangle 99"/>
          <p:cNvSpPr>
            <a:spLocks noChangeArrowheads="1"/>
          </p:cNvSpPr>
          <p:nvPr/>
        </p:nvSpPr>
        <p:spPr bwMode="auto">
          <a:xfrm>
            <a:off x="538163" y="4518025"/>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Line 100"/>
          <p:cNvSpPr>
            <a:spLocks noChangeShapeType="1"/>
          </p:cNvSpPr>
          <p:nvPr/>
        </p:nvSpPr>
        <p:spPr bwMode="auto">
          <a:xfrm>
            <a:off x="538163" y="4724400"/>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Rectangle 101"/>
          <p:cNvSpPr>
            <a:spLocks noChangeArrowheads="1"/>
          </p:cNvSpPr>
          <p:nvPr/>
        </p:nvSpPr>
        <p:spPr bwMode="auto">
          <a:xfrm>
            <a:off x="538163" y="4724400"/>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Line 102"/>
          <p:cNvSpPr>
            <a:spLocks noChangeShapeType="1"/>
          </p:cNvSpPr>
          <p:nvPr/>
        </p:nvSpPr>
        <p:spPr bwMode="auto">
          <a:xfrm>
            <a:off x="538163" y="4930775"/>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103"/>
          <p:cNvSpPr>
            <a:spLocks noChangeArrowheads="1"/>
          </p:cNvSpPr>
          <p:nvPr/>
        </p:nvSpPr>
        <p:spPr bwMode="auto">
          <a:xfrm>
            <a:off x="538163" y="4930775"/>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Line 104"/>
          <p:cNvSpPr>
            <a:spLocks noChangeShapeType="1"/>
          </p:cNvSpPr>
          <p:nvPr/>
        </p:nvSpPr>
        <p:spPr bwMode="auto">
          <a:xfrm>
            <a:off x="538163" y="5137150"/>
            <a:ext cx="807720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105"/>
          <p:cNvSpPr>
            <a:spLocks noChangeArrowheads="1"/>
          </p:cNvSpPr>
          <p:nvPr/>
        </p:nvSpPr>
        <p:spPr bwMode="auto">
          <a:xfrm>
            <a:off x="538163" y="5137150"/>
            <a:ext cx="807720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2" name="Rectangle 28"/>
          <p:cNvSpPr>
            <a:spLocks noChangeArrowheads="1"/>
          </p:cNvSpPr>
          <p:nvPr/>
        </p:nvSpPr>
        <p:spPr bwMode="auto">
          <a:xfrm>
            <a:off x="3795713" y="4745038"/>
            <a:ext cx="15827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 + $700) x 25%</a:t>
            </a:r>
            <a:endParaRPr lang="en-US" altLang="en-US" dirty="0">
              <a:solidFill>
                <a:prstClr val="black"/>
              </a:solidFill>
              <a:cs typeface="+mn-cs"/>
            </a:endParaRPr>
          </a:p>
        </p:txBody>
      </p:sp>
      <p:sp>
        <p:nvSpPr>
          <p:cNvPr id="108654" name="Slide Number Placeholder 11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FC4370B-AC0A-40A8-ABEA-01A9223CDED5}" type="slidenum">
              <a:rPr lang="en-US" altLang="en-US" smtClean="0">
                <a:solidFill>
                  <a:srgbClr val="898989"/>
                </a:solidFill>
              </a:rPr>
              <a:pPr/>
              <a:t>37</a:t>
            </a:fld>
            <a:endParaRPr lang="en-US" altLang="en-US">
              <a:solidFill>
                <a:srgbClr val="898989"/>
              </a:solidFill>
            </a:endParaRPr>
          </a:p>
        </p:txBody>
      </p:sp>
      <p:sp>
        <p:nvSpPr>
          <p:cNvPr id="111" name="Rounded Rectangle 1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fade">
                                      <p:cBhvr>
                                        <p:cTn id="13" dur="500"/>
                                        <p:tgtEl>
                                          <p:spTgt spid="1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fade">
                                      <p:cBhvr>
                                        <p:cTn id="16" dur="500"/>
                                        <p:tgtEl>
                                          <p:spTgt spid="1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fade">
                                      <p:cBhvr>
                                        <p:cTn id="19" dur="500"/>
                                        <p:tgtEl>
                                          <p:spTgt spid="1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2"/>
                                        </p:tgtEl>
                                        <p:attrNameLst>
                                          <p:attrName>style.visibility</p:attrName>
                                        </p:attrNameLst>
                                      </p:cBhvr>
                                      <p:to>
                                        <p:strVal val="visible"/>
                                      </p:to>
                                    </p:set>
                                    <p:animEffect transition="in" filter="fade">
                                      <p:cBhvr>
                                        <p:cTn id="49" dur="500"/>
                                        <p:tgtEl>
                                          <p:spTgt spid="1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37"/>
                                        </p:tgtEl>
                                        <p:attrNameLst>
                                          <p:attrName>style.visibility</p:attrName>
                                        </p:attrNameLst>
                                      </p:cBhvr>
                                      <p:to>
                                        <p:strVal val="visible"/>
                                      </p:to>
                                    </p:set>
                                    <p:animEffect transition="in" filter="fade">
                                      <p:cBhvr>
                                        <p:cTn id="57" dur="500"/>
                                        <p:tgtEl>
                                          <p:spTgt spid="13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500"/>
                                        <p:tgtEl>
                                          <p:spTgt spid="13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fade">
                                      <p:cBhvr>
                                        <p:cTn id="63" dur="500"/>
                                        <p:tgtEl>
                                          <p:spTgt spid="1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0"/>
                                        </p:tgtEl>
                                        <p:attrNameLst>
                                          <p:attrName>style.visibility</p:attrName>
                                        </p:attrNameLst>
                                      </p:cBhvr>
                                      <p:to>
                                        <p:strVal val="visible"/>
                                      </p:to>
                                    </p:set>
                                    <p:animEffect transition="in" filter="fade">
                                      <p:cBhvr>
                                        <p:cTn id="66" dur="500"/>
                                        <p:tgtEl>
                                          <p:spTgt spid="14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54"/>
                                        </p:tgtEl>
                                        <p:attrNameLst>
                                          <p:attrName>style.visibility</p:attrName>
                                        </p:attrNameLst>
                                      </p:cBhvr>
                                      <p:to>
                                        <p:strVal val="visible"/>
                                      </p:to>
                                    </p:set>
                                    <p:animEffect transition="in" filter="fade">
                                      <p:cBhvr>
                                        <p:cTn id="69" dur="500"/>
                                        <p:tgtEl>
                                          <p:spTgt spid="15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5"/>
                                        </p:tgtEl>
                                        <p:attrNameLst>
                                          <p:attrName>style.visibility</p:attrName>
                                        </p:attrNameLst>
                                      </p:cBhvr>
                                      <p:to>
                                        <p:strVal val="visible"/>
                                      </p:to>
                                    </p:set>
                                    <p:animEffect transition="in" filter="fade">
                                      <p:cBhvr>
                                        <p:cTn id="72" dur="500"/>
                                        <p:tgtEl>
                                          <p:spTgt spid="15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fade">
                                      <p:cBhvr>
                                        <p:cTn id="75" dur="500"/>
                                        <p:tgtEl>
                                          <p:spTgt spid="162"/>
                                        </p:tgtEl>
                                      </p:cBhvr>
                                    </p:animEffect>
                                  </p:childTnLst>
                                </p:cTn>
                              </p:par>
                              <p:par>
                                <p:cTn id="76" presetID="10"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500"/>
                                        <p:tgtEl>
                                          <p:spTgt spid="164"/>
                                        </p:tgtEl>
                                      </p:cBhvr>
                                    </p:animEffect>
                                  </p:childTnLst>
                                </p:cTn>
                              </p:par>
                              <p:par>
                                <p:cTn id="82" presetID="10" presetClass="entr" presetSubtype="0" fill="hold" nodeType="withEffect">
                                  <p:stCondLst>
                                    <p:cond delay="0"/>
                                  </p:stCondLst>
                                  <p:childTnLst>
                                    <p:set>
                                      <p:cBhvr>
                                        <p:cTn id="83" dur="1" fill="hold">
                                          <p:stCondLst>
                                            <p:cond delay="0"/>
                                          </p:stCondLst>
                                        </p:cTn>
                                        <p:tgtEl>
                                          <p:spTgt spid="165"/>
                                        </p:tgtEl>
                                        <p:attrNameLst>
                                          <p:attrName>style.visibility</p:attrName>
                                        </p:attrNameLst>
                                      </p:cBhvr>
                                      <p:to>
                                        <p:strVal val="visible"/>
                                      </p:to>
                                    </p:set>
                                    <p:animEffect transition="in" filter="fade">
                                      <p:cBhvr>
                                        <p:cTn id="84" dur="500"/>
                                        <p:tgtEl>
                                          <p:spTgt spid="16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66"/>
                                        </p:tgtEl>
                                        <p:attrNameLst>
                                          <p:attrName>style.visibility</p:attrName>
                                        </p:attrNameLst>
                                      </p:cBhvr>
                                      <p:to>
                                        <p:strVal val="visible"/>
                                      </p:to>
                                    </p:set>
                                    <p:animEffect transition="in" filter="fade">
                                      <p:cBhvr>
                                        <p:cTn id="87" dur="500"/>
                                        <p:tgtEl>
                                          <p:spTgt spid="166"/>
                                        </p:tgtEl>
                                      </p:cBhvr>
                                    </p:animEffect>
                                  </p:childTnLst>
                                </p:cTn>
                              </p:par>
                              <p:par>
                                <p:cTn id="88" presetID="10" presetClass="entr" presetSubtype="0" fill="hold" nodeType="withEffect">
                                  <p:stCondLst>
                                    <p:cond delay="0"/>
                                  </p:stCondLst>
                                  <p:childTnLst>
                                    <p:set>
                                      <p:cBhvr>
                                        <p:cTn id="89" dur="1" fill="hold">
                                          <p:stCondLst>
                                            <p:cond delay="0"/>
                                          </p:stCondLst>
                                        </p:cTn>
                                        <p:tgtEl>
                                          <p:spTgt spid="167"/>
                                        </p:tgtEl>
                                        <p:attrNameLst>
                                          <p:attrName>style.visibility</p:attrName>
                                        </p:attrNameLst>
                                      </p:cBhvr>
                                      <p:to>
                                        <p:strVal val="visible"/>
                                      </p:to>
                                    </p:set>
                                    <p:animEffect transition="in" filter="fade">
                                      <p:cBhvr>
                                        <p:cTn id="90" dur="500"/>
                                        <p:tgtEl>
                                          <p:spTgt spid="167"/>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68"/>
                                        </p:tgtEl>
                                        <p:attrNameLst>
                                          <p:attrName>style.visibility</p:attrName>
                                        </p:attrNameLst>
                                      </p:cBhvr>
                                      <p:to>
                                        <p:strVal val="visible"/>
                                      </p:to>
                                    </p:set>
                                    <p:animEffect transition="in" filter="fade">
                                      <p:cBhvr>
                                        <p:cTn id="93" dur="500"/>
                                        <p:tgtEl>
                                          <p:spTgt spid="16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69"/>
                                        </p:tgtEl>
                                        <p:attrNameLst>
                                          <p:attrName>style.visibility</p:attrName>
                                        </p:attrNameLst>
                                      </p:cBhvr>
                                      <p:to>
                                        <p:strVal val="visible"/>
                                      </p:to>
                                    </p:set>
                                    <p:animEffect transition="in" filter="fade">
                                      <p:cBhvr>
                                        <p:cTn id="96" dur="500"/>
                                        <p:tgtEl>
                                          <p:spTgt spid="169"/>
                                        </p:tgtEl>
                                      </p:cBhvr>
                                    </p:animEffect>
                                  </p:childTnLst>
                                </p:cTn>
                              </p:par>
                              <p:par>
                                <p:cTn id="97" presetID="10" presetClass="entr" presetSubtype="0" fill="hold" nodeType="withEffect">
                                  <p:stCondLst>
                                    <p:cond delay="0"/>
                                  </p:stCondLst>
                                  <p:childTnLst>
                                    <p:set>
                                      <p:cBhvr>
                                        <p:cTn id="98" dur="1" fill="hold">
                                          <p:stCondLst>
                                            <p:cond delay="0"/>
                                          </p:stCondLst>
                                        </p:cTn>
                                        <p:tgtEl>
                                          <p:spTgt spid="170"/>
                                        </p:tgtEl>
                                        <p:attrNameLst>
                                          <p:attrName>style.visibility</p:attrName>
                                        </p:attrNameLst>
                                      </p:cBhvr>
                                      <p:to>
                                        <p:strVal val="visible"/>
                                      </p:to>
                                    </p:set>
                                    <p:animEffect transition="in" filter="fade">
                                      <p:cBhvr>
                                        <p:cTn id="99" dur="500"/>
                                        <p:tgtEl>
                                          <p:spTgt spid="170"/>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71"/>
                                        </p:tgtEl>
                                        <p:attrNameLst>
                                          <p:attrName>style.visibility</p:attrName>
                                        </p:attrNameLst>
                                      </p:cBhvr>
                                      <p:to>
                                        <p:strVal val="visible"/>
                                      </p:to>
                                    </p:set>
                                    <p:animEffect transition="in" filter="fade">
                                      <p:cBhvr>
                                        <p:cTn id="102" dur="500"/>
                                        <p:tgtEl>
                                          <p:spTgt spid="171"/>
                                        </p:tgtEl>
                                      </p:cBhvr>
                                    </p:animEffect>
                                  </p:childTnLst>
                                </p:cTn>
                              </p:par>
                              <p:par>
                                <p:cTn id="103" presetID="10" presetClass="entr" presetSubtype="0" fill="hold" nodeType="withEffect">
                                  <p:stCondLst>
                                    <p:cond delay="0"/>
                                  </p:stCondLst>
                                  <p:childTnLst>
                                    <p:set>
                                      <p:cBhvr>
                                        <p:cTn id="104" dur="1" fill="hold">
                                          <p:stCondLst>
                                            <p:cond delay="0"/>
                                          </p:stCondLst>
                                        </p:cTn>
                                        <p:tgtEl>
                                          <p:spTgt spid="178"/>
                                        </p:tgtEl>
                                        <p:attrNameLst>
                                          <p:attrName>style.visibility</p:attrName>
                                        </p:attrNameLst>
                                      </p:cBhvr>
                                      <p:to>
                                        <p:strVal val="visible"/>
                                      </p:to>
                                    </p:set>
                                    <p:animEffect transition="in" filter="fade">
                                      <p:cBhvr>
                                        <p:cTn id="105" dur="500"/>
                                        <p:tgtEl>
                                          <p:spTgt spid="178"/>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79"/>
                                        </p:tgtEl>
                                        <p:attrNameLst>
                                          <p:attrName>style.visibility</p:attrName>
                                        </p:attrNameLst>
                                      </p:cBhvr>
                                      <p:to>
                                        <p:strVal val="visible"/>
                                      </p:to>
                                    </p:set>
                                    <p:animEffect transition="in" filter="fade">
                                      <p:cBhvr>
                                        <p:cTn id="108" dur="500"/>
                                        <p:tgtEl>
                                          <p:spTgt spid="179"/>
                                        </p:tgtEl>
                                      </p:cBhvr>
                                    </p:animEffect>
                                  </p:childTnLst>
                                </p:cTn>
                              </p:par>
                              <p:par>
                                <p:cTn id="109" presetID="10" presetClass="entr" presetSubtype="0" fill="hold" nodeType="withEffect">
                                  <p:stCondLst>
                                    <p:cond delay="0"/>
                                  </p:stCondLst>
                                  <p:childTnLst>
                                    <p:set>
                                      <p:cBhvr>
                                        <p:cTn id="110" dur="1" fill="hold">
                                          <p:stCondLst>
                                            <p:cond delay="0"/>
                                          </p:stCondLst>
                                        </p:cTn>
                                        <p:tgtEl>
                                          <p:spTgt spid="180"/>
                                        </p:tgtEl>
                                        <p:attrNameLst>
                                          <p:attrName>style.visibility</p:attrName>
                                        </p:attrNameLst>
                                      </p:cBhvr>
                                      <p:to>
                                        <p:strVal val="visible"/>
                                      </p:to>
                                    </p:set>
                                    <p:animEffect transition="in" filter="fade">
                                      <p:cBhvr>
                                        <p:cTn id="111" dur="500"/>
                                        <p:tgtEl>
                                          <p:spTgt spid="18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81"/>
                                        </p:tgtEl>
                                        <p:attrNameLst>
                                          <p:attrName>style.visibility</p:attrName>
                                        </p:attrNameLst>
                                      </p:cBhvr>
                                      <p:to>
                                        <p:strVal val="visible"/>
                                      </p:to>
                                    </p:set>
                                    <p:animEffect transition="in" filter="fade">
                                      <p:cBhvr>
                                        <p:cTn id="114" dur="500"/>
                                        <p:tgtEl>
                                          <p:spTgt spid="181"/>
                                        </p:tgtEl>
                                      </p:cBhvr>
                                    </p:animEffect>
                                  </p:childTnLst>
                                </p:cTn>
                              </p:par>
                              <p:par>
                                <p:cTn id="115" presetID="10" presetClass="entr" presetSubtype="0" fill="hold" nodeType="withEffect">
                                  <p:stCondLst>
                                    <p:cond delay="0"/>
                                  </p:stCondLst>
                                  <p:childTnLst>
                                    <p:set>
                                      <p:cBhvr>
                                        <p:cTn id="116" dur="1" fill="hold">
                                          <p:stCondLst>
                                            <p:cond delay="0"/>
                                          </p:stCondLst>
                                        </p:cTn>
                                        <p:tgtEl>
                                          <p:spTgt spid="182"/>
                                        </p:tgtEl>
                                        <p:attrNameLst>
                                          <p:attrName>style.visibility</p:attrName>
                                        </p:attrNameLst>
                                      </p:cBhvr>
                                      <p:to>
                                        <p:strVal val="visible"/>
                                      </p:to>
                                    </p:set>
                                    <p:animEffect transition="in" filter="fade">
                                      <p:cBhvr>
                                        <p:cTn id="117" dur="500"/>
                                        <p:tgtEl>
                                          <p:spTgt spid="182"/>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83"/>
                                        </p:tgtEl>
                                        <p:attrNameLst>
                                          <p:attrName>style.visibility</p:attrName>
                                        </p:attrNameLst>
                                      </p:cBhvr>
                                      <p:to>
                                        <p:strVal val="visible"/>
                                      </p:to>
                                    </p:set>
                                    <p:animEffect transition="in" filter="fade">
                                      <p:cBhvr>
                                        <p:cTn id="120" dur="500"/>
                                        <p:tgtEl>
                                          <p:spTgt spid="183"/>
                                        </p:tgtEl>
                                      </p:cBhvr>
                                    </p:animEffect>
                                  </p:childTnLst>
                                </p:cTn>
                              </p:par>
                              <p:par>
                                <p:cTn id="121" presetID="10" presetClass="entr" presetSubtype="0" fill="hold" nodeType="withEffect">
                                  <p:stCondLst>
                                    <p:cond delay="0"/>
                                  </p:stCondLst>
                                  <p:childTnLst>
                                    <p:set>
                                      <p:cBhvr>
                                        <p:cTn id="122" dur="1" fill="hold">
                                          <p:stCondLst>
                                            <p:cond delay="0"/>
                                          </p:stCondLst>
                                        </p:cTn>
                                        <p:tgtEl>
                                          <p:spTgt spid="184"/>
                                        </p:tgtEl>
                                        <p:attrNameLst>
                                          <p:attrName>style.visibility</p:attrName>
                                        </p:attrNameLst>
                                      </p:cBhvr>
                                      <p:to>
                                        <p:strVal val="visible"/>
                                      </p:to>
                                    </p:set>
                                    <p:animEffect transition="in" filter="fade">
                                      <p:cBhvr>
                                        <p:cTn id="123" dur="500"/>
                                        <p:tgtEl>
                                          <p:spTgt spid="184"/>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5"/>
                                        </p:tgtEl>
                                        <p:attrNameLst>
                                          <p:attrName>style.visibility</p:attrName>
                                        </p:attrNameLst>
                                      </p:cBhvr>
                                      <p:to>
                                        <p:strVal val="visible"/>
                                      </p:to>
                                    </p:set>
                                    <p:animEffect transition="in" filter="fade">
                                      <p:cBhvr>
                                        <p:cTn id="126" dur="500"/>
                                        <p:tgtEl>
                                          <p:spTgt spid="18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94"/>
                                        </p:tgtEl>
                                        <p:attrNameLst>
                                          <p:attrName>style.visibility</p:attrName>
                                        </p:attrNameLst>
                                      </p:cBhvr>
                                      <p:to>
                                        <p:strVal val="visible"/>
                                      </p:to>
                                    </p:set>
                                    <p:animEffect transition="in" filter="fade">
                                      <p:cBhvr>
                                        <p:cTn id="129" dur="500"/>
                                        <p:tgtEl>
                                          <p:spTgt spid="19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95"/>
                                        </p:tgtEl>
                                        <p:attrNameLst>
                                          <p:attrName>style.visibility</p:attrName>
                                        </p:attrNameLst>
                                      </p:cBhvr>
                                      <p:to>
                                        <p:strVal val="visible"/>
                                      </p:to>
                                    </p:set>
                                    <p:animEffect transition="in" filter="fade">
                                      <p:cBhvr>
                                        <p:cTn id="132" dur="500"/>
                                        <p:tgtEl>
                                          <p:spTgt spid="195"/>
                                        </p:tgtEl>
                                      </p:cBhvr>
                                    </p:animEffect>
                                  </p:childTnLst>
                                </p:cTn>
                              </p:par>
                              <p:par>
                                <p:cTn id="133" presetID="10" presetClass="entr" presetSubtype="0" fill="hold" nodeType="withEffect">
                                  <p:stCondLst>
                                    <p:cond delay="0"/>
                                  </p:stCondLst>
                                  <p:childTnLst>
                                    <p:set>
                                      <p:cBhvr>
                                        <p:cTn id="134" dur="1" fill="hold">
                                          <p:stCondLst>
                                            <p:cond delay="0"/>
                                          </p:stCondLst>
                                        </p:cTn>
                                        <p:tgtEl>
                                          <p:spTgt spid="196"/>
                                        </p:tgtEl>
                                        <p:attrNameLst>
                                          <p:attrName>style.visibility</p:attrName>
                                        </p:attrNameLst>
                                      </p:cBhvr>
                                      <p:to>
                                        <p:strVal val="visible"/>
                                      </p:to>
                                    </p:set>
                                    <p:animEffect transition="in" filter="fade">
                                      <p:cBhvr>
                                        <p:cTn id="135" dur="500"/>
                                        <p:tgtEl>
                                          <p:spTgt spid="196"/>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97"/>
                                        </p:tgtEl>
                                        <p:attrNameLst>
                                          <p:attrName>style.visibility</p:attrName>
                                        </p:attrNameLst>
                                      </p:cBhvr>
                                      <p:to>
                                        <p:strVal val="visible"/>
                                      </p:to>
                                    </p:set>
                                    <p:animEffect transition="in" filter="fade">
                                      <p:cBhvr>
                                        <p:cTn id="138" dur="500"/>
                                        <p:tgtEl>
                                          <p:spTgt spid="197"/>
                                        </p:tgtEl>
                                      </p:cBhvr>
                                    </p:animEffect>
                                  </p:childTnLst>
                                </p:cTn>
                              </p:par>
                              <p:par>
                                <p:cTn id="139" presetID="10" presetClass="entr" presetSubtype="0" fill="hold" nodeType="withEffect">
                                  <p:stCondLst>
                                    <p:cond delay="0"/>
                                  </p:stCondLst>
                                  <p:childTnLst>
                                    <p:set>
                                      <p:cBhvr>
                                        <p:cTn id="140" dur="1" fill="hold">
                                          <p:stCondLst>
                                            <p:cond delay="0"/>
                                          </p:stCondLst>
                                        </p:cTn>
                                        <p:tgtEl>
                                          <p:spTgt spid="198"/>
                                        </p:tgtEl>
                                        <p:attrNameLst>
                                          <p:attrName>style.visibility</p:attrName>
                                        </p:attrNameLst>
                                      </p:cBhvr>
                                      <p:to>
                                        <p:strVal val="visible"/>
                                      </p:to>
                                    </p:set>
                                    <p:animEffect transition="in" filter="fade">
                                      <p:cBhvr>
                                        <p:cTn id="141" dur="500"/>
                                        <p:tgtEl>
                                          <p:spTgt spid="19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99"/>
                                        </p:tgtEl>
                                        <p:attrNameLst>
                                          <p:attrName>style.visibility</p:attrName>
                                        </p:attrNameLst>
                                      </p:cBhvr>
                                      <p:to>
                                        <p:strVal val="visible"/>
                                      </p:to>
                                    </p:set>
                                    <p:animEffect transition="in" filter="fade">
                                      <p:cBhvr>
                                        <p:cTn id="144" dur="500"/>
                                        <p:tgtEl>
                                          <p:spTgt spid="199"/>
                                        </p:tgtEl>
                                      </p:cBhvr>
                                    </p:animEffect>
                                  </p:childTnLst>
                                </p:cTn>
                              </p:par>
                              <p:par>
                                <p:cTn id="145" presetID="10" presetClass="entr" presetSubtype="0" fill="hold" nodeType="withEffect">
                                  <p:stCondLst>
                                    <p:cond delay="0"/>
                                  </p:stCondLst>
                                  <p:childTnLst>
                                    <p:set>
                                      <p:cBhvr>
                                        <p:cTn id="146" dur="1" fill="hold">
                                          <p:stCondLst>
                                            <p:cond delay="0"/>
                                          </p:stCondLst>
                                        </p:cTn>
                                        <p:tgtEl>
                                          <p:spTgt spid="200"/>
                                        </p:tgtEl>
                                        <p:attrNameLst>
                                          <p:attrName>style.visibility</p:attrName>
                                        </p:attrNameLst>
                                      </p:cBhvr>
                                      <p:to>
                                        <p:strVal val="visible"/>
                                      </p:to>
                                    </p:set>
                                    <p:animEffect transition="in" filter="fade">
                                      <p:cBhvr>
                                        <p:cTn id="147" dur="500"/>
                                        <p:tgtEl>
                                          <p:spTgt spid="20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01"/>
                                        </p:tgtEl>
                                        <p:attrNameLst>
                                          <p:attrName>style.visibility</p:attrName>
                                        </p:attrNameLst>
                                      </p:cBhvr>
                                      <p:to>
                                        <p:strVal val="visible"/>
                                      </p:to>
                                    </p:set>
                                    <p:animEffect transition="in" filter="fade">
                                      <p:cBhvr>
                                        <p:cTn id="150" dur="500"/>
                                        <p:tgtEl>
                                          <p:spTgt spid="201"/>
                                        </p:tgtEl>
                                      </p:cBhvr>
                                    </p:animEffect>
                                  </p:childTnLst>
                                </p:cTn>
                              </p:par>
                              <p:par>
                                <p:cTn id="151" presetID="10" presetClass="entr" presetSubtype="0" fill="hold" nodeType="withEffect">
                                  <p:stCondLst>
                                    <p:cond delay="0"/>
                                  </p:stCondLst>
                                  <p:childTnLst>
                                    <p:set>
                                      <p:cBhvr>
                                        <p:cTn id="152" dur="1" fill="hold">
                                          <p:stCondLst>
                                            <p:cond delay="0"/>
                                          </p:stCondLst>
                                        </p:cTn>
                                        <p:tgtEl>
                                          <p:spTgt spid="202"/>
                                        </p:tgtEl>
                                        <p:attrNameLst>
                                          <p:attrName>style.visibility</p:attrName>
                                        </p:attrNameLst>
                                      </p:cBhvr>
                                      <p:to>
                                        <p:strVal val="visible"/>
                                      </p:to>
                                    </p:set>
                                    <p:animEffect transition="in" filter="fade">
                                      <p:cBhvr>
                                        <p:cTn id="153" dur="500"/>
                                        <p:tgtEl>
                                          <p:spTgt spid="202"/>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203"/>
                                        </p:tgtEl>
                                        <p:attrNameLst>
                                          <p:attrName>style.visibility</p:attrName>
                                        </p:attrNameLst>
                                      </p:cBhvr>
                                      <p:to>
                                        <p:strVal val="visible"/>
                                      </p:to>
                                    </p:set>
                                    <p:animEffect transition="in" filter="fade">
                                      <p:cBhvr>
                                        <p:cTn id="156" dur="500"/>
                                        <p:tgtEl>
                                          <p:spTgt spid="203"/>
                                        </p:tgtEl>
                                      </p:cBhvr>
                                    </p:animEffect>
                                  </p:childTnLst>
                                </p:cTn>
                              </p:par>
                              <p:par>
                                <p:cTn id="157" presetID="10" presetClass="entr" presetSubtype="0" fill="hold" nodeType="withEffect">
                                  <p:stCondLst>
                                    <p:cond delay="0"/>
                                  </p:stCondLst>
                                  <p:childTnLst>
                                    <p:set>
                                      <p:cBhvr>
                                        <p:cTn id="158" dur="1" fill="hold">
                                          <p:stCondLst>
                                            <p:cond delay="0"/>
                                          </p:stCondLst>
                                        </p:cTn>
                                        <p:tgtEl>
                                          <p:spTgt spid="204"/>
                                        </p:tgtEl>
                                        <p:attrNameLst>
                                          <p:attrName>style.visibility</p:attrName>
                                        </p:attrNameLst>
                                      </p:cBhvr>
                                      <p:to>
                                        <p:strVal val="visible"/>
                                      </p:to>
                                    </p:set>
                                    <p:animEffect transition="in" filter="fade">
                                      <p:cBhvr>
                                        <p:cTn id="159" dur="500"/>
                                        <p:tgtEl>
                                          <p:spTgt spid="20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205"/>
                                        </p:tgtEl>
                                        <p:attrNameLst>
                                          <p:attrName>style.visibility</p:attrName>
                                        </p:attrNameLst>
                                      </p:cBhvr>
                                      <p:to>
                                        <p:strVal val="visible"/>
                                      </p:to>
                                    </p:set>
                                    <p:animEffect transition="in" filter="fade">
                                      <p:cBhvr>
                                        <p:cTn id="162" dur="500"/>
                                        <p:tgtEl>
                                          <p:spTgt spid="205"/>
                                        </p:tgtEl>
                                      </p:cBhvr>
                                    </p:animEffect>
                                  </p:childTnLst>
                                </p:cTn>
                              </p:par>
                              <p:par>
                                <p:cTn id="163" presetID="10" presetClass="entr" presetSubtype="0" fill="hold" nodeType="withEffect">
                                  <p:stCondLst>
                                    <p:cond delay="0"/>
                                  </p:stCondLst>
                                  <p:childTnLst>
                                    <p:set>
                                      <p:cBhvr>
                                        <p:cTn id="164" dur="1" fill="hold">
                                          <p:stCondLst>
                                            <p:cond delay="0"/>
                                          </p:stCondLst>
                                        </p:cTn>
                                        <p:tgtEl>
                                          <p:spTgt spid="206"/>
                                        </p:tgtEl>
                                        <p:attrNameLst>
                                          <p:attrName>style.visibility</p:attrName>
                                        </p:attrNameLst>
                                      </p:cBhvr>
                                      <p:to>
                                        <p:strVal val="visible"/>
                                      </p:to>
                                    </p:set>
                                    <p:animEffect transition="in" filter="fade">
                                      <p:cBhvr>
                                        <p:cTn id="165" dur="500"/>
                                        <p:tgtEl>
                                          <p:spTgt spid="206"/>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07"/>
                                        </p:tgtEl>
                                        <p:attrNameLst>
                                          <p:attrName>style.visibility</p:attrName>
                                        </p:attrNameLst>
                                      </p:cBhvr>
                                      <p:to>
                                        <p:strVal val="visible"/>
                                      </p:to>
                                    </p:set>
                                    <p:animEffect transition="in" filter="fade">
                                      <p:cBhvr>
                                        <p:cTn id="168" dur="500"/>
                                        <p:tgtEl>
                                          <p:spTgt spid="207"/>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41"/>
                                        </p:tgtEl>
                                        <p:attrNameLst>
                                          <p:attrName>style.visibility</p:attrName>
                                        </p:attrNameLst>
                                      </p:cBhvr>
                                      <p:to>
                                        <p:strVal val="visible"/>
                                      </p:to>
                                    </p:set>
                                    <p:animEffect transition="in" filter="fade">
                                      <p:cBhvr>
                                        <p:cTn id="171" dur="500"/>
                                        <p:tgtEl>
                                          <p:spTgt spid="141"/>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2"/>
                                        </p:tgtEl>
                                        <p:attrNameLst>
                                          <p:attrName>style.visibility</p:attrName>
                                        </p:attrNameLst>
                                      </p:cBhvr>
                                      <p:to>
                                        <p:strVal val="visible"/>
                                      </p:to>
                                    </p:set>
                                    <p:animEffect transition="in" filter="fade">
                                      <p:cBhvr>
                                        <p:cTn id="174" dur="500"/>
                                        <p:tgtEl>
                                          <p:spTgt spid="14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52"/>
                                        </p:tgtEl>
                                        <p:attrNameLst>
                                          <p:attrName>style.visibility</p:attrName>
                                        </p:attrNameLst>
                                      </p:cBhvr>
                                      <p:to>
                                        <p:strVal val="visible"/>
                                      </p:to>
                                    </p:set>
                                    <p:animEffect transition="in" filter="fade">
                                      <p:cBhvr>
                                        <p:cTn id="177" dur="500"/>
                                        <p:tgtEl>
                                          <p:spTgt spid="152"/>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12"/>
                                        </p:tgtEl>
                                        <p:attrNameLst>
                                          <p:attrName>style.visibility</p:attrName>
                                        </p:attrNameLst>
                                      </p:cBhvr>
                                      <p:to>
                                        <p:strVal val="visible"/>
                                      </p:to>
                                    </p:set>
                                    <p:animEffect transition="in" filter="fade">
                                      <p:cBhvr>
                                        <p:cTn id="180" dur="500"/>
                                        <p:tgtEl>
                                          <p:spTgt spid="11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53"/>
                                        </p:tgtEl>
                                        <p:attrNameLst>
                                          <p:attrName>style.visibility</p:attrName>
                                        </p:attrNameLst>
                                      </p:cBhvr>
                                      <p:to>
                                        <p:strVal val="visible"/>
                                      </p:to>
                                    </p:set>
                                    <p:animEffect transition="in" filter="fade">
                                      <p:cBhvr>
                                        <p:cTn id="183" dur="500"/>
                                        <p:tgtEl>
                                          <p:spTgt spid="15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3"/>
                                        </p:tgtEl>
                                        <p:attrNameLst>
                                          <p:attrName>style.visibility</p:attrName>
                                        </p:attrNameLst>
                                      </p:cBhvr>
                                      <p:to>
                                        <p:strVal val="visible"/>
                                      </p:to>
                                    </p:set>
                                    <p:animEffect transition="in" filter="fade">
                                      <p:cBhvr>
                                        <p:cTn id="186" dur="500"/>
                                        <p:tgtEl>
                                          <p:spTgt spid="143"/>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44"/>
                                        </p:tgtEl>
                                        <p:attrNameLst>
                                          <p:attrName>style.visibility</p:attrName>
                                        </p:attrNameLst>
                                      </p:cBhvr>
                                      <p:to>
                                        <p:strVal val="visible"/>
                                      </p:to>
                                    </p:set>
                                    <p:animEffect transition="in" filter="fade">
                                      <p:cBhvr>
                                        <p:cTn id="189" dur="500"/>
                                        <p:tgtEl>
                                          <p:spTgt spid="144"/>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45"/>
                                        </p:tgtEl>
                                        <p:attrNameLst>
                                          <p:attrName>style.visibility</p:attrName>
                                        </p:attrNameLst>
                                      </p:cBhvr>
                                      <p:to>
                                        <p:strVal val="visible"/>
                                      </p:to>
                                    </p:set>
                                    <p:animEffect transition="in" filter="fade">
                                      <p:cBhvr>
                                        <p:cTn id="192" dur="500"/>
                                        <p:tgtEl>
                                          <p:spTgt spid="145"/>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46"/>
                                        </p:tgtEl>
                                        <p:attrNameLst>
                                          <p:attrName>style.visibility</p:attrName>
                                        </p:attrNameLst>
                                      </p:cBhvr>
                                      <p:to>
                                        <p:strVal val="visible"/>
                                      </p:to>
                                    </p:set>
                                    <p:animEffect transition="in" filter="fade">
                                      <p:cBhvr>
                                        <p:cTn id="195" dur="500"/>
                                        <p:tgtEl>
                                          <p:spTgt spid="14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47"/>
                                        </p:tgtEl>
                                        <p:attrNameLst>
                                          <p:attrName>style.visibility</p:attrName>
                                        </p:attrNameLst>
                                      </p:cBhvr>
                                      <p:to>
                                        <p:strVal val="visible"/>
                                      </p:to>
                                    </p:set>
                                    <p:animEffect transition="in" filter="fade">
                                      <p:cBhvr>
                                        <p:cTn id="198" dur="500"/>
                                        <p:tgtEl>
                                          <p:spTgt spid="147"/>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148"/>
                                        </p:tgtEl>
                                        <p:attrNameLst>
                                          <p:attrName>style.visibility</p:attrName>
                                        </p:attrNameLst>
                                      </p:cBhvr>
                                      <p:to>
                                        <p:strVal val="visible"/>
                                      </p:to>
                                    </p:set>
                                    <p:animEffect transition="in" filter="fade">
                                      <p:cBhvr>
                                        <p:cTn id="201" dur="500"/>
                                        <p:tgtEl>
                                          <p:spTgt spid="14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49"/>
                                        </p:tgtEl>
                                        <p:attrNameLst>
                                          <p:attrName>style.visibility</p:attrName>
                                        </p:attrNameLst>
                                      </p:cBhvr>
                                      <p:to>
                                        <p:strVal val="visible"/>
                                      </p:to>
                                    </p:set>
                                    <p:animEffect transition="in" filter="fade">
                                      <p:cBhvr>
                                        <p:cTn id="204" dur="500"/>
                                        <p:tgtEl>
                                          <p:spTgt spid="149"/>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150"/>
                                        </p:tgtEl>
                                        <p:attrNameLst>
                                          <p:attrName>style.visibility</p:attrName>
                                        </p:attrNameLst>
                                      </p:cBhvr>
                                      <p:to>
                                        <p:strVal val="visible"/>
                                      </p:to>
                                    </p:set>
                                    <p:animEffect transition="in" filter="fade">
                                      <p:cBhvr>
                                        <p:cTn id="207" dur="500"/>
                                        <p:tgtEl>
                                          <p:spTgt spid="15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51"/>
                                        </p:tgtEl>
                                        <p:attrNameLst>
                                          <p:attrName>style.visibility</p:attrName>
                                        </p:attrNameLst>
                                      </p:cBhvr>
                                      <p:to>
                                        <p:strVal val="visible"/>
                                      </p:to>
                                    </p:set>
                                    <p:animEffect transition="in" filter="fade">
                                      <p:cBhvr>
                                        <p:cTn id="210"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20" grpId="0"/>
      <p:bldP spid="21" grpId="0"/>
      <p:bldP spid="23" grpId="0"/>
      <p:bldP spid="25" grpId="0"/>
      <p:bldP spid="26" grpId="0"/>
      <p:bldP spid="28" grpId="0"/>
      <p:bldP spid="30" grpId="0"/>
      <p:bldP spid="31" grpId="0"/>
      <p:bldP spid="129" grpId="0"/>
      <p:bldP spid="130" grpId="0"/>
      <p:bldP spid="131" grpId="0"/>
      <p:bldP spid="132"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62" grpId="0" animBg="1"/>
      <p:bldP spid="164" grpId="0" animBg="1"/>
      <p:bldP spid="166" grpId="0" animBg="1"/>
      <p:bldP spid="168" grpId="0" animBg="1"/>
      <p:bldP spid="169" grpId="0" animBg="1"/>
      <p:bldP spid="171" grpId="0" animBg="1"/>
      <p:bldP spid="179" grpId="0" animBg="1"/>
      <p:bldP spid="181" grpId="0" animBg="1"/>
      <p:bldP spid="183" grpId="0" animBg="1"/>
      <p:bldP spid="185" grpId="0" animBg="1"/>
      <p:bldP spid="194" grpId="0" animBg="1"/>
      <p:bldP spid="195" grpId="0" animBg="1"/>
      <p:bldP spid="197" grpId="0" animBg="1"/>
      <p:bldP spid="199" grpId="0" animBg="1"/>
      <p:bldP spid="201" grpId="0" animBg="1"/>
      <p:bldP spid="203" grpId="0" animBg="1"/>
      <p:bldP spid="205" grpId="0" animBg="1"/>
      <p:bldP spid="207" grpId="0" animBg="1"/>
      <p:bldP spid="1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title"/>
          </p:nvPr>
        </p:nvSpPr>
        <p:spPr>
          <a:xfrm>
            <a:off x="457200" y="533400"/>
            <a:ext cx="8229600" cy="884238"/>
          </a:xfrm>
        </p:spPr>
        <p:txBody>
          <a:bodyPr/>
          <a:lstStyle/>
          <a:p>
            <a:pPr eaLnBrk="1" hangingPunct="1"/>
            <a:r>
              <a:rPr lang="en-US" altLang="en-US" b="1" dirty="0"/>
              <a:t>Withdrawal of a Partner </a:t>
            </a:r>
          </a:p>
        </p:txBody>
      </p:sp>
      <p:sp>
        <p:nvSpPr>
          <p:cNvPr id="33796" name="Rectangle 4"/>
          <p:cNvSpPr>
            <a:spLocks noGrp="1" noChangeArrowheads="1"/>
          </p:cNvSpPr>
          <p:nvPr>
            <p:ph type="body" idx="4294967295"/>
          </p:nvPr>
        </p:nvSpPr>
        <p:spPr>
          <a:xfrm>
            <a:off x="838200" y="1589708"/>
            <a:ext cx="7467600" cy="4125292"/>
          </a:xfrm>
          <a:solidFill>
            <a:srgbClr val="E6B9B8"/>
          </a:solidFill>
          <a:ln>
            <a:solidFill>
              <a:schemeClr val="tx1"/>
            </a:solidFill>
          </a:ln>
          <a:effectLst>
            <a:outerShdw dist="38100" dir="2700000" algn="br" rotWithShape="0">
              <a:srgbClr val="000000">
                <a:alpha val="42999"/>
              </a:srgbClr>
            </a:outerShdw>
          </a:effectLst>
        </p:spPr>
        <p:txBody>
          <a:bodyPr rtlCol="0">
            <a:normAutofit/>
          </a:bodyPr>
          <a:lstStyle/>
          <a:p>
            <a:pPr marL="0" eaLnBrk="1" fontAlgn="auto" hangingPunct="1">
              <a:lnSpc>
                <a:spcPct val="90000"/>
              </a:lnSpc>
              <a:spcAft>
                <a:spcPts val="0"/>
              </a:spcAft>
              <a:buClr>
                <a:srgbClr val="0033CC"/>
              </a:buClr>
              <a:buFont typeface="Wingdings" pitchFamily="-84" charset="2"/>
              <a:buNone/>
              <a:defRPr/>
            </a:pPr>
            <a:r>
              <a:rPr lang="en-US" sz="3600" b="1" dirty="0">
                <a:solidFill>
                  <a:srgbClr val="953735"/>
                </a:solidFill>
                <a:ea typeface="ＭＳ Ｐゴシック" pitchFamily="-84" charset="-128"/>
              </a:rPr>
              <a:t>A partner can withdraw in two ways:</a:t>
            </a:r>
          </a:p>
          <a:p>
            <a:pPr marL="548640" eaLnBrk="1" fontAlgn="auto" hangingPunct="1">
              <a:lnSpc>
                <a:spcPct val="90000"/>
              </a:lnSpc>
              <a:spcAft>
                <a:spcPts val="0"/>
              </a:spcAft>
              <a:buClr>
                <a:schemeClr val="tx2">
                  <a:lumMod val="75000"/>
                </a:schemeClr>
              </a:buClr>
              <a:buFont typeface="Calibri" pitchFamily="-84" charset="0"/>
              <a:buAutoNum type="arabicPeriod"/>
              <a:defRPr/>
            </a:pPr>
            <a:r>
              <a:rPr lang="en-US" sz="3600" b="1" dirty="0">
                <a:solidFill>
                  <a:srgbClr val="002060"/>
                </a:solidFill>
                <a:ea typeface="ＭＳ Ｐゴシック" pitchFamily="-84" charset="-128"/>
              </a:rPr>
              <a:t> The partner can sell his/her partnership interest to another person.</a:t>
            </a:r>
          </a:p>
          <a:p>
            <a:pPr marL="548640" eaLnBrk="1" fontAlgn="auto" hangingPunct="1">
              <a:lnSpc>
                <a:spcPct val="90000"/>
              </a:lnSpc>
              <a:spcAft>
                <a:spcPts val="0"/>
              </a:spcAft>
              <a:buClr>
                <a:schemeClr val="tx2">
                  <a:lumMod val="75000"/>
                </a:schemeClr>
              </a:buClr>
              <a:buFont typeface="Calibri" pitchFamily="-84" charset="0"/>
              <a:buAutoNum type="arabicPeriod"/>
              <a:defRPr/>
            </a:pPr>
            <a:r>
              <a:rPr lang="en-US" sz="3600" b="1" dirty="0">
                <a:solidFill>
                  <a:srgbClr val="002060"/>
                </a:solidFill>
                <a:ea typeface="ＭＳ Ｐゴシック" pitchFamily="-84" charset="-128"/>
              </a:rPr>
              <a:t> The partnership can distribute cash and/or other assets to the withdrawing partner.</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7A4FDF4F-18A1-49E7-8D09-D92B541315F1}" type="slidenum">
              <a:rPr lang="en-US" smtClean="0"/>
              <a:pPr>
                <a:defRPr/>
              </a:pPr>
              <a:t>38</a:t>
            </a:fld>
            <a:endParaRPr lang="en-US" dirty="0"/>
          </a:p>
        </p:txBody>
      </p:sp>
      <p:sp>
        <p:nvSpPr>
          <p:cNvPr id="7" name="Rounded Rectangle 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3838" y="533400"/>
            <a:ext cx="8615362" cy="884238"/>
          </a:xfrm>
        </p:spPr>
        <p:txBody>
          <a:bodyPr/>
          <a:lstStyle/>
          <a:p>
            <a:pPr eaLnBrk="1" hangingPunct="1"/>
            <a:r>
              <a:rPr lang="en-US" altLang="en-US" b="1" dirty="0"/>
              <a:t>Withdrawal of a Partner  - No Bonus</a:t>
            </a:r>
          </a:p>
        </p:txBody>
      </p:sp>
      <p:sp>
        <p:nvSpPr>
          <p:cNvPr id="34819" name="Text Box 3"/>
          <p:cNvSpPr txBox="1">
            <a:spLocks noChangeArrowheads="1"/>
          </p:cNvSpPr>
          <p:nvPr/>
        </p:nvSpPr>
        <p:spPr bwMode="auto">
          <a:xfrm>
            <a:off x="228600" y="1447800"/>
            <a:ext cx="8610600" cy="1938338"/>
          </a:xfrm>
          <a:prstGeom prst="rect">
            <a:avLst/>
          </a:prstGeom>
          <a:solidFill>
            <a:srgbClr val="4F6228"/>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400" dirty="0">
                <a:solidFill>
                  <a:schemeClr val="bg1"/>
                </a:solidFill>
                <a:latin typeface="Calibri" pitchFamily="-84" charset="0"/>
                <a:ea typeface="ＭＳ Ｐゴシック" pitchFamily="-84" charset="-128"/>
                <a:cs typeface="Arial" charset="0"/>
              </a:rPr>
              <a:t>At the date of the withdrawal of Perez, the partners have the following capital balances: Perez - $38,000, Zayn - $84,000, and Rasheed - $38,000. The partners share income and loss equally. Perez is to receive $38,000 cash upon withdrawal from the partnership.</a:t>
            </a:r>
          </a:p>
        </p:txBody>
      </p:sp>
      <p:pic>
        <p:nvPicPr>
          <p:cNvPr id="67590" name="Picture 8" descr="Chapter 12 Withdrawal no bonus.png"/>
          <p:cNvPicPr>
            <a:picLocks noChangeAspect="1"/>
          </p:cNvPicPr>
          <p:nvPr/>
        </p:nvPicPr>
        <p:blipFill>
          <a:blip r:embed="rId3" cstate="print"/>
          <a:srcRect/>
          <a:stretch>
            <a:fillRect/>
          </a:stretch>
        </p:blipFill>
        <p:spPr bwMode="auto">
          <a:xfrm>
            <a:off x="223838" y="4038600"/>
            <a:ext cx="8648700" cy="1219200"/>
          </a:xfrm>
          <a:prstGeom prst="rect">
            <a:avLst/>
          </a:prstGeom>
          <a:noFill/>
          <a:ln w="9525">
            <a:solidFill>
              <a:schemeClr val="tx1"/>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2796A59A-CF83-480E-98BB-76D34D64473A}" type="slidenum">
              <a:rPr lang="en-US" smtClean="0"/>
              <a:pPr>
                <a:defRPr/>
              </a:pPr>
              <a:t>39</a:t>
            </a:fld>
            <a:endParaRPr lang="en-US" dirty="0"/>
          </a:p>
        </p:txBody>
      </p:sp>
      <p:sp>
        <p:nvSpPr>
          <p:cNvPr id="9" name="Rounded Rectangle 8"/>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wipe(left)">
                                      <p:cBhvr>
                                        <p:cTn id="7"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title"/>
          </p:nvPr>
        </p:nvSpPr>
        <p:spPr>
          <a:xfrm>
            <a:off x="457200" y="457200"/>
            <a:ext cx="8229600" cy="960438"/>
          </a:xfrm>
        </p:spPr>
        <p:txBody>
          <a:bodyPr/>
          <a:lstStyle/>
          <a:p>
            <a:pPr eaLnBrk="1" hangingPunct="1"/>
            <a:r>
              <a:rPr lang="en-US" altLang="en-US" b="1" dirty="0"/>
              <a:t>Partnership Formation</a:t>
            </a:r>
          </a:p>
        </p:txBody>
      </p:sp>
      <p:sp>
        <p:nvSpPr>
          <p:cNvPr id="13316" name="Oval 4"/>
          <p:cNvSpPr>
            <a:spLocks noChangeArrowheads="1"/>
          </p:cNvSpPr>
          <p:nvPr/>
        </p:nvSpPr>
        <p:spPr bwMode="auto">
          <a:xfrm>
            <a:off x="3295650" y="1371600"/>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Partnership Agreement</a:t>
            </a:r>
            <a:endParaRPr lang="en-US" altLang="en-US" sz="2000">
              <a:solidFill>
                <a:schemeClr val="bg1"/>
              </a:solidFill>
              <a:latin typeface="Calibri" pitchFamily="34" charset="0"/>
              <a:ea typeface="MS PGothic" pitchFamily="34" charset="-128"/>
            </a:endParaRPr>
          </a:p>
        </p:txBody>
      </p:sp>
      <p:sp>
        <p:nvSpPr>
          <p:cNvPr id="13317" name="Oval 5"/>
          <p:cNvSpPr>
            <a:spLocks noChangeArrowheads="1"/>
          </p:cNvSpPr>
          <p:nvPr/>
        </p:nvSpPr>
        <p:spPr bwMode="auto">
          <a:xfrm>
            <a:off x="457200" y="1600200"/>
            <a:ext cx="24384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Voluntary Association</a:t>
            </a:r>
            <a:endParaRPr lang="en-US" altLang="en-US" sz="2000">
              <a:solidFill>
                <a:schemeClr val="bg1"/>
              </a:solidFill>
              <a:latin typeface="Calibri" pitchFamily="34" charset="0"/>
              <a:ea typeface="MS PGothic" pitchFamily="34" charset="-128"/>
            </a:endParaRPr>
          </a:p>
        </p:txBody>
      </p:sp>
      <p:sp>
        <p:nvSpPr>
          <p:cNvPr id="13318" name="Oval 6"/>
          <p:cNvSpPr>
            <a:spLocks noChangeArrowheads="1"/>
          </p:cNvSpPr>
          <p:nvPr/>
        </p:nvSpPr>
        <p:spPr bwMode="auto">
          <a:xfrm>
            <a:off x="6172200" y="1600200"/>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Limited </a:t>
            </a:r>
            <a:br>
              <a:rPr lang="en-US" altLang="en-US" sz="2000" b="1">
                <a:solidFill>
                  <a:schemeClr val="bg1"/>
                </a:solidFill>
                <a:latin typeface="Calibri" pitchFamily="34" charset="0"/>
                <a:ea typeface="MS PGothic" pitchFamily="34" charset="-128"/>
              </a:rPr>
            </a:br>
            <a:r>
              <a:rPr lang="en-US" altLang="en-US" sz="2000" b="1">
                <a:solidFill>
                  <a:schemeClr val="bg1"/>
                </a:solidFill>
                <a:latin typeface="Calibri" pitchFamily="34" charset="0"/>
                <a:ea typeface="MS PGothic" pitchFamily="34" charset="-128"/>
              </a:rPr>
              <a:t>Life</a:t>
            </a:r>
            <a:endParaRPr lang="en-US" altLang="en-US" sz="2000">
              <a:solidFill>
                <a:schemeClr val="bg1"/>
              </a:solidFill>
              <a:latin typeface="Calibri" pitchFamily="34" charset="0"/>
              <a:ea typeface="MS PGothic" pitchFamily="34" charset="-128"/>
            </a:endParaRPr>
          </a:p>
        </p:txBody>
      </p:sp>
      <p:sp>
        <p:nvSpPr>
          <p:cNvPr id="13319" name="Oval 7"/>
          <p:cNvSpPr>
            <a:spLocks noChangeArrowheads="1"/>
          </p:cNvSpPr>
          <p:nvPr/>
        </p:nvSpPr>
        <p:spPr bwMode="auto">
          <a:xfrm>
            <a:off x="419100" y="3314700"/>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Taxation</a:t>
            </a:r>
            <a:endParaRPr lang="en-US" altLang="en-US" sz="2000">
              <a:solidFill>
                <a:schemeClr val="bg1"/>
              </a:solidFill>
              <a:latin typeface="Calibri" pitchFamily="34" charset="0"/>
              <a:ea typeface="MS PGothic" pitchFamily="34" charset="-128"/>
            </a:endParaRPr>
          </a:p>
        </p:txBody>
      </p:sp>
      <p:sp>
        <p:nvSpPr>
          <p:cNvPr id="13320" name="Oval 8"/>
          <p:cNvSpPr>
            <a:spLocks noChangeArrowheads="1"/>
          </p:cNvSpPr>
          <p:nvPr/>
        </p:nvSpPr>
        <p:spPr bwMode="auto">
          <a:xfrm>
            <a:off x="6172200" y="3346450"/>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Unlimited Liability</a:t>
            </a:r>
            <a:endParaRPr lang="en-US" altLang="en-US" sz="2000">
              <a:solidFill>
                <a:schemeClr val="bg1"/>
              </a:solidFill>
              <a:latin typeface="Calibri" pitchFamily="34" charset="0"/>
              <a:ea typeface="MS PGothic" pitchFamily="34" charset="-128"/>
            </a:endParaRPr>
          </a:p>
        </p:txBody>
      </p:sp>
      <p:sp>
        <p:nvSpPr>
          <p:cNvPr id="13321" name="Oval 9"/>
          <p:cNvSpPr>
            <a:spLocks noChangeArrowheads="1"/>
          </p:cNvSpPr>
          <p:nvPr/>
        </p:nvSpPr>
        <p:spPr bwMode="auto">
          <a:xfrm>
            <a:off x="1676400" y="5099522"/>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Mutual Agency</a:t>
            </a:r>
            <a:endParaRPr lang="en-US" altLang="en-US" sz="2000">
              <a:solidFill>
                <a:schemeClr val="bg1"/>
              </a:solidFill>
              <a:latin typeface="Calibri" pitchFamily="34" charset="0"/>
              <a:ea typeface="MS PGothic" pitchFamily="34" charset="-128"/>
            </a:endParaRPr>
          </a:p>
        </p:txBody>
      </p:sp>
      <p:sp>
        <p:nvSpPr>
          <p:cNvPr id="13322" name="Oval 10"/>
          <p:cNvSpPr>
            <a:spLocks noChangeArrowheads="1"/>
          </p:cNvSpPr>
          <p:nvPr/>
        </p:nvSpPr>
        <p:spPr bwMode="auto">
          <a:xfrm>
            <a:off x="4866333" y="5029200"/>
            <a:ext cx="2514600" cy="1295400"/>
          </a:xfrm>
          <a:prstGeom prst="ellipse">
            <a:avLst/>
          </a:prstGeom>
          <a:gradFill rotWithShape="1">
            <a:gsLst>
              <a:gs pos="0">
                <a:srgbClr val="CE3B37"/>
              </a:gs>
              <a:gs pos="20000">
                <a:srgbClr val="CB3D3A"/>
              </a:gs>
              <a:gs pos="100000">
                <a:srgbClr val="9B2D2A"/>
              </a:gs>
            </a:gsLst>
            <a:lin ang="5400000"/>
          </a:gradFill>
          <a:ln w="9525">
            <a:solidFill>
              <a:srgbClr val="BE4B48"/>
            </a:solidFill>
            <a:round/>
            <a:headEnd/>
            <a:tailEnd/>
          </a:ln>
          <a:effectLst>
            <a:outerShdw dist="23000" dir="5400000" rotWithShape="0">
              <a:srgbClr val="808080">
                <a:alpha val="34998"/>
              </a:srgbClr>
            </a:outerShdw>
          </a:effectLst>
        </p:spPr>
        <p:txBody>
          <a:bodyPr anchor="ctr"/>
          <a:lstStyle/>
          <a:p>
            <a:pPr algn="ctr"/>
            <a:r>
              <a:rPr lang="en-US" altLang="en-US" sz="2000" b="1">
                <a:solidFill>
                  <a:schemeClr val="bg1"/>
                </a:solidFill>
                <a:latin typeface="Calibri" pitchFamily="34" charset="0"/>
                <a:ea typeface="MS PGothic" pitchFamily="34" charset="-128"/>
              </a:rPr>
              <a:t>Co-Ownership of Property</a:t>
            </a:r>
            <a:endParaRPr lang="en-US" altLang="en-US" sz="2000">
              <a:solidFill>
                <a:schemeClr val="bg1"/>
              </a:solidFill>
              <a:latin typeface="Calibri" pitchFamily="34" charset="0"/>
              <a:ea typeface="MS PGothic" pitchFamily="34" charset="-128"/>
            </a:endParaRPr>
          </a:p>
        </p:txBody>
      </p:sp>
      <p:sp>
        <p:nvSpPr>
          <p:cNvPr id="11" name="Rectangle 10"/>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2" name="Slide Number Placeholder 11"/>
          <p:cNvSpPr>
            <a:spLocks noGrp="1"/>
          </p:cNvSpPr>
          <p:nvPr>
            <p:ph type="sldNum" sz="quarter" idx="12"/>
          </p:nvPr>
        </p:nvSpPr>
        <p:spPr/>
        <p:txBody>
          <a:bodyPr/>
          <a:lstStyle/>
          <a:p>
            <a:pPr>
              <a:defRPr/>
            </a:pPr>
            <a:fld id="{3E93C121-FAEC-4EF3-8A3D-C1CD3F3DE103}" type="slidenum">
              <a:rPr lang="en-US" smtClean="0"/>
              <a:pPr>
                <a:defRPr/>
              </a:pPr>
              <a:t>4</a:t>
            </a:fld>
            <a:endParaRPr lang="en-US" dirty="0"/>
          </a:p>
        </p:txBody>
      </p:sp>
      <p:sp>
        <p:nvSpPr>
          <p:cNvPr id="13" name="Rounded Rectangle 12"/>
          <p:cNvSpPr/>
          <p:nvPr/>
        </p:nvSpPr>
        <p:spPr>
          <a:xfrm>
            <a:off x="138113" y="6553200"/>
            <a:ext cx="5500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partnerships and similar organizations.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500" fill="hold"/>
                                        <p:tgtEl>
                                          <p:spTgt spid="13316"/>
                                        </p:tgtEl>
                                        <p:attrNameLst>
                                          <p:attrName>ppt_x</p:attrName>
                                        </p:attrNameLst>
                                      </p:cBhvr>
                                      <p:tavLst>
                                        <p:tav tm="0">
                                          <p:val>
                                            <p:strVal val="#ppt_x"/>
                                          </p:val>
                                        </p:tav>
                                        <p:tav tm="100000">
                                          <p:val>
                                            <p:strVal val="#ppt_x"/>
                                          </p:val>
                                        </p:tav>
                                      </p:tavLst>
                                    </p:anim>
                                    <p:anim calcmode="lin" valueType="num">
                                      <p:cBhvr additive="base">
                                        <p:cTn id="13" dur="500" fill="hold"/>
                                        <p:tgtEl>
                                          <p:spTgt spid="13316"/>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3318"/>
                                        </p:tgtEl>
                                        <p:attrNameLst>
                                          <p:attrName>style.visibility</p:attrName>
                                        </p:attrNameLst>
                                      </p:cBhvr>
                                      <p:to>
                                        <p:strVal val="visible"/>
                                      </p:to>
                                    </p:set>
                                    <p:anim calcmode="lin" valueType="num">
                                      <p:cBhvr additive="base">
                                        <p:cTn id="17" dur="500" fill="hold"/>
                                        <p:tgtEl>
                                          <p:spTgt spid="13318"/>
                                        </p:tgtEl>
                                        <p:attrNameLst>
                                          <p:attrName>ppt_x</p:attrName>
                                        </p:attrNameLst>
                                      </p:cBhvr>
                                      <p:tavLst>
                                        <p:tav tm="0">
                                          <p:val>
                                            <p:strVal val="#ppt_x"/>
                                          </p:val>
                                        </p:tav>
                                        <p:tav tm="100000">
                                          <p:val>
                                            <p:strVal val="#ppt_x"/>
                                          </p:val>
                                        </p:tav>
                                      </p:tavLst>
                                    </p:anim>
                                    <p:anim calcmode="lin" valueType="num">
                                      <p:cBhvr additive="base">
                                        <p:cTn id="18" dur="500" fill="hold"/>
                                        <p:tgtEl>
                                          <p:spTgt spid="1331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3319"/>
                                        </p:tgtEl>
                                        <p:attrNameLst>
                                          <p:attrName>style.visibility</p:attrName>
                                        </p:attrNameLst>
                                      </p:cBhvr>
                                      <p:to>
                                        <p:strVal val="visible"/>
                                      </p:to>
                                    </p:set>
                                    <p:anim calcmode="lin" valueType="num">
                                      <p:cBhvr additive="base">
                                        <p:cTn id="22" dur="500" fill="hold"/>
                                        <p:tgtEl>
                                          <p:spTgt spid="13319"/>
                                        </p:tgtEl>
                                        <p:attrNameLst>
                                          <p:attrName>ppt_x</p:attrName>
                                        </p:attrNameLst>
                                      </p:cBhvr>
                                      <p:tavLst>
                                        <p:tav tm="0">
                                          <p:val>
                                            <p:strVal val="#ppt_x"/>
                                          </p:val>
                                        </p:tav>
                                        <p:tav tm="100000">
                                          <p:val>
                                            <p:strVal val="#ppt_x"/>
                                          </p:val>
                                        </p:tav>
                                      </p:tavLst>
                                    </p:anim>
                                    <p:anim calcmode="lin" valueType="num">
                                      <p:cBhvr additive="base">
                                        <p:cTn id="23" dur="500" fill="hold"/>
                                        <p:tgtEl>
                                          <p:spTgt spid="1331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320"/>
                                        </p:tgtEl>
                                        <p:attrNameLst>
                                          <p:attrName>style.visibility</p:attrName>
                                        </p:attrNameLst>
                                      </p:cBhvr>
                                      <p:to>
                                        <p:strVal val="visible"/>
                                      </p:to>
                                    </p:set>
                                    <p:anim calcmode="lin" valueType="num">
                                      <p:cBhvr additive="base">
                                        <p:cTn id="27" dur="500" fill="hold"/>
                                        <p:tgtEl>
                                          <p:spTgt spid="13320"/>
                                        </p:tgtEl>
                                        <p:attrNameLst>
                                          <p:attrName>ppt_x</p:attrName>
                                        </p:attrNameLst>
                                      </p:cBhvr>
                                      <p:tavLst>
                                        <p:tav tm="0">
                                          <p:val>
                                            <p:strVal val="#ppt_x"/>
                                          </p:val>
                                        </p:tav>
                                        <p:tav tm="100000">
                                          <p:val>
                                            <p:strVal val="#ppt_x"/>
                                          </p:val>
                                        </p:tav>
                                      </p:tavLst>
                                    </p:anim>
                                    <p:anim calcmode="lin" valueType="num">
                                      <p:cBhvr additive="base">
                                        <p:cTn id="28" dur="500" fill="hold"/>
                                        <p:tgtEl>
                                          <p:spTgt spid="13320"/>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321"/>
                                        </p:tgtEl>
                                        <p:attrNameLst>
                                          <p:attrName>style.visibility</p:attrName>
                                        </p:attrNameLst>
                                      </p:cBhvr>
                                      <p:to>
                                        <p:strVal val="visible"/>
                                      </p:to>
                                    </p:set>
                                    <p:anim calcmode="lin" valueType="num">
                                      <p:cBhvr additive="base">
                                        <p:cTn id="32" dur="500" fill="hold"/>
                                        <p:tgtEl>
                                          <p:spTgt spid="13321"/>
                                        </p:tgtEl>
                                        <p:attrNameLst>
                                          <p:attrName>ppt_x</p:attrName>
                                        </p:attrNameLst>
                                      </p:cBhvr>
                                      <p:tavLst>
                                        <p:tav tm="0">
                                          <p:val>
                                            <p:strVal val="#ppt_x"/>
                                          </p:val>
                                        </p:tav>
                                        <p:tav tm="100000">
                                          <p:val>
                                            <p:strVal val="#ppt_x"/>
                                          </p:val>
                                        </p:tav>
                                      </p:tavLst>
                                    </p:anim>
                                    <p:anim calcmode="lin" valueType="num">
                                      <p:cBhvr additive="base">
                                        <p:cTn id="33" dur="500" fill="hold"/>
                                        <p:tgtEl>
                                          <p:spTgt spid="13321"/>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3322"/>
                                        </p:tgtEl>
                                        <p:attrNameLst>
                                          <p:attrName>style.visibility</p:attrName>
                                        </p:attrNameLst>
                                      </p:cBhvr>
                                      <p:to>
                                        <p:strVal val="visible"/>
                                      </p:to>
                                    </p:set>
                                    <p:anim calcmode="lin" valueType="num">
                                      <p:cBhvr additive="base">
                                        <p:cTn id="37" dur="500" fill="hold"/>
                                        <p:tgtEl>
                                          <p:spTgt spid="13322"/>
                                        </p:tgtEl>
                                        <p:attrNameLst>
                                          <p:attrName>ppt_x</p:attrName>
                                        </p:attrNameLst>
                                      </p:cBhvr>
                                      <p:tavLst>
                                        <p:tav tm="0">
                                          <p:val>
                                            <p:strVal val="#ppt_x"/>
                                          </p:val>
                                        </p:tav>
                                        <p:tav tm="100000">
                                          <p:val>
                                            <p:strVal val="#ppt_x"/>
                                          </p:val>
                                        </p:tav>
                                      </p:tavLst>
                                    </p:anim>
                                    <p:anim calcmode="lin" valueType="num">
                                      <p:cBhvr additive="base">
                                        <p:cTn id="38"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autoUpdateAnimBg="0"/>
      <p:bldP spid="13317" grpId="0" animBg="1" autoUpdateAnimBg="0"/>
      <p:bldP spid="13318" grpId="0" animBg="1" autoUpdateAnimBg="0"/>
      <p:bldP spid="13319" grpId="0" animBg="1" autoUpdateAnimBg="0"/>
      <p:bldP spid="13320" grpId="0" animBg="1" autoUpdateAnimBg="0"/>
      <p:bldP spid="13321" grpId="0" animBg="1" autoUpdateAnimBg="0"/>
      <p:bldP spid="13322"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81013" y="598487"/>
            <a:ext cx="8229600" cy="1143000"/>
          </a:xfrm>
        </p:spPr>
        <p:txBody>
          <a:bodyPr/>
          <a:lstStyle/>
          <a:p>
            <a:pPr eaLnBrk="1" hangingPunct="1"/>
            <a:r>
              <a:rPr lang="en-US" altLang="en-US" b="1" dirty="0"/>
              <a:t>Withdrawal of a Partner – Bonus to Remaining Partners</a:t>
            </a:r>
          </a:p>
        </p:txBody>
      </p:sp>
      <p:sp>
        <p:nvSpPr>
          <p:cNvPr id="34819" name="Text Box 3"/>
          <p:cNvSpPr txBox="1">
            <a:spLocks noChangeArrowheads="1"/>
          </p:cNvSpPr>
          <p:nvPr/>
        </p:nvSpPr>
        <p:spPr bwMode="auto">
          <a:xfrm>
            <a:off x="138113" y="1841501"/>
            <a:ext cx="8915400" cy="1446212"/>
          </a:xfrm>
          <a:prstGeom prst="rect">
            <a:avLst/>
          </a:prstGeom>
          <a:solidFill>
            <a:srgbClr val="4F6228"/>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200" dirty="0">
                <a:solidFill>
                  <a:schemeClr val="bg1"/>
                </a:solidFill>
                <a:latin typeface="Calibri" pitchFamily="-84" charset="0"/>
                <a:ea typeface="ＭＳ Ｐゴシック" pitchFamily="-84" charset="-128"/>
                <a:cs typeface="Arial" charset="0"/>
              </a:rPr>
              <a:t>At the date of the withdrawal of Perez, the partners have the following capital balances: Perez - $38,000, Zayn - $84,000, and Rasheed - $38,000. The partners share income and loss equally. Perez is to receive </a:t>
            </a:r>
            <a:r>
              <a:rPr lang="en-US" sz="2200" dirty="0">
                <a:solidFill>
                  <a:srgbClr val="FFFF00"/>
                </a:solidFill>
                <a:latin typeface="Calibri" pitchFamily="-84" charset="0"/>
                <a:ea typeface="ＭＳ Ｐゴシック" pitchFamily="-84" charset="-128"/>
                <a:cs typeface="Arial" charset="0"/>
              </a:rPr>
              <a:t>$34,000 </a:t>
            </a:r>
            <a:r>
              <a:rPr lang="en-US" sz="2200" dirty="0">
                <a:solidFill>
                  <a:schemeClr val="bg1"/>
                </a:solidFill>
                <a:latin typeface="Calibri" pitchFamily="-84" charset="0"/>
                <a:ea typeface="ＭＳ Ｐゴシック" pitchFamily="-84" charset="-128"/>
                <a:cs typeface="Arial" charset="0"/>
              </a:rPr>
              <a:t>cash upon withdrawal from the partnership.</a:t>
            </a:r>
          </a:p>
        </p:txBody>
      </p:sp>
      <p:pic>
        <p:nvPicPr>
          <p:cNvPr id="111622" name="Picture 11" descr="Chapter 12 Bonus to Remaining Partners.png"/>
          <p:cNvPicPr>
            <a:picLocks noChangeAspect="1"/>
          </p:cNvPicPr>
          <p:nvPr/>
        </p:nvPicPr>
        <p:blipFill>
          <a:blip r:embed="rId3" cstate="print"/>
          <a:srcRect/>
          <a:stretch>
            <a:fillRect/>
          </a:stretch>
        </p:blipFill>
        <p:spPr bwMode="auto">
          <a:xfrm>
            <a:off x="228600" y="3352800"/>
            <a:ext cx="8656638" cy="1668463"/>
          </a:xfrm>
          <a:prstGeom prst="rect">
            <a:avLst/>
          </a:prstGeom>
          <a:noFill/>
          <a:ln w="9525">
            <a:solidFill>
              <a:schemeClr val="tx1"/>
            </a:solidFill>
            <a:miter lim="800000"/>
            <a:headEnd/>
            <a:tailEnd/>
          </a:ln>
        </p:spPr>
      </p:pic>
      <p:graphicFrame>
        <p:nvGraphicFramePr>
          <p:cNvPr id="7" name="Table 6"/>
          <p:cNvGraphicFramePr>
            <a:graphicFrameLocks noGrp="1"/>
          </p:cNvGraphicFramePr>
          <p:nvPr/>
        </p:nvGraphicFramePr>
        <p:xfrm>
          <a:off x="4876800" y="4953000"/>
          <a:ext cx="3352800" cy="1703388"/>
        </p:xfrm>
        <a:graphic>
          <a:graphicData uri="http://schemas.openxmlformats.org/drawingml/2006/table">
            <a:tbl>
              <a:tblPr/>
              <a:tblGrid>
                <a:gridCol w="2339163">
                  <a:extLst>
                    <a:ext uri="{9D8B030D-6E8A-4147-A177-3AD203B41FA5}">
                      <a16:colId xmlns:a16="http://schemas.microsoft.com/office/drawing/2014/main" xmlns="" val="20000"/>
                    </a:ext>
                  </a:extLst>
                </a:gridCol>
                <a:gridCol w="1013637">
                  <a:extLst>
                    <a:ext uri="{9D8B030D-6E8A-4147-A177-3AD203B41FA5}">
                      <a16:colId xmlns:a16="http://schemas.microsoft.com/office/drawing/2014/main" xmlns="" val="20001"/>
                    </a:ext>
                  </a:extLst>
                </a:gridCol>
              </a:tblGrid>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Capital balance</a:t>
                      </a:r>
                    </a:p>
                  </a:txBody>
                  <a:tcPr marL="9525" marR="9525" marT="9529"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  38,000 </a:t>
                      </a: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0"/>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Cash settlement</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34,000 </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Bonus</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4,000 </a:t>
                      </a: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2"/>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Times</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50%</a:t>
                      </a:r>
                    </a:p>
                  </a:txBody>
                  <a:tcPr marL="9525" marR="9525" marT="9529"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Bonus to each partner</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    2,000 </a:t>
                      </a:r>
                    </a:p>
                  </a:txBody>
                  <a:tcPr marL="9525" marR="9525" marT="9529"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a:t>
                      </a:r>
                    </a:p>
                  </a:txBody>
                  <a:tcPr marL="9525" marR="9525" marT="9529"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a:t>
                      </a:r>
                    </a:p>
                  </a:txBody>
                  <a:tcPr marL="9525" marR="9525" marT="9529" marB="0" anchor="b" horzOverflow="overflow">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bl>
          </a:graphicData>
        </a:graphic>
      </p:graphicFrame>
      <p:cxnSp>
        <p:nvCxnSpPr>
          <p:cNvPr id="9" name="Straight Arrow Connector 8"/>
          <p:cNvCxnSpPr>
            <a:cxnSpLocks noChangeShapeType="1"/>
          </p:cNvCxnSpPr>
          <p:nvPr/>
        </p:nvCxnSpPr>
        <p:spPr bwMode="auto">
          <a:xfrm flipV="1">
            <a:off x="8305800" y="4495800"/>
            <a:ext cx="304800" cy="1600200"/>
          </a:xfrm>
          <a:prstGeom prst="straightConnector1">
            <a:avLst/>
          </a:prstGeom>
          <a:noFill/>
          <a:ln w="28575">
            <a:solidFill>
              <a:srgbClr val="FF0000"/>
            </a:solidFill>
            <a:round/>
            <a:headEnd/>
            <a:tailEnd type="arrow" w="med" len="med"/>
          </a:ln>
          <a:effectLst>
            <a:outerShdw blurRad="63500" dist="38100" dir="2700000" algn="tl" rotWithShape="0">
              <a:srgbClr val="000000">
                <a:alpha val="39999"/>
              </a:srgbClr>
            </a:outerShdw>
          </a:effectLst>
        </p:spPr>
      </p:cxn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6C0A6A7E-D0A6-4B3F-8906-55223A2B39AC}" type="slidenum">
              <a:rPr lang="en-US" smtClean="0"/>
              <a:pPr>
                <a:defRPr/>
              </a:pPr>
              <a:t>40</a:t>
            </a:fld>
            <a:endParaRPr lang="en-US" dirty="0"/>
          </a:p>
        </p:txBody>
      </p:sp>
      <p:sp>
        <p:nvSpPr>
          <p:cNvPr id="11" name="Rounded Rectangle 1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82168" y="635763"/>
            <a:ext cx="8229600" cy="960438"/>
          </a:xfrm>
        </p:spPr>
        <p:txBody>
          <a:bodyPr/>
          <a:lstStyle/>
          <a:p>
            <a:pPr eaLnBrk="1" hangingPunct="1"/>
            <a:r>
              <a:rPr lang="en-US" altLang="en-US" b="1" dirty="0"/>
              <a:t>Withdrawal of a Partner  - Bonus to Withdrawing Partner</a:t>
            </a:r>
          </a:p>
        </p:txBody>
      </p:sp>
      <p:sp>
        <p:nvSpPr>
          <p:cNvPr id="34819" name="Text Box 3"/>
          <p:cNvSpPr txBox="1">
            <a:spLocks noChangeArrowheads="1"/>
          </p:cNvSpPr>
          <p:nvPr/>
        </p:nvSpPr>
        <p:spPr bwMode="auto">
          <a:xfrm>
            <a:off x="114300" y="1812100"/>
            <a:ext cx="8915400" cy="1446213"/>
          </a:xfrm>
          <a:prstGeom prst="rect">
            <a:avLst/>
          </a:prstGeom>
          <a:solidFill>
            <a:srgbClr val="4F6228"/>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200" dirty="0">
                <a:solidFill>
                  <a:schemeClr val="bg1"/>
                </a:solidFill>
                <a:latin typeface="Arial" charset="0"/>
                <a:ea typeface="ＭＳ Ｐゴシック" pitchFamily="-84" charset="-128"/>
                <a:cs typeface="Arial" charset="0"/>
              </a:rPr>
              <a:t>At the date of the withdrawal of Perez, the partners have the following capital balances: Perez - $38,000, Zayn - $84,000, and Rasheed - $38,000. The partners share income and loss equally. Perez is to receive </a:t>
            </a:r>
            <a:r>
              <a:rPr lang="en-US" sz="2200" dirty="0">
                <a:solidFill>
                  <a:srgbClr val="FFFF00"/>
                </a:solidFill>
                <a:latin typeface="Arial" charset="0"/>
                <a:ea typeface="ＭＳ Ｐゴシック" pitchFamily="-84" charset="-128"/>
                <a:cs typeface="Arial" charset="0"/>
              </a:rPr>
              <a:t>$40,000 </a:t>
            </a:r>
            <a:r>
              <a:rPr lang="en-US" sz="2200" dirty="0">
                <a:solidFill>
                  <a:schemeClr val="bg1"/>
                </a:solidFill>
                <a:latin typeface="Arial" charset="0"/>
                <a:ea typeface="ＭＳ Ｐゴシック" pitchFamily="-84" charset="-128"/>
                <a:cs typeface="Arial" charset="0"/>
              </a:rPr>
              <a:t>cash upon withdrawal from the partnership.</a:t>
            </a:r>
          </a:p>
        </p:txBody>
      </p:sp>
      <p:pic>
        <p:nvPicPr>
          <p:cNvPr id="112646" name="Picture 12" descr="Chapter 12 bonus to withdrawing partner.png"/>
          <p:cNvPicPr>
            <a:picLocks noChangeAspect="1"/>
          </p:cNvPicPr>
          <p:nvPr/>
        </p:nvPicPr>
        <p:blipFill>
          <a:blip r:embed="rId3" cstate="print"/>
          <a:srcRect/>
          <a:stretch>
            <a:fillRect/>
          </a:stretch>
        </p:blipFill>
        <p:spPr bwMode="auto">
          <a:xfrm>
            <a:off x="247650" y="3371850"/>
            <a:ext cx="8648700" cy="1630363"/>
          </a:xfrm>
          <a:prstGeom prst="rect">
            <a:avLst/>
          </a:prstGeom>
          <a:noFill/>
          <a:ln w="9525">
            <a:solidFill>
              <a:schemeClr val="tx1"/>
            </a:solidFill>
            <a:miter lim="800000"/>
            <a:headEnd/>
            <a:tailEnd/>
          </a:ln>
        </p:spPr>
      </p:pic>
      <p:graphicFrame>
        <p:nvGraphicFramePr>
          <p:cNvPr id="11" name="Table 10"/>
          <p:cNvGraphicFramePr>
            <a:graphicFrameLocks noGrp="1"/>
          </p:cNvGraphicFramePr>
          <p:nvPr/>
        </p:nvGraphicFramePr>
        <p:xfrm>
          <a:off x="5486400" y="4876800"/>
          <a:ext cx="3276600" cy="1703388"/>
        </p:xfrm>
        <a:graphic>
          <a:graphicData uri="http://schemas.openxmlformats.org/drawingml/2006/table">
            <a:tbl>
              <a:tblPr/>
              <a:tblGrid>
                <a:gridCol w="2286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tblGrid>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Capital balance</a:t>
                      </a:r>
                    </a:p>
                  </a:txBody>
                  <a:tcPr marL="9525" marR="9525" marT="9527"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  38,000 </a:t>
                      </a:r>
                    </a:p>
                  </a:txBody>
                  <a:tcPr marL="9525" marR="9525" marT="9527"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0"/>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Cash settlement</a:t>
                      </a:r>
                    </a:p>
                  </a:txBody>
                  <a:tcPr marL="9525" marR="9525" marT="9527"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40,000 </a:t>
                      </a:r>
                    </a:p>
                  </a:txBody>
                  <a:tcPr marL="9525" marR="9525" marT="9527"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1"/>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Deficiency</a:t>
                      </a:r>
                    </a:p>
                  </a:txBody>
                  <a:tcPr marL="9525" marR="9525" marT="9527"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2,000 </a:t>
                      </a:r>
                    </a:p>
                  </a:txBody>
                  <a:tcPr marL="9525" marR="9525" marT="9527"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xmlns="" val="10002"/>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Times</a:t>
                      </a:r>
                    </a:p>
                  </a:txBody>
                  <a:tcPr marL="9525" marR="9525" marT="9527"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50%</a:t>
                      </a:r>
                    </a:p>
                  </a:txBody>
                  <a:tcPr marL="9525" marR="9525" marT="9527"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3"/>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To each partner</a:t>
                      </a:r>
                    </a:p>
                  </a:txBody>
                  <a:tcPr marL="9525" marR="9525" marT="9527"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    1,000 </a:t>
                      </a:r>
                    </a:p>
                  </a:txBody>
                  <a:tcPr marL="9525" marR="9525" marT="9527"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4"/>
                  </a:ext>
                </a:extLst>
              </a:tr>
              <a:tr h="28389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a:t>
                      </a:r>
                    </a:p>
                  </a:txBody>
                  <a:tcPr marL="9525" marR="9525" marT="9527"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84" charset="0"/>
                          <a:cs typeface="Arial" charset="0"/>
                        </a:rPr>
                        <a:t> </a:t>
                      </a:r>
                    </a:p>
                  </a:txBody>
                  <a:tcPr marL="9525" marR="9525" marT="9527" marB="0" anchor="b" horzOverflow="overflow">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xmlns="" val="10005"/>
                  </a:ext>
                </a:extLst>
              </a:tr>
            </a:tbl>
          </a:graphicData>
        </a:graphic>
      </p:graphicFrame>
      <p:cxnSp>
        <p:nvCxnSpPr>
          <p:cNvPr id="9" name="Straight Arrow Connector 8"/>
          <p:cNvCxnSpPr>
            <a:cxnSpLocks noChangeShapeType="1"/>
          </p:cNvCxnSpPr>
          <p:nvPr/>
        </p:nvCxnSpPr>
        <p:spPr bwMode="auto">
          <a:xfrm flipH="1" flipV="1">
            <a:off x="7315200" y="4191000"/>
            <a:ext cx="762000" cy="1905000"/>
          </a:xfrm>
          <a:prstGeom prst="straightConnector1">
            <a:avLst/>
          </a:prstGeom>
          <a:noFill/>
          <a:ln w="28575">
            <a:solidFill>
              <a:srgbClr val="FF0000"/>
            </a:solidFill>
            <a:round/>
            <a:headEnd/>
            <a:tailEnd type="arrow" w="med" len="med"/>
          </a:ln>
          <a:effectLst>
            <a:outerShdw blurRad="63500" dist="38100" dir="2700000" algn="tl" rotWithShape="0">
              <a:srgbClr val="000000">
                <a:alpha val="39999"/>
              </a:srgbClr>
            </a:outerShdw>
          </a:effectLst>
        </p:spPr>
      </p:cxnSp>
      <p:sp>
        <p:nvSpPr>
          <p:cNvPr id="12" name="Rectangle 11"/>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3" name="Slide Number Placeholder 12"/>
          <p:cNvSpPr>
            <a:spLocks noGrp="1"/>
          </p:cNvSpPr>
          <p:nvPr>
            <p:ph type="sldNum" sz="quarter" idx="12"/>
          </p:nvPr>
        </p:nvSpPr>
        <p:spPr/>
        <p:txBody>
          <a:bodyPr/>
          <a:lstStyle/>
          <a:p>
            <a:pPr>
              <a:defRPr/>
            </a:pPr>
            <a:fld id="{7E192182-BF38-4D40-AE1C-5139E01344EF}" type="slidenum">
              <a:rPr lang="en-US" smtClean="0"/>
              <a:pPr>
                <a:defRPr/>
              </a:pPr>
              <a:t>41</a:t>
            </a:fld>
            <a:endParaRPr lang="en-US" dirty="0"/>
          </a:p>
        </p:txBody>
      </p:sp>
      <p:sp>
        <p:nvSpPr>
          <p:cNvPr id="14" name="Rounded Rectangle 13"/>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457200" y="457200"/>
            <a:ext cx="8229600" cy="762000"/>
          </a:xfrm>
        </p:spPr>
        <p:txBody>
          <a:bodyPr/>
          <a:lstStyle/>
          <a:p>
            <a:pPr eaLnBrk="1" hangingPunct="1"/>
            <a:r>
              <a:rPr lang="en-US" altLang="en-US" b="1" dirty="0"/>
              <a:t>Death of a Partner</a:t>
            </a:r>
          </a:p>
        </p:txBody>
      </p:sp>
      <p:sp>
        <p:nvSpPr>
          <p:cNvPr id="3" name="TextBox 2"/>
          <p:cNvSpPr txBox="1">
            <a:spLocks noChangeArrowheads="1"/>
          </p:cNvSpPr>
          <p:nvPr/>
        </p:nvSpPr>
        <p:spPr bwMode="auto">
          <a:xfrm>
            <a:off x="171450" y="1295400"/>
            <a:ext cx="8763000" cy="4800600"/>
          </a:xfrm>
          <a:prstGeom prst="rect">
            <a:avLst/>
          </a:prstGeom>
          <a:solidFill>
            <a:srgbClr val="DDD9C3"/>
          </a:solidFill>
          <a:ln w="9525">
            <a:solidFill>
              <a:srgbClr val="632523"/>
            </a:solidFill>
            <a:miter lim="800000"/>
            <a:headEnd/>
            <a:tailEnd/>
          </a:ln>
          <a:effectLst>
            <a:outerShdw blurRad="63500" dist="38100" dir="2700000" algn="tl" rotWithShape="0">
              <a:srgbClr val="000000">
                <a:alpha val="39999"/>
              </a:srgbClr>
            </a:outerShdw>
          </a:effectLst>
        </p:spPr>
        <p:txBody>
          <a:bodyPr>
            <a:spAutoFit/>
          </a:bodyPr>
          <a:lstStyle/>
          <a:p>
            <a:pPr>
              <a:defRPr/>
            </a:pPr>
            <a:r>
              <a:rPr lang="en-US" sz="2800" dirty="0">
                <a:solidFill>
                  <a:srgbClr val="632523"/>
                </a:solidFill>
                <a:latin typeface="Calibri" pitchFamily="-84" charset="0"/>
                <a:ea typeface="ＭＳ Ｐゴシック" pitchFamily="-84" charset="-128"/>
                <a:cs typeface="Arial" charset="0"/>
              </a:rPr>
              <a:t>A partner’s death dissolves a partnership. A deceased partner’s estate is entitled to receive his or her equity. The partnership agreement should contain provisions for settlement. These provisions usually require:</a:t>
            </a:r>
          </a:p>
          <a:p>
            <a:pPr marL="457200" indent="-457200">
              <a:buFont typeface="Calibri" pitchFamily="-84" charset="0"/>
              <a:buAutoNum type="arabicPeriod"/>
              <a:defRPr/>
            </a:pPr>
            <a:r>
              <a:rPr lang="en-US" sz="2800" dirty="0">
                <a:solidFill>
                  <a:srgbClr val="632523"/>
                </a:solidFill>
                <a:latin typeface="Calibri" pitchFamily="-84" charset="0"/>
                <a:ea typeface="ＭＳ Ｐゴシック" pitchFamily="-84" charset="-128"/>
                <a:cs typeface="Arial" charset="0"/>
              </a:rPr>
              <a:t>Closing the books to determine income or loss since the end of the previous period, and</a:t>
            </a:r>
          </a:p>
          <a:p>
            <a:pPr marL="457200" indent="-457200">
              <a:buFont typeface="Calibri" pitchFamily="-84" charset="0"/>
              <a:buAutoNum type="arabicPeriod"/>
              <a:defRPr/>
            </a:pPr>
            <a:r>
              <a:rPr lang="en-US" sz="2800" dirty="0">
                <a:solidFill>
                  <a:srgbClr val="632523"/>
                </a:solidFill>
                <a:latin typeface="Calibri" pitchFamily="-84" charset="0"/>
                <a:ea typeface="ＭＳ Ｐゴシック" pitchFamily="-84" charset="-128"/>
                <a:cs typeface="Arial" charset="0"/>
              </a:rPr>
              <a:t>Determining and recording current market values for both assets and liabilities.</a:t>
            </a:r>
          </a:p>
          <a:p>
            <a:pPr>
              <a:defRPr/>
            </a:pPr>
            <a:r>
              <a:rPr lang="en-US" sz="2800" dirty="0">
                <a:solidFill>
                  <a:srgbClr val="632523"/>
                </a:solidFill>
                <a:latin typeface="Calibri" pitchFamily="-84" charset="0"/>
                <a:ea typeface="ＭＳ Ｐゴシック" pitchFamily="-84" charset="-128"/>
                <a:cs typeface="Arial" charset="0"/>
              </a:rPr>
              <a:t>Settlement of the deceased partner’s estate can involve selling the equity to remaining partners or to an outsider, or it can involve withdrawal of assets.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8731F844-B2BF-4116-BCF0-8D82A7BB72B9}" type="slidenum">
              <a:rPr lang="en-US" smtClean="0"/>
              <a:pPr>
                <a:defRPr/>
              </a:pPr>
              <a:t>42</a:t>
            </a:fld>
            <a:endParaRPr lang="en-US" dirty="0"/>
          </a:p>
        </p:txBody>
      </p:sp>
      <p:sp>
        <p:nvSpPr>
          <p:cNvPr id="7" name="Rounded Rectangle 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12-4</a:t>
            </a:r>
          </a:p>
        </p:txBody>
      </p:sp>
      <p:sp>
        <p:nvSpPr>
          <p:cNvPr id="6" name="Rectangle 5"/>
          <p:cNvSpPr>
            <a:spLocks noChangeArrowheads="1"/>
          </p:cNvSpPr>
          <p:nvPr/>
        </p:nvSpPr>
        <p:spPr bwMode="auto">
          <a:xfrm>
            <a:off x="457200" y="677863"/>
            <a:ext cx="7704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Anjelah, and Lopez are partners and share income and loss in a 2:3:5 ratio. The partnership’s capital</a:t>
            </a:r>
            <a:endParaRPr lang="en-US" altLang="en-US" dirty="0">
              <a:solidFill>
                <a:prstClr val="black"/>
              </a:solidFill>
              <a:cs typeface="+mn-cs"/>
            </a:endParaRPr>
          </a:p>
        </p:txBody>
      </p:sp>
      <p:sp>
        <p:nvSpPr>
          <p:cNvPr id="7" name="Rectangle 6"/>
          <p:cNvSpPr>
            <a:spLocks noChangeArrowheads="1"/>
          </p:cNvSpPr>
          <p:nvPr/>
        </p:nvSpPr>
        <p:spPr bwMode="auto">
          <a:xfrm>
            <a:off x="457200" y="884238"/>
            <a:ext cx="76342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Fluffy, $330; Anjelah, $270; and Lopez, $400. Lopez decides to withdraw from the</a:t>
            </a:r>
            <a:endParaRPr lang="en-US" altLang="en-US" dirty="0">
              <a:solidFill>
                <a:prstClr val="black"/>
              </a:solidFill>
              <a:cs typeface="+mn-cs"/>
            </a:endParaRPr>
          </a:p>
        </p:txBody>
      </p:sp>
      <p:sp>
        <p:nvSpPr>
          <p:cNvPr id="8" name="Rectangle 7"/>
          <p:cNvSpPr>
            <a:spLocks noChangeArrowheads="1"/>
          </p:cNvSpPr>
          <p:nvPr/>
        </p:nvSpPr>
        <p:spPr bwMode="auto">
          <a:xfrm>
            <a:off x="457200" y="1090613"/>
            <a:ext cx="7854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and the partners agree to not revalue the assets upon Lopez’s retirement. Prepare journal entries</a:t>
            </a:r>
            <a:endParaRPr lang="en-US" altLang="en-US" dirty="0">
              <a:solidFill>
                <a:prstClr val="black"/>
              </a:solidFill>
              <a:cs typeface="+mn-cs"/>
            </a:endParaRPr>
          </a:p>
        </p:txBody>
      </p:sp>
      <p:sp>
        <p:nvSpPr>
          <p:cNvPr id="9" name="Rectangle 8"/>
          <p:cNvSpPr>
            <a:spLocks noChangeArrowheads="1"/>
          </p:cNvSpPr>
          <p:nvPr/>
        </p:nvSpPr>
        <p:spPr bwMode="auto">
          <a:xfrm>
            <a:off x="457200" y="1296988"/>
            <a:ext cx="7694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 record Lopez’s May 1 withdrawal from the partnership under each of the following separate assumptions:</a:t>
            </a:r>
            <a:endParaRPr lang="en-US" altLang="en-US" dirty="0">
              <a:solidFill>
                <a:prstClr val="black"/>
              </a:solidFill>
              <a:cs typeface="+mn-cs"/>
            </a:endParaRPr>
          </a:p>
        </p:txBody>
      </p:sp>
      <p:sp>
        <p:nvSpPr>
          <p:cNvPr id="10" name="Rectangle 9"/>
          <p:cNvSpPr>
            <a:spLocks noChangeArrowheads="1"/>
          </p:cNvSpPr>
          <p:nvPr/>
        </p:nvSpPr>
        <p:spPr bwMode="auto">
          <a:xfrm>
            <a:off x="457200" y="1698625"/>
            <a:ext cx="73914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 Lopez sells his interest to Mencia for $500 after Fluffy and Anjelah approve the entry of Mencia as a</a:t>
            </a:r>
            <a:endParaRPr lang="en-US" altLang="en-US" dirty="0">
              <a:solidFill>
                <a:prstClr val="black"/>
              </a:solidFill>
              <a:cs typeface="+mn-cs"/>
            </a:endParaRPr>
          </a:p>
        </p:txBody>
      </p:sp>
      <p:sp>
        <p:nvSpPr>
          <p:cNvPr id="11" name="Rectangle 10"/>
          <p:cNvSpPr>
            <a:spLocks noChangeArrowheads="1"/>
          </p:cNvSpPr>
          <p:nvPr/>
        </p:nvSpPr>
        <p:spPr bwMode="auto">
          <a:xfrm>
            <a:off x="457200" y="1906588"/>
            <a:ext cx="6254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a:t>
            </a:r>
            <a:endParaRPr lang="en-US" altLang="en-US" dirty="0">
              <a:solidFill>
                <a:prstClr val="black"/>
              </a:solidFill>
              <a:cs typeface="+mn-cs"/>
            </a:endParaRPr>
          </a:p>
        </p:txBody>
      </p:sp>
      <p:sp>
        <p:nvSpPr>
          <p:cNvPr id="21" name="Rectangle 20"/>
          <p:cNvSpPr>
            <a:spLocks noChangeArrowheads="1"/>
          </p:cNvSpPr>
          <p:nvPr/>
        </p:nvSpPr>
        <p:spPr bwMode="auto">
          <a:xfrm>
            <a:off x="990600" y="2241550"/>
            <a:ext cx="714057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 name="Rectangle 21"/>
          <p:cNvSpPr>
            <a:spLocks noChangeArrowheads="1"/>
          </p:cNvSpPr>
          <p:nvPr/>
        </p:nvSpPr>
        <p:spPr bwMode="auto">
          <a:xfrm>
            <a:off x="990600" y="3944938"/>
            <a:ext cx="714057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3" name="Rectangle 22"/>
          <p:cNvSpPr>
            <a:spLocks noChangeArrowheads="1"/>
          </p:cNvSpPr>
          <p:nvPr/>
        </p:nvSpPr>
        <p:spPr bwMode="auto">
          <a:xfrm>
            <a:off x="4843463" y="2262188"/>
            <a:ext cx="595312"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24" name="Rectangle 23"/>
          <p:cNvSpPr>
            <a:spLocks noChangeArrowheads="1"/>
          </p:cNvSpPr>
          <p:nvPr/>
        </p:nvSpPr>
        <p:spPr bwMode="auto">
          <a:xfrm>
            <a:off x="6013450" y="2262188"/>
            <a:ext cx="67627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25" name="Rectangle 24"/>
          <p:cNvSpPr>
            <a:spLocks noChangeArrowheads="1"/>
          </p:cNvSpPr>
          <p:nvPr/>
        </p:nvSpPr>
        <p:spPr bwMode="auto">
          <a:xfrm>
            <a:off x="7343775" y="2262188"/>
            <a:ext cx="454025"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26" name="Rectangle 25"/>
          <p:cNvSpPr>
            <a:spLocks noChangeArrowheads="1"/>
          </p:cNvSpPr>
          <p:nvPr/>
        </p:nvSpPr>
        <p:spPr bwMode="auto">
          <a:xfrm>
            <a:off x="1212850" y="2489200"/>
            <a:ext cx="10588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7" name="Rectangle 26"/>
          <p:cNvSpPr>
            <a:spLocks noChangeArrowheads="1"/>
          </p:cNvSpPr>
          <p:nvPr/>
        </p:nvSpPr>
        <p:spPr bwMode="auto">
          <a:xfrm>
            <a:off x="5006975" y="248920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8" name="Rectangle 27"/>
          <p:cNvSpPr>
            <a:spLocks noChangeArrowheads="1"/>
          </p:cNvSpPr>
          <p:nvPr/>
        </p:nvSpPr>
        <p:spPr bwMode="auto">
          <a:xfrm>
            <a:off x="7427913" y="24892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9" name="Rectangle 28"/>
          <p:cNvSpPr>
            <a:spLocks noChangeArrowheads="1"/>
          </p:cNvSpPr>
          <p:nvPr/>
        </p:nvSpPr>
        <p:spPr bwMode="auto">
          <a:xfrm>
            <a:off x="1212850" y="2695575"/>
            <a:ext cx="120967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30" name="Rectangle 29"/>
          <p:cNvSpPr>
            <a:spLocks noChangeArrowheads="1"/>
          </p:cNvSpPr>
          <p:nvPr/>
        </p:nvSpPr>
        <p:spPr bwMode="auto">
          <a:xfrm>
            <a:off x="5099050" y="269557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31" name="Rectangle 30"/>
          <p:cNvSpPr>
            <a:spLocks noChangeArrowheads="1"/>
          </p:cNvSpPr>
          <p:nvPr/>
        </p:nvSpPr>
        <p:spPr bwMode="auto">
          <a:xfrm>
            <a:off x="7518400" y="269557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129" name="Rectangle 31"/>
          <p:cNvSpPr>
            <a:spLocks noChangeArrowheads="1"/>
          </p:cNvSpPr>
          <p:nvPr/>
        </p:nvSpPr>
        <p:spPr bwMode="auto">
          <a:xfrm>
            <a:off x="1212850" y="2901950"/>
            <a:ext cx="11096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30" name="Rectangle 32"/>
          <p:cNvSpPr>
            <a:spLocks noChangeArrowheads="1"/>
          </p:cNvSpPr>
          <p:nvPr/>
        </p:nvSpPr>
        <p:spPr bwMode="auto">
          <a:xfrm>
            <a:off x="5099050" y="29019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1" name="Rectangle 33"/>
          <p:cNvSpPr>
            <a:spLocks noChangeArrowheads="1"/>
          </p:cNvSpPr>
          <p:nvPr/>
        </p:nvSpPr>
        <p:spPr bwMode="auto">
          <a:xfrm>
            <a:off x="6167438" y="2901950"/>
            <a:ext cx="5445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2" name="Rectangle 34"/>
          <p:cNvSpPr>
            <a:spLocks noChangeArrowheads="1"/>
          </p:cNvSpPr>
          <p:nvPr/>
        </p:nvSpPr>
        <p:spPr bwMode="auto">
          <a:xfrm>
            <a:off x="7700963" y="2901950"/>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3" name="Rectangle 35"/>
          <p:cNvSpPr>
            <a:spLocks noChangeArrowheads="1"/>
          </p:cNvSpPr>
          <p:nvPr/>
        </p:nvSpPr>
        <p:spPr bwMode="auto">
          <a:xfrm>
            <a:off x="1212850" y="3108325"/>
            <a:ext cx="11906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Mencia, Capital</a:t>
            </a:r>
            <a:endParaRPr lang="en-US" altLang="en-US" dirty="0">
              <a:solidFill>
                <a:prstClr val="black"/>
              </a:solidFill>
              <a:cs typeface="+mn-cs"/>
            </a:endParaRPr>
          </a:p>
        </p:txBody>
      </p:sp>
      <p:sp>
        <p:nvSpPr>
          <p:cNvPr id="134" name="Rectangle 36"/>
          <p:cNvSpPr>
            <a:spLocks noChangeArrowheads="1"/>
          </p:cNvSpPr>
          <p:nvPr/>
        </p:nvSpPr>
        <p:spPr bwMode="auto">
          <a:xfrm>
            <a:off x="6308725" y="31083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5" name="Rectangle 37"/>
          <p:cNvSpPr>
            <a:spLocks noChangeArrowheads="1"/>
          </p:cNvSpPr>
          <p:nvPr/>
        </p:nvSpPr>
        <p:spPr bwMode="auto">
          <a:xfrm>
            <a:off x="7518400" y="31083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6" name="Rectangle 38"/>
          <p:cNvSpPr>
            <a:spLocks noChangeArrowheads="1"/>
          </p:cNvSpPr>
          <p:nvPr/>
        </p:nvSpPr>
        <p:spPr bwMode="auto">
          <a:xfrm>
            <a:off x="1393825" y="331470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7" name="Rectangle 39"/>
          <p:cNvSpPr>
            <a:spLocks noChangeArrowheads="1"/>
          </p:cNvSpPr>
          <p:nvPr/>
        </p:nvSpPr>
        <p:spPr bwMode="auto">
          <a:xfrm>
            <a:off x="4876800" y="33147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38" name="Rectangle 40"/>
          <p:cNvSpPr>
            <a:spLocks noChangeArrowheads="1"/>
          </p:cNvSpPr>
          <p:nvPr/>
        </p:nvSpPr>
        <p:spPr bwMode="auto">
          <a:xfrm>
            <a:off x="6399213" y="3314700"/>
            <a:ext cx="2524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9" name="Rectangle 41"/>
          <p:cNvSpPr>
            <a:spLocks noChangeArrowheads="1"/>
          </p:cNvSpPr>
          <p:nvPr/>
        </p:nvSpPr>
        <p:spPr bwMode="auto">
          <a:xfrm>
            <a:off x="7297738" y="33147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40" name="Rectangle 42"/>
          <p:cNvSpPr>
            <a:spLocks noChangeArrowheads="1"/>
          </p:cNvSpPr>
          <p:nvPr/>
        </p:nvSpPr>
        <p:spPr bwMode="auto">
          <a:xfrm>
            <a:off x="1273175" y="3965575"/>
            <a:ext cx="4333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41" name="Rectangle 43"/>
          <p:cNvSpPr>
            <a:spLocks noChangeArrowheads="1"/>
          </p:cNvSpPr>
          <p:nvPr/>
        </p:nvSpPr>
        <p:spPr bwMode="auto">
          <a:xfrm>
            <a:off x="6113463" y="3965575"/>
            <a:ext cx="484187"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42" name="Rectangle 44"/>
          <p:cNvSpPr>
            <a:spLocks noChangeArrowheads="1"/>
          </p:cNvSpPr>
          <p:nvPr/>
        </p:nvSpPr>
        <p:spPr bwMode="auto">
          <a:xfrm>
            <a:off x="7294563" y="3965575"/>
            <a:ext cx="544512"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43" name="Rectangle 45"/>
          <p:cNvSpPr>
            <a:spLocks noChangeArrowheads="1"/>
          </p:cNvSpPr>
          <p:nvPr/>
        </p:nvSpPr>
        <p:spPr bwMode="auto">
          <a:xfrm>
            <a:off x="1122363" y="4192588"/>
            <a:ext cx="45561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44" name="Rectangle 46"/>
          <p:cNvSpPr>
            <a:spLocks noChangeArrowheads="1"/>
          </p:cNvSpPr>
          <p:nvPr/>
        </p:nvSpPr>
        <p:spPr bwMode="auto">
          <a:xfrm>
            <a:off x="2019300" y="4192588"/>
            <a:ext cx="11096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45" name="Rectangle 47"/>
          <p:cNvSpPr>
            <a:spLocks noChangeArrowheads="1"/>
          </p:cNvSpPr>
          <p:nvPr/>
        </p:nvSpPr>
        <p:spPr bwMode="auto">
          <a:xfrm>
            <a:off x="6557963" y="41925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6" name="Rectangle 48"/>
          <p:cNvSpPr>
            <a:spLocks noChangeArrowheads="1"/>
          </p:cNvSpPr>
          <p:nvPr/>
        </p:nvSpPr>
        <p:spPr bwMode="auto">
          <a:xfrm>
            <a:off x="2200275" y="4398963"/>
            <a:ext cx="11906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Mencia, Capital</a:t>
            </a:r>
            <a:endParaRPr lang="en-US" altLang="en-US" dirty="0">
              <a:solidFill>
                <a:prstClr val="black"/>
              </a:solidFill>
              <a:cs typeface="+mn-cs"/>
            </a:endParaRPr>
          </a:p>
        </p:txBody>
      </p:sp>
      <p:sp>
        <p:nvSpPr>
          <p:cNvPr id="147" name="Rectangle 49"/>
          <p:cNvSpPr>
            <a:spLocks noChangeArrowheads="1"/>
          </p:cNvSpPr>
          <p:nvPr/>
        </p:nvSpPr>
        <p:spPr bwMode="auto">
          <a:xfrm>
            <a:off x="7767638" y="43989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8" name="Rectangle 50"/>
          <p:cNvSpPr>
            <a:spLocks noChangeArrowheads="1"/>
          </p:cNvSpPr>
          <p:nvPr/>
        </p:nvSpPr>
        <p:spPr bwMode="auto">
          <a:xfrm>
            <a:off x="3189288" y="3965575"/>
            <a:ext cx="1311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49" name="Rectangle 51"/>
          <p:cNvSpPr>
            <a:spLocks noChangeArrowheads="1"/>
          </p:cNvSpPr>
          <p:nvPr/>
        </p:nvSpPr>
        <p:spPr bwMode="auto">
          <a:xfrm>
            <a:off x="2947988" y="4635500"/>
            <a:ext cx="1693862"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admission of Mencia</a:t>
            </a:r>
            <a:endParaRPr lang="en-US" altLang="en-US" dirty="0">
              <a:solidFill>
                <a:prstClr val="black"/>
              </a:solidFill>
              <a:cs typeface="+mn-cs"/>
            </a:endParaRPr>
          </a:p>
        </p:txBody>
      </p:sp>
      <p:sp>
        <p:nvSpPr>
          <p:cNvPr id="150" name="Rectangle 52"/>
          <p:cNvSpPr>
            <a:spLocks noChangeArrowheads="1"/>
          </p:cNvSpPr>
          <p:nvPr/>
        </p:nvSpPr>
        <p:spPr bwMode="auto">
          <a:xfrm>
            <a:off x="981075" y="223202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Line 53"/>
          <p:cNvSpPr>
            <a:spLocks noChangeShapeType="1"/>
          </p:cNvSpPr>
          <p:nvPr/>
        </p:nvSpPr>
        <p:spPr bwMode="auto">
          <a:xfrm>
            <a:off x="1887538"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Rectangle 54"/>
          <p:cNvSpPr>
            <a:spLocks noChangeArrowheads="1"/>
          </p:cNvSpPr>
          <p:nvPr/>
        </p:nvSpPr>
        <p:spPr bwMode="auto">
          <a:xfrm>
            <a:off x="1887538" y="2252663"/>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Line 55"/>
          <p:cNvSpPr>
            <a:spLocks noChangeShapeType="1"/>
          </p:cNvSpPr>
          <p:nvPr/>
        </p:nvSpPr>
        <p:spPr bwMode="auto">
          <a:xfrm>
            <a:off x="5700713"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Rectangle 56"/>
          <p:cNvSpPr>
            <a:spLocks noChangeArrowheads="1"/>
          </p:cNvSpPr>
          <p:nvPr/>
        </p:nvSpPr>
        <p:spPr bwMode="auto">
          <a:xfrm>
            <a:off x="5700713" y="22526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Line 57"/>
          <p:cNvSpPr>
            <a:spLocks noChangeShapeType="1"/>
          </p:cNvSpPr>
          <p:nvPr/>
        </p:nvSpPr>
        <p:spPr bwMode="auto">
          <a:xfrm>
            <a:off x="6910388"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58"/>
          <p:cNvSpPr>
            <a:spLocks noChangeArrowheads="1"/>
          </p:cNvSpPr>
          <p:nvPr/>
        </p:nvSpPr>
        <p:spPr bwMode="auto">
          <a:xfrm>
            <a:off x="6910388" y="2252663"/>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59"/>
          <p:cNvSpPr>
            <a:spLocks noChangeArrowheads="1"/>
          </p:cNvSpPr>
          <p:nvPr/>
        </p:nvSpPr>
        <p:spPr bwMode="auto">
          <a:xfrm>
            <a:off x="8110538" y="225266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Rectangle 60"/>
          <p:cNvSpPr>
            <a:spLocks noChangeArrowheads="1"/>
          </p:cNvSpPr>
          <p:nvPr/>
        </p:nvSpPr>
        <p:spPr bwMode="auto">
          <a:xfrm>
            <a:off x="981075" y="393382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61"/>
          <p:cNvSpPr>
            <a:spLocks noChangeShapeType="1"/>
          </p:cNvSpPr>
          <p:nvPr/>
        </p:nvSpPr>
        <p:spPr bwMode="auto">
          <a:xfrm>
            <a:off x="1887538" y="39544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62"/>
          <p:cNvSpPr>
            <a:spLocks noChangeArrowheads="1"/>
          </p:cNvSpPr>
          <p:nvPr/>
        </p:nvSpPr>
        <p:spPr bwMode="auto">
          <a:xfrm>
            <a:off x="1887538" y="3954463"/>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63"/>
          <p:cNvSpPr>
            <a:spLocks noChangeShapeType="1"/>
          </p:cNvSpPr>
          <p:nvPr/>
        </p:nvSpPr>
        <p:spPr bwMode="auto">
          <a:xfrm>
            <a:off x="5700713" y="39544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64"/>
          <p:cNvSpPr>
            <a:spLocks noChangeArrowheads="1"/>
          </p:cNvSpPr>
          <p:nvPr/>
        </p:nvSpPr>
        <p:spPr bwMode="auto">
          <a:xfrm>
            <a:off x="5700713" y="39544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65"/>
          <p:cNvSpPr>
            <a:spLocks noChangeShapeType="1"/>
          </p:cNvSpPr>
          <p:nvPr/>
        </p:nvSpPr>
        <p:spPr bwMode="auto">
          <a:xfrm>
            <a:off x="6910388" y="39544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66"/>
          <p:cNvSpPr>
            <a:spLocks noChangeArrowheads="1"/>
          </p:cNvSpPr>
          <p:nvPr/>
        </p:nvSpPr>
        <p:spPr bwMode="auto">
          <a:xfrm>
            <a:off x="6910388" y="3954463"/>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67"/>
          <p:cNvSpPr>
            <a:spLocks noChangeArrowheads="1"/>
          </p:cNvSpPr>
          <p:nvPr/>
        </p:nvSpPr>
        <p:spPr bwMode="auto">
          <a:xfrm>
            <a:off x="8110538" y="3954463"/>
            <a:ext cx="20637"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Line 68"/>
          <p:cNvSpPr>
            <a:spLocks noChangeShapeType="1"/>
          </p:cNvSpPr>
          <p:nvPr/>
        </p:nvSpPr>
        <p:spPr bwMode="auto">
          <a:xfrm>
            <a:off x="990600" y="4181475"/>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Rectangle 69"/>
          <p:cNvSpPr>
            <a:spLocks noChangeArrowheads="1"/>
          </p:cNvSpPr>
          <p:nvPr/>
        </p:nvSpPr>
        <p:spPr bwMode="auto">
          <a:xfrm>
            <a:off x="990600" y="4181475"/>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Line 70"/>
          <p:cNvSpPr>
            <a:spLocks noChangeShapeType="1"/>
          </p:cNvSpPr>
          <p:nvPr/>
        </p:nvSpPr>
        <p:spPr bwMode="auto">
          <a:xfrm>
            <a:off x="1887538" y="4181475"/>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Rectangle 71"/>
          <p:cNvSpPr>
            <a:spLocks noChangeArrowheads="1"/>
          </p:cNvSpPr>
          <p:nvPr/>
        </p:nvSpPr>
        <p:spPr bwMode="auto">
          <a:xfrm>
            <a:off x="1887538" y="4181475"/>
            <a:ext cx="11112"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Line 72"/>
          <p:cNvSpPr>
            <a:spLocks noChangeShapeType="1"/>
          </p:cNvSpPr>
          <p:nvPr/>
        </p:nvSpPr>
        <p:spPr bwMode="auto">
          <a:xfrm>
            <a:off x="2786063"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Rectangle 73"/>
          <p:cNvSpPr>
            <a:spLocks noChangeArrowheads="1"/>
          </p:cNvSpPr>
          <p:nvPr/>
        </p:nvSpPr>
        <p:spPr bwMode="auto">
          <a:xfrm>
            <a:off x="2786063" y="22526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Line 74"/>
          <p:cNvSpPr>
            <a:spLocks noChangeShapeType="1"/>
          </p:cNvSpPr>
          <p:nvPr/>
        </p:nvSpPr>
        <p:spPr bwMode="auto">
          <a:xfrm>
            <a:off x="3279775"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75"/>
          <p:cNvSpPr>
            <a:spLocks noChangeArrowheads="1"/>
          </p:cNvSpPr>
          <p:nvPr/>
        </p:nvSpPr>
        <p:spPr bwMode="auto">
          <a:xfrm>
            <a:off x="3279775" y="225266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Line 76"/>
          <p:cNvSpPr>
            <a:spLocks noChangeShapeType="1"/>
          </p:cNvSpPr>
          <p:nvPr/>
        </p:nvSpPr>
        <p:spPr bwMode="auto">
          <a:xfrm>
            <a:off x="4491038" y="225266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77"/>
          <p:cNvSpPr>
            <a:spLocks noChangeArrowheads="1"/>
          </p:cNvSpPr>
          <p:nvPr/>
        </p:nvSpPr>
        <p:spPr bwMode="auto">
          <a:xfrm>
            <a:off x="4491038" y="225266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Line 78"/>
          <p:cNvSpPr>
            <a:spLocks noChangeShapeType="1"/>
          </p:cNvSpPr>
          <p:nvPr/>
        </p:nvSpPr>
        <p:spPr bwMode="auto">
          <a:xfrm>
            <a:off x="5700713" y="4181475"/>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79"/>
          <p:cNvSpPr>
            <a:spLocks noChangeArrowheads="1"/>
          </p:cNvSpPr>
          <p:nvPr/>
        </p:nvSpPr>
        <p:spPr bwMode="auto">
          <a:xfrm>
            <a:off x="5700713" y="4181475"/>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Line 80"/>
          <p:cNvSpPr>
            <a:spLocks noChangeShapeType="1"/>
          </p:cNvSpPr>
          <p:nvPr/>
        </p:nvSpPr>
        <p:spPr bwMode="auto">
          <a:xfrm>
            <a:off x="6910388" y="4181475"/>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81"/>
          <p:cNvSpPr>
            <a:spLocks noChangeArrowheads="1"/>
          </p:cNvSpPr>
          <p:nvPr/>
        </p:nvSpPr>
        <p:spPr bwMode="auto">
          <a:xfrm>
            <a:off x="6910388" y="4181475"/>
            <a:ext cx="11112"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Line 82"/>
          <p:cNvSpPr>
            <a:spLocks noChangeShapeType="1"/>
          </p:cNvSpPr>
          <p:nvPr/>
        </p:nvSpPr>
        <p:spPr bwMode="auto">
          <a:xfrm>
            <a:off x="8121650" y="4181475"/>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83"/>
          <p:cNvSpPr>
            <a:spLocks noChangeArrowheads="1"/>
          </p:cNvSpPr>
          <p:nvPr/>
        </p:nvSpPr>
        <p:spPr bwMode="auto">
          <a:xfrm>
            <a:off x="8121650" y="4181475"/>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84"/>
          <p:cNvSpPr>
            <a:spLocks noChangeArrowheads="1"/>
          </p:cNvSpPr>
          <p:nvPr/>
        </p:nvSpPr>
        <p:spPr bwMode="auto">
          <a:xfrm>
            <a:off x="1000125" y="2232025"/>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85"/>
          <p:cNvSpPr>
            <a:spLocks noChangeArrowheads="1"/>
          </p:cNvSpPr>
          <p:nvPr/>
        </p:nvSpPr>
        <p:spPr bwMode="auto">
          <a:xfrm>
            <a:off x="1000125" y="245903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Line 86"/>
          <p:cNvSpPr>
            <a:spLocks noChangeShapeType="1"/>
          </p:cNvSpPr>
          <p:nvPr/>
        </p:nvSpPr>
        <p:spPr bwMode="auto">
          <a:xfrm>
            <a:off x="4491038" y="3294063"/>
            <a:ext cx="364013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87"/>
          <p:cNvSpPr>
            <a:spLocks noChangeArrowheads="1"/>
          </p:cNvSpPr>
          <p:nvPr/>
        </p:nvSpPr>
        <p:spPr bwMode="auto">
          <a:xfrm>
            <a:off x="4491038" y="3294063"/>
            <a:ext cx="3640137"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Line 88"/>
          <p:cNvSpPr>
            <a:spLocks noChangeShapeType="1"/>
          </p:cNvSpPr>
          <p:nvPr/>
        </p:nvSpPr>
        <p:spPr bwMode="auto">
          <a:xfrm>
            <a:off x="4491038" y="3500438"/>
            <a:ext cx="364013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Rectangle 89"/>
          <p:cNvSpPr>
            <a:spLocks noChangeArrowheads="1"/>
          </p:cNvSpPr>
          <p:nvPr/>
        </p:nvSpPr>
        <p:spPr bwMode="auto">
          <a:xfrm>
            <a:off x="4491038" y="3500438"/>
            <a:ext cx="3640137"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Line 90"/>
          <p:cNvSpPr>
            <a:spLocks noChangeShapeType="1"/>
          </p:cNvSpPr>
          <p:nvPr/>
        </p:nvSpPr>
        <p:spPr bwMode="auto">
          <a:xfrm>
            <a:off x="4491038" y="3521075"/>
            <a:ext cx="3640137"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Rectangle 91"/>
          <p:cNvSpPr>
            <a:spLocks noChangeArrowheads="1"/>
          </p:cNvSpPr>
          <p:nvPr/>
        </p:nvSpPr>
        <p:spPr bwMode="auto">
          <a:xfrm>
            <a:off x="4491038" y="3521075"/>
            <a:ext cx="3640137"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92"/>
          <p:cNvSpPr>
            <a:spLocks noChangeArrowheads="1"/>
          </p:cNvSpPr>
          <p:nvPr/>
        </p:nvSpPr>
        <p:spPr bwMode="auto">
          <a:xfrm>
            <a:off x="1000125" y="3933825"/>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93"/>
          <p:cNvSpPr>
            <a:spLocks noChangeArrowheads="1"/>
          </p:cNvSpPr>
          <p:nvPr/>
        </p:nvSpPr>
        <p:spPr bwMode="auto">
          <a:xfrm>
            <a:off x="1000125" y="416083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Line 94"/>
          <p:cNvSpPr>
            <a:spLocks noChangeShapeType="1"/>
          </p:cNvSpPr>
          <p:nvPr/>
        </p:nvSpPr>
        <p:spPr bwMode="auto">
          <a:xfrm>
            <a:off x="1000125" y="437832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Rectangle 95"/>
          <p:cNvSpPr>
            <a:spLocks noChangeArrowheads="1"/>
          </p:cNvSpPr>
          <p:nvPr/>
        </p:nvSpPr>
        <p:spPr bwMode="auto">
          <a:xfrm>
            <a:off x="1000125" y="437832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Line 96"/>
          <p:cNvSpPr>
            <a:spLocks noChangeShapeType="1"/>
          </p:cNvSpPr>
          <p:nvPr/>
        </p:nvSpPr>
        <p:spPr bwMode="auto">
          <a:xfrm>
            <a:off x="1000125" y="458470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Rectangle 97"/>
          <p:cNvSpPr>
            <a:spLocks noChangeArrowheads="1"/>
          </p:cNvSpPr>
          <p:nvPr/>
        </p:nvSpPr>
        <p:spPr bwMode="auto">
          <a:xfrm>
            <a:off x="1000125" y="4584700"/>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Line 98"/>
          <p:cNvSpPr>
            <a:spLocks noChangeShapeType="1"/>
          </p:cNvSpPr>
          <p:nvPr/>
        </p:nvSpPr>
        <p:spPr bwMode="auto">
          <a:xfrm>
            <a:off x="1000125" y="479107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Rectangle 99"/>
          <p:cNvSpPr>
            <a:spLocks noChangeArrowheads="1"/>
          </p:cNvSpPr>
          <p:nvPr/>
        </p:nvSpPr>
        <p:spPr bwMode="auto">
          <a:xfrm>
            <a:off x="1000125" y="479107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778" name="Slide Number Placeholder 90"/>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5D084AB-B7A8-46FF-85C1-5755CFC82DA3}" type="slidenum">
              <a:rPr lang="en-US" altLang="en-US" smtClean="0">
                <a:solidFill>
                  <a:srgbClr val="898989"/>
                </a:solidFill>
              </a:rPr>
              <a:pPr/>
              <a:t>43</a:t>
            </a:fld>
            <a:endParaRPr lang="en-US" altLang="en-US">
              <a:solidFill>
                <a:srgbClr val="898989"/>
              </a:solidFill>
            </a:endParaRPr>
          </a:p>
        </p:txBody>
      </p:sp>
      <p:sp>
        <p:nvSpPr>
          <p:cNvPr id="91" name="Rounded Rectangle 90"/>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Effect transition="in" filter="fade">
                                      <p:cBhvr>
                                        <p:cTn id="19" dur="500"/>
                                        <p:tgtEl>
                                          <p:spTgt spid="1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6"/>
                                        </p:tgtEl>
                                        <p:attrNameLst>
                                          <p:attrName>style.visibility</p:attrName>
                                        </p:attrNameLst>
                                      </p:cBhvr>
                                      <p:to>
                                        <p:strVal val="visible"/>
                                      </p:to>
                                    </p:set>
                                    <p:animEffect transition="in" filter="fade">
                                      <p:cBhvr>
                                        <p:cTn id="22" dur="500"/>
                                        <p:tgtEl>
                                          <p:spTgt spid="1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0"/>
                                        </p:tgtEl>
                                        <p:attrNameLst>
                                          <p:attrName>style.visibility</p:attrName>
                                        </p:attrNameLst>
                                      </p:cBhvr>
                                      <p:to>
                                        <p:strVal val="visible"/>
                                      </p:to>
                                    </p:set>
                                    <p:animEffect transition="in" filter="fade">
                                      <p:cBhvr>
                                        <p:cTn id="25" dur="500"/>
                                        <p:tgtEl>
                                          <p:spTgt spid="150"/>
                                        </p:tgtEl>
                                      </p:cBhvr>
                                    </p:animEffect>
                                  </p:childTnLst>
                                </p:cTn>
                              </p:par>
                              <p:par>
                                <p:cTn id="26" presetID="10" presetClass="entr" presetSubtype="0" fill="hold" nodeType="with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fade">
                                      <p:cBhvr>
                                        <p:cTn id="28" dur="500"/>
                                        <p:tgtEl>
                                          <p:spTgt spid="1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2"/>
                                        </p:tgtEl>
                                        <p:attrNameLst>
                                          <p:attrName>style.visibility</p:attrName>
                                        </p:attrNameLst>
                                      </p:cBhvr>
                                      <p:to>
                                        <p:strVal val="visible"/>
                                      </p:to>
                                    </p:set>
                                    <p:animEffect transition="in" filter="fade">
                                      <p:cBhvr>
                                        <p:cTn id="31" dur="500"/>
                                        <p:tgtEl>
                                          <p:spTgt spid="152"/>
                                        </p:tgtEl>
                                      </p:cBhvr>
                                    </p:animEffect>
                                  </p:childTnLst>
                                </p:cTn>
                              </p:par>
                              <p:par>
                                <p:cTn id="32" presetID="10" presetClass="entr" presetSubtype="0" fill="hold" nodeType="withEffect">
                                  <p:stCondLst>
                                    <p:cond delay="0"/>
                                  </p:stCondLst>
                                  <p:childTnLst>
                                    <p:set>
                                      <p:cBhvr>
                                        <p:cTn id="33" dur="1" fill="hold">
                                          <p:stCondLst>
                                            <p:cond delay="0"/>
                                          </p:stCondLst>
                                        </p:cTn>
                                        <p:tgtEl>
                                          <p:spTgt spid="153"/>
                                        </p:tgtEl>
                                        <p:attrNameLst>
                                          <p:attrName>style.visibility</p:attrName>
                                        </p:attrNameLst>
                                      </p:cBhvr>
                                      <p:to>
                                        <p:strVal val="visible"/>
                                      </p:to>
                                    </p:set>
                                    <p:animEffect transition="in" filter="fade">
                                      <p:cBhvr>
                                        <p:cTn id="34" dur="500"/>
                                        <p:tgtEl>
                                          <p:spTgt spid="15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4"/>
                                        </p:tgtEl>
                                        <p:attrNameLst>
                                          <p:attrName>style.visibility</p:attrName>
                                        </p:attrNameLst>
                                      </p:cBhvr>
                                      <p:to>
                                        <p:strVal val="visible"/>
                                      </p:to>
                                    </p:set>
                                    <p:animEffect transition="in" filter="fade">
                                      <p:cBhvr>
                                        <p:cTn id="37" dur="500"/>
                                        <p:tgtEl>
                                          <p:spTgt spid="154"/>
                                        </p:tgtEl>
                                      </p:cBhvr>
                                    </p:animEffect>
                                  </p:childTnLst>
                                </p:cTn>
                              </p:par>
                              <p:par>
                                <p:cTn id="38" presetID="10" presetClass="entr" presetSubtype="0" fill="hold" nodeType="withEffect">
                                  <p:stCondLst>
                                    <p:cond delay="0"/>
                                  </p:stCondLst>
                                  <p:childTnLst>
                                    <p:set>
                                      <p:cBhvr>
                                        <p:cTn id="39" dur="1" fill="hold">
                                          <p:stCondLst>
                                            <p:cond delay="0"/>
                                          </p:stCondLst>
                                        </p:cTn>
                                        <p:tgtEl>
                                          <p:spTgt spid="155"/>
                                        </p:tgtEl>
                                        <p:attrNameLst>
                                          <p:attrName>style.visibility</p:attrName>
                                        </p:attrNameLst>
                                      </p:cBhvr>
                                      <p:to>
                                        <p:strVal val="visible"/>
                                      </p:to>
                                    </p:set>
                                    <p:animEffect transition="in" filter="fade">
                                      <p:cBhvr>
                                        <p:cTn id="40" dur="500"/>
                                        <p:tgtEl>
                                          <p:spTgt spid="1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6"/>
                                        </p:tgtEl>
                                        <p:attrNameLst>
                                          <p:attrName>style.visibility</p:attrName>
                                        </p:attrNameLst>
                                      </p:cBhvr>
                                      <p:to>
                                        <p:strVal val="visible"/>
                                      </p:to>
                                    </p:set>
                                    <p:animEffect transition="in" filter="fade">
                                      <p:cBhvr>
                                        <p:cTn id="43" dur="500"/>
                                        <p:tgtEl>
                                          <p:spTgt spid="15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fade">
                                      <p:cBhvr>
                                        <p:cTn id="46" dur="500"/>
                                        <p:tgtEl>
                                          <p:spTgt spid="157"/>
                                        </p:tgtEl>
                                      </p:cBhvr>
                                    </p:animEffect>
                                  </p:childTnLst>
                                </p:cTn>
                              </p:par>
                              <p:par>
                                <p:cTn id="47" presetID="10" presetClass="entr" presetSubtype="0" fill="hold"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fade">
                                      <p:cBhvr>
                                        <p:cTn id="49" dur="500"/>
                                        <p:tgtEl>
                                          <p:spTgt spid="17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fade">
                                      <p:cBhvr>
                                        <p:cTn id="52" dur="500"/>
                                        <p:tgtEl>
                                          <p:spTgt spid="171"/>
                                        </p:tgtEl>
                                      </p:cBhvr>
                                    </p:animEffect>
                                  </p:childTnLst>
                                </p:cTn>
                              </p:par>
                              <p:par>
                                <p:cTn id="53" presetID="10" presetClass="entr" presetSubtype="0" fill="hold"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fade">
                                      <p:cBhvr>
                                        <p:cTn id="55" dur="500"/>
                                        <p:tgtEl>
                                          <p:spTgt spid="1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3"/>
                                        </p:tgtEl>
                                        <p:attrNameLst>
                                          <p:attrName>style.visibility</p:attrName>
                                        </p:attrNameLst>
                                      </p:cBhvr>
                                      <p:to>
                                        <p:strVal val="visible"/>
                                      </p:to>
                                    </p:set>
                                    <p:animEffect transition="in" filter="fade">
                                      <p:cBhvr>
                                        <p:cTn id="58" dur="500"/>
                                        <p:tgtEl>
                                          <p:spTgt spid="173"/>
                                        </p:tgtEl>
                                      </p:cBhvr>
                                    </p:animEffect>
                                  </p:childTnLst>
                                </p:cTn>
                              </p:par>
                              <p:par>
                                <p:cTn id="59" presetID="10" presetClass="entr" presetSubtype="0" fill="hold"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fade">
                                      <p:cBhvr>
                                        <p:cTn id="61" dur="500"/>
                                        <p:tgtEl>
                                          <p:spTgt spid="17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5"/>
                                        </p:tgtEl>
                                        <p:attrNameLst>
                                          <p:attrName>style.visibility</p:attrName>
                                        </p:attrNameLst>
                                      </p:cBhvr>
                                      <p:to>
                                        <p:strVal val="visible"/>
                                      </p:to>
                                    </p:set>
                                    <p:animEffect transition="in" filter="fade">
                                      <p:cBhvr>
                                        <p:cTn id="64" dur="500"/>
                                        <p:tgtEl>
                                          <p:spTgt spid="17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fade">
                                      <p:cBhvr>
                                        <p:cTn id="67" dur="500"/>
                                        <p:tgtEl>
                                          <p:spTgt spid="18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Effect transition="in" filter="fade">
                                      <p:cBhvr>
                                        <p:cTn id="70" dur="500"/>
                                        <p:tgtEl>
                                          <p:spTgt spid="183"/>
                                        </p:tgtEl>
                                      </p:cBhvr>
                                    </p:animEffect>
                                  </p:childTnLst>
                                </p:cTn>
                              </p:par>
                              <p:par>
                                <p:cTn id="71" presetID="10" presetClass="entr" presetSubtype="0" fill="hold" nodeType="withEffect">
                                  <p:stCondLst>
                                    <p:cond delay="0"/>
                                  </p:stCondLst>
                                  <p:childTnLst>
                                    <p:set>
                                      <p:cBhvr>
                                        <p:cTn id="72" dur="1" fill="hold">
                                          <p:stCondLst>
                                            <p:cond delay="0"/>
                                          </p:stCondLst>
                                        </p:cTn>
                                        <p:tgtEl>
                                          <p:spTgt spid="184"/>
                                        </p:tgtEl>
                                        <p:attrNameLst>
                                          <p:attrName>style.visibility</p:attrName>
                                        </p:attrNameLst>
                                      </p:cBhvr>
                                      <p:to>
                                        <p:strVal val="visible"/>
                                      </p:to>
                                    </p:set>
                                    <p:animEffect transition="in" filter="fade">
                                      <p:cBhvr>
                                        <p:cTn id="73" dur="500"/>
                                        <p:tgtEl>
                                          <p:spTgt spid="18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85"/>
                                        </p:tgtEl>
                                        <p:attrNameLst>
                                          <p:attrName>style.visibility</p:attrName>
                                        </p:attrNameLst>
                                      </p:cBhvr>
                                      <p:to>
                                        <p:strVal val="visible"/>
                                      </p:to>
                                    </p:set>
                                    <p:animEffect transition="in" filter="fade">
                                      <p:cBhvr>
                                        <p:cTn id="76" dur="500"/>
                                        <p:tgtEl>
                                          <p:spTgt spid="185"/>
                                        </p:tgtEl>
                                      </p:cBhvr>
                                    </p:animEffect>
                                  </p:childTnLst>
                                </p:cTn>
                              </p:par>
                              <p:par>
                                <p:cTn id="77" presetID="10" presetClass="entr" presetSubtype="0" fill="hold" nodeType="withEffect">
                                  <p:stCondLst>
                                    <p:cond delay="0"/>
                                  </p:stCondLst>
                                  <p:childTnLst>
                                    <p:set>
                                      <p:cBhvr>
                                        <p:cTn id="78" dur="1" fill="hold">
                                          <p:stCondLst>
                                            <p:cond delay="0"/>
                                          </p:stCondLst>
                                        </p:cTn>
                                        <p:tgtEl>
                                          <p:spTgt spid="186"/>
                                        </p:tgtEl>
                                        <p:attrNameLst>
                                          <p:attrName>style.visibility</p:attrName>
                                        </p:attrNameLst>
                                      </p:cBhvr>
                                      <p:to>
                                        <p:strVal val="visible"/>
                                      </p:to>
                                    </p:set>
                                    <p:animEffect transition="in" filter="fade">
                                      <p:cBhvr>
                                        <p:cTn id="79" dur="500"/>
                                        <p:tgtEl>
                                          <p:spTgt spid="18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7"/>
                                        </p:tgtEl>
                                        <p:attrNameLst>
                                          <p:attrName>style.visibility</p:attrName>
                                        </p:attrNameLst>
                                      </p:cBhvr>
                                      <p:to>
                                        <p:strVal val="visible"/>
                                      </p:to>
                                    </p:set>
                                    <p:animEffect transition="in" filter="fade">
                                      <p:cBhvr>
                                        <p:cTn id="82" dur="500"/>
                                        <p:tgtEl>
                                          <p:spTgt spid="187"/>
                                        </p:tgtEl>
                                      </p:cBhvr>
                                    </p:animEffect>
                                  </p:childTnLst>
                                </p:cTn>
                              </p:par>
                              <p:par>
                                <p:cTn id="83" presetID="10" presetClass="entr" presetSubtype="0" fill="hold" nodeType="withEffect">
                                  <p:stCondLst>
                                    <p:cond delay="0"/>
                                  </p:stCondLst>
                                  <p:childTnLst>
                                    <p:set>
                                      <p:cBhvr>
                                        <p:cTn id="84" dur="1" fill="hold">
                                          <p:stCondLst>
                                            <p:cond delay="0"/>
                                          </p:stCondLst>
                                        </p:cTn>
                                        <p:tgtEl>
                                          <p:spTgt spid="188"/>
                                        </p:tgtEl>
                                        <p:attrNameLst>
                                          <p:attrName>style.visibility</p:attrName>
                                        </p:attrNameLst>
                                      </p:cBhvr>
                                      <p:to>
                                        <p:strVal val="visible"/>
                                      </p:to>
                                    </p:set>
                                    <p:animEffect transition="in" filter="fade">
                                      <p:cBhvr>
                                        <p:cTn id="85" dur="500"/>
                                        <p:tgtEl>
                                          <p:spTgt spid="18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9"/>
                                        </p:tgtEl>
                                        <p:attrNameLst>
                                          <p:attrName>style.visibility</p:attrName>
                                        </p:attrNameLst>
                                      </p:cBhvr>
                                      <p:to>
                                        <p:strVal val="visible"/>
                                      </p:to>
                                    </p:set>
                                    <p:animEffect transition="in" filter="fade">
                                      <p:cBhvr>
                                        <p:cTn id="88" dur="500"/>
                                        <p:tgtEl>
                                          <p:spTgt spid="18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fade">
                                      <p:cBhvr>
                                        <p:cTn id="97" dur="500"/>
                                        <p:tgtEl>
                                          <p:spTgt spid="13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7"/>
                                        </p:tgtEl>
                                        <p:attrNameLst>
                                          <p:attrName>style.visibility</p:attrName>
                                        </p:attrNameLst>
                                      </p:cBhvr>
                                      <p:to>
                                        <p:strVal val="visible"/>
                                      </p:to>
                                    </p:set>
                                    <p:animEffect transition="in" filter="fade">
                                      <p:cBhvr>
                                        <p:cTn id="100" dur="500"/>
                                        <p:tgtEl>
                                          <p:spTgt spid="1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38"/>
                                        </p:tgtEl>
                                        <p:attrNameLst>
                                          <p:attrName>style.visibility</p:attrName>
                                        </p:attrNameLst>
                                      </p:cBhvr>
                                      <p:to>
                                        <p:strVal val="visible"/>
                                      </p:to>
                                    </p:set>
                                    <p:animEffect transition="in" filter="fade">
                                      <p:cBhvr>
                                        <p:cTn id="106" dur="500"/>
                                        <p:tgtEl>
                                          <p:spTgt spid="13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fade">
                                      <p:cBhvr>
                                        <p:cTn id="109" dur="500"/>
                                        <p:tgtEl>
                                          <p:spTgt spid="13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3"/>
                                        </p:tgtEl>
                                        <p:attrNameLst>
                                          <p:attrName>style.visibility</p:attrName>
                                        </p:attrNameLst>
                                      </p:cBhvr>
                                      <p:to>
                                        <p:strVal val="visible"/>
                                      </p:to>
                                    </p:set>
                                    <p:animEffect transition="in" filter="fade">
                                      <p:cBhvr>
                                        <p:cTn id="112" dur="500"/>
                                        <p:tgtEl>
                                          <p:spTgt spid="13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4"/>
                                        </p:tgtEl>
                                        <p:attrNameLst>
                                          <p:attrName>style.visibility</p:attrName>
                                        </p:attrNameLst>
                                      </p:cBhvr>
                                      <p:to>
                                        <p:strVal val="visible"/>
                                      </p:to>
                                    </p:set>
                                    <p:animEffect transition="in" filter="fade">
                                      <p:cBhvr>
                                        <p:cTn id="115" dur="500"/>
                                        <p:tgtEl>
                                          <p:spTgt spid="134"/>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Effect transition="in" filter="fade">
                                      <p:cBhvr>
                                        <p:cTn id="118" dur="500"/>
                                        <p:tgtEl>
                                          <p:spTgt spid="2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500"/>
                                        <p:tgtEl>
                                          <p:spTgt spid="2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fade">
                                      <p:cBhvr>
                                        <p:cTn id="124" dur="500"/>
                                        <p:tgtEl>
                                          <p:spTgt spid="3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2"/>
                                        </p:tgtEl>
                                        <p:attrNameLst>
                                          <p:attrName>style.visibility</p:attrName>
                                        </p:attrNameLst>
                                      </p:cBhvr>
                                      <p:to>
                                        <p:strVal val="visible"/>
                                      </p:to>
                                    </p:set>
                                    <p:animEffect transition="in" filter="fade">
                                      <p:cBhvr>
                                        <p:cTn id="127" dur="500"/>
                                        <p:tgtEl>
                                          <p:spTgt spid="132"/>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5"/>
                                        </p:tgtEl>
                                        <p:attrNameLst>
                                          <p:attrName>style.visibility</p:attrName>
                                        </p:attrNameLst>
                                      </p:cBhvr>
                                      <p:to>
                                        <p:strVal val="visible"/>
                                      </p:to>
                                    </p:set>
                                    <p:animEffect transition="in" filter="fade">
                                      <p:cBhvr>
                                        <p:cTn id="130" dur="500"/>
                                        <p:tgtEl>
                                          <p:spTgt spid="13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9"/>
                                        </p:tgtEl>
                                        <p:attrNameLst>
                                          <p:attrName>style.visibility</p:attrName>
                                        </p:attrNameLst>
                                      </p:cBhvr>
                                      <p:to>
                                        <p:strVal val="visible"/>
                                      </p:to>
                                    </p:set>
                                    <p:animEffect transition="in" filter="fade">
                                      <p:cBhvr>
                                        <p:cTn id="133" dur="500"/>
                                        <p:tgtEl>
                                          <p:spTgt spid="139"/>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22"/>
                                        </p:tgtEl>
                                        <p:attrNameLst>
                                          <p:attrName>style.visibility</p:attrName>
                                        </p:attrNameLst>
                                      </p:cBhvr>
                                      <p:to>
                                        <p:strVal val="visible"/>
                                      </p:to>
                                    </p:set>
                                    <p:animEffect transition="in" filter="fade">
                                      <p:cBhvr>
                                        <p:cTn id="138" dur="500"/>
                                        <p:tgtEl>
                                          <p:spTgt spid="22"/>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40"/>
                                        </p:tgtEl>
                                        <p:attrNameLst>
                                          <p:attrName>style.visibility</p:attrName>
                                        </p:attrNameLst>
                                      </p:cBhvr>
                                      <p:to>
                                        <p:strVal val="visible"/>
                                      </p:to>
                                    </p:set>
                                    <p:animEffect transition="in" filter="fade">
                                      <p:cBhvr>
                                        <p:cTn id="141" dur="500"/>
                                        <p:tgtEl>
                                          <p:spTgt spid="140"/>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1"/>
                                        </p:tgtEl>
                                        <p:attrNameLst>
                                          <p:attrName>style.visibility</p:attrName>
                                        </p:attrNameLst>
                                      </p:cBhvr>
                                      <p:to>
                                        <p:strVal val="visible"/>
                                      </p:to>
                                    </p:set>
                                    <p:animEffect transition="in" filter="fade">
                                      <p:cBhvr>
                                        <p:cTn id="144" dur="500"/>
                                        <p:tgtEl>
                                          <p:spTgt spid="1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2"/>
                                        </p:tgtEl>
                                        <p:attrNameLst>
                                          <p:attrName>style.visibility</p:attrName>
                                        </p:attrNameLst>
                                      </p:cBhvr>
                                      <p:to>
                                        <p:strVal val="visible"/>
                                      </p:to>
                                    </p:set>
                                    <p:animEffect transition="in" filter="fade">
                                      <p:cBhvr>
                                        <p:cTn id="147" dur="500"/>
                                        <p:tgtEl>
                                          <p:spTgt spid="142"/>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43"/>
                                        </p:tgtEl>
                                        <p:attrNameLst>
                                          <p:attrName>style.visibility</p:attrName>
                                        </p:attrNameLst>
                                      </p:cBhvr>
                                      <p:to>
                                        <p:strVal val="visible"/>
                                      </p:to>
                                    </p:set>
                                    <p:animEffect transition="in" filter="fade">
                                      <p:cBhvr>
                                        <p:cTn id="150" dur="500"/>
                                        <p:tgtEl>
                                          <p:spTgt spid="14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48"/>
                                        </p:tgtEl>
                                        <p:attrNameLst>
                                          <p:attrName>style.visibility</p:attrName>
                                        </p:attrNameLst>
                                      </p:cBhvr>
                                      <p:to>
                                        <p:strVal val="visible"/>
                                      </p:to>
                                    </p:set>
                                    <p:animEffect transition="in" filter="fade">
                                      <p:cBhvr>
                                        <p:cTn id="153" dur="500"/>
                                        <p:tgtEl>
                                          <p:spTgt spid="14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49"/>
                                        </p:tgtEl>
                                        <p:attrNameLst>
                                          <p:attrName>style.visibility</p:attrName>
                                        </p:attrNameLst>
                                      </p:cBhvr>
                                      <p:to>
                                        <p:strVal val="visible"/>
                                      </p:to>
                                    </p:set>
                                    <p:animEffect transition="in" filter="fade">
                                      <p:cBhvr>
                                        <p:cTn id="156" dur="500"/>
                                        <p:tgtEl>
                                          <p:spTgt spid="149"/>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8"/>
                                        </p:tgtEl>
                                        <p:attrNameLst>
                                          <p:attrName>style.visibility</p:attrName>
                                        </p:attrNameLst>
                                      </p:cBhvr>
                                      <p:to>
                                        <p:strVal val="visible"/>
                                      </p:to>
                                    </p:set>
                                    <p:animEffect transition="in" filter="fade">
                                      <p:cBhvr>
                                        <p:cTn id="159" dur="500"/>
                                        <p:tgtEl>
                                          <p:spTgt spid="158"/>
                                        </p:tgtEl>
                                      </p:cBhvr>
                                    </p:animEffect>
                                  </p:childTnLst>
                                </p:cTn>
                              </p:par>
                              <p:par>
                                <p:cTn id="160" presetID="10" presetClass="entr" presetSubtype="0" fill="hold" nodeType="withEffect">
                                  <p:stCondLst>
                                    <p:cond delay="0"/>
                                  </p:stCondLst>
                                  <p:childTnLst>
                                    <p:set>
                                      <p:cBhvr>
                                        <p:cTn id="161" dur="1" fill="hold">
                                          <p:stCondLst>
                                            <p:cond delay="0"/>
                                          </p:stCondLst>
                                        </p:cTn>
                                        <p:tgtEl>
                                          <p:spTgt spid="159"/>
                                        </p:tgtEl>
                                        <p:attrNameLst>
                                          <p:attrName>style.visibility</p:attrName>
                                        </p:attrNameLst>
                                      </p:cBhvr>
                                      <p:to>
                                        <p:strVal val="visible"/>
                                      </p:to>
                                    </p:set>
                                    <p:animEffect transition="in" filter="fade">
                                      <p:cBhvr>
                                        <p:cTn id="162" dur="500"/>
                                        <p:tgtEl>
                                          <p:spTgt spid="159"/>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500"/>
                                        <p:tgtEl>
                                          <p:spTgt spid="160"/>
                                        </p:tgtEl>
                                      </p:cBhvr>
                                    </p:animEffect>
                                  </p:childTnLst>
                                </p:cTn>
                              </p:par>
                              <p:par>
                                <p:cTn id="166" presetID="10" presetClass="entr" presetSubtype="0" fill="hold" nodeType="withEffect">
                                  <p:stCondLst>
                                    <p:cond delay="0"/>
                                  </p:stCondLst>
                                  <p:childTnLst>
                                    <p:set>
                                      <p:cBhvr>
                                        <p:cTn id="167" dur="1" fill="hold">
                                          <p:stCondLst>
                                            <p:cond delay="0"/>
                                          </p:stCondLst>
                                        </p:cTn>
                                        <p:tgtEl>
                                          <p:spTgt spid="161"/>
                                        </p:tgtEl>
                                        <p:attrNameLst>
                                          <p:attrName>style.visibility</p:attrName>
                                        </p:attrNameLst>
                                      </p:cBhvr>
                                      <p:to>
                                        <p:strVal val="visible"/>
                                      </p:to>
                                    </p:set>
                                    <p:animEffect transition="in" filter="fade">
                                      <p:cBhvr>
                                        <p:cTn id="168" dur="500"/>
                                        <p:tgtEl>
                                          <p:spTgt spid="161"/>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62"/>
                                        </p:tgtEl>
                                        <p:attrNameLst>
                                          <p:attrName>style.visibility</p:attrName>
                                        </p:attrNameLst>
                                      </p:cBhvr>
                                      <p:to>
                                        <p:strVal val="visible"/>
                                      </p:to>
                                    </p:set>
                                    <p:animEffect transition="in" filter="fade">
                                      <p:cBhvr>
                                        <p:cTn id="171" dur="500"/>
                                        <p:tgtEl>
                                          <p:spTgt spid="162"/>
                                        </p:tgtEl>
                                      </p:cBhvr>
                                    </p:animEffect>
                                  </p:childTnLst>
                                </p:cTn>
                              </p:par>
                              <p:par>
                                <p:cTn id="172" presetID="10" presetClass="entr" presetSubtype="0" fill="hold" nodeType="withEffect">
                                  <p:stCondLst>
                                    <p:cond delay="0"/>
                                  </p:stCondLst>
                                  <p:childTnLst>
                                    <p:set>
                                      <p:cBhvr>
                                        <p:cTn id="173" dur="1" fill="hold">
                                          <p:stCondLst>
                                            <p:cond delay="0"/>
                                          </p:stCondLst>
                                        </p:cTn>
                                        <p:tgtEl>
                                          <p:spTgt spid="163"/>
                                        </p:tgtEl>
                                        <p:attrNameLst>
                                          <p:attrName>style.visibility</p:attrName>
                                        </p:attrNameLst>
                                      </p:cBhvr>
                                      <p:to>
                                        <p:strVal val="visible"/>
                                      </p:to>
                                    </p:set>
                                    <p:animEffect transition="in" filter="fade">
                                      <p:cBhvr>
                                        <p:cTn id="174" dur="500"/>
                                        <p:tgtEl>
                                          <p:spTgt spid="163"/>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64"/>
                                        </p:tgtEl>
                                        <p:attrNameLst>
                                          <p:attrName>style.visibility</p:attrName>
                                        </p:attrNameLst>
                                      </p:cBhvr>
                                      <p:to>
                                        <p:strVal val="visible"/>
                                      </p:to>
                                    </p:set>
                                    <p:animEffect transition="in" filter="fade">
                                      <p:cBhvr>
                                        <p:cTn id="177" dur="500"/>
                                        <p:tgtEl>
                                          <p:spTgt spid="16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65"/>
                                        </p:tgtEl>
                                        <p:attrNameLst>
                                          <p:attrName>style.visibility</p:attrName>
                                        </p:attrNameLst>
                                      </p:cBhvr>
                                      <p:to>
                                        <p:strVal val="visible"/>
                                      </p:to>
                                    </p:set>
                                    <p:animEffect transition="in" filter="fade">
                                      <p:cBhvr>
                                        <p:cTn id="180" dur="500"/>
                                        <p:tgtEl>
                                          <p:spTgt spid="165"/>
                                        </p:tgtEl>
                                      </p:cBhvr>
                                    </p:animEffect>
                                  </p:childTnLst>
                                </p:cTn>
                              </p:par>
                              <p:par>
                                <p:cTn id="181" presetID="10" presetClass="entr" presetSubtype="0" fill="hold" nodeType="withEffect">
                                  <p:stCondLst>
                                    <p:cond delay="0"/>
                                  </p:stCondLst>
                                  <p:childTnLst>
                                    <p:set>
                                      <p:cBhvr>
                                        <p:cTn id="182" dur="1" fill="hold">
                                          <p:stCondLst>
                                            <p:cond delay="0"/>
                                          </p:stCondLst>
                                        </p:cTn>
                                        <p:tgtEl>
                                          <p:spTgt spid="166"/>
                                        </p:tgtEl>
                                        <p:attrNameLst>
                                          <p:attrName>style.visibility</p:attrName>
                                        </p:attrNameLst>
                                      </p:cBhvr>
                                      <p:to>
                                        <p:strVal val="visible"/>
                                      </p:to>
                                    </p:set>
                                    <p:animEffect transition="in" filter="fade">
                                      <p:cBhvr>
                                        <p:cTn id="183" dur="500"/>
                                        <p:tgtEl>
                                          <p:spTgt spid="166"/>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67"/>
                                        </p:tgtEl>
                                        <p:attrNameLst>
                                          <p:attrName>style.visibility</p:attrName>
                                        </p:attrNameLst>
                                      </p:cBhvr>
                                      <p:to>
                                        <p:strVal val="visible"/>
                                      </p:to>
                                    </p:set>
                                    <p:animEffect transition="in" filter="fade">
                                      <p:cBhvr>
                                        <p:cTn id="186" dur="500"/>
                                        <p:tgtEl>
                                          <p:spTgt spid="167"/>
                                        </p:tgtEl>
                                      </p:cBhvr>
                                    </p:animEffect>
                                  </p:childTnLst>
                                </p:cTn>
                              </p:par>
                              <p:par>
                                <p:cTn id="187" presetID="10" presetClass="entr" presetSubtype="0" fill="hold" nodeType="withEffect">
                                  <p:stCondLst>
                                    <p:cond delay="0"/>
                                  </p:stCondLst>
                                  <p:childTnLst>
                                    <p:set>
                                      <p:cBhvr>
                                        <p:cTn id="188" dur="1" fill="hold">
                                          <p:stCondLst>
                                            <p:cond delay="0"/>
                                          </p:stCondLst>
                                        </p:cTn>
                                        <p:tgtEl>
                                          <p:spTgt spid="168"/>
                                        </p:tgtEl>
                                        <p:attrNameLst>
                                          <p:attrName>style.visibility</p:attrName>
                                        </p:attrNameLst>
                                      </p:cBhvr>
                                      <p:to>
                                        <p:strVal val="visible"/>
                                      </p:to>
                                    </p:set>
                                    <p:animEffect transition="in" filter="fade">
                                      <p:cBhvr>
                                        <p:cTn id="189" dur="500"/>
                                        <p:tgtEl>
                                          <p:spTgt spid="168"/>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69"/>
                                        </p:tgtEl>
                                        <p:attrNameLst>
                                          <p:attrName>style.visibility</p:attrName>
                                        </p:attrNameLst>
                                      </p:cBhvr>
                                      <p:to>
                                        <p:strVal val="visible"/>
                                      </p:to>
                                    </p:set>
                                    <p:animEffect transition="in" filter="fade">
                                      <p:cBhvr>
                                        <p:cTn id="192" dur="500"/>
                                        <p:tgtEl>
                                          <p:spTgt spid="169"/>
                                        </p:tgtEl>
                                      </p:cBhvr>
                                    </p:animEffect>
                                  </p:childTnLst>
                                </p:cTn>
                              </p:par>
                              <p:par>
                                <p:cTn id="193" presetID="10" presetClass="entr" presetSubtype="0" fill="hold" nodeType="withEffect">
                                  <p:stCondLst>
                                    <p:cond delay="0"/>
                                  </p:stCondLst>
                                  <p:childTnLst>
                                    <p:set>
                                      <p:cBhvr>
                                        <p:cTn id="194" dur="1" fill="hold">
                                          <p:stCondLst>
                                            <p:cond delay="0"/>
                                          </p:stCondLst>
                                        </p:cTn>
                                        <p:tgtEl>
                                          <p:spTgt spid="176"/>
                                        </p:tgtEl>
                                        <p:attrNameLst>
                                          <p:attrName>style.visibility</p:attrName>
                                        </p:attrNameLst>
                                      </p:cBhvr>
                                      <p:to>
                                        <p:strVal val="visible"/>
                                      </p:to>
                                    </p:set>
                                    <p:animEffect transition="in" filter="fade">
                                      <p:cBhvr>
                                        <p:cTn id="195" dur="500"/>
                                        <p:tgtEl>
                                          <p:spTgt spid="176"/>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7"/>
                                        </p:tgtEl>
                                        <p:attrNameLst>
                                          <p:attrName>style.visibility</p:attrName>
                                        </p:attrNameLst>
                                      </p:cBhvr>
                                      <p:to>
                                        <p:strVal val="visible"/>
                                      </p:to>
                                    </p:set>
                                    <p:animEffect transition="in" filter="fade">
                                      <p:cBhvr>
                                        <p:cTn id="198" dur="500"/>
                                        <p:tgtEl>
                                          <p:spTgt spid="177"/>
                                        </p:tgtEl>
                                      </p:cBhvr>
                                    </p:animEffect>
                                  </p:childTnLst>
                                </p:cTn>
                              </p:par>
                              <p:par>
                                <p:cTn id="199" presetID="10" presetClass="entr" presetSubtype="0" fill="hold" nodeType="withEffect">
                                  <p:stCondLst>
                                    <p:cond delay="0"/>
                                  </p:stCondLst>
                                  <p:childTnLst>
                                    <p:set>
                                      <p:cBhvr>
                                        <p:cTn id="200" dur="1" fill="hold">
                                          <p:stCondLst>
                                            <p:cond delay="0"/>
                                          </p:stCondLst>
                                        </p:cTn>
                                        <p:tgtEl>
                                          <p:spTgt spid="178"/>
                                        </p:tgtEl>
                                        <p:attrNameLst>
                                          <p:attrName>style.visibility</p:attrName>
                                        </p:attrNameLst>
                                      </p:cBhvr>
                                      <p:to>
                                        <p:strVal val="visible"/>
                                      </p:to>
                                    </p:set>
                                    <p:animEffect transition="in" filter="fade">
                                      <p:cBhvr>
                                        <p:cTn id="201" dur="500"/>
                                        <p:tgtEl>
                                          <p:spTgt spid="178"/>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9"/>
                                        </p:tgtEl>
                                        <p:attrNameLst>
                                          <p:attrName>style.visibility</p:attrName>
                                        </p:attrNameLst>
                                      </p:cBhvr>
                                      <p:to>
                                        <p:strVal val="visible"/>
                                      </p:to>
                                    </p:set>
                                    <p:animEffect transition="in" filter="fade">
                                      <p:cBhvr>
                                        <p:cTn id="204" dur="500"/>
                                        <p:tgtEl>
                                          <p:spTgt spid="179"/>
                                        </p:tgtEl>
                                      </p:cBhvr>
                                    </p:animEffect>
                                  </p:childTnLst>
                                </p:cTn>
                              </p:par>
                              <p:par>
                                <p:cTn id="205" presetID="10" presetClass="entr" presetSubtype="0" fill="hold" nodeType="withEffect">
                                  <p:stCondLst>
                                    <p:cond delay="0"/>
                                  </p:stCondLst>
                                  <p:childTnLst>
                                    <p:set>
                                      <p:cBhvr>
                                        <p:cTn id="206" dur="1" fill="hold">
                                          <p:stCondLst>
                                            <p:cond delay="0"/>
                                          </p:stCondLst>
                                        </p:cTn>
                                        <p:tgtEl>
                                          <p:spTgt spid="180"/>
                                        </p:tgtEl>
                                        <p:attrNameLst>
                                          <p:attrName>style.visibility</p:attrName>
                                        </p:attrNameLst>
                                      </p:cBhvr>
                                      <p:to>
                                        <p:strVal val="visible"/>
                                      </p:to>
                                    </p:set>
                                    <p:animEffect transition="in" filter="fade">
                                      <p:cBhvr>
                                        <p:cTn id="207" dur="500"/>
                                        <p:tgtEl>
                                          <p:spTgt spid="180"/>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81"/>
                                        </p:tgtEl>
                                        <p:attrNameLst>
                                          <p:attrName>style.visibility</p:attrName>
                                        </p:attrNameLst>
                                      </p:cBhvr>
                                      <p:to>
                                        <p:strVal val="visible"/>
                                      </p:to>
                                    </p:set>
                                    <p:animEffect transition="in" filter="fade">
                                      <p:cBhvr>
                                        <p:cTn id="210" dur="500"/>
                                        <p:tgtEl>
                                          <p:spTgt spid="181"/>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90"/>
                                        </p:tgtEl>
                                        <p:attrNameLst>
                                          <p:attrName>style.visibility</p:attrName>
                                        </p:attrNameLst>
                                      </p:cBhvr>
                                      <p:to>
                                        <p:strVal val="visible"/>
                                      </p:to>
                                    </p:set>
                                    <p:animEffect transition="in" filter="fade">
                                      <p:cBhvr>
                                        <p:cTn id="213" dur="500"/>
                                        <p:tgtEl>
                                          <p:spTgt spid="19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91"/>
                                        </p:tgtEl>
                                        <p:attrNameLst>
                                          <p:attrName>style.visibility</p:attrName>
                                        </p:attrNameLst>
                                      </p:cBhvr>
                                      <p:to>
                                        <p:strVal val="visible"/>
                                      </p:to>
                                    </p:set>
                                    <p:animEffect transition="in" filter="fade">
                                      <p:cBhvr>
                                        <p:cTn id="216" dur="500"/>
                                        <p:tgtEl>
                                          <p:spTgt spid="191"/>
                                        </p:tgtEl>
                                      </p:cBhvr>
                                    </p:animEffect>
                                  </p:childTnLst>
                                </p:cTn>
                              </p:par>
                              <p:par>
                                <p:cTn id="217" presetID="10" presetClass="entr" presetSubtype="0" fill="hold" nodeType="withEffect">
                                  <p:stCondLst>
                                    <p:cond delay="0"/>
                                  </p:stCondLst>
                                  <p:childTnLst>
                                    <p:set>
                                      <p:cBhvr>
                                        <p:cTn id="218" dur="1" fill="hold">
                                          <p:stCondLst>
                                            <p:cond delay="0"/>
                                          </p:stCondLst>
                                        </p:cTn>
                                        <p:tgtEl>
                                          <p:spTgt spid="192"/>
                                        </p:tgtEl>
                                        <p:attrNameLst>
                                          <p:attrName>style.visibility</p:attrName>
                                        </p:attrNameLst>
                                      </p:cBhvr>
                                      <p:to>
                                        <p:strVal val="visible"/>
                                      </p:to>
                                    </p:set>
                                    <p:animEffect transition="in" filter="fade">
                                      <p:cBhvr>
                                        <p:cTn id="219" dur="500"/>
                                        <p:tgtEl>
                                          <p:spTgt spid="192"/>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93"/>
                                        </p:tgtEl>
                                        <p:attrNameLst>
                                          <p:attrName>style.visibility</p:attrName>
                                        </p:attrNameLst>
                                      </p:cBhvr>
                                      <p:to>
                                        <p:strVal val="visible"/>
                                      </p:to>
                                    </p:set>
                                    <p:animEffect transition="in" filter="fade">
                                      <p:cBhvr>
                                        <p:cTn id="222" dur="500"/>
                                        <p:tgtEl>
                                          <p:spTgt spid="193"/>
                                        </p:tgtEl>
                                      </p:cBhvr>
                                    </p:animEffect>
                                  </p:childTnLst>
                                </p:cTn>
                              </p:par>
                              <p:par>
                                <p:cTn id="223" presetID="10" presetClass="entr" presetSubtype="0" fill="hold" nodeType="withEffect">
                                  <p:stCondLst>
                                    <p:cond delay="0"/>
                                  </p:stCondLst>
                                  <p:childTnLst>
                                    <p:set>
                                      <p:cBhvr>
                                        <p:cTn id="224" dur="1" fill="hold">
                                          <p:stCondLst>
                                            <p:cond delay="0"/>
                                          </p:stCondLst>
                                        </p:cTn>
                                        <p:tgtEl>
                                          <p:spTgt spid="194"/>
                                        </p:tgtEl>
                                        <p:attrNameLst>
                                          <p:attrName>style.visibility</p:attrName>
                                        </p:attrNameLst>
                                      </p:cBhvr>
                                      <p:to>
                                        <p:strVal val="visible"/>
                                      </p:to>
                                    </p:set>
                                    <p:animEffect transition="in" filter="fade">
                                      <p:cBhvr>
                                        <p:cTn id="225" dur="500"/>
                                        <p:tgtEl>
                                          <p:spTgt spid="194"/>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95"/>
                                        </p:tgtEl>
                                        <p:attrNameLst>
                                          <p:attrName>style.visibility</p:attrName>
                                        </p:attrNameLst>
                                      </p:cBhvr>
                                      <p:to>
                                        <p:strVal val="visible"/>
                                      </p:to>
                                    </p:set>
                                    <p:animEffect transition="in" filter="fade">
                                      <p:cBhvr>
                                        <p:cTn id="228" dur="500"/>
                                        <p:tgtEl>
                                          <p:spTgt spid="195"/>
                                        </p:tgtEl>
                                      </p:cBhvr>
                                    </p:animEffect>
                                  </p:childTnLst>
                                </p:cTn>
                              </p:par>
                              <p:par>
                                <p:cTn id="229" presetID="10" presetClass="entr" presetSubtype="0" fill="hold" nodeType="withEffect">
                                  <p:stCondLst>
                                    <p:cond delay="0"/>
                                  </p:stCondLst>
                                  <p:childTnLst>
                                    <p:set>
                                      <p:cBhvr>
                                        <p:cTn id="230" dur="1" fill="hold">
                                          <p:stCondLst>
                                            <p:cond delay="0"/>
                                          </p:stCondLst>
                                        </p:cTn>
                                        <p:tgtEl>
                                          <p:spTgt spid="196"/>
                                        </p:tgtEl>
                                        <p:attrNameLst>
                                          <p:attrName>style.visibility</p:attrName>
                                        </p:attrNameLst>
                                      </p:cBhvr>
                                      <p:to>
                                        <p:strVal val="visible"/>
                                      </p:to>
                                    </p:set>
                                    <p:animEffect transition="in" filter="fade">
                                      <p:cBhvr>
                                        <p:cTn id="231" dur="500"/>
                                        <p:tgtEl>
                                          <p:spTgt spid="196"/>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97"/>
                                        </p:tgtEl>
                                        <p:attrNameLst>
                                          <p:attrName>style.visibility</p:attrName>
                                        </p:attrNameLst>
                                      </p:cBhvr>
                                      <p:to>
                                        <p:strVal val="visible"/>
                                      </p:to>
                                    </p:set>
                                    <p:animEffect transition="in" filter="fade">
                                      <p:cBhvr>
                                        <p:cTn id="234" dur="500"/>
                                        <p:tgtEl>
                                          <p:spTgt spid="197"/>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44"/>
                                        </p:tgtEl>
                                        <p:attrNameLst>
                                          <p:attrName>style.visibility</p:attrName>
                                        </p:attrNameLst>
                                      </p:cBhvr>
                                      <p:to>
                                        <p:strVal val="visible"/>
                                      </p:to>
                                    </p:set>
                                    <p:animEffect transition="in" filter="fade">
                                      <p:cBhvr>
                                        <p:cTn id="237" dur="500"/>
                                        <p:tgtEl>
                                          <p:spTgt spid="144"/>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45"/>
                                        </p:tgtEl>
                                        <p:attrNameLst>
                                          <p:attrName>style.visibility</p:attrName>
                                        </p:attrNameLst>
                                      </p:cBhvr>
                                      <p:to>
                                        <p:strVal val="visible"/>
                                      </p:to>
                                    </p:set>
                                    <p:animEffect transition="in" filter="fade">
                                      <p:cBhvr>
                                        <p:cTn id="240" dur="500"/>
                                        <p:tgtEl>
                                          <p:spTgt spid="145"/>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46"/>
                                        </p:tgtEl>
                                        <p:attrNameLst>
                                          <p:attrName>style.visibility</p:attrName>
                                        </p:attrNameLst>
                                      </p:cBhvr>
                                      <p:to>
                                        <p:strVal val="visible"/>
                                      </p:to>
                                    </p:set>
                                    <p:animEffect transition="in" filter="fade">
                                      <p:cBhvr>
                                        <p:cTn id="243" dur="500"/>
                                        <p:tgtEl>
                                          <p:spTgt spid="146"/>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7"/>
                                        </p:tgtEl>
                                        <p:attrNameLst>
                                          <p:attrName>style.visibility</p:attrName>
                                        </p:attrNameLst>
                                      </p:cBhvr>
                                      <p:to>
                                        <p:strVal val="visible"/>
                                      </p:to>
                                    </p:set>
                                    <p:animEffect transition="in" filter="fade">
                                      <p:cBhvr>
                                        <p:cTn id="246"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7" grpId="0"/>
      <p:bldP spid="28" grpId="0"/>
      <p:bldP spid="29" grpId="0"/>
      <p:bldP spid="30" grpId="0"/>
      <p:bldP spid="31"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p:bldP spid="150" grpId="0" animBg="1"/>
      <p:bldP spid="152" grpId="0" animBg="1"/>
      <p:bldP spid="154" grpId="0" animBg="1"/>
      <p:bldP spid="156" grpId="0" animBg="1"/>
      <p:bldP spid="157" grpId="0" animBg="1"/>
      <p:bldP spid="158" grpId="0" animBg="1"/>
      <p:bldP spid="160" grpId="0" animBg="1"/>
      <p:bldP spid="162" grpId="0" animBg="1"/>
      <p:bldP spid="164" grpId="0" animBg="1"/>
      <p:bldP spid="165" grpId="0" animBg="1"/>
      <p:bldP spid="167" grpId="0" animBg="1"/>
      <p:bldP spid="169" grpId="0" animBg="1"/>
      <p:bldP spid="171" grpId="0" animBg="1"/>
      <p:bldP spid="173" grpId="0" animBg="1"/>
      <p:bldP spid="175" grpId="0" animBg="1"/>
      <p:bldP spid="177" grpId="0" animBg="1"/>
      <p:bldP spid="179" grpId="0" animBg="1"/>
      <p:bldP spid="181" grpId="0" animBg="1"/>
      <p:bldP spid="182" grpId="0" animBg="1"/>
      <p:bldP spid="183" grpId="0" animBg="1"/>
      <p:bldP spid="185" grpId="0" animBg="1"/>
      <p:bldP spid="187" grpId="0" animBg="1"/>
      <p:bldP spid="189" grpId="0" animBg="1"/>
      <p:bldP spid="190" grpId="0" animBg="1"/>
      <p:bldP spid="191" grpId="0" animBg="1"/>
      <p:bldP spid="193" grpId="0" animBg="1"/>
      <p:bldP spid="195" grpId="0" animBg="1"/>
      <p:bldP spid="19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12-4</a:t>
            </a:r>
          </a:p>
        </p:txBody>
      </p:sp>
      <p:sp>
        <p:nvSpPr>
          <p:cNvPr id="6" name="Rectangle 5"/>
          <p:cNvSpPr>
            <a:spLocks noChangeArrowheads="1"/>
          </p:cNvSpPr>
          <p:nvPr/>
        </p:nvSpPr>
        <p:spPr bwMode="auto">
          <a:xfrm>
            <a:off x="457200" y="677863"/>
            <a:ext cx="7704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Anjelah, and Lopez are partners and share income and loss in a 2:3:5 ratio. The partnership’s capital</a:t>
            </a:r>
            <a:endParaRPr lang="en-US" altLang="en-US" dirty="0">
              <a:solidFill>
                <a:prstClr val="black"/>
              </a:solidFill>
              <a:cs typeface="+mn-cs"/>
            </a:endParaRPr>
          </a:p>
        </p:txBody>
      </p:sp>
      <p:sp>
        <p:nvSpPr>
          <p:cNvPr id="7" name="Rectangle 6"/>
          <p:cNvSpPr>
            <a:spLocks noChangeArrowheads="1"/>
          </p:cNvSpPr>
          <p:nvPr/>
        </p:nvSpPr>
        <p:spPr bwMode="auto">
          <a:xfrm>
            <a:off x="457200" y="884238"/>
            <a:ext cx="76342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Fluffy, $330; Anjelah, $270; and Lopez, $400. Lopez decides to withdraw from the</a:t>
            </a:r>
            <a:endParaRPr lang="en-US" altLang="en-US" dirty="0">
              <a:solidFill>
                <a:prstClr val="black"/>
              </a:solidFill>
              <a:cs typeface="+mn-cs"/>
            </a:endParaRPr>
          </a:p>
        </p:txBody>
      </p:sp>
      <p:sp>
        <p:nvSpPr>
          <p:cNvPr id="8" name="Rectangle 7"/>
          <p:cNvSpPr>
            <a:spLocks noChangeArrowheads="1"/>
          </p:cNvSpPr>
          <p:nvPr/>
        </p:nvSpPr>
        <p:spPr bwMode="auto">
          <a:xfrm>
            <a:off x="457200" y="1090613"/>
            <a:ext cx="7854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and the partners agree to not revalue the assets upon Lopez’s retirement. Prepare journal entries</a:t>
            </a:r>
            <a:endParaRPr lang="en-US" altLang="en-US" dirty="0">
              <a:solidFill>
                <a:prstClr val="black"/>
              </a:solidFill>
              <a:cs typeface="+mn-cs"/>
            </a:endParaRPr>
          </a:p>
        </p:txBody>
      </p:sp>
      <p:sp>
        <p:nvSpPr>
          <p:cNvPr id="9" name="Rectangle 8"/>
          <p:cNvSpPr>
            <a:spLocks noChangeArrowheads="1"/>
          </p:cNvSpPr>
          <p:nvPr/>
        </p:nvSpPr>
        <p:spPr bwMode="auto">
          <a:xfrm>
            <a:off x="457200" y="1296988"/>
            <a:ext cx="7694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 record Lopez’s May 1 withdrawal from the partnership under each of the following separate assumptions:</a:t>
            </a:r>
            <a:endParaRPr lang="en-US" altLang="en-US" dirty="0">
              <a:solidFill>
                <a:prstClr val="black"/>
              </a:solidFill>
              <a:cs typeface="+mn-cs"/>
            </a:endParaRPr>
          </a:p>
        </p:txBody>
      </p:sp>
      <p:sp>
        <p:nvSpPr>
          <p:cNvPr id="4" name="AutoShape 3"/>
          <p:cNvSpPr>
            <a:spLocks noChangeAspect="1" noChangeArrowheads="1" noTextEdit="1"/>
          </p:cNvSpPr>
          <p:nvPr/>
        </p:nvSpPr>
        <p:spPr bwMode="auto">
          <a:xfrm>
            <a:off x="1001713" y="1731963"/>
            <a:ext cx="7140575" cy="3394075"/>
          </a:xfrm>
          <a:prstGeom prst="rect">
            <a:avLst/>
          </a:prstGeom>
          <a:no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 name="Rectangle 5"/>
          <p:cNvSpPr>
            <a:spLocks noChangeArrowheads="1"/>
          </p:cNvSpPr>
          <p:nvPr/>
        </p:nvSpPr>
        <p:spPr bwMode="auto">
          <a:xfrm>
            <a:off x="1001713" y="2360613"/>
            <a:ext cx="714057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6"/>
          <p:cNvSpPr>
            <a:spLocks noChangeArrowheads="1"/>
          </p:cNvSpPr>
          <p:nvPr/>
        </p:nvSpPr>
        <p:spPr bwMode="auto">
          <a:xfrm>
            <a:off x="1001713" y="4064000"/>
            <a:ext cx="7140575" cy="236538"/>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7"/>
          <p:cNvSpPr>
            <a:spLocks noChangeArrowheads="1"/>
          </p:cNvSpPr>
          <p:nvPr/>
        </p:nvSpPr>
        <p:spPr bwMode="auto">
          <a:xfrm>
            <a:off x="1041400" y="1752600"/>
            <a:ext cx="69008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 Lopez gives his interest to a son-in-law, Madrigal, and thereafter Fluffy and Anjelah accept</a:t>
            </a:r>
            <a:endParaRPr lang="en-US" altLang="en-US" dirty="0">
              <a:solidFill>
                <a:prstClr val="black"/>
              </a:solidFill>
              <a:cs typeface="+mn-cs"/>
            </a:endParaRPr>
          </a:p>
        </p:txBody>
      </p:sp>
      <p:sp>
        <p:nvSpPr>
          <p:cNvPr id="21" name="Rectangle 8"/>
          <p:cNvSpPr>
            <a:spLocks noChangeArrowheads="1"/>
          </p:cNvSpPr>
          <p:nvPr/>
        </p:nvSpPr>
        <p:spPr bwMode="auto">
          <a:xfrm>
            <a:off x="1041400" y="1958975"/>
            <a:ext cx="16176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Madrigal as a partner.</a:t>
            </a:r>
            <a:endParaRPr lang="en-US" altLang="en-US" dirty="0">
              <a:solidFill>
                <a:prstClr val="black"/>
              </a:solidFill>
              <a:cs typeface="+mn-cs"/>
            </a:endParaRPr>
          </a:p>
        </p:txBody>
      </p:sp>
      <p:sp>
        <p:nvSpPr>
          <p:cNvPr id="22" name="Rectangle 9"/>
          <p:cNvSpPr>
            <a:spLocks noChangeArrowheads="1"/>
          </p:cNvSpPr>
          <p:nvPr/>
        </p:nvSpPr>
        <p:spPr bwMode="auto">
          <a:xfrm>
            <a:off x="4854575" y="2381250"/>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23" name="Rectangle 10"/>
          <p:cNvSpPr>
            <a:spLocks noChangeArrowheads="1"/>
          </p:cNvSpPr>
          <p:nvPr/>
        </p:nvSpPr>
        <p:spPr bwMode="auto">
          <a:xfrm>
            <a:off x="6024563" y="2381250"/>
            <a:ext cx="67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24" name="Rectangle 11"/>
          <p:cNvSpPr>
            <a:spLocks noChangeArrowheads="1"/>
          </p:cNvSpPr>
          <p:nvPr/>
        </p:nvSpPr>
        <p:spPr bwMode="auto">
          <a:xfrm>
            <a:off x="7354888" y="2381250"/>
            <a:ext cx="4540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25" name="Rectangle 12"/>
          <p:cNvSpPr>
            <a:spLocks noChangeArrowheads="1"/>
          </p:cNvSpPr>
          <p:nvPr/>
        </p:nvSpPr>
        <p:spPr bwMode="auto">
          <a:xfrm>
            <a:off x="1223963" y="2608263"/>
            <a:ext cx="10588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6" name="Rectangle 13"/>
          <p:cNvSpPr>
            <a:spLocks noChangeArrowheads="1"/>
          </p:cNvSpPr>
          <p:nvPr/>
        </p:nvSpPr>
        <p:spPr bwMode="auto">
          <a:xfrm>
            <a:off x="5006975" y="2608263"/>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7" name="Rectangle 14"/>
          <p:cNvSpPr>
            <a:spLocks noChangeArrowheads="1"/>
          </p:cNvSpPr>
          <p:nvPr/>
        </p:nvSpPr>
        <p:spPr bwMode="auto">
          <a:xfrm>
            <a:off x="7427913" y="260826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8" name="Rectangle 15"/>
          <p:cNvSpPr>
            <a:spLocks noChangeArrowheads="1"/>
          </p:cNvSpPr>
          <p:nvPr/>
        </p:nvSpPr>
        <p:spPr bwMode="auto">
          <a:xfrm>
            <a:off x="1223963" y="2814638"/>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29" name="Rectangle 16"/>
          <p:cNvSpPr>
            <a:spLocks noChangeArrowheads="1"/>
          </p:cNvSpPr>
          <p:nvPr/>
        </p:nvSpPr>
        <p:spPr bwMode="auto">
          <a:xfrm>
            <a:off x="5099050" y="2814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30" name="Rectangle 17"/>
          <p:cNvSpPr>
            <a:spLocks noChangeArrowheads="1"/>
          </p:cNvSpPr>
          <p:nvPr/>
        </p:nvSpPr>
        <p:spPr bwMode="auto">
          <a:xfrm>
            <a:off x="7518400" y="2814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31" name="Rectangle 18"/>
          <p:cNvSpPr>
            <a:spLocks noChangeArrowheads="1"/>
          </p:cNvSpPr>
          <p:nvPr/>
        </p:nvSpPr>
        <p:spPr bwMode="auto">
          <a:xfrm>
            <a:off x="1223963" y="3021013"/>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29" name="Rectangle 19"/>
          <p:cNvSpPr>
            <a:spLocks noChangeArrowheads="1"/>
          </p:cNvSpPr>
          <p:nvPr/>
        </p:nvSpPr>
        <p:spPr bwMode="auto">
          <a:xfrm>
            <a:off x="5099050" y="30210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0" name="Rectangle 20"/>
          <p:cNvSpPr>
            <a:spLocks noChangeArrowheads="1"/>
          </p:cNvSpPr>
          <p:nvPr/>
        </p:nvSpPr>
        <p:spPr bwMode="auto">
          <a:xfrm>
            <a:off x="6167438" y="3021013"/>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1" name="Rectangle 21"/>
          <p:cNvSpPr>
            <a:spLocks noChangeArrowheads="1"/>
          </p:cNvSpPr>
          <p:nvPr/>
        </p:nvSpPr>
        <p:spPr bwMode="auto">
          <a:xfrm>
            <a:off x="7700963" y="302101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2" name="Rectangle 22"/>
          <p:cNvSpPr>
            <a:spLocks noChangeArrowheads="1"/>
          </p:cNvSpPr>
          <p:nvPr/>
        </p:nvSpPr>
        <p:spPr bwMode="auto">
          <a:xfrm>
            <a:off x="1223963" y="3227388"/>
            <a:ext cx="12906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Madrigal, Capital</a:t>
            </a:r>
            <a:endParaRPr lang="en-US" altLang="en-US" dirty="0">
              <a:solidFill>
                <a:prstClr val="black"/>
              </a:solidFill>
              <a:cs typeface="+mn-cs"/>
            </a:endParaRPr>
          </a:p>
        </p:txBody>
      </p:sp>
      <p:sp>
        <p:nvSpPr>
          <p:cNvPr id="133" name="Rectangle 23"/>
          <p:cNvSpPr>
            <a:spLocks noChangeArrowheads="1"/>
          </p:cNvSpPr>
          <p:nvPr/>
        </p:nvSpPr>
        <p:spPr bwMode="auto">
          <a:xfrm>
            <a:off x="6308725" y="32273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4" name="Rectangle 24"/>
          <p:cNvSpPr>
            <a:spLocks noChangeArrowheads="1"/>
          </p:cNvSpPr>
          <p:nvPr/>
        </p:nvSpPr>
        <p:spPr bwMode="auto">
          <a:xfrm>
            <a:off x="7518400" y="32273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5" name="Rectangle 25"/>
          <p:cNvSpPr>
            <a:spLocks noChangeArrowheads="1"/>
          </p:cNvSpPr>
          <p:nvPr/>
        </p:nvSpPr>
        <p:spPr bwMode="auto">
          <a:xfrm>
            <a:off x="1404938" y="343376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6" name="Rectangle 26"/>
          <p:cNvSpPr>
            <a:spLocks noChangeArrowheads="1"/>
          </p:cNvSpPr>
          <p:nvPr/>
        </p:nvSpPr>
        <p:spPr bwMode="auto">
          <a:xfrm>
            <a:off x="4876800" y="343376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37" name="Rectangle 27"/>
          <p:cNvSpPr>
            <a:spLocks noChangeArrowheads="1"/>
          </p:cNvSpPr>
          <p:nvPr/>
        </p:nvSpPr>
        <p:spPr bwMode="auto">
          <a:xfrm>
            <a:off x="6399213" y="3433763"/>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8" name="Rectangle 28"/>
          <p:cNvSpPr>
            <a:spLocks noChangeArrowheads="1"/>
          </p:cNvSpPr>
          <p:nvPr/>
        </p:nvSpPr>
        <p:spPr bwMode="auto">
          <a:xfrm>
            <a:off x="7297738" y="3433763"/>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39" name="Rectangle 29"/>
          <p:cNvSpPr>
            <a:spLocks noChangeArrowheads="1"/>
          </p:cNvSpPr>
          <p:nvPr/>
        </p:nvSpPr>
        <p:spPr bwMode="auto">
          <a:xfrm>
            <a:off x="1284288" y="4084638"/>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40" name="Rectangle 30"/>
          <p:cNvSpPr>
            <a:spLocks noChangeArrowheads="1"/>
          </p:cNvSpPr>
          <p:nvPr/>
        </p:nvSpPr>
        <p:spPr bwMode="auto">
          <a:xfrm>
            <a:off x="6124575" y="4084638"/>
            <a:ext cx="4841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41" name="Rectangle 31"/>
          <p:cNvSpPr>
            <a:spLocks noChangeArrowheads="1"/>
          </p:cNvSpPr>
          <p:nvPr/>
        </p:nvSpPr>
        <p:spPr bwMode="auto">
          <a:xfrm>
            <a:off x="7305675" y="4084638"/>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42" name="Rectangle 32"/>
          <p:cNvSpPr>
            <a:spLocks noChangeArrowheads="1"/>
          </p:cNvSpPr>
          <p:nvPr/>
        </p:nvSpPr>
        <p:spPr bwMode="auto">
          <a:xfrm>
            <a:off x="1133475" y="4311650"/>
            <a:ext cx="4556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43" name="Rectangle 33"/>
          <p:cNvSpPr>
            <a:spLocks noChangeArrowheads="1"/>
          </p:cNvSpPr>
          <p:nvPr/>
        </p:nvSpPr>
        <p:spPr bwMode="auto">
          <a:xfrm>
            <a:off x="2030413" y="4311650"/>
            <a:ext cx="1109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44" name="Rectangle 34"/>
          <p:cNvSpPr>
            <a:spLocks noChangeArrowheads="1"/>
          </p:cNvSpPr>
          <p:nvPr/>
        </p:nvSpPr>
        <p:spPr bwMode="auto">
          <a:xfrm>
            <a:off x="6569075" y="431165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5" name="Rectangle 35"/>
          <p:cNvSpPr>
            <a:spLocks noChangeArrowheads="1"/>
          </p:cNvSpPr>
          <p:nvPr/>
        </p:nvSpPr>
        <p:spPr bwMode="auto">
          <a:xfrm>
            <a:off x="2211388" y="4518025"/>
            <a:ext cx="12906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Madrigal, Capital</a:t>
            </a:r>
            <a:endParaRPr lang="en-US" altLang="en-US" dirty="0">
              <a:solidFill>
                <a:prstClr val="black"/>
              </a:solidFill>
              <a:cs typeface="+mn-cs"/>
            </a:endParaRPr>
          </a:p>
        </p:txBody>
      </p:sp>
      <p:sp>
        <p:nvSpPr>
          <p:cNvPr id="146" name="Rectangle 36"/>
          <p:cNvSpPr>
            <a:spLocks noChangeArrowheads="1"/>
          </p:cNvSpPr>
          <p:nvPr/>
        </p:nvSpPr>
        <p:spPr bwMode="auto">
          <a:xfrm>
            <a:off x="7778750" y="4518025"/>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7" name="Rectangle 37"/>
          <p:cNvSpPr>
            <a:spLocks noChangeArrowheads="1"/>
          </p:cNvSpPr>
          <p:nvPr/>
        </p:nvSpPr>
        <p:spPr bwMode="auto">
          <a:xfrm>
            <a:off x="3200400" y="4084638"/>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48" name="Rectangle 38"/>
          <p:cNvSpPr>
            <a:spLocks noChangeArrowheads="1"/>
          </p:cNvSpPr>
          <p:nvPr/>
        </p:nvSpPr>
        <p:spPr bwMode="auto">
          <a:xfrm>
            <a:off x="2917825" y="4754563"/>
            <a:ext cx="1765300" cy="1539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admission of Madrigal</a:t>
            </a:r>
            <a:endParaRPr lang="en-US" altLang="en-US" dirty="0">
              <a:solidFill>
                <a:prstClr val="black"/>
              </a:solidFill>
              <a:cs typeface="+mn-cs"/>
            </a:endParaRPr>
          </a:p>
        </p:txBody>
      </p:sp>
      <p:sp>
        <p:nvSpPr>
          <p:cNvPr id="149" name="Rectangle 39"/>
          <p:cNvSpPr>
            <a:spLocks noChangeArrowheads="1"/>
          </p:cNvSpPr>
          <p:nvPr/>
        </p:nvSpPr>
        <p:spPr bwMode="auto">
          <a:xfrm>
            <a:off x="992188" y="235108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Line 40"/>
          <p:cNvSpPr>
            <a:spLocks noChangeShapeType="1"/>
          </p:cNvSpPr>
          <p:nvPr/>
        </p:nvSpPr>
        <p:spPr bwMode="auto">
          <a:xfrm>
            <a:off x="1898650"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41"/>
          <p:cNvSpPr>
            <a:spLocks noChangeArrowheads="1"/>
          </p:cNvSpPr>
          <p:nvPr/>
        </p:nvSpPr>
        <p:spPr bwMode="auto">
          <a:xfrm>
            <a:off x="1898650" y="23717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Line 42"/>
          <p:cNvSpPr>
            <a:spLocks noChangeShapeType="1"/>
          </p:cNvSpPr>
          <p:nvPr/>
        </p:nvSpPr>
        <p:spPr bwMode="auto">
          <a:xfrm>
            <a:off x="5711825"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43"/>
          <p:cNvSpPr>
            <a:spLocks noChangeArrowheads="1"/>
          </p:cNvSpPr>
          <p:nvPr/>
        </p:nvSpPr>
        <p:spPr bwMode="auto">
          <a:xfrm>
            <a:off x="5711825" y="23717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44"/>
          <p:cNvSpPr>
            <a:spLocks noChangeShapeType="1"/>
          </p:cNvSpPr>
          <p:nvPr/>
        </p:nvSpPr>
        <p:spPr bwMode="auto">
          <a:xfrm>
            <a:off x="6921500"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45"/>
          <p:cNvSpPr>
            <a:spLocks noChangeArrowheads="1"/>
          </p:cNvSpPr>
          <p:nvPr/>
        </p:nvSpPr>
        <p:spPr bwMode="auto">
          <a:xfrm>
            <a:off x="6921500" y="23717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Rectangle 46"/>
          <p:cNvSpPr>
            <a:spLocks noChangeArrowheads="1"/>
          </p:cNvSpPr>
          <p:nvPr/>
        </p:nvSpPr>
        <p:spPr bwMode="auto">
          <a:xfrm>
            <a:off x="8121650" y="237172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47"/>
          <p:cNvSpPr>
            <a:spLocks noChangeArrowheads="1"/>
          </p:cNvSpPr>
          <p:nvPr/>
        </p:nvSpPr>
        <p:spPr bwMode="auto">
          <a:xfrm>
            <a:off x="992188" y="405288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48"/>
          <p:cNvSpPr>
            <a:spLocks noChangeShapeType="1"/>
          </p:cNvSpPr>
          <p:nvPr/>
        </p:nvSpPr>
        <p:spPr bwMode="auto">
          <a:xfrm>
            <a:off x="1898650" y="4073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49"/>
          <p:cNvSpPr>
            <a:spLocks noChangeArrowheads="1"/>
          </p:cNvSpPr>
          <p:nvPr/>
        </p:nvSpPr>
        <p:spPr bwMode="auto">
          <a:xfrm>
            <a:off x="1898650" y="40735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Line 50"/>
          <p:cNvSpPr>
            <a:spLocks noChangeShapeType="1"/>
          </p:cNvSpPr>
          <p:nvPr/>
        </p:nvSpPr>
        <p:spPr bwMode="auto">
          <a:xfrm>
            <a:off x="5711825" y="4073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Rectangle 51"/>
          <p:cNvSpPr>
            <a:spLocks noChangeArrowheads="1"/>
          </p:cNvSpPr>
          <p:nvPr/>
        </p:nvSpPr>
        <p:spPr bwMode="auto">
          <a:xfrm>
            <a:off x="5711825" y="40735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Line 52"/>
          <p:cNvSpPr>
            <a:spLocks noChangeShapeType="1"/>
          </p:cNvSpPr>
          <p:nvPr/>
        </p:nvSpPr>
        <p:spPr bwMode="auto">
          <a:xfrm>
            <a:off x="6921500" y="40735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Rectangle 53"/>
          <p:cNvSpPr>
            <a:spLocks noChangeArrowheads="1"/>
          </p:cNvSpPr>
          <p:nvPr/>
        </p:nvSpPr>
        <p:spPr bwMode="auto">
          <a:xfrm>
            <a:off x="6921500" y="407352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54"/>
          <p:cNvSpPr>
            <a:spLocks noChangeArrowheads="1"/>
          </p:cNvSpPr>
          <p:nvPr/>
        </p:nvSpPr>
        <p:spPr bwMode="auto">
          <a:xfrm>
            <a:off x="8121650" y="407352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Line 55"/>
          <p:cNvSpPr>
            <a:spLocks noChangeShapeType="1"/>
          </p:cNvSpPr>
          <p:nvPr/>
        </p:nvSpPr>
        <p:spPr bwMode="auto">
          <a:xfrm>
            <a:off x="1001713" y="4300538"/>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56"/>
          <p:cNvSpPr>
            <a:spLocks noChangeArrowheads="1"/>
          </p:cNvSpPr>
          <p:nvPr/>
        </p:nvSpPr>
        <p:spPr bwMode="auto">
          <a:xfrm>
            <a:off x="1001713" y="4300538"/>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57"/>
          <p:cNvSpPr>
            <a:spLocks noChangeShapeType="1"/>
          </p:cNvSpPr>
          <p:nvPr/>
        </p:nvSpPr>
        <p:spPr bwMode="auto">
          <a:xfrm>
            <a:off x="1898650" y="4300538"/>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58"/>
          <p:cNvSpPr>
            <a:spLocks noChangeArrowheads="1"/>
          </p:cNvSpPr>
          <p:nvPr/>
        </p:nvSpPr>
        <p:spPr bwMode="auto">
          <a:xfrm>
            <a:off x="1898650" y="4300538"/>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59"/>
          <p:cNvSpPr>
            <a:spLocks noChangeShapeType="1"/>
          </p:cNvSpPr>
          <p:nvPr/>
        </p:nvSpPr>
        <p:spPr bwMode="auto">
          <a:xfrm>
            <a:off x="2797175"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60"/>
          <p:cNvSpPr>
            <a:spLocks noChangeArrowheads="1"/>
          </p:cNvSpPr>
          <p:nvPr/>
        </p:nvSpPr>
        <p:spPr bwMode="auto">
          <a:xfrm>
            <a:off x="2797175" y="23717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Line 61"/>
          <p:cNvSpPr>
            <a:spLocks noChangeShapeType="1"/>
          </p:cNvSpPr>
          <p:nvPr/>
        </p:nvSpPr>
        <p:spPr bwMode="auto">
          <a:xfrm>
            <a:off x="3290888"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62"/>
          <p:cNvSpPr>
            <a:spLocks noChangeArrowheads="1"/>
          </p:cNvSpPr>
          <p:nvPr/>
        </p:nvSpPr>
        <p:spPr bwMode="auto">
          <a:xfrm>
            <a:off x="3290888" y="2371725"/>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Line 63"/>
          <p:cNvSpPr>
            <a:spLocks noChangeShapeType="1"/>
          </p:cNvSpPr>
          <p:nvPr/>
        </p:nvSpPr>
        <p:spPr bwMode="auto">
          <a:xfrm>
            <a:off x="4502150" y="237172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64"/>
          <p:cNvSpPr>
            <a:spLocks noChangeArrowheads="1"/>
          </p:cNvSpPr>
          <p:nvPr/>
        </p:nvSpPr>
        <p:spPr bwMode="auto">
          <a:xfrm>
            <a:off x="4502150" y="237172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Line 65"/>
          <p:cNvSpPr>
            <a:spLocks noChangeShapeType="1"/>
          </p:cNvSpPr>
          <p:nvPr/>
        </p:nvSpPr>
        <p:spPr bwMode="auto">
          <a:xfrm>
            <a:off x="5711825" y="4300538"/>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Rectangle 66"/>
          <p:cNvSpPr>
            <a:spLocks noChangeArrowheads="1"/>
          </p:cNvSpPr>
          <p:nvPr/>
        </p:nvSpPr>
        <p:spPr bwMode="auto">
          <a:xfrm>
            <a:off x="5711825" y="4300538"/>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Line 67"/>
          <p:cNvSpPr>
            <a:spLocks noChangeShapeType="1"/>
          </p:cNvSpPr>
          <p:nvPr/>
        </p:nvSpPr>
        <p:spPr bwMode="auto">
          <a:xfrm>
            <a:off x="6921500" y="4300538"/>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68"/>
          <p:cNvSpPr>
            <a:spLocks noChangeArrowheads="1"/>
          </p:cNvSpPr>
          <p:nvPr/>
        </p:nvSpPr>
        <p:spPr bwMode="auto">
          <a:xfrm>
            <a:off x="6921500" y="4300538"/>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Line 69"/>
          <p:cNvSpPr>
            <a:spLocks noChangeShapeType="1"/>
          </p:cNvSpPr>
          <p:nvPr/>
        </p:nvSpPr>
        <p:spPr bwMode="auto">
          <a:xfrm>
            <a:off x="8132763" y="4300538"/>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70"/>
          <p:cNvSpPr>
            <a:spLocks noChangeArrowheads="1"/>
          </p:cNvSpPr>
          <p:nvPr/>
        </p:nvSpPr>
        <p:spPr bwMode="auto">
          <a:xfrm>
            <a:off x="8132763" y="4300538"/>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71"/>
          <p:cNvSpPr>
            <a:spLocks noChangeArrowheads="1"/>
          </p:cNvSpPr>
          <p:nvPr/>
        </p:nvSpPr>
        <p:spPr bwMode="auto">
          <a:xfrm>
            <a:off x="1011238" y="235108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72"/>
          <p:cNvSpPr>
            <a:spLocks noChangeArrowheads="1"/>
          </p:cNvSpPr>
          <p:nvPr/>
        </p:nvSpPr>
        <p:spPr bwMode="auto">
          <a:xfrm>
            <a:off x="1011238" y="2578100"/>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Line 73"/>
          <p:cNvSpPr>
            <a:spLocks noChangeShapeType="1"/>
          </p:cNvSpPr>
          <p:nvPr/>
        </p:nvSpPr>
        <p:spPr bwMode="auto">
          <a:xfrm>
            <a:off x="4502150" y="341312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74"/>
          <p:cNvSpPr>
            <a:spLocks noChangeArrowheads="1"/>
          </p:cNvSpPr>
          <p:nvPr/>
        </p:nvSpPr>
        <p:spPr bwMode="auto">
          <a:xfrm>
            <a:off x="4502150" y="3413125"/>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Line 75"/>
          <p:cNvSpPr>
            <a:spLocks noChangeShapeType="1"/>
          </p:cNvSpPr>
          <p:nvPr/>
        </p:nvSpPr>
        <p:spPr bwMode="auto">
          <a:xfrm>
            <a:off x="4502150" y="3619500"/>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76"/>
          <p:cNvSpPr>
            <a:spLocks noChangeArrowheads="1"/>
          </p:cNvSpPr>
          <p:nvPr/>
        </p:nvSpPr>
        <p:spPr bwMode="auto">
          <a:xfrm>
            <a:off x="4502150" y="3619500"/>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77"/>
          <p:cNvSpPr>
            <a:spLocks noChangeShapeType="1"/>
          </p:cNvSpPr>
          <p:nvPr/>
        </p:nvSpPr>
        <p:spPr bwMode="auto">
          <a:xfrm>
            <a:off x="4502150" y="3640138"/>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78"/>
          <p:cNvSpPr>
            <a:spLocks noChangeArrowheads="1"/>
          </p:cNvSpPr>
          <p:nvPr/>
        </p:nvSpPr>
        <p:spPr bwMode="auto">
          <a:xfrm>
            <a:off x="4502150" y="3640138"/>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Rectangle 79"/>
          <p:cNvSpPr>
            <a:spLocks noChangeArrowheads="1"/>
          </p:cNvSpPr>
          <p:nvPr/>
        </p:nvSpPr>
        <p:spPr bwMode="auto">
          <a:xfrm>
            <a:off x="1011238" y="405288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80"/>
          <p:cNvSpPr>
            <a:spLocks noChangeArrowheads="1"/>
          </p:cNvSpPr>
          <p:nvPr/>
        </p:nvSpPr>
        <p:spPr bwMode="auto">
          <a:xfrm>
            <a:off x="1011238" y="4279900"/>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Line 81"/>
          <p:cNvSpPr>
            <a:spLocks noChangeShapeType="1"/>
          </p:cNvSpPr>
          <p:nvPr/>
        </p:nvSpPr>
        <p:spPr bwMode="auto">
          <a:xfrm>
            <a:off x="1011238" y="4497388"/>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82"/>
          <p:cNvSpPr>
            <a:spLocks noChangeArrowheads="1"/>
          </p:cNvSpPr>
          <p:nvPr/>
        </p:nvSpPr>
        <p:spPr bwMode="auto">
          <a:xfrm>
            <a:off x="1011238" y="4497388"/>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Line 83"/>
          <p:cNvSpPr>
            <a:spLocks noChangeShapeType="1"/>
          </p:cNvSpPr>
          <p:nvPr/>
        </p:nvSpPr>
        <p:spPr bwMode="auto">
          <a:xfrm>
            <a:off x="1011238" y="4703763"/>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Rectangle 84"/>
          <p:cNvSpPr>
            <a:spLocks noChangeArrowheads="1"/>
          </p:cNvSpPr>
          <p:nvPr/>
        </p:nvSpPr>
        <p:spPr bwMode="auto">
          <a:xfrm>
            <a:off x="1011238" y="4703763"/>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Line 85"/>
          <p:cNvSpPr>
            <a:spLocks noChangeShapeType="1"/>
          </p:cNvSpPr>
          <p:nvPr/>
        </p:nvSpPr>
        <p:spPr bwMode="auto">
          <a:xfrm>
            <a:off x="1011238" y="4910138"/>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Rectangle 86"/>
          <p:cNvSpPr>
            <a:spLocks noChangeArrowheads="1"/>
          </p:cNvSpPr>
          <p:nvPr/>
        </p:nvSpPr>
        <p:spPr bwMode="auto">
          <a:xfrm>
            <a:off x="1011238" y="4910138"/>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5803" name="Slide Number Placeholder 91"/>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2A00A62-00BB-4914-A0E1-E6C4878390DE}" type="slidenum">
              <a:rPr lang="en-US" altLang="en-US" smtClean="0">
                <a:solidFill>
                  <a:srgbClr val="898989"/>
                </a:solidFill>
              </a:rPr>
              <a:pPr/>
              <a:t>44</a:t>
            </a:fld>
            <a:endParaRPr lang="en-US" altLang="en-US">
              <a:solidFill>
                <a:srgbClr val="898989"/>
              </a:solidFill>
            </a:endParaRPr>
          </a:p>
        </p:txBody>
      </p:sp>
      <p:sp>
        <p:nvSpPr>
          <p:cNvPr id="92" name="Rounded Rectangle 91"/>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500"/>
                                        <p:tgtEl>
                                          <p:spTgt spid="1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fade">
                                      <p:cBhvr>
                                        <p:cTn id="37" dur="500"/>
                                        <p:tgtEl>
                                          <p:spTgt spid="1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6"/>
                                        </p:tgtEl>
                                        <p:attrNameLst>
                                          <p:attrName>style.visibility</p:attrName>
                                        </p:attrNameLst>
                                      </p:cBhvr>
                                      <p:to>
                                        <p:strVal val="visible"/>
                                      </p:to>
                                    </p:set>
                                    <p:animEffect transition="in" filter="fade">
                                      <p:cBhvr>
                                        <p:cTn id="40" dur="500"/>
                                        <p:tgtEl>
                                          <p:spTgt spid="1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fade">
                                      <p:cBhvr>
                                        <p:cTn id="43" dur="500"/>
                                        <p:tgtEl>
                                          <p:spTgt spid="149"/>
                                        </p:tgtEl>
                                      </p:cBhvr>
                                    </p:animEffect>
                                  </p:childTnLst>
                                </p:cTn>
                              </p:par>
                              <p:par>
                                <p:cTn id="44" presetID="10" presetClass="entr" presetSubtype="0" fill="hold" nodeType="withEffect">
                                  <p:stCondLst>
                                    <p:cond delay="0"/>
                                  </p:stCondLst>
                                  <p:childTnLst>
                                    <p:set>
                                      <p:cBhvr>
                                        <p:cTn id="45" dur="1" fill="hold">
                                          <p:stCondLst>
                                            <p:cond delay="0"/>
                                          </p:stCondLst>
                                        </p:cTn>
                                        <p:tgtEl>
                                          <p:spTgt spid="150"/>
                                        </p:tgtEl>
                                        <p:attrNameLst>
                                          <p:attrName>style.visibility</p:attrName>
                                        </p:attrNameLst>
                                      </p:cBhvr>
                                      <p:to>
                                        <p:strVal val="visible"/>
                                      </p:to>
                                    </p:set>
                                    <p:animEffect transition="in" filter="fade">
                                      <p:cBhvr>
                                        <p:cTn id="46" dur="500"/>
                                        <p:tgtEl>
                                          <p:spTgt spid="1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animEffect transition="in" filter="fade">
                                      <p:cBhvr>
                                        <p:cTn id="49" dur="500"/>
                                        <p:tgtEl>
                                          <p:spTgt spid="151"/>
                                        </p:tgtEl>
                                      </p:cBhvr>
                                    </p:animEffect>
                                  </p:childTnLst>
                                </p:cTn>
                              </p:par>
                              <p:par>
                                <p:cTn id="50" presetID="10" presetClass="entr" presetSubtype="0" fill="hold" nodeType="withEffect">
                                  <p:stCondLst>
                                    <p:cond delay="0"/>
                                  </p:stCondLst>
                                  <p:childTnLst>
                                    <p:set>
                                      <p:cBhvr>
                                        <p:cTn id="51" dur="1" fill="hold">
                                          <p:stCondLst>
                                            <p:cond delay="0"/>
                                          </p:stCondLst>
                                        </p:cTn>
                                        <p:tgtEl>
                                          <p:spTgt spid="152"/>
                                        </p:tgtEl>
                                        <p:attrNameLst>
                                          <p:attrName>style.visibility</p:attrName>
                                        </p:attrNameLst>
                                      </p:cBhvr>
                                      <p:to>
                                        <p:strVal val="visible"/>
                                      </p:to>
                                    </p:set>
                                    <p:animEffect transition="in" filter="fade">
                                      <p:cBhvr>
                                        <p:cTn id="52" dur="500"/>
                                        <p:tgtEl>
                                          <p:spTgt spid="1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fade">
                                      <p:cBhvr>
                                        <p:cTn id="55" dur="500"/>
                                        <p:tgtEl>
                                          <p:spTgt spid="153"/>
                                        </p:tgtEl>
                                      </p:cBhvr>
                                    </p:animEffect>
                                  </p:childTnLst>
                                </p:cTn>
                              </p:par>
                              <p:par>
                                <p:cTn id="56" presetID="10" presetClass="entr" presetSubtype="0" fill="hold" nodeType="withEffect">
                                  <p:stCondLst>
                                    <p:cond delay="0"/>
                                  </p:stCondLst>
                                  <p:childTnLst>
                                    <p:set>
                                      <p:cBhvr>
                                        <p:cTn id="57" dur="1" fill="hold">
                                          <p:stCondLst>
                                            <p:cond delay="0"/>
                                          </p:stCondLst>
                                        </p:cTn>
                                        <p:tgtEl>
                                          <p:spTgt spid="154"/>
                                        </p:tgtEl>
                                        <p:attrNameLst>
                                          <p:attrName>style.visibility</p:attrName>
                                        </p:attrNameLst>
                                      </p:cBhvr>
                                      <p:to>
                                        <p:strVal val="visible"/>
                                      </p:to>
                                    </p:set>
                                    <p:animEffect transition="in" filter="fade">
                                      <p:cBhvr>
                                        <p:cTn id="58" dur="500"/>
                                        <p:tgtEl>
                                          <p:spTgt spid="15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5"/>
                                        </p:tgtEl>
                                        <p:attrNameLst>
                                          <p:attrName>style.visibility</p:attrName>
                                        </p:attrNameLst>
                                      </p:cBhvr>
                                      <p:to>
                                        <p:strVal val="visible"/>
                                      </p:to>
                                    </p:set>
                                    <p:animEffect transition="in" filter="fade">
                                      <p:cBhvr>
                                        <p:cTn id="61" dur="500"/>
                                        <p:tgtEl>
                                          <p:spTgt spid="1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6"/>
                                        </p:tgtEl>
                                        <p:attrNameLst>
                                          <p:attrName>style.visibility</p:attrName>
                                        </p:attrNameLst>
                                      </p:cBhvr>
                                      <p:to>
                                        <p:strVal val="visible"/>
                                      </p:to>
                                    </p:set>
                                    <p:animEffect transition="in" filter="fade">
                                      <p:cBhvr>
                                        <p:cTn id="64" dur="500"/>
                                        <p:tgtEl>
                                          <p:spTgt spid="156"/>
                                        </p:tgtEl>
                                      </p:cBhvr>
                                    </p:animEffect>
                                  </p:childTnLst>
                                </p:cTn>
                              </p:par>
                              <p:par>
                                <p:cTn id="65" presetID="10" presetClass="entr" presetSubtype="0" fill="hold" nodeType="withEffect">
                                  <p:stCondLst>
                                    <p:cond delay="0"/>
                                  </p:stCondLst>
                                  <p:childTnLst>
                                    <p:set>
                                      <p:cBhvr>
                                        <p:cTn id="66" dur="1" fill="hold">
                                          <p:stCondLst>
                                            <p:cond delay="0"/>
                                          </p:stCondLst>
                                        </p:cTn>
                                        <p:tgtEl>
                                          <p:spTgt spid="169"/>
                                        </p:tgtEl>
                                        <p:attrNameLst>
                                          <p:attrName>style.visibility</p:attrName>
                                        </p:attrNameLst>
                                      </p:cBhvr>
                                      <p:to>
                                        <p:strVal val="visible"/>
                                      </p:to>
                                    </p:set>
                                    <p:animEffect transition="in" filter="fade">
                                      <p:cBhvr>
                                        <p:cTn id="67" dur="500"/>
                                        <p:tgtEl>
                                          <p:spTgt spid="16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70"/>
                                        </p:tgtEl>
                                        <p:attrNameLst>
                                          <p:attrName>style.visibility</p:attrName>
                                        </p:attrNameLst>
                                      </p:cBhvr>
                                      <p:to>
                                        <p:strVal val="visible"/>
                                      </p:to>
                                    </p:set>
                                    <p:animEffect transition="in" filter="fade">
                                      <p:cBhvr>
                                        <p:cTn id="70" dur="500"/>
                                        <p:tgtEl>
                                          <p:spTgt spid="170"/>
                                        </p:tgtEl>
                                      </p:cBhvr>
                                    </p:animEffect>
                                  </p:childTnLst>
                                </p:cTn>
                              </p:par>
                              <p:par>
                                <p:cTn id="71" presetID="10" presetClass="entr" presetSubtype="0" fill="hold" nodeType="withEffect">
                                  <p:stCondLst>
                                    <p:cond delay="0"/>
                                  </p:stCondLst>
                                  <p:childTnLst>
                                    <p:set>
                                      <p:cBhvr>
                                        <p:cTn id="72" dur="1" fill="hold">
                                          <p:stCondLst>
                                            <p:cond delay="0"/>
                                          </p:stCondLst>
                                        </p:cTn>
                                        <p:tgtEl>
                                          <p:spTgt spid="171"/>
                                        </p:tgtEl>
                                        <p:attrNameLst>
                                          <p:attrName>style.visibility</p:attrName>
                                        </p:attrNameLst>
                                      </p:cBhvr>
                                      <p:to>
                                        <p:strVal val="visible"/>
                                      </p:to>
                                    </p:set>
                                    <p:animEffect transition="in" filter="fade">
                                      <p:cBhvr>
                                        <p:cTn id="73" dur="500"/>
                                        <p:tgtEl>
                                          <p:spTgt spid="17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fade">
                                      <p:cBhvr>
                                        <p:cTn id="76" dur="500"/>
                                        <p:tgtEl>
                                          <p:spTgt spid="172"/>
                                        </p:tgtEl>
                                      </p:cBhvr>
                                    </p:animEffect>
                                  </p:childTnLst>
                                </p:cTn>
                              </p:par>
                              <p:par>
                                <p:cTn id="77" presetID="10" presetClass="entr" presetSubtype="0" fill="hold" nodeType="withEffect">
                                  <p:stCondLst>
                                    <p:cond delay="0"/>
                                  </p:stCondLst>
                                  <p:childTnLst>
                                    <p:set>
                                      <p:cBhvr>
                                        <p:cTn id="78" dur="1" fill="hold">
                                          <p:stCondLst>
                                            <p:cond delay="0"/>
                                          </p:stCondLst>
                                        </p:cTn>
                                        <p:tgtEl>
                                          <p:spTgt spid="173"/>
                                        </p:tgtEl>
                                        <p:attrNameLst>
                                          <p:attrName>style.visibility</p:attrName>
                                        </p:attrNameLst>
                                      </p:cBhvr>
                                      <p:to>
                                        <p:strVal val="visible"/>
                                      </p:to>
                                    </p:set>
                                    <p:animEffect transition="in" filter="fade">
                                      <p:cBhvr>
                                        <p:cTn id="79" dur="500"/>
                                        <p:tgtEl>
                                          <p:spTgt spid="17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fade">
                                      <p:cBhvr>
                                        <p:cTn id="82" dur="500"/>
                                        <p:tgtEl>
                                          <p:spTgt spid="1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81"/>
                                        </p:tgtEl>
                                        <p:attrNameLst>
                                          <p:attrName>style.visibility</p:attrName>
                                        </p:attrNameLst>
                                      </p:cBhvr>
                                      <p:to>
                                        <p:strVal val="visible"/>
                                      </p:to>
                                    </p:set>
                                    <p:animEffect transition="in" filter="fade">
                                      <p:cBhvr>
                                        <p:cTn id="85" dur="500"/>
                                        <p:tgtEl>
                                          <p:spTgt spid="18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82"/>
                                        </p:tgtEl>
                                        <p:attrNameLst>
                                          <p:attrName>style.visibility</p:attrName>
                                        </p:attrNameLst>
                                      </p:cBhvr>
                                      <p:to>
                                        <p:strVal val="visible"/>
                                      </p:to>
                                    </p:set>
                                    <p:animEffect transition="in" filter="fade">
                                      <p:cBhvr>
                                        <p:cTn id="88" dur="500"/>
                                        <p:tgtEl>
                                          <p:spTgt spid="182"/>
                                        </p:tgtEl>
                                      </p:cBhvr>
                                    </p:animEffect>
                                  </p:childTnLst>
                                </p:cTn>
                              </p:par>
                              <p:par>
                                <p:cTn id="89" presetID="10" presetClass="entr" presetSubtype="0" fill="hold" nodeType="withEffect">
                                  <p:stCondLst>
                                    <p:cond delay="0"/>
                                  </p:stCondLst>
                                  <p:childTnLst>
                                    <p:set>
                                      <p:cBhvr>
                                        <p:cTn id="90" dur="1" fill="hold">
                                          <p:stCondLst>
                                            <p:cond delay="0"/>
                                          </p:stCondLst>
                                        </p:cTn>
                                        <p:tgtEl>
                                          <p:spTgt spid="183"/>
                                        </p:tgtEl>
                                        <p:attrNameLst>
                                          <p:attrName>style.visibility</p:attrName>
                                        </p:attrNameLst>
                                      </p:cBhvr>
                                      <p:to>
                                        <p:strVal val="visible"/>
                                      </p:to>
                                    </p:set>
                                    <p:animEffect transition="in" filter="fade">
                                      <p:cBhvr>
                                        <p:cTn id="91" dur="500"/>
                                        <p:tgtEl>
                                          <p:spTgt spid="18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4"/>
                                        </p:tgtEl>
                                        <p:attrNameLst>
                                          <p:attrName>style.visibility</p:attrName>
                                        </p:attrNameLst>
                                      </p:cBhvr>
                                      <p:to>
                                        <p:strVal val="visible"/>
                                      </p:to>
                                    </p:set>
                                    <p:animEffect transition="in" filter="fade">
                                      <p:cBhvr>
                                        <p:cTn id="94" dur="500"/>
                                        <p:tgtEl>
                                          <p:spTgt spid="184"/>
                                        </p:tgtEl>
                                      </p:cBhvr>
                                    </p:animEffect>
                                  </p:childTnLst>
                                </p:cTn>
                              </p:par>
                              <p:par>
                                <p:cTn id="95" presetID="10" presetClass="entr" presetSubtype="0" fill="hold" nodeType="withEffect">
                                  <p:stCondLst>
                                    <p:cond delay="0"/>
                                  </p:stCondLst>
                                  <p:childTnLst>
                                    <p:set>
                                      <p:cBhvr>
                                        <p:cTn id="96" dur="1" fill="hold">
                                          <p:stCondLst>
                                            <p:cond delay="0"/>
                                          </p:stCondLst>
                                        </p:cTn>
                                        <p:tgtEl>
                                          <p:spTgt spid="185"/>
                                        </p:tgtEl>
                                        <p:attrNameLst>
                                          <p:attrName>style.visibility</p:attrName>
                                        </p:attrNameLst>
                                      </p:cBhvr>
                                      <p:to>
                                        <p:strVal val="visible"/>
                                      </p:to>
                                    </p:set>
                                    <p:animEffect transition="in" filter="fade">
                                      <p:cBhvr>
                                        <p:cTn id="97" dur="500"/>
                                        <p:tgtEl>
                                          <p:spTgt spid="185"/>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86"/>
                                        </p:tgtEl>
                                        <p:attrNameLst>
                                          <p:attrName>style.visibility</p:attrName>
                                        </p:attrNameLst>
                                      </p:cBhvr>
                                      <p:to>
                                        <p:strVal val="visible"/>
                                      </p:to>
                                    </p:set>
                                    <p:animEffect transition="in" filter="fade">
                                      <p:cBhvr>
                                        <p:cTn id="100" dur="500"/>
                                        <p:tgtEl>
                                          <p:spTgt spid="186"/>
                                        </p:tgtEl>
                                      </p:cBhvr>
                                    </p:animEffect>
                                  </p:childTnLst>
                                </p:cTn>
                              </p:par>
                              <p:par>
                                <p:cTn id="101" presetID="10" presetClass="entr" presetSubtype="0" fill="hold" nodeType="withEffect">
                                  <p:stCondLst>
                                    <p:cond delay="0"/>
                                  </p:stCondLst>
                                  <p:childTnLst>
                                    <p:set>
                                      <p:cBhvr>
                                        <p:cTn id="102" dur="1" fill="hold">
                                          <p:stCondLst>
                                            <p:cond delay="0"/>
                                          </p:stCondLst>
                                        </p:cTn>
                                        <p:tgtEl>
                                          <p:spTgt spid="187"/>
                                        </p:tgtEl>
                                        <p:attrNameLst>
                                          <p:attrName>style.visibility</p:attrName>
                                        </p:attrNameLst>
                                      </p:cBhvr>
                                      <p:to>
                                        <p:strVal val="visible"/>
                                      </p:to>
                                    </p:set>
                                    <p:animEffect transition="in" filter="fade">
                                      <p:cBhvr>
                                        <p:cTn id="103" dur="500"/>
                                        <p:tgtEl>
                                          <p:spTgt spid="187"/>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88"/>
                                        </p:tgtEl>
                                        <p:attrNameLst>
                                          <p:attrName>style.visibility</p:attrName>
                                        </p:attrNameLst>
                                      </p:cBhvr>
                                      <p:to>
                                        <p:strVal val="visible"/>
                                      </p:to>
                                    </p:set>
                                    <p:animEffect transition="in" filter="fade">
                                      <p:cBhvr>
                                        <p:cTn id="106" dur="500"/>
                                        <p:tgtEl>
                                          <p:spTgt spid="188"/>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37"/>
                                        </p:tgtEl>
                                        <p:attrNameLst>
                                          <p:attrName>style.visibility</p:attrName>
                                        </p:attrNameLst>
                                      </p:cBhvr>
                                      <p:to>
                                        <p:strVal val="visible"/>
                                      </p:to>
                                    </p:set>
                                    <p:animEffect transition="in" filter="fade">
                                      <p:cBhvr>
                                        <p:cTn id="109" dur="500"/>
                                        <p:tgtEl>
                                          <p:spTgt spid="1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30"/>
                                        </p:tgtEl>
                                        <p:attrNameLst>
                                          <p:attrName>style.visibility</p:attrName>
                                        </p:attrNameLst>
                                      </p:cBhvr>
                                      <p:to>
                                        <p:strVal val="visible"/>
                                      </p:to>
                                    </p:set>
                                    <p:animEffect transition="in" filter="fade">
                                      <p:cBhvr>
                                        <p:cTn id="112" dur="500"/>
                                        <p:tgtEl>
                                          <p:spTgt spid="130"/>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32"/>
                                        </p:tgtEl>
                                        <p:attrNameLst>
                                          <p:attrName>style.visibility</p:attrName>
                                        </p:attrNameLst>
                                      </p:cBhvr>
                                      <p:to>
                                        <p:strVal val="visible"/>
                                      </p:to>
                                    </p:set>
                                    <p:animEffect transition="in" filter="fade">
                                      <p:cBhvr>
                                        <p:cTn id="115" dur="500"/>
                                        <p:tgtEl>
                                          <p:spTgt spid="13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33"/>
                                        </p:tgtEl>
                                        <p:attrNameLst>
                                          <p:attrName>style.visibility</p:attrName>
                                        </p:attrNameLst>
                                      </p:cBhvr>
                                      <p:to>
                                        <p:strVal val="visible"/>
                                      </p:to>
                                    </p:set>
                                    <p:animEffect transition="in" filter="fade">
                                      <p:cBhvr>
                                        <p:cTn id="118" dur="500"/>
                                        <p:tgtEl>
                                          <p:spTgt spid="13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fade">
                                      <p:cBhvr>
                                        <p:cTn id="121" dur="500"/>
                                        <p:tgtEl>
                                          <p:spTgt spid="2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500"/>
                                        <p:tgtEl>
                                          <p:spTgt spid="30"/>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31"/>
                                        </p:tgtEl>
                                        <p:attrNameLst>
                                          <p:attrName>style.visibility</p:attrName>
                                        </p:attrNameLst>
                                      </p:cBhvr>
                                      <p:to>
                                        <p:strVal val="visible"/>
                                      </p:to>
                                    </p:set>
                                    <p:animEffect transition="in" filter="fade">
                                      <p:cBhvr>
                                        <p:cTn id="127" dur="500"/>
                                        <p:tgtEl>
                                          <p:spTgt spid="131"/>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34"/>
                                        </p:tgtEl>
                                        <p:attrNameLst>
                                          <p:attrName>style.visibility</p:attrName>
                                        </p:attrNameLst>
                                      </p:cBhvr>
                                      <p:to>
                                        <p:strVal val="visible"/>
                                      </p:to>
                                    </p:set>
                                    <p:animEffect transition="in" filter="fade">
                                      <p:cBhvr>
                                        <p:cTn id="130" dur="500"/>
                                        <p:tgtEl>
                                          <p:spTgt spid="134"/>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38"/>
                                        </p:tgtEl>
                                        <p:attrNameLst>
                                          <p:attrName>style.visibility</p:attrName>
                                        </p:attrNameLst>
                                      </p:cBhvr>
                                      <p:to>
                                        <p:strVal val="visible"/>
                                      </p:to>
                                    </p:set>
                                    <p:animEffect transition="in" filter="fade">
                                      <p:cBhvr>
                                        <p:cTn id="133" dur="500"/>
                                        <p:tgtEl>
                                          <p:spTgt spid="138"/>
                                        </p:tgtEl>
                                      </p:cBhvr>
                                    </p:animEffec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9"/>
                                        </p:tgtEl>
                                        <p:attrNameLst>
                                          <p:attrName>style.visibility</p:attrName>
                                        </p:attrNameLst>
                                      </p:cBhvr>
                                      <p:to>
                                        <p:strVal val="visible"/>
                                      </p:to>
                                    </p:set>
                                    <p:animEffect transition="in" filter="fade">
                                      <p:cBhvr>
                                        <p:cTn id="138" dur="500"/>
                                        <p:tgtEl>
                                          <p:spTgt spid="1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39"/>
                                        </p:tgtEl>
                                        <p:attrNameLst>
                                          <p:attrName>style.visibility</p:attrName>
                                        </p:attrNameLst>
                                      </p:cBhvr>
                                      <p:to>
                                        <p:strVal val="visible"/>
                                      </p:to>
                                    </p:set>
                                    <p:animEffect transition="in" filter="fade">
                                      <p:cBhvr>
                                        <p:cTn id="141" dur="500"/>
                                        <p:tgtEl>
                                          <p:spTgt spid="139"/>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140"/>
                                        </p:tgtEl>
                                        <p:attrNameLst>
                                          <p:attrName>style.visibility</p:attrName>
                                        </p:attrNameLst>
                                      </p:cBhvr>
                                      <p:to>
                                        <p:strVal val="visible"/>
                                      </p:to>
                                    </p:set>
                                    <p:animEffect transition="in" filter="fade">
                                      <p:cBhvr>
                                        <p:cTn id="144" dur="500"/>
                                        <p:tgtEl>
                                          <p:spTgt spid="14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41"/>
                                        </p:tgtEl>
                                        <p:attrNameLst>
                                          <p:attrName>style.visibility</p:attrName>
                                        </p:attrNameLst>
                                      </p:cBhvr>
                                      <p:to>
                                        <p:strVal val="visible"/>
                                      </p:to>
                                    </p:set>
                                    <p:animEffect transition="in" filter="fade">
                                      <p:cBhvr>
                                        <p:cTn id="147" dur="500"/>
                                        <p:tgtEl>
                                          <p:spTgt spid="141"/>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42"/>
                                        </p:tgtEl>
                                        <p:attrNameLst>
                                          <p:attrName>style.visibility</p:attrName>
                                        </p:attrNameLst>
                                      </p:cBhvr>
                                      <p:to>
                                        <p:strVal val="visible"/>
                                      </p:to>
                                    </p:set>
                                    <p:animEffect transition="in" filter="fade">
                                      <p:cBhvr>
                                        <p:cTn id="150" dur="500"/>
                                        <p:tgtEl>
                                          <p:spTgt spid="14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47"/>
                                        </p:tgtEl>
                                        <p:attrNameLst>
                                          <p:attrName>style.visibility</p:attrName>
                                        </p:attrNameLst>
                                      </p:cBhvr>
                                      <p:to>
                                        <p:strVal val="visible"/>
                                      </p:to>
                                    </p:set>
                                    <p:animEffect transition="in" filter="fade">
                                      <p:cBhvr>
                                        <p:cTn id="153" dur="500"/>
                                        <p:tgtEl>
                                          <p:spTgt spid="147"/>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48"/>
                                        </p:tgtEl>
                                        <p:attrNameLst>
                                          <p:attrName>style.visibility</p:attrName>
                                        </p:attrNameLst>
                                      </p:cBhvr>
                                      <p:to>
                                        <p:strVal val="visible"/>
                                      </p:to>
                                    </p:set>
                                    <p:animEffect transition="in" filter="fade">
                                      <p:cBhvr>
                                        <p:cTn id="156" dur="500"/>
                                        <p:tgtEl>
                                          <p:spTgt spid="148"/>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57"/>
                                        </p:tgtEl>
                                        <p:attrNameLst>
                                          <p:attrName>style.visibility</p:attrName>
                                        </p:attrNameLst>
                                      </p:cBhvr>
                                      <p:to>
                                        <p:strVal val="visible"/>
                                      </p:to>
                                    </p:set>
                                    <p:animEffect transition="in" filter="fade">
                                      <p:cBhvr>
                                        <p:cTn id="159" dur="500"/>
                                        <p:tgtEl>
                                          <p:spTgt spid="157"/>
                                        </p:tgtEl>
                                      </p:cBhvr>
                                    </p:animEffect>
                                  </p:childTnLst>
                                </p:cTn>
                              </p:par>
                              <p:par>
                                <p:cTn id="160" presetID="10" presetClass="entr" presetSubtype="0" fill="hold" nodeType="withEffect">
                                  <p:stCondLst>
                                    <p:cond delay="0"/>
                                  </p:stCondLst>
                                  <p:childTnLst>
                                    <p:set>
                                      <p:cBhvr>
                                        <p:cTn id="161" dur="1" fill="hold">
                                          <p:stCondLst>
                                            <p:cond delay="0"/>
                                          </p:stCondLst>
                                        </p:cTn>
                                        <p:tgtEl>
                                          <p:spTgt spid="158"/>
                                        </p:tgtEl>
                                        <p:attrNameLst>
                                          <p:attrName>style.visibility</p:attrName>
                                        </p:attrNameLst>
                                      </p:cBhvr>
                                      <p:to>
                                        <p:strVal val="visible"/>
                                      </p:to>
                                    </p:set>
                                    <p:animEffect transition="in" filter="fade">
                                      <p:cBhvr>
                                        <p:cTn id="162" dur="500"/>
                                        <p:tgtEl>
                                          <p:spTgt spid="15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159"/>
                                        </p:tgtEl>
                                        <p:attrNameLst>
                                          <p:attrName>style.visibility</p:attrName>
                                        </p:attrNameLst>
                                      </p:cBhvr>
                                      <p:to>
                                        <p:strVal val="visible"/>
                                      </p:to>
                                    </p:set>
                                    <p:animEffect transition="in" filter="fade">
                                      <p:cBhvr>
                                        <p:cTn id="165" dur="500"/>
                                        <p:tgtEl>
                                          <p:spTgt spid="159"/>
                                        </p:tgtEl>
                                      </p:cBhvr>
                                    </p:animEffect>
                                  </p:childTnLst>
                                </p:cTn>
                              </p:par>
                              <p:par>
                                <p:cTn id="166" presetID="10" presetClass="entr" presetSubtype="0" fill="hold" nodeType="withEffect">
                                  <p:stCondLst>
                                    <p:cond delay="0"/>
                                  </p:stCondLst>
                                  <p:childTnLst>
                                    <p:set>
                                      <p:cBhvr>
                                        <p:cTn id="167" dur="1" fill="hold">
                                          <p:stCondLst>
                                            <p:cond delay="0"/>
                                          </p:stCondLst>
                                        </p:cTn>
                                        <p:tgtEl>
                                          <p:spTgt spid="160"/>
                                        </p:tgtEl>
                                        <p:attrNameLst>
                                          <p:attrName>style.visibility</p:attrName>
                                        </p:attrNameLst>
                                      </p:cBhvr>
                                      <p:to>
                                        <p:strVal val="visible"/>
                                      </p:to>
                                    </p:set>
                                    <p:animEffect transition="in" filter="fade">
                                      <p:cBhvr>
                                        <p:cTn id="168" dur="500"/>
                                        <p:tgtEl>
                                          <p:spTgt spid="160"/>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61"/>
                                        </p:tgtEl>
                                        <p:attrNameLst>
                                          <p:attrName>style.visibility</p:attrName>
                                        </p:attrNameLst>
                                      </p:cBhvr>
                                      <p:to>
                                        <p:strVal val="visible"/>
                                      </p:to>
                                    </p:set>
                                    <p:animEffect transition="in" filter="fade">
                                      <p:cBhvr>
                                        <p:cTn id="171" dur="500"/>
                                        <p:tgtEl>
                                          <p:spTgt spid="161"/>
                                        </p:tgtEl>
                                      </p:cBhvr>
                                    </p:animEffect>
                                  </p:childTnLst>
                                </p:cTn>
                              </p:par>
                              <p:par>
                                <p:cTn id="172" presetID="10" presetClass="entr" presetSubtype="0" fill="hold" nodeType="withEffect">
                                  <p:stCondLst>
                                    <p:cond delay="0"/>
                                  </p:stCondLst>
                                  <p:childTnLst>
                                    <p:set>
                                      <p:cBhvr>
                                        <p:cTn id="173" dur="1" fill="hold">
                                          <p:stCondLst>
                                            <p:cond delay="0"/>
                                          </p:stCondLst>
                                        </p:cTn>
                                        <p:tgtEl>
                                          <p:spTgt spid="162"/>
                                        </p:tgtEl>
                                        <p:attrNameLst>
                                          <p:attrName>style.visibility</p:attrName>
                                        </p:attrNameLst>
                                      </p:cBhvr>
                                      <p:to>
                                        <p:strVal val="visible"/>
                                      </p:to>
                                    </p:set>
                                    <p:animEffect transition="in" filter="fade">
                                      <p:cBhvr>
                                        <p:cTn id="174" dur="500"/>
                                        <p:tgtEl>
                                          <p:spTgt spid="162"/>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63"/>
                                        </p:tgtEl>
                                        <p:attrNameLst>
                                          <p:attrName>style.visibility</p:attrName>
                                        </p:attrNameLst>
                                      </p:cBhvr>
                                      <p:to>
                                        <p:strVal val="visible"/>
                                      </p:to>
                                    </p:set>
                                    <p:animEffect transition="in" filter="fade">
                                      <p:cBhvr>
                                        <p:cTn id="177" dur="500"/>
                                        <p:tgtEl>
                                          <p:spTgt spid="16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64"/>
                                        </p:tgtEl>
                                        <p:attrNameLst>
                                          <p:attrName>style.visibility</p:attrName>
                                        </p:attrNameLst>
                                      </p:cBhvr>
                                      <p:to>
                                        <p:strVal val="visible"/>
                                      </p:to>
                                    </p:set>
                                    <p:animEffect transition="in" filter="fade">
                                      <p:cBhvr>
                                        <p:cTn id="180" dur="500"/>
                                        <p:tgtEl>
                                          <p:spTgt spid="164"/>
                                        </p:tgtEl>
                                      </p:cBhvr>
                                    </p:animEffect>
                                  </p:childTnLst>
                                </p:cTn>
                              </p:par>
                              <p:par>
                                <p:cTn id="181" presetID="10" presetClass="entr" presetSubtype="0" fill="hold" nodeType="withEffect">
                                  <p:stCondLst>
                                    <p:cond delay="0"/>
                                  </p:stCondLst>
                                  <p:childTnLst>
                                    <p:set>
                                      <p:cBhvr>
                                        <p:cTn id="182" dur="1" fill="hold">
                                          <p:stCondLst>
                                            <p:cond delay="0"/>
                                          </p:stCondLst>
                                        </p:cTn>
                                        <p:tgtEl>
                                          <p:spTgt spid="165"/>
                                        </p:tgtEl>
                                        <p:attrNameLst>
                                          <p:attrName>style.visibility</p:attrName>
                                        </p:attrNameLst>
                                      </p:cBhvr>
                                      <p:to>
                                        <p:strVal val="visible"/>
                                      </p:to>
                                    </p:set>
                                    <p:animEffect transition="in" filter="fade">
                                      <p:cBhvr>
                                        <p:cTn id="183" dur="500"/>
                                        <p:tgtEl>
                                          <p:spTgt spid="165"/>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66"/>
                                        </p:tgtEl>
                                        <p:attrNameLst>
                                          <p:attrName>style.visibility</p:attrName>
                                        </p:attrNameLst>
                                      </p:cBhvr>
                                      <p:to>
                                        <p:strVal val="visible"/>
                                      </p:to>
                                    </p:set>
                                    <p:animEffect transition="in" filter="fade">
                                      <p:cBhvr>
                                        <p:cTn id="186" dur="500"/>
                                        <p:tgtEl>
                                          <p:spTgt spid="166"/>
                                        </p:tgtEl>
                                      </p:cBhvr>
                                    </p:animEffect>
                                  </p:childTnLst>
                                </p:cTn>
                              </p:par>
                              <p:par>
                                <p:cTn id="187" presetID="10" presetClass="entr" presetSubtype="0" fill="hold" nodeType="withEffect">
                                  <p:stCondLst>
                                    <p:cond delay="0"/>
                                  </p:stCondLst>
                                  <p:childTnLst>
                                    <p:set>
                                      <p:cBhvr>
                                        <p:cTn id="188" dur="1" fill="hold">
                                          <p:stCondLst>
                                            <p:cond delay="0"/>
                                          </p:stCondLst>
                                        </p:cTn>
                                        <p:tgtEl>
                                          <p:spTgt spid="167"/>
                                        </p:tgtEl>
                                        <p:attrNameLst>
                                          <p:attrName>style.visibility</p:attrName>
                                        </p:attrNameLst>
                                      </p:cBhvr>
                                      <p:to>
                                        <p:strVal val="visible"/>
                                      </p:to>
                                    </p:set>
                                    <p:animEffect transition="in" filter="fade">
                                      <p:cBhvr>
                                        <p:cTn id="189" dur="500"/>
                                        <p:tgtEl>
                                          <p:spTgt spid="16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68"/>
                                        </p:tgtEl>
                                        <p:attrNameLst>
                                          <p:attrName>style.visibility</p:attrName>
                                        </p:attrNameLst>
                                      </p:cBhvr>
                                      <p:to>
                                        <p:strVal val="visible"/>
                                      </p:to>
                                    </p:set>
                                    <p:animEffect transition="in" filter="fade">
                                      <p:cBhvr>
                                        <p:cTn id="192" dur="500"/>
                                        <p:tgtEl>
                                          <p:spTgt spid="168"/>
                                        </p:tgtEl>
                                      </p:cBhvr>
                                    </p:animEffect>
                                  </p:childTnLst>
                                </p:cTn>
                              </p:par>
                              <p:par>
                                <p:cTn id="193" presetID="10" presetClass="entr" presetSubtype="0" fill="hold" nodeType="withEffect">
                                  <p:stCondLst>
                                    <p:cond delay="0"/>
                                  </p:stCondLst>
                                  <p:childTnLst>
                                    <p:set>
                                      <p:cBhvr>
                                        <p:cTn id="194" dur="1" fill="hold">
                                          <p:stCondLst>
                                            <p:cond delay="0"/>
                                          </p:stCondLst>
                                        </p:cTn>
                                        <p:tgtEl>
                                          <p:spTgt spid="175"/>
                                        </p:tgtEl>
                                        <p:attrNameLst>
                                          <p:attrName>style.visibility</p:attrName>
                                        </p:attrNameLst>
                                      </p:cBhvr>
                                      <p:to>
                                        <p:strVal val="visible"/>
                                      </p:to>
                                    </p:set>
                                    <p:animEffect transition="in" filter="fade">
                                      <p:cBhvr>
                                        <p:cTn id="195" dur="500"/>
                                        <p:tgtEl>
                                          <p:spTgt spid="175"/>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76"/>
                                        </p:tgtEl>
                                        <p:attrNameLst>
                                          <p:attrName>style.visibility</p:attrName>
                                        </p:attrNameLst>
                                      </p:cBhvr>
                                      <p:to>
                                        <p:strVal val="visible"/>
                                      </p:to>
                                    </p:set>
                                    <p:animEffect transition="in" filter="fade">
                                      <p:cBhvr>
                                        <p:cTn id="198" dur="500"/>
                                        <p:tgtEl>
                                          <p:spTgt spid="176"/>
                                        </p:tgtEl>
                                      </p:cBhvr>
                                    </p:animEffect>
                                  </p:childTnLst>
                                </p:cTn>
                              </p:par>
                              <p:par>
                                <p:cTn id="199" presetID="10" presetClass="entr" presetSubtype="0" fill="hold" nodeType="withEffect">
                                  <p:stCondLst>
                                    <p:cond delay="0"/>
                                  </p:stCondLst>
                                  <p:childTnLst>
                                    <p:set>
                                      <p:cBhvr>
                                        <p:cTn id="200" dur="1" fill="hold">
                                          <p:stCondLst>
                                            <p:cond delay="0"/>
                                          </p:stCondLst>
                                        </p:cTn>
                                        <p:tgtEl>
                                          <p:spTgt spid="177"/>
                                        </p:tgtEl>
                                        <p:attrNameLst>
                                          <p:attrName>style.visibility</p:attrName>
                                        </p:attrNameLst>
                                      </p:cBhvr>
                                      <p:to>
                                        <p:strVal val="visible"/>
                                      </p:to>
                                    </p:set>
                                    <p:animEffect transition="in" filter="fade">
                                      <p:cBhvr>
                                        <p:cTn id="201" dur="500"/>
                                        <p:tgtEl>
                                          <p:spTgt spid="177"/>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78"/>
                                        </p:tgtEl>
                                        <p:attrNameLst>
                                          <p:attrName>style.visibility</p:attrName>
                                        </p:attrNameLst>
                                      </p:cBhvr>
                                      <p:to>
                                        <p:strVal val="visible"/>
                                      </p:to>
                                    </p:set>
                                    <p:animEffect transition="in" filter="fade">
                                      <p:cBhvr>
                                        <p:cTn id="204" dur="500"/>
                                        <p:tgtEl>
                                          <p:spTgt spid="178"/>
                                        </p:tgtEl>
                                      </p:cBhvr>
                                    </p:animEffect>
                                  </p:childTnLst>
                                </p:cTn>
                              </p:par>
                              <p:par>
                                <p:cTn id="205" presetID="10" presetClass="entr" presetSubtype="0" fill="hold" nodeType="withEffect">
                                  <p:stCondLst>
                                    <p:cond delay="0"/>
                                  </p:stCondLst>
                                  <p:childTnLst>
                                    <p:set>
                                      <p:cBhvr>
                                        <p:cTn id="206" dur="1" fill="hold">
                                          <p:stCondLst>
                                            <p:cond delay="0"/>
                                          </p:stCondLst>
                                        </p:cTn>
                                        <p:tgtEl>
                                          <p:spTgt spid="179"/>
                                        </p:tgtEl>
                                        <p:attrNameLst>
                                          <p:attrName>style.visibility</p:attrName>
                                        </p:attrNameLst>
                                      </p:cBhvr>
                                      <p:to>
                                        <p:strVal val="visible"/>
                                      </p:to>
                                    </p:set>
                                    <p:animEffect transition="in" filter="fade">
                                      <p:cBhvr>
                                        <p:cTn id="207" dur="500"/>
                                        <p:tgtEl>
                                          <p:spTgt spid="179"/>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180"/>
                                        </p:tgtEl>
                                        <p:attrNameLst>
                                          <p:attrName>style.visibility</p:attrName>
                                        </p:attrNameLst>
                                      </p:cBhvr>
                                      <p:to>
                                        <p:strVal val="visible"/>
                                      </p:to>
                                    </p:set>
                                    <p:animEffect transition="in" filter="fade">
                                      <p:cBhvr>
                                        <p:cTn id="210" dur="500"/>
                                        <p:tgtEl>
                                          <p:spTgt spid="180"/>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189"/>
                                        </p:tgtEl>
                                        <p:attrNameLst>
                                          <p:attrName>style.visibility</p:attrName>
                                        </p:attrNameLst>
                                      </p:cBhvr>
                                      <p:to>
                                        <p:strVal val="visible"/>
                                      </p:to>
                                    </p:set>
                                    <p:animEffect transition="in" filter="fade">
                                      <p:cBhvr>
                                        <p:cTn id="213" dur="500"/>
                                        <p:tgtEl>
                                          <p:spTgt spid="189"/>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190"/>
                                        </p:tgtEl>
                                        <p:attrNameLst>
                                          <p:attrName>style.visibility</p:attrName>
                                        </p:attrNameLst>
                                      </p:cBhvr>
                                      <p:to>
                                        <p:strVal val="visible"/>
                                      </p:to>
                                    </p:set>
                                    <p:animEffect transition="in" filter="fade">
                                      <p:cBhvr>
                                        <p:cTn id="216" dur="500"/>
                                        <p:tgtEl>
                                          <p:spTgt spid="190"/>
                                        </p:tgtEl>
                                      </p:cBhvr>
                                    </p:animEffect>
                                  </p:childTnLst>
                                </p:cTn>
                              </p:par>
                              <p:par>
                                <p:cTn id="217" presetID="10" presetClass="entr" presetSubtype="0" fill="hold" nodeType="withEffect">
                                  <p:stCondLst>
                                    <p:cond delay="0"/>
                                  </p:stCondLst>
                                  <p:childTnLst>
                                    <p:set>
                                      <p:cBhvr>
                                        <p:cTn id="218" dur="1" fill="hold">
                                          <p:stCondLst>
                                            <p:cond delay="0"/>
                                          </p:stCondLst>
                                        </p:cTn>
                                        <p:tgtEl>
                                          <p:spTgt spid="191"/>
                                        </p:tgtEl>
                                        <p:attrNameLst>
                                          <p:attrName>style.visibility</p:attrName>
                                        </p:attrNameLst>
                                      </p:cBhvr>
                                      <p:to>
                                        <p:strVal val="visible"/>
                                      </p:to>
                                    </p:set>
                                    <p:animEffect transition="in" filter="fade">
                                      <p:cBhvr>
                                        <p:cTn id="219" dur="500"/>
                                        <p:tgtEl>
                                          <p:spTgt spid="191"/>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192"/>
                                        </p:tgtEl>
                                        <p:attrNameLst>
                                          <p:attrName>style.visibility</p:attrName>
                                        </p:attrNameLst>
                                      </p:cBhvr>
                                      <p:to>
                                        <p:strVal val="visible"/>
                                      </p:to>
                                    </p:set>
                                    <p:animEffect transition="in" filter="fade">
                                      <p:cBhvr>
                                        <p:cTn id="222" dur="500"/>
                                        <p:tgtEl>
                                          <p:spTgt spid="192"/>
                                        </p:tgtEl>
                                      </p:cBhvr>
                                    </p:animEffect>
                                  </p:childTnLst>
                                </p:cTn>
                              </p:par>
                              <p:par>
                                <p:cTn id="223" presetID="10" presetClass="entr" presetSubtype="0" fill="hold" nodeType="withEffect">
                                  <p:stCondLst>
                                    <p:cond delay="0"/>
                                  </p:stCondLst>
                                  <p:childTnLst>
                                    <p:set>
                                      <p:cBhvr>
                                        <p:cTn id="224" dur="1" fill="hold">
                                          <p:stCondLst>
                                            <p:cond delay="0"/>
                                          </p:stCondLst>
                                        </p:cTn>
                                        <p:tgtEl>
                                          <p:spTgt spid="193"/>
                                        </p:tgtEl>
                                        <p:attrNameLst>
                                          <p:attrName>style.visibility</p:attrName>
                                        </p:attrNameLst>
                                      </p:cBhvr>
                                      <p:to>
                                        <p:strVal val="visible"/>
                                      </p:to>
                                    </p:set>
                                    <p:animEffect transition="in" filter="fade">
                                      <p:cBhvr>
                                        <p:cTn id="225" dur="500"/>
                                        <p:tgtEl>
                                          <p:spTgt spid="193"/>
                                        </p:tgtEl>
                                      </p:cBhvr>
                                    </p:animEffect>
                                  </p:childTnLst>
                                </p:cTn>
                              </p:par>
                              <p:par>
                                <p:cTn id="226" presetID="10" presetClass="entr" presetSubtype="0" fill="hold" grpId="0" nodeType="withEffect">
                                  <p:stCondLst>
                                    <p:cond delay="0"/>
                                  </p:stCondLst>
                                  <p:childTnLst>
                                    <p:set>
                                      <p:cBhvr>
                                        <p:cTn id="227" dur="1" fill="hold">
                                          <p:stCondLst>
                                            <p:cond delay="0"/>
                                          </p:stCondLst>
                                        </p:cTn>
                                        <p:tgtEl>
                                          <p:spTgt spid="194"/>
                                        </p:tgtEl>
                                        <p:attrNameLst>
                                          <p:attrName>style.visibility</p:attrName>
                                        </p:attrNameLst>
                                      </p:cBhvr>
                                      <p:to>
                                        <p:strVal val="visible"/>
                                      </p:to>
                                    </p:set>
                                    <p:animEffect transition="in" filter="fade">
                                      <p:cBhvr>
                                        <p:cTn id="228" dur="500"/>
                                        <p:tgtEl>
                                          <p:spTgt spid="194"/>
                                        </p:tgtEl>
                                      </p:cBhvr>
                                    </p:animEffect>
                                  </p:childTnLst>
                                </p:cTn>
                              </p:par>
                              <p:par>
                                <p:cTn id="229" presetID="10" presetClass="entr" presetSubtype="0" fill="hold" nodeType="withEffect">
                                  <p:stCondLst>
                                    <p:cond delay="0"/>
                                  </p:stCondLst>
                                  <p:childTnLst>
                                    <p:set>
                                      <p:cBhvr>
                                        <p:cTn id="230" dur="1" fill="hold">
                                          <p:stCondLst>
                                            <p:cond delay="0"/>
                                          </p:stCondLst>
                                        </p:cTn>
                                        <p:tgtEl>
                                          <p:spTgt spid="195"/>
                                        </p:tgtEl>
                                        <p:attrNameLst>
                                          <p:attrName>style.visibility</p:attrName>
                                        </p:attrNameLst>
                                      </p:cBhvr>
                                      <p:to>
                                        <p:strVal val="visible"/>
                                      </p:to>
                                    </p:set>
                                    <p:animEffect transition="in" filter="fade">
                                      <p:cBhvr>
                                        <p:cTn id="231" dur="500"/>
                                        <p:tgtEl>
                                          <p:spTgt spid="195"/>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96"/>
                                        </p:tgtEl>
                                        <p:attrNameLst>
                                          <p:attrName>style.visibility</p:attrName>
                                        </p:attrNameLst>
                                      </p:cBhvr>
                                      <p:to>
                                        <p:strVal val="visible"/>
                                      </p:to>
                                    </p:set>
                                    <p:animEffect transition="in" filter="fade">
                                      <p:cBhvr>
                                        <p:cTn id="234" dur="500"/>
                                        <p:tgtEl>
                                          <p:spTgt spid="196"/>
                                        </p:tgtEl>
                                      </p:cBhvr>
                                    </p:animEffect>
                                  </p:childTnLst>
                                </p:cTn>
                              </p:par>
                              <p:par>
                                <p:cTn id="235" presetID="10" presetClass="entr" presetSubtype="0" fill="hold" grpId="0" nodeType="withEffect">
                                  <p:stCondLst>
                                    <p:cond delay="0"/>
                                  </p:stCondLst>
                                  <p:childTnLst>
                                    <p:set>
                                      <p:cBhvr>
                                        <p:cTn id="236" dur="1" fill="hold">
                                          <p:stCondLst>
                                            <p:cond delay="0"/>
                                          </p:stCondLst>
                                        </p:cTn>
                                        <p:tgtEl>
                                          <p:spTgt spid="143"/>
                                        </p:tgtEl>
                                        <p:attrNameLst>
                                          <p:attrName>style.visibility</p:attrName>
                                        </p:attrNameLst>
                                      </p:cBhvr>
                                      <p:to>
                                        <p:strVal val="visible"/>
                                      </p:to>
                                    </p:set>
                                    <p:animEffect transition="in" filter="fade">
                                      <p:cBhvr>
                                        <p:cTn id="237" dur="500"/>
                                        <p:tgtEl>
                                          <p:spTgt spid="143"/>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144"/>
                                        </p:tgtEl>
                                        <p:attrNameLst>
                                          <p:attrName>style.visibility</p:attrName>
                                        </p:attrNameLst>
                                      </p:cBhvr>
                                      <p:to>
                                        <p:strVal val="visible"/>
                                      </p:to>
                                    </p:set>
                                    <p:animEffect transition="in" filter="fade">
                                      <p:cBhvr>
                                        <p:cTn id="240" dur="500"/>
                                        <p:tgtEl>
                                          <p:spTgt spid="144"/>
                                        </p:tgtEl>
                                      </p:cBhvr>
                                    </p:animEffect>
                                  </p:childTnLst>
                                </p:cTn>
                              </p:par>
                              <p:par>
                                <p:cTn id="241" presetID="10" presetClass="entr" presetSubtype="0" fill="hold" grpId="0" nodeType="withEffect">
                                  <p:stCondLst>
                                    <p:cond delay="0"/>
                                  </p:stCondLst>
                                  <p:childTnLst>
                                    <p:set>
                                      <p:cBhvr>
                                        <p:cTn id="242" dur="1" fill="hold">
                                          <p:stCondLst>
                                            <p:cond delay="0"/>
                                          </p:stCondLst>
                                        </p:cTn>
                                        <p:tgtEl>
                                          <p:spTgt spid="145"/>
                                        </p:tgtEl>
                                        <p:attrNameLst>
                                          <p:attrName>style.visibility</p:attrName>
                                        </p:attrNameLst>
                                      </p:cBhvr>
                                      <p:to>
                                        <p:strVal val="visible"/>
                                      </p:to>
                                    </p:set>
                                    <p:animEffect transition="in" filter="fade">
                                      <p:cBhvr>
                                        <p:cTn id="243" dur="500"/>
                                        <p:tgtEl>
                                          <p:spTgt spid="145"/>
                                        </p:tgtEl>
                                      </p:cBhvr>
                                    </p:animEffect>
                                  </p:childTnLst>
                                </p:cTn>
                              </p:par>
                              <p:par>
                                <p:cTn id="244" presetID="10" presetClass="entr" presetSubtype="0" fill="hold" grpId="0" nodeType="withEffect">
                                  <p:stCondLst>
                                    <p:cond delay="0"/>
                                  </p:stCondLst>
                                  <p:childTnLst>
                                    <p:set>
                                      <p:cBhvr>
                                        <p:cTn id="245" dur="1" fill="hold">
                                          <p:stCondLst>
                                            <p:cond delay="0"/>
                                          </p:stCondLst>
                                        </p:cTn>
                                        <p:tgtEl>
                                          <p:spTgt spid="146"/>
                                        </p:tgtEl>
                                        <p:attrNameLst>
                                          <p:attrName>style.visibility</p:attrName>
                                        </p:attrNameLst>
                                      </p:cBhvr>
                                      <p:to>
                                        <p:strVal val="visible"/>
                                      </p:to>
                                    </p:set>
                                    <p:animEffect transition="in" filter="fade">
                                      <p:cBhvr>
                                        <p:cTn id="246"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p:bldP spid="23" grpId="0"/>
      <p:bldP spid="24" grpId="0"/>
      <p:bldP spid="25" grpId="0"/>
      <p:bldP spid="26" grpId="0"/>
      <p:bldP spid="27" grpId="0"/>
      <p:bldP spid="28" grpId="0"/>
      <p:bldP spid="29" grpId="0"/>
      <p:bldP spid="30" grpId="0"/>
      <p:bldP spid="31"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P spid="143" grpId="0"/>
      <p:bldP spid="144" grpId="0"/>
      <p:bldP spid="145" grpId="0"/>
      <p:bldP spid="146" grpId="0"/>
      <p:bldP spid="147" grpId="0"/>
      <p:bldP spid="148" grpId="0"/>
      <p:bldP spid="149" grpId="0" animBg="1"/>
      <p:bldP spid="151" grpId="0" animBg="1"/>
      <p:bldP spid="153" grpId="0" animBg="1"/>
      <p:bldP spid="155" grpId="0" animBg="1"/>
      <p:bldP spid="156" grpId="0" animBg="1"/>
      <p:bldP spid="157" grpId="0" animBg="1"/>
      <p:bldP spid="159" grpId="0" animBg="1"/>
      <p:bldP spid="161" grpId="0" animBg="1"/>
      <p:bldP spid="163" grpId="0" animBg="1"/>
      <p:bldP spid="164" grpId="0" animBg="1"/>
      <p:bldP spid="166" grpId="0" animBg="1"/>
      <p:bldP spid="168" grpId="0" animBg="1"/>
      <p:bldP spid="170" grpId="0" animBg="1"/>
      <p:bldP spid="172" grpId="0" animBg="1"/>
      <p:bldP spid="174" grpId="0" animBg="1"/>
      <p:bldP spid="176" grpId="0" animBg="1"/>
      <p:bldP spid="178" grpId="0" animBg="1"/>
      <p:bldP spid="180" grpId="0" animBg="1"/>
      <p:bldP spid="181" grpId="0" animBg="1"/>
      <p:bldP spid="182" grpId="0" animBg="1"/>
      <p:bldP spid="184" grpId="0" animBg="1"/>
      <p:bldP spid="186" grpId="0" animBg="1"/>
      <p:bldP spid="188" grpId="0" animBg="1"/>
      <p:bldP spid="189" grpId="0" animBg="1"/>
      <p:bldP spid="190" grpId="0" animBg="1"/>
      <p:bldP spid="192" grpId="0" animBg="1"/>
      <p:bldP spid="194" grpId="0" animBg="1"/>
      <p:bldP spid="19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12-4</a:t>
            </a:r>
          </a:p>
        </p:txBody>
      </p:sp>
      <p:sp>
        <p:nvSpPr>
          <p:cNvPr id="6" name="Rectangle 5"/>
          <p:cNvSpPr>
            <a:spLocks noChangeArrowheads="1"/>
          </p:cNvSpPr>
          <p:nvPr/>
        </p:nvSpPr>
        <p:spPr bwMode="auto">
          <a:xfrm>
            <a:off x="457200" y="677863"/>
            <a:ext cx="7704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Anjelah, and Lopez are partners and share income and loss in a 2:3:5 ratio. The partnership’s capital</a:t>
            </a:r>
            <a:endParaRPr lang="en-US" altLang="en-US" dirty="0">
              <a:solidFill>
                <a:prstClr val="black"/>
              </a:solidFill>
              <a:cs typeface="+mn-cs"/>
            </a:endParaRPr>
          </a:p>
        </p:txBody>
      </p:sp>
      <p:sp>
        <p:nvSpPr>
          <p:cNvPr id="7" name="Rectangle 6"/>
          <p:cNvSpPr>
            <a:spLocks noChangeArrowheads="1"/>
          </p:cNvSpPr>
          <p:nvPr/>
        </p:nvSpPr>
        <p:spPr bwMode="auto">
          <a:xfrm>
            <a:off x="457200" y="884238"/>
            <a:ext cx="76342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Fluffy, $330; Anjelah, $270; and Lopez, $400. Lopez decides to withdraw from the</a:t>
            </a:r>
            <a:endParaRPr lang="en-US" altLang="en-US" dirty="0">
              <a:solidFill>
                <a:prstClr val="black"/>
              </a:solidFill>
              <a:cs typeface="+mn-cs"/>
            </a:endParaRPr>
          </a:p>
        </p:txBody>
      </p:sp>
      <p:sp>
        <p:nvSpPr>
          <p:cNvPr id="8" name="Rectangle 7"/>
          <p:cNvSpPr>
            <a:spLocks noChangeArrowheads="1"/>
          </p:cNvSpPr>
          <p:nvPr/>
        </p:nvSpPr>
        <p:spPr bwMode="auto">
          <a:xfrm>
            <a:off x="457200" y="1090613"/>
            <a:ext cx="7854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and the partners agree to not revalue the assets upon Lopez’s retirement. Prepare journal entries</a:t>
            </a:r>
            <a:endParaRPr lang="en-US" altLang="en-US" dirty="0">
              <a:solidFill>
                <a:prstClr val="black"/>
              </a:solidFill>
              <a:cs typeface="+mn-cs"/>
            </a:endParaRPr>
          </a:p>
        </p:txBody>
      </p:sp>
      <p:sp>
        <p:nvSpPr>
          <p:cNvPr id="9" name="Rectangle 8"/>
          <p:cNvSpPr>
            <a:spLocks noChangeArrowheads="1"/>
          </p:cNvSpPr>
          <p:nvPr/>
        </p:nvSpPr>
        <p:spPr bwMode="auto">
          <a:xfrm>
            <a:off x="457200" y="1296988"/>
            <a:ext cx="7694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 record Lopez’s May 1 withdrawal from the partnership under each of the following separate assumptions:</a:t>
            </a:r>
            <a:endParaRPr lang="en-US" altLang="en-US" dirty="0">
              <a:solidFill>
                <a:prstClr val="black"/>
              </a:solidFill>
              <a:cs typeface="+mn-cs"/>
            </a:endParaRPr>
          </a:p>
        </p:txBody>
      </p:sp>
      <p:sp>
        <p:nvSpPr>
          <p:cNvPr id="18" name="Rectangle 5"/>
          <p:cNvSpPr>
            <a:spLocks noChangeArrowheads="1"/>
          </p:cNvSpPr>
          <p:nvPr/>
        </p:nvSpPr>
        <p:spPr bwMode="auto">
          <a:xfrm>
            <a:off x="1001713" y="2100263"/>
            <a:ext cx="714057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6"/>
          <p:cNvSpPr>
            <a:spLocks noChangeArrowheads="1"/>
          </p:cNvSpPr>
          <p:nvPr/>
        </p:nvSpPr>
        <p:spPr bwMode="auto">
          <a:xfrm>
            <a:off x="1001713" y="3595688"/>
            <a:ext cx="714057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7"/>
          <p:cNvSpPr>
            <a:spLocks noChangeArrowheads="1"/>
          </p:cNvSpPr>
          <p:nvPr/>
        </p:nvSpPr>
        <p:spPr bwMode="auto">
          <a:xfrm>
            <a:off x="1041400" y="1697038"/>
            <a:ext cx="40941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 Lopez is paid $400 in partnership cash for his equity.</a:t>
            </a:r>
            <a:endParaRPr lang="en-US" altLang="en-US" dirty="0">
              <a:solidFill>
                <a:prstClr val="black"/>
              </a:solidFill>
              <a:cs typeface="+mn-cs"/>
            </a:endParaRPr>
          </a:p>
        </p:txBody>
      </p:sp>
      <p:sp>
        <p:nvSpPr>
          <p:cNvPr id="21" name="Rectangle 8"/>
          <p:cNvSpPr>
            <a:spLocks noChangeArrowheads="1"/>
          </p:cNvSpPr>
          <p:nvPr/>
        </p:nvSpPr>
        <p:spPr bwMode="auto">
          <a:xfrm>
            <a:off x="4854575" y="2120900"/>
            <a:ext cx="59531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22" name="Rectangle 9"/>
          <p:cNvSpPr>
            <a:spLocks noChangeArrowheads="1"/>
          </p:cNvSpPr>
          <p:nvPr/>
        </p:nvSpPr>
        <p:spPr bwMode="auto">
          <a:xfrm>
            <a:off x="6024563" y="2120900"/>
            <a:ext cx="676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23" name="Rectangle 10"/>
          <p:cNvSpPr>
            <a:spLocks noChangeArrowheads="1"/>
          </p:cNvSpPr>
          <p:nvPr/>
        </p:nvSpPr>
        <p:spPr bwMode="auto">
          <a:xfrm>
            <a:off x="7354888" y="2120900"/>
            <a:ext cx="45402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24" name="Rectangle 11"/>
          <p:cNvSpPr>
            <a:spLocks noChangeArrowheads="1"/>
          </p:cNvSpPr>
          <p:nvPr/>
        </p:nvSpPr>
        <p:spPr bwMode="auto">
          <a:xfrm>
            <a:off x="1223963" y="2347913"/>
            <a:ext cx="10588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5" name="Rectangle 12"/>
          <p:cNvSpPr>
            <a:spLocks noChangeArrowheads="1"/>
          </p:cNvSpPr>
          <p:nvPr/>
        </p:nvSpPr>
        <p:spPr bwMode="auto">
          <a:xfrm>
            <a:off x="5006975" y="2347913"/>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6" name="Rectangle 13"/>
          <p:cNvSpPr>
            <a:spLocks noChangeArrowheads="1"/>
          </p:cNvSpPr>
          <p:nvPr/>
        </p:nvSpPr>
        <p:spPr bwMode="auto">
          <a:xfrm>
            <a:off x="7427913" y="234791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7" name="Rectangle 14"/>
          <p:cNvSpPr>
            <a:spLocks noChangeArrowheads="1"/>
          </p:cNvSpPr>
          <p:nvPr/>
        </p:nvSpPr>
        <p:spPr bwMode="auto">
          <a:xfrm>
            <a:off x="1223963" y="2554288"/>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28" name="Rectangle 15"/>
          <p:cNvSpPr>
            <a:spLocks noChangeArrowheads="1"/>
          </p:cNvSpPr>
          <p:nvPr/>
        </p:nvSpPr>
        <p:spPr bwMode="auto">
          <a:xfrm>
            <a:off x="5099050" y="25542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29" name="Rectangle 16"/>
          <p:cNvSpPr>
            <a:spLocks noChangeArrowheads="1"/>
          </p:cNvSpPr>
          <p:nvPr/>
        </p:nvSpPr>
        <p:spPr bwMode="auto">
          <a:xfrm>
            <a:off x="7518400" y="25542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30" name="Rectangle 17"/>
          <p:cNvSpPr>
            <a:spLocks noChangeArrowheads="1"/>
          </p:cNvSpPr>
          <p:nvPr/>
        </p:nvSpPr>
        <p:spPr bwMode="auto">
          <a:xfrm>
            <a:off x="1223963" y="2760663"/>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31" name="Rectangle 18"/>
          <p:cNvSpPr>
            <a:spLocks noChangeArrowheads="1"/>
          </p:cNvSpPr>
          <p:nvPr/>
        </p:nvSpPr>
        <p:spPr bwMode="auto">
          <a:xfrm>
            <a:off x="5099050" y="27606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29" name="Rectangle 19"/>
          <p:cNvSpPr>
            <a:spLocks noChangeArrowheads="1"/>
          </p:cNvSpPr>
          <p:nvPr/>
        </p:nvSpPr>
        <p:spPr bwMode="auto">
          <a:xfrm>
            <a:off x="6167438" y="2760663"/>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0" name="Rectangle 20"/>
          <p:cNvSpPr>
            <a:spLocks noChangeArrowheads="1"/>
          </p:cNvSpPr>
          <p:nvPr/>
        </p:nvSpPr>
        <p:spPr bwMode="auto">
          <a:xfrm>
            <a:off x="7700963" y="2760663"/>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1" name="Rectangle 21"/>
          <p:cNvSpPr>
            <a:spLocks noChangeArrowheads="1"/>
          </p:cNvSpPr>
          <p:nvPr/>
        </p:nvSpPr>
        <p:spPr bwMode="auto">
          <a:xfrm>
            <a:off x="1404938" y="29670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2" name="Rectangle 22"/>
          <p:cNvSpPr>
            <a:spLocks noChangeArrowheads="1"/>
          </p:cNvSpPr>
          <p:nvPr/>
        </p:nvSpPr>
        <p:spPr bwMode="auto">
          <a:xfrm>
            <a:off x="4876800" y="29670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33" name="Rectangle 23"/>
          <p:cNvSpPr>
            <a:spLocks noChangeArrowheads="1"/>
          </p:cNvSpPr>
          <p:nvPr/>
        </p:nvSpPr>
        <p:spPr bwMode="auto">
          <a:xfrm>
            <a:off x="6167438" y="2967038"/>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4" name="Rectangle 24"/>
          <p:cNvSpPr>
            <a:spLocks noChangeArrowheads="1"/>
          </p:cNvSpPr>
          <p:nvPr/>
        </p:nvSpPr>
        <p:spPr bwMode="auto">
          <a:xfrm>
            <a:off x="7427913" y="29670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a:t>
            </a:r>
            <a:endParaRPr lang="en-US" altLang="en-US" dirty="0">
              <a:solidFill>
                <a:prstClr val="black"/>
              </a:solidFill>
              <a:cs typeface="+mn-cs"/>
            </a:endParaRPr>
          </a:p>
        </p:txBody>
      </p:sp>
      <p:sp>
        <p:nvSpPr>
          <p:cNvPr id="135" name="Rectangle 25"/>
          <p:cNvSpPr>
            <a:spLocks noChangeArrowheads="1"/>
          </p:cNvSpPr>
          <p:nvPr/>
        </p:nvSpPr>
        <p:spPr bwMode="auto">
          <a:xfrm>
            <a:off x="1284288" y="3616325"/>
            <a:ext cx="433387"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36" name="Rectangle 26"/>
          <p:cNvSpPr>
            <a:spLocks noChangeArrowheads="1"/>
          </p:cNvSpPr>
          <p:nvPr/>
        </p:nvSpPr>
        <p:spPr bwMode="auto">
          <a:xfrm>
            <a:off x="6124575" y="3616325"/>
            <a:ext cx="4841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37" name="Rectangle 27"/>
          <p:cNvSpPr>
            <a:spLocks noChangeArrowheads="1"/>
          </p:cNvSpPr>
          <p:nvPr/>
        </p:nvSpPr>
        <p:spPr bwMode="auto">
          <a:xfrm>
            <a:off x="7305675" y="3616325"/>
            <a:ext cx="54451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38" name="Rectangle 28"/>
          <p:cNvSpPr>
            <a:spLocks noChangeArrowheads="1"/>
          </p:cNvSpPr>
          <p:nvPr/>
        </p:nvSpPr>
        <p:spPr bwMode="auto">
          <a:xfrm>
            <a:off x="1133475" y="3843338"/>
            <a:ext cx="4556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39" name="Rectangle 29"/>
          <p:cNvSpPr>
            <a:spLocks noChangeArrowheads="1"/>
          </p:cNvSpPr>
          <p:nvPr/>
        </p:nvSpPr>
        <p:spPr bwMode="auto">
          <a:xfrm>
            <a:off x="2030413" y="3843338"/>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40" name="Rectangle 30"/>
          <p:cNvSpPr>
            <a:spLocks noChangeArrowheads="1"/>
          </p:cNvSpPr>
          <p:nvPr/>
        </p:nvSpPr>
        <p:spPr bwMode="auto">
          <a:xfrm>
            <a:off x="6569075" y="38433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1" name="Rectangle 31"/>
          <p:cNvSpPr>
            <a:spLocks noChangeArrowheads="1"/>
          </p:cNvSpPr>
          <p:nvPr/>
        </p:nvSpPr>
        <p:spPr bwMode="auto">
          <a:xfrm>
            <a:off x="2211388" y="4049713"/>
            <a:ext cx="4445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142" name="Rectangle 32"/>
          <p:cNvSpPr>
            <a:spLocks noChangeArrowheads="1"/>
          </p:cNvSpPr>
          <p:nvPr/>
        </p:nvSpPr>
        <p:spPr bwMode="auto">
          <a:xfrm>
            <a:off x="7778750" y="40497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3" name="Rectangle 33"/>
          <p:cNvSpPr>
            <a:spLocks noChangeArrowheads="1"/>
          </p:cNvSpPr>
          <p:nvPr/>
        </p:nvSpPr>
        <p:spPr bwMode="auto">
          <a:xfrm>
            <a:off x="3200400" y="3616325"/>
            <a:ext cx="1311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44" name="Rectangle 34"/>
          <p:cNvSpPr>
            <a:spLocks noChangeArrowheads="1"/>
          </p:cNvSpPr>
          <p:nvPr/>
        </p:nvSpPr>
        <p:spPr bwMode="auto">
          <a:xfrm>
            <a:off x="2565400" y="4287838"/>
            <a:ext cx="2471738"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withdrawal of Lopez, with no bonus</a:t>
            </a:r>
            <a:endParaRPr lang="en-US" altLang="en-US" dirty="0">
              <a:solidFill>
                <a:prstClr val="black"/>
              </a:solidFill>
              <a:cs typeface="+mn-cs"/>
            </a:endParaRPr>
          </a:p>
        </p:txBody>
      </p:sp>
      <p:sp>
        <p:nvSpPr>
          <p:cNvPr id="145" name="Rectangle 35"/>
          <p:cNvSpPr>
            <a:spLocks noChangeArrowheads="1"/>
          </p:cNvSpPr>
          <p:nvPr/>
        </p:nvSpPr>
        <p:spPr bwMode="auto">
          <a:xfrm>
            <a:off x="992188" y="20891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6" name="Line 36"/>
          <p:cNvSpPr>
            <a:spLocks noChangeShapeType="1"/>
          </p:cNvSpPr>
          <p:nvPr/>
        </p:nvSpPr>
        <p:spPr bwMode="auto">
          <a:xfrm>
            <a:off x="1898650"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7" name="Rectangle 37"/>
          <p:cNvSpPr>
            <a:spLocks noChangeArrowheads="1"/>
          </p:cNvSpPr>
          <p:nvPr/>
        </p:nvSpPr>
        <p:spPr bwMode="auto">
          <a:xfrm>
            <a:off x="1898650" y="21097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8" name="Line 38"/>
          <p:cNvSpPr>
            <a:spLocks noChangeShapeType="1"/>
          </p:cNvSpPr>
          <p:nvPr/>
        </p:nvSpPr>
        <p:spPr bwMode="auto">
          <a:xfrm>
            <a:off x="5711825"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49" name="Rectangle 39"/>
          <p:cNvSpPr>
            <a:spLocks noChangeArrowheads="1"/>
          </p:cNvSpPr>
          <p:nvPr/>
        </p:nvSpPr>
        <p:spPr bwMode="auto">
          <a:xfrm>
            <a:off x="5711825" y="21097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0" name="Line 40"/>
          <p:cNvSpPr>
            <a:spLocks noChangeShapeType="1"/>
          </p:cNvSpPr>
          <p:nvPr/>
        </p:nvSpPr>
        <p:spPr bwMode="auto">
          <a:xfrm>
            <a:off x="6921500"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1" name="Rectangle 41"/>
          <p:cNvSpPr>
            <a:spLocks noChangeArrowheads="1"/>
          </p:cNvSpPr>
          <p:nvPr/>
        </p:nvSpPr>
        <p:spPr bwMode="auto">
          <a:xfrm>
            <a:off x="6921500" y="21097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2" name="Rectangle 42"/>
          <p:cNvSpPr>
            <a:spLocks noChangeArrowheads="1"/>
          </p:cNvSpPr>
          <p:nvPr/>
        </p:nvSpPr>
        <p:spPr bwMode="auto">
          <a:xfrm>
            <a:off x="8121650" y="21097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3" name="Rectangle 43"/>
          <p:cNvSpPr>
            <a:spLocks noChangeArrowheads="1"/>
          </p:cNvSpPr>
          <p:nvPr/>
        </p:nvSpPr>
        <p:spPr bwMode="auto">
          <a:xfrm>
            <a:off x="992188" y="3586163"/>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4" name="Line 44"/>
          <p:cNvSpPr>
            <a:spLocks noChangeShapeType="1"/>
          </p:cNvSpPr>
          <p:nvPr/>
        </p:nvSpPr>
        <p:spPr bwMode="auto">
          <a:xfrm>
            <a:off x="1898650" y="3606800"/>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5" name="Rectangle 45"/>
          <p:cNvSpPr>
            <a:spLocks noChangeArrowheads="1"/>
          </p:cNvSpPr>
          <p:nvPr/>
        </p:nvSpPr>
        <p:spPr bwMode="auto">
          <a:xfrm>
            <a:off x="1898650" y="3606800"/>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6" name="Line 46"/>
          <p:cNvSpPr>
            <a:spLocks noChangeShapeType="1"/>
          </p:cNvSpPr>
          <p:nvPr/>
        </p:nvSpPr>
        <p:spPr bwMode="auto">
          <a:xfrm>
            <a:off x="5711825" y="3606800"/>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7" name="Rectangle 47"/>
          <p:cNvSpPr>
            <a:spLocks noChangeArrowheads="1"/>
          </p:cNvSpPr>
          <p:nvPr/>
        </p:nvSpPr>
        <p:spPr bwMode="auto">
          <a:xfrm>
            <a:off x="5711825" y="3606800"/>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8" name="Line 48"/>
          <p:cNvSpPr>
            <a:spLocks noChangeShapeType="1"/>
          </p:cNvSpPr>
          <p:nvPr/>
        </p:nvSpPr>
        <p:spPr bwMode="auto">
          <a:xfrm>
            <a:off x="6921500" y="3606800"/>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Rectangle 49"/>
          <p:cNvSpPr>
            <a:spLocks noChangeArrowheads="1"/>
          </p:cNvSpPr>
          <p:nvPr/>
        </p:nvSpPr>
        <p:spPr bwMode="auto">
          <a:xfrm>
            <a:off x="6921500" y="3606800"/>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50"/>
          <p:cNvSpPr>
            <a:spLocks noChangeArrowheads="1"/>
          </p:cNvSpPr>
          <p:nvPr/>
        </p:nvSpPr>
        <p:spPr bwMode="auto">
          <a:xfrm>
            <a:off x="8121650" y="3606800"/>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51"/>
          <p:cNvSpPr>
            <a:spLocks noChangeShapeType="1"/>
          </p:cNvSpPr>
          <p:nvPr/>
        </p:nvSpPr>
        <p:spPr bwMode="auto">
          <a:xfrm>
            <a:off x="1001713" y="3833813"/>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52"/>
          <p:cNvSpPr>
            <a:spLocks noChangeArrowheads="1"/>
          </p:cNvSpPr>
          <p:nvPr/>
        </p:nvSpPr>
        <p:spPr bwMode="auto">
          <a:xfrm>
            <a:off x="1001713" y="3833813"/>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53"/>
          <p:cNvSpPr>
            <a:spLocks noChangeShapeType="1"/>
          </p:cNvSpPr>
          <p:nvPr/>
        </p:nvSpPr>
        <p:spPr bwMode="auto">
          <a:xfrm>
            <a:off x="1898650" y="3833813"/>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54"/>
          <p:cNvSpPr>
            <a:spLocks noChangeArrowheads="1"/>
          </p:cNvSpPr>
          <p:nvPr/>
        </p:nvSpPr>
        <p:spPr bwMode="auto">
          <a:xfrm>
            <a:off x="1898650" y="3833813"/>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Line 55"/>
          <p:cNvSpPr>
            <a:spLocks noChangeShapeType="1"/>
          </p:cNvSpPr>
          <p:nvPr/>
        </p:nvSpPr>
        <p:spPr bwMode="auto">
          <a:xfrm>
            <a:off x="2797175"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56"/>
          <p:cNvSpPr>
            <a:spLocks noChangeArrowheads="1"/>
          </p:cNvSpPr>
          <p:nvPr/>
        </p:nvSpPr>
        <p:spPr bwMode="auto">
          <a:xfrm>
            <a:off x="2797175" y="21097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57"/>
          <p:cNvSpPr>
            <a:spLocks noChangeShapeType="1"/>
          </p:cNvSpPr>
          <p:nvPr/>
        </p:nvSpPr>
        <p:spPr bwMode="auto">
          <a:xfrm>
            <a:off x="3290888"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58"/>
          <p:cNvSpPr>
            <a:spLocks noChangeArrowheads="1"/>
          </p:cNvSpPr>
          <p:nvPr/>
        </p:nvSpPr>
        <p:spPr bwMode="auto">
          <a:xfrm>
            <a:off x="3290888" y="2109788"/>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59"/>
          <p:cNvSpPr>
            <a:spLocks noChangeShapeType="1"/>
          </p:cNvSpPr>
          <p:nvPr/>
        </p:nvSpPr>
        <p:spPr bwMode="auto">
          <a:xfrm>
            <a:off x="4502150" y="21097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60"/>
          <p:cNvSpPr>
            <a:spLocks noChangeArrowheads="1"/>
          </p:cNvSpPr>
          <p:nvPr/>
        </p:nvSpPr>
        <p:spPr bwMode="auto">
          <a:xfrm>
            <a:off x="4502150" y="21097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Line 61"/>
          <p:cNvSpPr>
            <a:spLocks noChangeShapeType="1"/>
          </p:cNvSpPr>
          <p:nvPr/>
        </p:nvSpPr>
        <p:spPr bwMode="auto">
          <a:xfrm>
            <a:off x="5711825" y="3833813"/>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62"/>
          <p:cNvSpPr>
            <a:spLocks noChangeArrowheads="1"/>
          </p:cNvSpPr>
          <p:nvPr/>
        </p:nvSpPr>
        <p:spPr bwMode="auto">
          <a:xfrm>
            <a:off x="5711825" y="3833813"/>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Line 63"/>
          <p:cNvSpPr>
            <a:spLocks noChangeShapeType="1"/>
          </p:cNvSpPr>
          <p:nvPr/>
        </p:nvSpPr>
        <p:spPr bwMode="auto">
          <a:xfrm>
            <a:off x="6921500" y="3833813"/>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Rectangle 64"/>
          <p:cNvSpPr>
            <a:spLocks noChangeArrowheads="1"/>
          </p:cNvSpPr>
          <p:nvPr/>
        </p:nvSpPr>
        <p:spPr bwMode="auto">
          <a:xfrm>
            <a:off x="6921500" y="3833813"/>
            <a:ext cx="11113"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Line 65"/>
          <p:cNvSpPr>
            <a:spLocks noChangeShapeType="1"/>
          </p:cNvSpPr>
          <p:nvPr/>
        </p:nvSpPr>
        <p:spPr bwMode="auto">
          <a:xfrm>
            <a:off x="8132763" y="3833813"/>
            <a:ext cx="0" cy="61912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Rectangle 66"/>
          <p:cNvSpPr>
            <a:spLocks noChangeArrowheads="1"/>
          </p:cNvSpPr>
          <p:nvPr/>
        </p:nvSpPr>
        <p:spPr bwMode="auto">
          <a:xfrm>
            <a:off x="8132763" y="3833813"/>
            <a:ext cx="9525" cy="6191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67"/>
          <p:cNvSpPr>
            <a:spLocks noChangeArrowheads="1"/>
          </p:cNvSpPr>
          <p:nvPr/>
        </p:nvSpPr>
        <p:spPr bwMode="auto">
          <a:xfrm>
            <a:off x="1011238" y="2089150"/>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Rectangle 68"/>
          <p:cNvSpPr>
            <a:spLocks noChangeArrowheads="1"/>
          </p:cNvSpPr>
          <p:nvPr/>
        </p:nvSpPr>
        <p:spPr bwMode="auto">
          <a:xfrm>
            <a:off x="1011238" y="2316163"/>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Line 69"/>
          <p:cNvSpPr>
            <a:spLocks noChangeShapeType="1"/>
          </p:cNvSpPr>
          <p:nvPr/>
        </p:nvSpPr>
        <p:spPr bwMode="auto">
          <a:xfrm>
            <a:off x="4502150" y="2946400"/>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Rectangle 70"/>
          <p:cNvSpPr>
            <a:spLocks noChangeArrowheads="1"/>
          </p:cNvSpPr>
          <p:nvPr/>
        </p:nvSpPr>
        <p:spPr bwMode="auto">
          <a:xfrm>
            <a:off x="4502150" y="2946400"/>
            <a:ext cx="364013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Line 71"/>
          <p:cNvSpPr>
            <a:spLocks noChangeShapeType="1"/>
          </p:cNvSpPr>
          <p:nvPr/>
        </p:nvSpPr>
        <p:spPr bwMode="auto">
          <a:xfrm>
            <a:off x="4502150" y="315277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Rectangle 72"/>
          <p:cNvSpPr>
            <a:spLocks noChangeArrowheads="1"/>
          </p:cNvSpPr>
          <p:nvPr/>
        </p:nvSpPr>
        <p:spPr bwMode="auto">
          <a:xfrm>
            <a:off x="4502150" y="3152775"/>
            <a:ext cx="364013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Line 73"/>
          <p:cNvSpPr>
            <a:spLocks noChangeShapeType="1"/>
          </p:cNvSpPr>
          <p:nvPr/>
        </p:nvSpPr>
        <p:spPr bwMode="auto">
          <a:xfrm>
            <a:off x="4502150" y="317341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Rectangle 74"/>
          <p:cNvSpPr>
            <a:spLocks noChangeArrowheads="1"/>
          </p:cNvSpPr>
          <p:nvPr/>
        </p:nvSpPr>
        <p:spPr bwMode="auto">
          <a:xfrm>
            <a:off x="4502150" y="3173413"/>
            <a:ext cx="3640138" cy="9525"/>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75"/>
          <p:cNvSpPr>
            <a:spLocks noChangeArrowheads="1"/>
          </p:cNvSpPr>
          <p:nvPr/>
        </p:nvSpPr>
        <p:spPr bwMode="auto">
          <a:xfrm>
            <a:off x="1011238" y="3586163"/>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Rectangle 76"/>
          <p:cNvSpPr>
            <a:spLocks noChangeArrowheads="1"/>
          </p:cNvSpPr>
          <p:nvPr/>
        </p:nvSpPr>
        <p:spPr bwMode="auto">
          <a:xfrm>
            <a:off x="1011238" y="3813175"/>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Line 77"/>
          <p:cNvSpPr>
            <a:spLocks noChangeShapeType="1"/>
          </p:cNvSpPr>
          <p:nvPr/>
        </p:nvSpPr>
        <p:spPr bwMode="auto">
          <a:xfrm>
            <a:off x="1011238" y="402907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Rectangle 78"/>
          <p:cNvSpPr>
            <a:spLocks noChangeArrowheads="1"/>
          </p:cNvSpPr>
          <p:nvPr/>
        </p:nvSpPr>
        <p:spPr bwMode="auto">
          <a:xfrm>
            <a:off x="1011238" y="4029075"/>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Line 79"/>
          <p:cNvSpPr>
            <a:spLocks noChangeShapeType="1"/>
          </p:cNvSpPr>
          <p:nvPr/>
        </p:nvSpPr>
        <p:spPr bwMode="auto">
          <a:xfrm>
            <a:off x="1011238" y="423545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80"/>
          <p:cNvSpPr>
            <a:spLocks noChangeArrowheads="1"/>
          </p:cNvSpPr>
          <p:nvPr/>
        </p:nvSpPr>
        <p:spPr bwMode="auto">
          <a:xfrm>
            <a:off x="1011238" y="4235450"/>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Line 81"/>
          <p:cNvSpPr>
            <a:spLocks noChangeShapeType="1"/>
          </p:cNvSpPr>
          <p:nvPr/>
        </p:nvSpPr>
        <p:spPr bwMode="auto">
          <a:xfrm>
            <a:off x="1011238" y="444182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Rectangle 82"/>
          <p:cNvSpPr>
            <a:spLocks noChangeArrowheads="1"/>
          </p:cNvSpPr>
          <p:nvPr/>
        </p:nvSpPr>
        <p:spPr bwMode="auto">
          <a:xfrm>
            <a:off x="1011238" y="4441825"/>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6822" name="Slide Number Placeholder 86"/>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81BBE4A-38F0-464F-987F-583AEAEA2464}" type="slidenum">
              <a:rPr lang="en-US" altLang="en-US" smtClean="0">
                <a:solidFill>
                  <a:srgbClr val="898989"/>
                </a:solidFill>
              </a:rPr>
              <a:pPr/>
              <a:t>45</a:t>
            </a:fld>
            <a:endParaRPr lang="en-US" altLang="en-US">
              <a:solidFill>
                <a:srgbClr val="898989"/>
              </a:solidFill>
            </a:endParaRPr>
          </a:p>
        </p:txBody>
      </p:sp>
      <p:sp>
        <p:nvSpPr>
          <p:cNvPr id="87" name="Rounded Rectangle 86"/>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500"/>
                                        <p:tgtEl>
                                          <p:spTgt spid="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fade">
                                      <p:cBhvr>
                                        <p:cTn id="10" dur="500"/>
                                        <p:tgtEl>
                                          <p:spTgt spid="1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Effect transition="in" filter="fade">
                                      <p:cBhvr>
                                        <p:cTn id="19" dur="500"/>
                                        <p:tgtEl>
                                          <p:spTgt spid="1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5"/>
                                        </p:tgtEl>
                                        <p:attrNameLst>
                                          <p:attrName>style.visibility</p:attrName>
                                        </p:attrNameLst>
                                      </p:cBhvr>
                                      <p:to>
                                        <p:strVal val="visible"/>
                                      </p:to>
                                    </p:set>
                                    <p:animEffect transition="in" filter="fade">
                                      <p:cBhvr>
                                        <p:cTn id="30" dur="500"/>
                                        <p:tgtEl>
                                          <p:spTgt spid="13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fade">
                                      <p:cBhvr>
                                        <p:cTn id="33" dur="500"/>
                                        <p:tgtEl>
                                          <p:spTgt spid="13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8"/>
                                        </p:tgtEl>
                                        <p:attrNameLst>
                                          <p:attrName>style.visibility</p:attrName>
                                        </p:attrNameLst>
                                      </p:cBhvr>
                                      <p:to>
                                        <p:strVal val="visible"/>
                                      </p:to>
                                    </p:set>
                                    <p:animEffect transition="in" filter="fade">
                                      <p:cBhvr>
                                        <p:cTn id="39" dur="500"/>
                                        <p:tgtEl>
                                          <p:spTgt spid="1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3"/>
                                        </p:tgtEl>
                                        <p:attrNameLst>
                                          <p:attrName>style.visibility</p:attrName>
                                        </p:attrNameLst>
                                      </p:cBhvr>
                                      <p:to>
                                        <p:strVal val="visible"/>
                                      </p:to>
                                    </p:set>
                                    <p:animEffect transition="in" filter="fade">
                                      <p:cBhvr>
                                        <p:cTn id="42" dur="500"/>
                                        <p:tgtEl>
                                          <p:spTgt spid="14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4"/>
                                        </p:tgtEl>
                                        <p:attrNameLst>
                                          <p:attrName>style.visibility</p:attrName>
                                        </p:attrNameLst>
                                      </p:cBhvr>
                                      <p:to>
                                        <p:strVal val="visible"/>
                                      </p:to>
                                    </p:set>
                                    <p:animEffect transition="in" filter="fade">
                                      <p:cBhvr>
                                        <p:cTn id="45" dur="500"/>
                                        <p:tgtEl>
                                          <p:spTgt spid="14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3"/>
                                        </p:tgtEl>
                                        <p:attrNameLst>
                                          <p:attrName>style.visibility</p:attrName>
                                        </p:attrNameLst>
                                      </p:cBhvr>
                                      <p:to>
                                        <p:strVal val="visible"/>
                                      </p:to>
                                    </p:set>
                                    <p:animEffect transition="in" filter="fade">
                                      <p:cBhvr>
                                        <p:cTn id="48" dur="500"/>
                                        <p:tgtEl>
                                          <p:spTgt spid="153"/>
                                        </p:tgtEl>
                                      </p:cBhvr>
                                    </p:animEffect>
                                  </p:childTnLst>
                                </p:cTn>
                              </p:par>
                              <p:par>
                                <p:cTn id="49" presetID="10" presetClass="entr" presetSubtype="0" fill="hold" nodeType="withEffect">
                                  <p:stCondLst>
                                    <p:cond delay="0"/>
                                  </p:stCondLst>
                                  <p:childTnLst>
                                    <p:set>
                                      <p:cBhvr>
                                        <p:cTn id="50" dur="1" fill="hold">
                                          <p:stCondLst>
                                            <p:cond delay="0"/>
                                          </p:stCondLst>
                                        </p:cTn>
                                        <p:tgtEl>
                                          <p:spTgt spid="154"/>
                                        </p:tgtEl>
                                        <p:attrNameLst>
                                          <p:attrName>style.visibility</p:attrName>
                                        </p:attrNameLst>
                                      </p:cBhvr>
                                      <p:to>
                                        <p:strVal val="visible"/>
                                      </p:to>
                                    </p:set>
                                    <p:animEffect transition="in" filter="fade">
                                      <p:cBhvr>
                                        <p:cTn id="51" dur="500"/>
                                        <p:tgtEl>
                                          <p:spTgt spid="15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5"/>
                                        </p:tgtEl>
                                        <p:attrNameLst>
                                          <p:attrName>style.visibility</p:attrName>
                                        </p:attrNameLst>
                                      </p:cBhvr>
                                      <p:to>
                                        <p:strVal val="visible"/>
                                      </p:to>
                                    </p:set>
                                    <p:animEffect transition="in" filter="fade">
                                      <p:cBhvr>
                                        <p:cTn id="54" dur="500"/>
                                        <p:tgtEl>
                                          <p:spTgt spid="155"/>
                                        </p:tgtEl>
                                      </p:cBhvr>
                                    </p:animEffect>
                                  </p:childTnLst>
                                </p:cTn>
                              </p:par>
                              <p:par>
                                <p:cTn id="55" presetID="10" presetClass="entr" presetSubtype="0" fill="hold" nodeType="with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fade">
                                      <p:cBhvr>
                                        <p:cTn id="57" dur="500"/>
                                        <p:tgtEl>
                                          <p:spTgt spid="1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7"/>
                                        </p:tgtEl>
                                        <p:attrNameLst>
                                          <p:attrName>style.visibility</p:attrName>
                                        </p:attrNameLst>
                                      </p:cBhvr>
                                      <p:to>
                                        <p:strVal val="visible"/>
                                      </p:to>
                                    </p:set>
                                    <p:animEffect transition="in" filter="fade">
                                      <p:cBhvr>
                                        <p:cTn id="60" dur="500"/>
                                        <p:tgtEl>
                                          <p:spTgt spid="157"/>
                                        </p:tgtEl>
                                      </p:cBhvr>
                                    </p:animEffect>
                                  </p:childTnLst>
                                </p:cTn>
                              </p:par>
                              <p:par>
                                <p:cTn id="61" presetID="10" presetClass="entr" presetSubtype="0" fill="hold" nodeType="withEffect">
                                  <p:stCondLst>
                                    <p:cond delay="0"/>
                                  </p:stCondLst>
                                  <p:childTnLst>
                                    <p:set>
                                      <p:cBhvr>
                                        <p:cTn id="62" dur="1" fill="hold">
                                          <p:stCondLst>
                                            <p:cond delay="0"/>
                                          </p:stCondLst>
                                        </p:cTn>
                                        <p:tgtEl>
                                          <p:spTgt spid="158"/>
                                        </p:tgtEl>
                                        <p:attrNameLst>
                                          <p:attrName>style.visibility</p:attrName>
                                        </p:attrNameLst>
                                      </p:cBhvr>
                                      <p:to>
                                        <p:strVal val="visible"/>
                                      </p:to>
                                    </p:set>
                                    <p:animEffect transition="in" filter="fade">
                                      <p:cBhvr>
                                        <p:cTn id="63" dur="500"/>
                                        <p:tgtEl>
                                          <p:spTgt spid="1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9"/>
                                        </p:tgtEl>
                                        <p:attrNameLst>
                                          <p:attrName>style.visibility</p:attrName>
                                        </p:attrNameLst>
                                      </p:cBhvr>
                                      <p:to>
                                        <p:strVal val="visible"/>
                                      </p:to>
                                    </p:set>
                                    <p:animEffect transition="in" filter="fade">
                                      <p:cBhvr>
                                        <p:cTn id="66" dur="500"/>
                                        <p:tgtEl>
                                          <p:spTgt spid="15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0"/>
                                        </p:tgtEl>
                                        <p:attrNameLst>
                                          <p:attrName>style.visibility</p:attrName>
                                        </p:attrNameLst>
                                      </p:cBhvr>
                                      <p:to>
                                        <p:strVal val="visible"/>
                                      </p:to>
                                    </p:set>
                                    <p:animEffect transition="in" filter="fade">
                                      <p:cBhvr>
                                        <p:cTn id="69" dur="500"/>
                                        <p:tgtEl>
                                          <p:spTgt spid="160"/>
                                        </p:tgtEl>
                                      </p:cBhvr>
                                    </p:animEffect>
                                  </p:childTnLst>
                                </p:cTn>
                              </p:par>
                              <p:par>
                                <p:cTn id="70" presetID="10" presetClass="entr" presetSubtype="0" fill="hold" nodeType="withEffect">
                                  <p:stCondLst>
                                    <p:cond delay="0"/>
                                  </p:stCondLst>
                                  <p:childTnLst>
                                    <p:set>
                                      <p:cBhvr>
                                        <p:cTn id="71" dur="1" fill="hold">
                                          <p:stCondLst>
                                            <p:cond delay="0"/>
                                          </p:stCondLst>
                                        </p:cTn>
                                        <p:tgtEl>
                                          <p:spTgt spid="161"/>
                                        </p:tgtEl>
                                        <p:attrNameLst>
                                          <p:attrName>style.visibility</p:attrName>
                                        </p:attrNameLst>
                                      </p:cBhvr>
                                      <p:to>
                                        <p:strVal val="visible"/>
                                      </p:to>
                                    </p:set>
                                    <p:animEffect transition="in" filter="fade">
                                      <p:cBhvr>
                                        <p:cTn id="72" dur="500"/>
                                        <p:tgtEl>
                                          <p:spTgt spid="16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62"/>
                                        </p:tgtEl>
                                        <p:attrNameLst>
                                          <p:attrName>style.visibility</p:attrName>
                                        </p:attrNameLst>
                                      </p:cBhvr>
                                      <p:to>
                                        <p:strVal val="visible"/>
                                      </p:to>
                                    </p:set>
                                    <p:animEffect transition="in" filter="fade">
                                      <p:cBhvr>
                                        <p:cTn id="75" dur="500"/>
                                        <p:tgtEl>
                                          <p:spTgt spid="162"/>
                                        </p:tgtEl>
                                      </p:cBhvr>
                                    </p:animEffect>
                                  </p:childTnLst>
                                </p:cTn>
                              </p:par>
                              <p:par>
                                <p:cTn id="76" presetID="10" presetClass="entr" presetSubtype="0" fill="hold" nodeType="withEffect">
                                  <p:stCondLst>
                                    <p:cond delay="0"/>
                                  </p:stCondLst>
                                  <p:childTnLst>
                                    <p:set>
                                      <p:cBhvr>
                                        <p:cTn id="77" dur="1" fill="hold">
                                          <p:stCondLst>
                                            <p:cond delay="0"/>
                                          </p:stCondLst>
                                        </p:cTn>
                                        <p:tgtEl>
                                          <p:spTgt spid="163"/>
                                        </p:tgtEl>
                                        <p:attrNameLst>
                                          <p:attrName>style.visibility</p:attrName>
                                        </p:attrNameLst>
                                      </p:cBhvr>
                                      <p:to>
                                        <p:strVal val="visible"/>
                                      </p:to>
                                    </p:set>
                                    <p:animEffect transition="in" filter="fade">
                                      <p:cBhvr>
                                        <p:cTn id="78" dur="500"/>
                                        <p:tgtEl>
                                          <p:spTgt spid="16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4"/>
                                        </p:tgtEl>
                                        <p:attrNameLst>
                                          <p:attrName>style.visibility</p:attrName>
                                        </p:attrNameLst>
                                      </p:cBhvr>
                                      <p:to>
                                        <p:strVal val="visible"/>
                                      </p:to>
                                    </p:set>
                                    <p:animEffect transition="in" filter="fade">
                                      <p:cBhvr>
                                        <p:cTn id="81" dur="500"/>
                                        <p:tgtEl>
                                          <p:spTgt spid="164"/>
                                        </p:tgtEl>
                                      </p:cBhvr>
                                    </p:animEffect>
                                  </p:childTnLst>
                                </p:cTn>
                              </p:par>
                              <p:par>
                                <p:cTn id="82" presetID="10" presetClass="entr" presetSubtype="0" fill="hold" nodeType="withEffect">
                                  <p:stCondLst>
                                    <p:cond delay="0"/>
                                  </p:stCondLst>
                                  <p:childTnLst>
                                    <p:set>
                                      <p:cBhvr>
                                        <p:cTn id="83" dur="1" fill="hold">
                                          <p:stCondLst>
                                            <p:cond delay="0"/>
                                          </p:stCondLst>
                                        </p:cTn>
                                        <p:tgtEl>
                                          <p:spTgt spid="171"/>
                                        </p:tgtEl>
                                        <p:attrNameLst>
                                          <p:attrName>style.visibility</p:attrName>
                                        </p:attrNameLst>
                                      </p:cBhvr>
                                      <p:to>
                                        <p:strVal val="visible"/>
                                      </p:to>
                                    </p:set>
                                    <p:animEffect transition="in" filter="fade">
                                      <p:cBhvr>
                                        <p:cTn id="84" dur="500"/>
                                        <p:tgtEl>
                                          <p:spTgt spid="17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
                                        </p:tgtEl>
                                        <p:attrNameLst>
                                          <p:attrName>style.visibility</p:attrName>
                                        </p:attrNameLst>
                                      </p:cBhvr>
                                      <p:to>
                                        <p:strVal val="visible"/>
                                      </p:to>
                                    </p:set>
                                    <p:animEffect transition="in" filter="fade">
                                      <p:cBhvr>
                                        <p:cTn id="87" dur="500"/>
                                        <p:tgtEl>
                                          <p:spTgt spid="172"/>
                                        </p:tgtEl>
                                      </p:cBhvr>
                                    </p:animEffect>
                                  </p:childTnLst>
                                </p:cTn>
                              </p:par>
                              <p:par>
                                <p:cTn id="88" presetID="10" presetClass="entr" presetSubtype="0" fill="hold" nodeType="withEffect">
                                  <p:stCondLst>
                                    <p:cond delay="0"/>
                                  </p:stCondLst>
                                  <p:childTnLst>
                                    <p:set>
                                      <p:cBhvr>
                                        <p:cTn id="89" dur="1" fill="hold">
                                          <p:stCondLst>
                                            <p:cond delay="0"/>
                                          </p:stCondLst>
                                        </p:cTn>
                                        <p:tgtEl>
                                          <p:spTgt spid="173"/>
                                        </p:tgtEl>
                                        <p:attrNameLst>
                                          <p:attrName>style.visibility</p:attrName>
                                        </p:attrNameLst>
                                      </p:cBhvr>
                                      <p:to>
                                        <p:strVal val="visible"/>
                                      </p:to>
                                    </p:set>
                                    <p:animEffect transition="in" filter="fade">
                                      <p:cBhvr>
                                        <p:cTn id="90" dur="500"/>
                                        <p:tgtEl>
                                          <p:spTgt spid="17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74"/>
                                        </p:tgtEl>
                                        <p:attrNameLst>
                                          <p:attrName>style.visibility</p:attrName>
                                        </p:attrNameLst>
                                      </p:cBhvr>
                                      <p:to>
                                        <p:strVal val="visible"/>
                                      </p:to>
                                    </p:set>
                                    <p:animEffect transition="in" filter="fade">
                                      <p:cBhvr>
                                        <p:cTn id="93" dur="500"/>
                                        <p:tgtEl>
                                          <p:spTgt spid="174"/>
                                        </p:tgtEl>
                                      </p:cBhvr>
                                    </p:animEffect>
                                  </p:childTnLst>
                                </p:cTn>
                              </p:par>
                              <p:par>
                                <p:cTn id="94" presetID="10" presetClass="entr" presetSubtype="0" fill="hold" nodeType="withEffect">
                                  <p:stCondLst>
                                    <p:cond delay="0"/>
                                  </p:stCondLst>
                                  <p:childTnLst>
                                    <p:set>
                                      <p:cBhvr>
                                        <p:cTn id="95" dur="1" fill="hold">
                                          <p:stCondLst>
                                            <p:cond delay="0"/>
                                          </p:stCondLst>
                                        </p:cTn>
                                        <p:tgtEl>
                                          <p:spTgt spid="175"/>
                                        </p:tgtEl>
                                        <p:attrNameLst>
                                          <p:attrName>style.visibility</p:attrName>
                                        </p:attrNameLst>
                                      </p:cBhvr>
                                      <p:to>
                                        <p:strVal val="visible"/>
                                      </p:to>
                                    </p:set>
                                    <p:animEffect transition="in" filter="fade">
                                      <p:cBhvr>
                                        <p:cTn id="96" dur="500"/>
                                        <p:tgtEl>
                                          <p:spTgt spid="17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6"/>
                                        </p:tgtEl>
                                        <p:attrNameLst>
                                          <p:attrName>style.visibility</p:attrName>
                                        </p:attrNameLst>
                                      </p:cBhvr>
                                      <p:to>
                                        <p:strVal val="visible"/>
                                      </p:to>
                                    </p:set>
                                    <p:animEffect transition="in" filter="fade">
                                      <p:cBhvr>
                                        <p:cTn id="99" dur="500"/>
                                        <p:tgtEl>
                                          <p:spTgt spid="17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85"/>
                                        </p:tgtEl>
                                        <p:attrNameLst>
                                          <p:attrName>style.visibility</p:attrName>
                                        </p:attrNameLst>
                                      </p:cBhvr>
                                      <p:to>
                                        <p:strVal val="visible"/>
                                      </p:to>
                                    </p:set>
                                    <p:animEffect transition="in" filter="fade">
                                      <p:cBhvr>
                                        <p:cTn id="102" dur="500"/>
                                        <p:tgtEl>
                                          <p:spTgt spid="18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fade">
                                      <p:cBhvr>
                                        <p:cTn id="105" dur="500"/>
                                        <p:tgtEl>
                                          <p:spTgt spid="186"/>
                                        </p:tgtEl>
                                      </p:cBhvr>
                                    </p:animEffect>
                                  </p:childTnLst>
                                </p:cTn>
                              </p:par>
                              <p:par>
                                <p:cTn id="106" presetID="10" presetClass="entr" presetSubtype="0" fill="hold" nodeType="withEffect">
                                  <p:stCondLst>
                                    <p:cond delay="0"/>
                                  </p:stCondLst>
                                  <p:childTnLst>
                                    <p:set>
                                      <p:cBhvr>
                                        <p:cTn id="107" dur="1" fill="hold">
                                          <p:stCondLst>
                                            <p:cond delay="0"/>
                                          </p:stCondLst>
                                        </p:cTn>
                                        <p:tgtEl>
                                          <p:spTgt spid="187"/>
                                        </p:tgtEl>
                                        <p:attrNameLst>
                                          <p:attrName>style.visibility</p:attrName>
                                        </p:attrNameLst>
                                      </p:cBhvr>
                                      <p:to>
                                        <p:strVal val="visible"/>
                                      </p:to>
                                    </p:set>
                                    <p:animEffect transition="in" filter="fade">
                                      <p:cBhvr>
                                        <p:cTn id="108" dur="500"/>
                                        <p:tgtEl>
                                          <p:spTgt spid="18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88"/>
                                        </p:tgtEl>
                                        <p:attrNameLst>
                                          <p:attrName>style.visibility</p:attrName>
                                        </p:attrNameLst>
                                      </p:cBhvr>
                                      <p:to>
                                        <p:strVal val="visible"/>
                                      </p:to>
                                    </p:set>
                                    <p:animEffect transition="in" filter="fade">
                                      <p:cBhvr>
                                        <p:cTn id="111" dur="500"/>
                                        <p:tgtEl>
                                          <p:spTgt spid="188"/>
                                        </p:tgtEl>
                                      </p:cBhvr>
                                    </p:animEffect>
                                  </p:childTnLst>
                                </p:cTn>
                              </p:par>
                              <p:par>
                                <p:cTn id="112" presetID="10" presetClass="entr" presetSubtype="0" fill="hold" nodeType="withEffect">
                                  <p:stCondLst>
                                    <p:cond delay="0"/>
                                  </p:stCondLst>
                                  <p:childTnLst>
                                    <p:set>
                                      <p:cBhvr>
                                        <p:cTn id="113" dur="1" fill="hold">
                                          <p:stCondLst>
                                            <p:cond delay="0"/>
                                          </p:stCondLst>
                                        </p:cTn>
                                        <p:tgtEl>
                                          <p:spTgt spid="189"/>
                                        </p:tgtEl>
                                        <p:attrNameLst>
                                          <p:attrName>style.visibility</p:attrName>
                                        </p:attrNameLst>
                                      </p:cBhvr>
                                      <p:to>
                                        <p:strVal val="visible"/>
                                      </p:to>
                                    </p:set>
                                    <p:animEffect transition="in" filter="fade">
                                      <p:cBhvr>
                                        <p:cTn id="114" dur="500"/>
                                        <p:tgtEl>
                                          <p:spTgt spid="18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90"/>
                                        </p:tgtEl>
                                        <p:attrNameLst>
                                          <p:attrName>style.visibility</p:attrName>
                                        </p:attrNameLst>
                                      </p:cBhvr>
                                      <p:to>
                                        <p:strVal val="visible"/>
                                      </p:to>
                                    </p:set>
                                    <p:animEffect transition="in" filter="fade">
                                      <p:cBhvr>
                                        <p:cTn id="117" dur="500"/>
                                        <p:tgtEl>
                                          <p:spTgt spid="190"/>
                                        </p:tgtEl>
                                      </p:cBhvr>
                                    </p:animEffect>
                                  </p:childTnLst>
                                </p:cTn>
                              </p:par>
                              <p:par>
                                <p:cTn id="118" presetID="10" presetClass="entr" presetSubtype="0" fill="hold" nodeType="withEffect">
                                  <p:stCondLst>
                                    <p:cond delay="0"/>
                                  </p:stCondLst>
                                  <p:childTnLst>
                                    <p:set>
                                      <p:cBhvr>
                                        <p:cTn id="119" dur="1" fill="hold">
                                          <p:stCondLst>
                                            <p:cond delay="0"/>
                                          </p:stCondLst>
                                        </p:cTn>
                                        <p:tgtEl>
                                          <p:spTgt spid="191"/>
                                        </p:tgtEl>
                                        <p:attrNameLst>
                                          <p:attrName>style.visibility</p:attrName>
                                        </p:attrNameLst>
                                      </p:cBhvr>
                                      <p:to>
                                        <p:strVal val="visible"/>
                                      </p:to>
                                    </p:set>
                                    <p:animEffect transition="in" filter="fade">
                                      <p:cBhvr>
                                        <p:cTn id="120" dur="500"/>
                                        <p:tgtEl>
                                          <p:spTgt spid="191"/>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92"/>
                                        </p:tgtEl>
                                        <p:attrNameLst>
                                          <p:attrName>style.visibility</p:attrName>
                                        </p:attrNameLst>
                                      </p:cBhvr>
                                      <p:to>
                                        <p:strVal val="visible"/>
                                      </p:to>
                                    </p:set>
                                    <p:animEffect transition="in" filter="fade">
                                      <p:cBhvr>
                                        <p:cTn id="123" dur="500"/>
                                        <p:tgtEl>
                                          <p:spTgt spid="19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39"/>
                                        </p:tgtEl>
                                        <p:attrNameLst>
                                          <p:attrName>style.visibility</p:attrName>
                                        </p:attrNameLst>
                                      </p:cBhvr>
                                      <p:to>
                                        <p:strVal val="visible"/>
                                      </p:to>
                                    </p:set>
                                    <p:animEffect transition="in" filter="fade">
                                      <p:cBhvr>
                                        <p:cTn id="126" dur="500"/>
                                        <p:tgtEl>
                                          <p:spTgt spid="139"/>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40"/>
                                        </p:tgtEl>
                                        <p:attrNameLst>
                                          <p:attrName>style.visibility</p:attrName>
                                        </p:attrNameLst>
                                      </p:cBhvr>
                                      <p:to>
                                        <p:strVal val="visible"/>
                                      </p:to>
                                    </p:set>
                                    <p:animEffect transition="in" filter="fade">
                                      <p:cBhvr>
                                        <p:cTn id="129" dur="500"/>
                                        <p:tgtEl>
                                          <p:spTgt spid="140"/>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41"/>
                                        </p:tgtEl>
                                        <p:attrNameLst>
                                          <p:attrName>style.visibility</p:attrName>
                                        </p:attrNameLst>
                                      </p:cBhvr>
                                      <p:to>
                                        <p:strVal val="visible"/>
                                      </p:to>
                                    </p:set>
                                    <p:animEffect transition="in" filter="fade">
                                      <p:cBhvr>
                                        <p:cTn id="132" dur="500"/>
                                        <p:tgtEl>
                                          <p:spTgt spid="14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42"/>
                                        </p:tgtEl>
                                        <p:attrNameLst>
                                          <p:attrName>style.visibility</p:attrName>
                                        </p:attrNameLst>
                                      </p:cBhvr>
                                      <p:to>
                                        <p:strVal val="visible"/>
                                      </p:to>
                                    </p:set>
                                    <p:animEffect transition="in" filter="fade">
                                      <p:cBhvr>
                                        <p:cTn id="135"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6" grpId="0"/>
      <p:bldP spid="29" grpId="0"/>
      <p:bldP spid="129" grpId="0"/>
      <p:bldP spid="130" grpId="0"/>
      <p:bldP spid="133" grpId="0"/>
      <p:bldP spid="134" grpId="0"/>
      <p:bldP spid="135" grpId="0"/>
      <p:bldP spid="136" grpId="0"/>
      <p:bldP spid="137" grpId="0"/>
      <p:bldP spid="138" grpId="0"/>
      <p:bldP spid="139" grpId="0"/>
      <p:bldP spid="140" grpId="0"/>
      <p:bldP spid="141" grpId="0"/>
      <p:bldP spid="142" grpId="0"/>
      <p:bldP spid="143" grpId="0"/>
      <p:bldP spid="144" grpId="0"/>
      <p:bldP spid="153" grpId="0" animBg="1"/>
      <p:bldP spid="155" grpId="0" animBg="1"/>
      <p:bldP spid="157" grpId="0" animBg="1"/>
      <p:bldP spid="159" grpId="0" animBg="1"/>
      <p:bldP spid="160" grpId="0" animBg="1"/>
      <p:bldP spid="162" grpId="0" animBg="1"/>
      <p:bldP spid="164" grpId="0" animBg="1"/>
      <p:bldP spid="172" grpId="0" animBg="1"/>
      <p:bldP spid="174" grpId="0" animBg="1"/>
      <p:bldP spid="176" grpId="0" animBg="1"/>
      <p:bldP spid="185" grpId="0" animBg="1"/>
      <p:bldP spid="186" grpId="0" animBg="1"/>
      <p:bldP spid="188" grpId="0" animBg="1"/>
      <p:bldP spid="190" grpId="0" animBg="1"/>
      <p:bldP spid="19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12-4</a:t>
            </a:r>
          </a:p>
        </p:txBody>
      </p:sp>
      <p:sp>
        <p:nvSpPr>
          <p:cNvPr id="6" name="Rectangle 5"/>
          <p:cNvSpPr>
            <a:spLocks noChangeArrowheads="1"/>
          </p:cNvSpPr>
          <p:nvPr/>
        </p:nvSpPr>
        <p:spPr bwMode="auto">
          <a:xfrm>
            <a:off x="457200" y="677863"/>
            <a:ext cx="7704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Anjelah, and Lopez are partners and share income and loss in a 2:3:5 ratio. The partnership’s capital</a:t>
            </a:r>
            <a:endParaRPr lang="en-US" altLang="en-US" dirty="0">
              <a:solidFill>
                <a:prstClr val="black"/>
              </a:solidFill>
              <a:cs typeface="+mn-cs"/>
            </a:endParaRPr>
          </a:p>
        </p:txBody>
      </p:sp>
      <p:sp>
        <p:nvSpPr>
          <p:cNvPr id="7" name="Rectangle 6"/>
          <p:cNvSpPr>
            <a:spLocks noChangeArrowheads="1"/>
          </p:cNvSpPr>
          <p:nvPr/>
        </p:nvSpPr>
        <p:spPr bwMode="auto">
          <a:xfrm>
            <a:off x="457200" y="884238"/>
            <a:ext cx="76342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Fluffy, $330; Anjelah, $270; and Lopez, $400. Lopez decides to withdraw from the</a:t>
            </a:r>
            <a:endParaRPr lang="en-US" altLang="en-US" dirty="0">
              <a:solidFill>
                <a:prstClr val="black"/>
              </a:solidFill>
              <a:cs typeface="+mn-cs"/>
            </a:endParaRPr>
          </a:p>
        </p:txBody>
      </p:sp>
      <p:sp>
        <p:nvSpPr>
          <p:cNvPr id="8" name="Rectangle 7"/>
          <p:cNvSpPr>
            <a:spLocks noChangeArrowheads="1"/>
          </p:cNvSpPr>
          <p:nvPr/>
        </p:nvSpPr>
        <p:spPr bwMode="auto">
          <a:xfrm>
            <a:off x="457200" y="1090613"/>
            <a:ext cx="7854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and the partners agree to not revalue the assets upon Lopez’s retirement. Prepare journal entries</a:t>
            </a:r>
            <a:endParaRPr lang="en-US" altLang="en-US" dirty="0">
              <a:solidFill>
                <a:prstClr val="black"/>
              </a:solidFill>
              <a:cs typeface="+mn-cs"/>
            </a:endParaRPr>
          </a:p>
        </p:txBody>
      </p:sp>
      <p:sp>
        <p:nvSpPr>
          <p:cNvPr id="9" name="Rectangle 8"/>
          <p:cNvSpPr>
            <a:spLocks noChangeArrowheads="1"/>
          </p:cNvSpPr>
          <p:nvPr/>
        </p:nvSpPr>
        <p:spPr bwMode="auto">
          <a:xfrm>
            <a:off x="457200" y="1296988"/>
            <a:ext cx="7694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 record Lopez’s May 1 withdrawal from the partnership under each of the following separate assumptions:</a:t>
            </a:r>
            <a:endParaRPr lang="en-US" altLang="en-US" dirty="0">
              <a:solidFill>
                <a:prstClr val="black"/>
              </a:solidFill>
              <a:cs typeface="+mn-cs"/>
            </a:endParaRPr>
          </a:p>
        </p:txBody>
      </p:sp>
      <p:sp>
        <p:nvSpPr>
          <p:cNvPr id="18" name="Rectangle 5"/>
          <p:cNvSpPr>
            <a:spLocks noChangeArrowheads="1"/>
          </p:cNvSpPr>
          <p:nvPr/>
        </p:nvSpPr>
        <p:spPr bwMode="auto">
          <a:xfrm>
            <a:off x="1001713" y="2036763"/>
            <a:ext cx="714057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 name="Rectangle 6"/>
          <p:cNvSpPr>
            <a:spLocks noChangeArrowheads="1"/>
          </p:cNvSpPr>
          <p:nvPr/>
        </p:nvSpPr>
        <p:spPr bwMode="auto">
          <a:xfrm>
            <a:off x="1001713" y="3684588"/>
            <a:ext cx="7140575" cy="236537"/>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 name="Rectangle 7"/>
          <p:cNvSpPr>
            <a:spLocks noChangeArrowheads="1"/>
          </p:cNvSpPr>
          <p:nvPr/>
        </p:nvSpPr>
        <p:spPr bwMode="auto">
          <a:xfrm>
            <a:off x="1041400" y="1633538"/>
            <a:ext cx="41052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(d) Lopez is paid $600 in partnership cash for his equity.</a:t>
            </a:r>
            <a:endParaRPr lang="en-US" altLang="en-US" dirty="0">
              <a:solidFill>
                <a:prstClr val="black"/>
              </a:solidFill>
              <a:cs typeface="+mn-cs"/>
            </a:endParaRPr>
          </a:p>
        </p:txBody>
      </p:sp>
      <p:sp>
        <p:nvSpPr>
          <p:cNvPr id="21" name="Rectangle 8"/>
          <p:cNvSpPr>
            <a:spLocks noChangeArrowheads="1"/>
          </p:cNvSpPr>
          <p:nvPr/>
        </p:nvSpPr>
        <p:spPr bwMode="auto">
          <a:xfrm>
            <a:off x="3994150" y="2057400"/>
            <a:ext cx="4841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Ratio</a:t>
            </a:r>
            <a:endParaRPr lang="en-US" altLang="en-US" dirty="0">
              <a:solidFill>
                <a:prstClr val="black"/>
              </a:solidFill>
              <a:cs typeface="+mn-cs"/>
            </a:endParaRPr>
          </a:p>
        </p:txBody>
      </p:sp>
      <p:sp>
        <p:nvSpPr>
          <p:cNvPr id="22" name="Rectangle 9"/>
          <p:cNvSpPr>
            <a:spLocks noChangeArrowheads="1"/>
          </p:cNvSpPr>
          <p:nvPr/>
        </p:nvSpPr>
        <p:spPr bwMode="auto">
          <a:xfrm>
            <a:off x="4854575" y="2057400"/>
            <a:ext cx="59531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23" name="Rectangle 10"/>
          <p:cNvSpPr>
            <a:spLocks noChangeArrowheads="1"/>
          </p:cNvSpPr>
          <p:nvPr/>
        </p:nvSpPr>
        <p:spPr bwMode="auto">
          <a:xfrm>
            <a:off x="6024563" y="2057400"/>
            <a:ext cx="676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24" name="Rectangle 11"/>
          <p:cNvSpPr>
            <a:spLocks noChangeArrowheads="1"/>
          </p:cNvSpPr>
          <p:nvPr/>
        </p:nvSpPr>
        <p:spPr bwMode="auto">
          <a:xfrm>
            <a:off x="7354888" y="2057400"/>
            <a:ext cx="45402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25" name="Rectangle 12"/>
          <p:cNvSpPr>
            <a:spLocks noChangeArrowheads="1"/>
          </p:cNvSpPr>
          <p:nvPr/>
        </p:nvSpPr>
        <p:spPr bwMode="auto">
          <a:xfrm>
            <a:off x="1223963" y="2284413"/>
            <a:ext cx="10588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6" name="Rectangle 13"/>
          <p:cNvSpPr>
            <a:spLocks noChangeArrowheads="1"/>
          </p:cNvSpPr>
          <p:nvPr/>
        </p:nvSpPr>
        <p:spPr bwMode="auto">
          <a:xfrm>
            <a:off x="4124325" y="2284413"/>
            <a:ext cx="1714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2</a:t>
            </a:r>
            <a:endParaRPr lang="en-US" altLang="en-US" dirty="0">
              <a:solidFill>
                <a:prstClr val="black"/>
              </a:solidFill>
              <a:cs typeface="+mn-cs"/>
            </a:endParaRPr>
          </a:p>
        </p:txBody>
      </p:sp>
      <p:sp>
        <p:nvSpPr>
          <p:cNvPr id="27" name="Rectangle 14"/>
          <p:cNvSpPr>
            <a:spLocks noChangeArrowheads="1"/>
          </p:cNvSpPr>
          <p:nvPr/>
        </p:nvSpPr>
        <p:spPr bwMode="auto">
          <a:xfrm>
            <a:off x="5006975" y="2284413"/>
            <a:ext cx="4333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8" name="Rectangle 15"/>
          <p:cNvSpPr>
            <a:spLocks noChangeArrowheads="1"/>
          </p:cNvSpPr>
          <p:nvPr/>
        </p:nvSpPr>
        <p:spPr bwMode="auto">
          <a:xfrm>
            <a:off x="6257925" y="2284413"/>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a:t>
            </a:r>
            <a:endParaRPr lang="en-US" altLang="en-US" dirty="0">
              <a:solidFill>
                <a:prstClr val="black"/>
              </a:solidFill>
              <a:cs typeface="+mn-cs"/>
            </a:endParaRPr>
          </a:p>
        </p:txBody>
      </p:sp>
      <p:sp>
        <p:nvSpPr>
          <p:cNvPr id="29" name="Rectangle 16"/>
          <p:cNvSpPr>
            <a:spLocks noChangeArrowheads="1"/>
          </p:cNvSpPr>
          <p:nvPr/>
        </p:nvSpPr>
        <p:spPr bwMode="auto">
          <a:xfrm>
            <a:off x="7427913" y="2284413"/>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$250</a:t>
            </a:r>
            <a:endParaRPr lang="en-US" altLang="en-US" dirty="0">
              <a:solidFill>
                <a:prstClr val="black"/>
              </a:solidFill>
              <a:cs typeface="+mn-cs"/>
            </a:endParaRPr>
          </a:p>
        </p:txBody>
      </p:sp>
      <p:sp>
        <p:nvSpPr>
          <p:cNvPr id="30" name="Rectangle 17"/>
          <p:cNvSpPr>
            <a:spLocks noChangeArrowheads="1"/>
          </p:cNvSpPr>
          <p:nvPr/>
        </p:nvSpPr>
        <p:spPr bwMode="auto">
          <a:xfrm>
            <a:off x="1223963" y="2500313"/>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31" name="Rectangle 18"/>
          <p:cNvSpPr>
            <a:spLocks noChangeArrowheads="1"/>
          </p:cNvSpPr>
          <p:nvPr/>
        </p:nvSpPr>
        <p:spPr bwMode="auto">
          <a:xfrm>
            <a:off x="4124325" y="2500313"/>
            <a:ext cx="171450" cy="217487"/>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3</a:t>
            </a:r>
            <a:endParaRPr lang="en-US" altLang="en-US" dirty="0">
              <a:solidFill>
                <a:prstClr val="black"/>
              </a:solidFill>
              <a:cs typeface="+mn-cs"/>
            </a:endParaRPr>
          </a:p>
        </p:txBody>
      </p:sp>
      <p:sp>
        <p:nvSpPr>
          <p:cNvPr id="129" name="Rectangle 19"/>
          <p:cNvSpPr>
            <a:spLocks noChangeArrowheads="1"/>
          </p:cNvSpPr>
          <p:nvPr/>
        </p:nvSpPr>
        <p:spPr bwMode="auto">
          <a:xfrm>
            <a:off x="5099050" y="25003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130" name="Rectangle 20"/>
          <p:cNvSpPr>
            <a:spLocks noChangeArrowheads="1"/>
          </p:cNvSpPr>
          <p:nvPr/>
        </p:nvSpPr>
        <p:spPr bwMode="auto">
          <a:xfrm>
            <a:off x="6257925" y="2500313"/>
            <a:ext cx="4540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a:t>
            </a:r>
            <a:endParaRPr lang="en-US" altLang="en-US" dirty="0">
              <a:solidFill>
                <a:prstClr val="black"/>
              </a:solidFill>
              <a:cs typeface="+mn-cs"/>
            </a:endParaRPr>
          </a:p>
        </p:txBody>
      </p:sp>
      <p:sp>
        <p:nvSpPr>
          <p:cNvPr id="131" name="Rectangle 21"/>
          <p:cNvSpPr>
            <a:spLocks noChangeArrowheads="1"/>
          </p:cNvSpPr>
          <p:nvPr/>
        </p:nvSpPr>
        <p:spPr bwMode="auto">
          <a:xfrm>
            <a:off x="7518400" y="25003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150</a:t>
            </a:r>
            <a:endParaRPr lang="en-US" altLang="en-US" dirty="0">
              <a:solidFill>
                <a:prstClr val="black"/>
              </a:solidFill>
              <a:cs typeface="+mn-cs"/>
            </a:endParaRPr>
          </a:p>
        </p:txBody>
      </p:sp>
      <p:sp>
        <p:nvSpPr>
          <p:cNvPr id="132" name="Rectangle 22"/>
          <p:cNvSpPr>
            <a:spLocks noChangeArrowheads="1"/>
          </p:cNvSpPr>
          <p:nvPr/>
        </p:nvSpPr>
        <p:spPr bwMode="auto">
          <a:xfrm>
            <a:off x="1223963" y="2717800"/>
            <a:ext cx="11096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33" name="Rectangle 23"/>
          <p:cNvSpPr>
            <a:spLocks noChangeArrowheads="1"/>
          </p:cNvSpPr>
          <p:nvPr/>
        </p:nvSpPr>
        <p:spPr bwMode="auto">
          <a:xfrm>
            <a:off x="4124325" y="2717800"/>
            <a:ext cx="171450"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5</a:t>
            </a:r>
            <a:endParaRPr lang="en-US" altLang="en-US" dirty="0">
              <a:solidFill>
                <a:prstClr val="black"/>
              </a:solidFill>
              <a:cs typeface="+mn-cs"/>
            </a:endParaRPr>
          </a:p>
        </p:txBody>
      </p:sp>
      <p:sp>
        <p:nvSpPr>
          <p:cNvPr id="134" name="Rectangle 24"/>
          <p:cNvSpPr>
            <a:spLocks noChangeArrowheads="1"/>
          </p:cNvSpPr>
          <p:nvPr/>
        </p:nvSpPr>
        <p:spPr bwMode="auto">
          <a:xfrm>
            <a:off x="5099050" y="2717800"/>
            <a:ext cx="34290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5" name="Rectangle 25"/>
          <p:cNvSpPr>
            <a:spLocks noChangeArrowheads="1"/>
          </p:cNvSpPr>
          <p:nvPr/>
        </p:nvSpPr>
        <p:spPr bwMode="auto">
          <a:xfrm>
            <a:off x="6257925" y="2717800"/>
            <a:ext cx="4540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36" name="Rectangle 26"/>
          <p:cNvSpPr>
            <a:spLocks noChangeArrowheads="1"/>
          </p:cNvSpPr>
          <p:nvPr/>
        </p:nvSpPr>
        <p:spPr bwMode="auto">
          <a:xfrm>
            <a:off x="7700963" y="2717800"/>
            <a:ext cx="161925"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137" name="Rectangle 27"/>
          <p:cNvSpPr>
            <a:spLocks noChangeArrowheads="1"/>
          </p:cNvSpPr>
          <p:nvPr/>
        </p:nvSpPr>
        <p:spPr bwMode="auto">
          <a:xfrm>
            <a:off x="1404938" y="29337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138" name="Rectangle 28"/>
          <p:cNvSpPr>
            <a:spLocks noChangeArrowheads="1"/>
          </p:cNvSpPr>
          <p:nvPr/>
        </p:nvSpPr>
        <p:spPr bwMode="auto">
          <a:xfrm>
            <a:off x="4876800" y="2933700"/>
            <a:ext cx="565150"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139" name="Rectangle 29"/>
          <p:cNvSpPr>
            <a:spLocks noChangeArrowheads="1"/>
          </p:cNvSpPr>
          <p:nvPr/>
        </p:nvSpPr>
        <p:spPr bwMode="auto">
          <a:xfrm>
            <a:off x="6167438" y="2933700"/>
            <a:ext cx="54451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a:t>
            </a:r>
            <a:endParaRPr lang="en-US" altLang="en-US" dirty="0">
              <a:solidFill>
                <a:prstClr val="black"/>
              </a:solidFill>
              <a:cs typeface="+mn-cs"/>
            </a:endParaRPr>
          </a:p>
        </p:txBody>
      </p:sp>
      <p:sp>
        <p:nvSpPr>
          <p:cNvPr id="140" name="Rectangle 30"/>
          <p:cNvSpPr>
            <a:spLocks noChangeArrowheads="1"/>
          </p:cNvSpPr>
          <p:nvPr/>
        </p:nvSpPr>
        <p:spPr bwMode="auto">
          <a:xfrm>
            <a:off x="7427913" y="293370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1" name="Rectangle 31"/>
          <p:cNvSpPr>
            <a:spLocks noChangeArrowheads="1"/>
          </p:cNvSpPr>
          <p:nvPr/>
        </p:nvSpPr>
        <p:spPr bwMode="auto">
          <a:xfrm>
            <a:off x="1284288" y="3705225"/>
            <a:ext cx="433387"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142" name="Rectangle 32"/>
          <p:cNvSpPr>
            <a:spLocks noChangeArrowheads="1"/>
          </p:cNvSpPr>
          <p:nvPr/>
        </p:nvSpPr>
        <p:spPr bwMode="auto">
          <a:xfrm>
            <a:off x="6124575" y="3705225"/>
            <a:ext cx="484188"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143" name="Rectangle 33"/>
          <p:cNvSpPr>
            <a:spLocks noChangeArrowheads="1"/>
          </p:cNvSpPr>
          <p:nvPr/>
        </p:nvSpPr>
        <p:spPr bwMode="auto">
          <a:xfrm>
            <a:off x="7305675" y="3705225"/>
            <a:ext cx="544513"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144" name="Rectangle 34"/>
          <p:cNvSpPr>
            <a:spLocks noChangeArrowheads="1"/>
          </p:cNvSpPr>
          <p:nvPr/>
        </p:nvSpPr>
        <p:spPr bwMode="auto">
          <a:xfrm>
            <a:off x="1133475" y="3932238"/>
            <a:ext cx="4556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145" name="Rectangle 35"/>
          <p:cNvSpPr>
            <a:spLocks noChangeArrowheads="1"/>
          </p:cNvSpPr>
          <p:nvPr/>
        </p:nvSpPr>
        <p:spPr bwMode="auto">
          <a:xfrm>
            <a:off x="2030413" y="3932238"/>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146" name="Rectangle 36"/>
          <p:cNvSpPr>
            <a:spLocks noChangeArrowheads="1"/>
          </p:cNvSpPr>
          <p:nvPr/>
        </p:nvSpPr>
        <p:spPr bwMode="auto">
          <a:xfrm>
            <a:off x="6569075" y="39322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147" name="Rectangle 37"/>
          <p:cNvSpPr>
            <a:spLocks noChangeArrowheads="1"/>
          </p:cNvSpPr>
          <p:nvPr/>
        </p:nvSpPr>
        <p:spPr bwMode="auto">
          <a:xfrm>
            <a:off x="2030413" y="4138613"/>
            <a:ext cx="10588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148" name="Rectangle 38"/>
          <p:cNvSpPr>
            <a:spLocks noChangeArrowheads="1"/>
          </p:cNvSpPr>
          <p:nvPr/>
        </p:nvSpPr>
        <p:spPr bwMode="auto">
          <a:xfrm>
            <a:off x="3332163" y="4138613"/>
            <a:ext cx="1443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($600 - $400) x 2/5</a:t>
            </a:r>
            <a:endParaRPr lang="en-US" altLang="en-US" dirty="0">
              <a:solidFill>
                <a:prstClr val="black"/>
              </a:solidFill>
              <a:cs typeface="+mn-cs"/>
            </a:endParaRPr>
          </a:p>
        </p:txBody>
      </p:sp>
      <p:sp>
        <p:nvSpPr>
          <p:cNvPr id="149" name="Rectangle 39"/>
          <p:cNvSpPr>
            <a:spLocks noChangeArrowheads="1"/>
          </p:cNvSpPr>
          <p:nvPr/>
        </p:nvSpPr>
        <p:spPr bwMode="auto">
          <a:xfrm>
            <a:off x="6659563" y="4138613"/>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80</a:t>
            </a:r>
            <a:endParaRPr lang="en-US" altLang="en-US" dirty="0">
              <a:solidFill>
                <a:prstClr val="black"/>
              </a:solidFill>
              <a:cs typeface="+mn-cs"/>
            </a:endParaRPr>
          </a:p>
        </p:txBody>
      </p:sp>
      <p:sp>
        <p:nvSpPr>
          <p:cNvPr id="150" name="Rectangle 40"/>
          <p:cNvSpPr>
            <a:spLocks noChangeArrowheads="1"/>
          </p:cNvSpPr>
          <p:nvPr/>
        </p:nvSpPr>
        <p:spPr bwMode="auto">
          <a:xfrm>
            <a:off x="2030413" y="4344988"/>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151" name="Rectangle 41"/>
          <p:cNvSpPr>
            <a:spLocks noChangeArrowheads="1"/>
          </p:cNvSpPr>
          <p:nvPr/>
        </p:nvSpPr>
        <p:spPr bwMode="auto">
          <a:xfrm>
            <a:off x="3332163" y="4344988"/>
            <a:ext cx="144303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($600 - $400) x 3/5</a:t>
            </a:r>
            <a:endParaRPr lang="en-US" altLang="en-US" dirty="0">
              <a:solidFill>
                <a:prstClr val="black"/>
              </a:solidFill>
              <a:cs typeface="+mn-cs"/>
            </a:endParaRPr>
          </a:p>
        </p:txBody>
      </p:sp>
      <p:sp>
        <p:nvSpPr>
          <p:cNvPr id="152" name="Rectangle 42"/>
          <p:cNvSpPr>
            <a:spLocks noChangeArrowheads="1"/>
          </p:cNvSpPr>
          <p:nvPr/>
        </p:nvSpPr>
        <p:spPr bwMode="auto">
          <a:xfrm>
            <a:off x="6569075" y="434498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a:t>
            </a:r>
            <a:endParaRPr lang="en-US" altLang="en-US" dirty="0">
              <a:solidFill>
                <a:prstClr val="black"/>
              </a:solidFill>
              <a:cs typeface="+mn-cs"/>
            </a:endParaRPr>
          </a:p>
        </p:txBody>
      </p:sp>
      <p:sp>
        <p:nvSpPr>
          <p:cNvPr id="153" name="Rectangle 43"/>
          <p:cNvSpPr>
            <a:spLocks noChangeArrowheads="1"/>
          </p:cNvSpPr>
          <p:nvPr/>
        </p:nvSpPr>
        <p:spPr bwMode="auto">
          <a:xfrm>
            <a:off x="2211388" y="4551363"/>
            <a:ext cx="4445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154" name="Rectangle 44"/>
          <p:cNvSpPr>
            <a:spLocks noChangeArrowheads="1"/>
          </p:cNvSpPr>
          <p:nvPr/>
        </p:nvSpPr>
        <p:spPr bwMode="auto">
          <a:xfrm>
            <a:off x="7778750" y="45513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a:t>
            </a:r>
            <a:endParaRPr lang="en-US" altLang="en-US" dirty="0">
              <a:solidFill>
                <a:prstClr val="black"/>
              </a:solidFill>
              <a:cs typeface="+mn-cs"/>
            </a:endParaRPr>
          </a:p>
        </p:txBody>
      </p:sp>
      <p:sp>
        <p:nvSpPr>
          <p:cNvPr id="155" name="Rectangle 45"/>
          <p:cNvSpPr>
            <a:spLocks noChangeArrowheads="1"/>
          </p:cNvSpPr>
          <p:nvPr/>
        </p:nvSpPr>
        <p:spPr bwMode="auto">
          <a:xfrm>
            <a:off x="1041400" y="3278188"/>
            <a:ext cx="585946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After Lopez's withdrawal, Fluffy and Anjelah share income and loss in a 2:3 ratio.</a:t>
            </a:r>
            <a:endParaRPr lang="en-US" altLang="en-US" dirty="0">
              <a:solidFill>
                <a:prstClr val="black"/>
              </a:solidFill>
              <a:cs typeface="+mn-cs"/>
            </a:endParaRPr>
          </a:p>
        </p:txBody>
      </p:sp>
      <p:sp>
        <p:nvSpPr>
          <p:cNvPr id="156" name="Rectangle 46"/>
          <p:cNvSpPr>
            <a:spLocks noChangeArrowheads="1"/>
          </p:cNvSpPr>
          <p:nvPr/>
        </p:nvSpPr>
        <p:spPr bwMode="auto">
          <a:xfrm>
            <a:off x="3200400" y="3705225"/>
            <a:ext cx="1311275" cy="2174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157" name="Rectangle 47"/>
          <p:cNvSpPr>
            <a:spLocks noChangeArrowheads="1"/>
          </p:cNvSpPr>
          <p:nvPr/>
        </p:nvSpPr>
        <p:spPr bwMode="auto">
          <a:xfrm>
            <a:off x="2655888" y="4787900"/>
            <a:ext cx="2300287" cy="15557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withdrawal of Lopez, with bonus</a:t>
            </a:r>
            <a:endParaRPr lang="en-US" altLang="en-US" dirty="0">
              <a:solidFill>
                <a:prstClr val="black"/>
              </a:solidFill>
              <a:cs typeface="+mn-cs"/>
            </a:endParaRPr>
          </a:p>
        </p:txBody>
      </p:sp>
      <p:sp>
        <p:nvSpPr>
          <p:cNvPr id="158" name="Rectangle 48"/>
          <p:cNvSpPr>
            <a:spLocks noChangeArrowheads="1"/>
          </p:cNvSpPr>
          <p:nvPr/>
        </p:nvSpPr>
        <p:spPr bwMode="auto">
          <a:xfrm>
            <a:off x="992188" y="2025650"/>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59" name="Line 49"/>
          <p:cNvSpPr>
            <a:spLocks noChangeShapeType="1"/>
          </p:cNvSpPr>
          <p:nvPr/>
        </p:nvSpPr>
        <p:spPr bwMode="auto">
          <a:xfrm>
            <a:off x="1898650"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0" name="Rectangle 50"/>
          <p:cNvSpPr>
            <a:spLocks noChangeArrowheads="1"/>
          </p:cNvSpPr>
          <p:nvPr/>
        </p:nvSpPr>
        <p:spPr bwMode="auto">
          <a:xfrm>
            <a:off x="1898650" y="20462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1" name="Line 51"/>
          <p:cNvSpPr>
            <a:spLocks noChangeShapeType="1"/>
          </p:cNvSpPr>
          <p:nvPr/>
        </p:nvSpPr>
        <p:spPr bwMode="auto">
          <a:xfrm>
            <a:off x="5711825"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2" name="Rectangle 52"/>
          <p:cNvSpPr>
            <a:spLocks noChangeArrowheads="1"/>
          </p:cNvSpPr>
          <p:nvPr/>
        </p:nvSpPr>
        <p:spPr bwMode="auto">
          <a:xfrm>
            <a:off x="5711825" y="20462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3" name="Line 53"/>
          <p:cNvSpPr>
            <a:spLocks noChangeShapeType="1"/>
          </p:cNvSpPr>
          <p:nvPr/>
        </p:nvSpPr>
        <p:spPr bwMode="auto">
          <a:xfrm>
            <a:off x="6921500"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4" name="Rectangle 54"/>
          <p:cNvSpPr>
            <a:spLocks noChangeArrowheads="1"/>
          </p:cNvSpPr>
          <p:nvPr/>
        </p:nvSpPr>
        <p:spPr bwMode="auto">
          <a:xfrm>
            <a:off x="6921500" y="2046288"/>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5" name="Rectangle 55"/>
          <p:cNvSpPr>
            <a:spLocks noChangeArrowheads="1"/>
          </p:cNvSpPr>
          <p:nvPr/>
        </p:nvSpPr>
        <p:spPr bwMode="auto">
          <a:xfrm>
            <a:off x="8121650" y="2046288"/>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6" name="Rectangle 56"/>
          <p:cNvSpPr>
            <a:spLocks noChangeArrowheads="1"/>
          </p:cNvSpPr>
          <p:nvPr/>
        </p:nvSpPr>
        <p:spPr bwMode="auto">
          <a:xfrm>
            <a:off x="992188" y="367347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7" name="Line 57"/>
          <p:cNvSpPr>
            <a:spLocks noChangeShapeType="1"/>
          </p:cNvSpPr>
          <p:nvPr/>
        </p:nvSpPr>
        <p:spPr bwMode="auto">
          <a:xfrm>
            <a:off x="1898650" y="36941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8" name="Rectangle 58"/>
          <p:cNvSpPr>
            <a:spLocks noChangeArrowheads="1"/>
          </p:cNvSpPr>
          <p:nvPr/>
        </p:nvSpPr>
        <p:spPr bwMode="auto">
          <a:xfrm>
            <a:off x="1898650" y="36941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69" name="Line 59"/>
          <p:cNvSpPr>
            <a:spLocks noChangeShapeType="1"/>
          </p:cNvSpPr>
          <p:nvPr/>
        </p:nvSpPr>
        <p:spPr bwMode="auto">
          <a:xfrm>
            <a:off x="5711825" y="36941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0" name="Rectangle 60"/>
          <p:cNvSpPr>
            <a:spLocks noChangeArrowheads="1"/>
          </p:cNvSpPr>
          <p:nvPr/>
        </p:nvSpPr>
        <p:spPr bwMode="auto">
          <a:xfrm>
            <a:off x="5711825" y="36941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1" name="Line 61"/>
          <p:cNvSpPr>
            <a:spLocks noChangeShapeType="1"/>
          </p:cNvSpPr>
          <p:nvPr/>
        </p:nvSpPr>
        <p:spPr bwMode="auto">
          <a:xfrm>
            <a:off x="6921500" y="36941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2" name="Rectangle 62"/>
          <p:cNvSpPr>
            <a:spLocks noChangeArrowheads="1"/>
          </p:cNvSpPr>
          <p:nvPr/>
        </p:nvSpPr>
        <p:spPr bwMode="auto">
          <a:xfrm>
            <a:off x="6921500" y="36941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3" name="Rectangle 63"/>
          <p:cNvSpPr>
            <a:spLocks noChangeArrowheads="1"/>
          </p:cNvSpPr>
          <p:nvPr/>
        </p:nvSpPr>
        <p:spPr bwMode="auto">
          <a:xfrm>
            <a:off x="8121650" y="3694113"/>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4" name="Line 64"/>
          <p:cNvSpPr>
            <a:spLocks noChangeShapeType="1"/>
          </p:cNvSpPr>
          <p:nvPr/>
        </p:nvSpPr>
        <p:spPr bwMode="auto">
          <a:xfrm>
            <a:off x="1001713" y="3921125"/>
            <a:ext cx="0" cy="1031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5" name="Rectangle 65"/>
          <p:cNvSpPr>
            <a:spLocks noChangeArrowheads="1"/>
          </p:cNvSpPr>
          <p:nvPr/>
        </p:nvSpPr>
        <p:spPr bwMode="auto">
          <a:xfrm>
            <a:off x="1001713" y="3921125"/>
            <a:ext cx="9525" cy="1031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6" name="Line 66"/>
          <p:cNvSpPr>
            <a:spLocks noChangeShapeType="1"/>
          </p:cNvSpPr>
          <p:nvPr/>
        </p:nvSpPr>
        <p:spPr bwMode="auto">
          <a:xfrm>
            <a:off x="1898650" y="3921125"/>
            <a:ext cx="0" cy="1031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7" name="Rectangle 67"/>
          <p:cNvSpPr>
            <a:spLocks noChangeArrowheads="1"/>
          </p:cNvSpPr>
          <p:nvPr/>
        </p:nvSpPr>
        <p:spPr bwMode="auto">
          <a:xfrm>
            <a:off x="1898650" y="3921125"/>
            <a:ext cx="11113" cy="1031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8" name="Line 68"/>
          <p:cNvSpPr>
            <a:spLocks noChangeShapeType="1"/>
          </p:cNvSpPr>
          <p:nvPr/>
        </p:nvSpPr>
        <p:spPr bwMode="auto">
          <a:xfrm>
            <a:off x="2797175"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79" name="Rectangle 69"/>
          <p:cNvSpPr>
            <a:spLocks noChangeArrowheads="1"/>
          </p:cNvSpPr>
          <p:nvPr/>
        </p:nvSpPr>
        <p:spPr bwMode="auto">
          <a:xfrm>
            <a:off x="2797175" y="20462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0" name="Line 70"/>
          <p:cNvSpPr>
            <a:spLocks noChangeShapeType="1"/>
          </p:cNvSpPr>
          <p:nvPr/>
        </p:nvSpPr>
        <p:spPr bwMode="auto">
          <a:xfrm>
            <a:off x="3290888"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1" name="Rectangle 71"/>
          <p:cNvSpPr>
            <a:spLocks noChangeArrowheads="1"/>
          </p:cNvSpPr>
          <p:nvPr/>
        </p:nvSpPr>
        <p:spPr bwMode="auto">
          <a:xfrm>
            <a:off x="3290888" y="2046288"/>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2" name="Line 72"/>
          <p:cNvSpPr>
            <a:spLocks noChangeShapeType="1"/>
          </p:cNvSpPr>
          <p:nvPr/>
        </p:nvSpPr>
        <p:spPr bwMode="auto">
          <a:xfrm>
            <a:off x="4791075" y="2046288"/>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3" name="Rectangle 73"/>
          <p:cNvSpPr>
            <a:spLocks noChangeArrowheads="1"/>
          </p:cNvSpPr>
          <p:nvPr/>
        </p:nvSpPr>
        <p:spPr bwMode="auto">
          <a:xfrm>
            <a:off x="4791075" y="2046288"/>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4" name="Line 74"/>
          <p:cNvSpPr>
            <a:spLocks noChangeShapeType="1"/>
          </p:cNvSpPr>
          <p:nvPr/>
        </p:nvSpPr>
        <p:spPr bwMode="auto">
          <a:xfrm>
            <a:off x="5711825" y="3921125"/>
            <a:ext cx="0" cy="1031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5" name="Rectangle 75"/>
          <p:cNvSpPr>
            <a:spLocks noChangeArrowheads="1"/>
          </p:cNvSpPr>
          <p:nvPr/>
        </p:nvSpPr>
        <p:spPr bwMode="auto">
          <a:xfrm>
            <a:off x="5711825" y="3921125"/>
            <a:ext cx="9525" cy="1031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6" name="Line 76"/>
          <p:cNvSpPr>
            <a:spLocks noChangeShapeType="1"/>
          </p:cNvSpPr>
          <p:nvPr/>
        </p:nvSpPr>
        <p:spPr bwMode="auto">
          <a:xfrm>
            <a:off x="6921500" y="3921125"/>
            <a:ext cx="0" cy="1031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7" name="Rectangle 77"/>
          <p:cNvSpPr>
            <a:spLocks noChangeArrowheads="1"/>
          </p:cNvSpPr>
          <p:nvPr/>
        </p:nvSpPr>
        <p:spPr bwMode="auto">
          <a:xfrm>
            <a:off x="6921500" y="3921125"/>
            <a:ext cx="11113" cy="1031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8" name="Line 78"/>
          <p:cNvSpPr>
            <a:spLocks noChangeShapeType="1"/>
          </p:cNvSpPr>
          <p:nvPr/>
        </p:nvSpPr>
        <p:spPr bwMode="auto">
          <a:xfrm>
            <a:off x="8132763" y="3921125"/>
            <a:ext cx="0" cy="10318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89" name="Rectangle 79"/>
          <p:cNvSpPr>
            <a:spLocks noChangeArrowheads="1"/>
          </p:cNvSpPr>
          <p:nvPr/>
        </p:nvSpPr>
        <p:spPr bwMode="auto">
          <a:xfrm>
            <a:off x="8132763" y="3921125"/>
            <a:ext cx="9525" cy="10318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0" name="Rectangle 80"/>
          <p:cNvSpPr>
            <a:spLocks noChangeArrowheads="1"/>
          </p:cNvSpPr>
          <p:nvPr/>
        </p:nvSpPr>
        <p:spPr bwMode="auto">
          <a:xfrm>
            <a:off x="1011238" y="2025650"/>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1" name="Rectangle 81"/>
          <p:cNvSpPr>
            <a:spLocks noChangeArrowheads="1"/>
          </p:cNvSpPr>
          <p:nvPr/>
        </p:nvSpPr>
        <p:spPr bwMode="auto">
          <a:xfrm>
            <a:off x="1011238" y="2252663"/>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2" name="Line 82"/>
          <p:cNvSpPr>
            <a:spLocks noChangeShapeType="1"/>
          </p:cNvSpPr>
          <p:nvPr/>
        </p:nvSpPr>
        <p:spPr bwMode="auto">
          <a:xfrm>
            <a:off x="4502150" y="291306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3" name="Rectangle 83"/>
          <p:cNvSpPr>
            <a:spLocks noChangeArrowheads="1"/>
          </p:cNvSpPr>
          <p:nvPr/>
        </p:nvSpPr>
        <p:spPr bwMode="auto">
          <a:xfrm>
            <a:off x="4502150" y="2913063"/>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4" name="Line 84"/>
          <p:cNvSpPr>
            <a:spLocks noChangeShapeType="1"/>
          </p:cNvSpPr>
          <p:nvPr/>
        </p:nvSpPr>
        <p:spPr bwMode="auto">
          <a:xfrm>
            <a:off x="4502150" y="3119438"/>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5" name="Rectangle 85"/>
          <p:cNvSpPr>
            <a:spLocks noChangeArrowheads="1"/>
          </p:cNvSpPr>
          <p:nvPr/>
        </p:nvSpPr>
        <p:spPr bwMode="auto">
          <a:xfrm>
            <a:off x="4502150" y="3119438"/>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6" name="Line 86"/>
          <p:cNvSpPr>
            <a:spLocks noChangeShapeType="1"/>
          </p:cNvSpPr>
          <p:nvPr/>
        </p:nvSpPr>
        <p:spPr bwMode="auto">
          <a:xfrm>
            <a:off x="4502150" y="314007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7" name="Rectangle 87"/>
          <p:cNvSpPr>
            <a:spLocks noChangeArrowheads="1"/>
          </p:cNvSpPr>
          <p:nvPr/>
        </p:nvSpPr>
        <p:spPr bwMode="auto">
          <a:xfrm>
            <a:off x="4502150" y="3140075"/>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8" name="Rectangle 88"/>
          <p:cNvSpPr>
            <a:spLocks noChangeArrowheads="1"/>
          </p:cNvSpPr>
          <p:nvPr/>
        </p:nvSpPr>
        <p:spPr bwMode="auto">
          <a:xfrm>
            <a:off x="1011238" y="3673475"/>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99" name="Rectangle 89"/>
          <p:cNvSpPr>
            <a:spLocks noChangeArrowheads="1"/>
          </p:cNvSpPr>
          <p:nvPr/>
        </p:nvSpPr>
        <p:spPr bwMode="auto">
          <a:xfrm>
            <a:off x="1011238" y="390048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0" name="Line 90"/>
          <p:cNvSpPr>
            <a:spLocks noChangeShapeType="1"/>
          </p:cNvSpPr>
          <p:nvPr/>
        </p:nvSpPr>
        <p:spPr bwMode="auto">
          <a:xfrm>
            <a:off x="1011238" y="411797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1" name="Rectangle 91"/>
          <p:cNvSpPr>
            <a:spLocks noChangeArrowheads="1"/>
          </p:cNvSpPr>
          <p:nvPr/>
        </p:nvSpPr>
        <p:spPr bwMode="auto">
          <a:xfrm>
            <a:off x="1011238" y="411797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2" name="Line 92"/>
          <p:cNvSpPr>
            <a:spLocks noChangeShapeType="1"/>
          </p:cNvSpPr>
          <p:nvPr/>
        </p:nvSpPr>
        <p:spPr bwMode="auto">
          <a:xfrm>
            <a:off x="1011238" y="432435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3" name="Rectangle 93"/>
          <p:cNvSpPr>
            <a:spLocks noChangeArrowheads="1"/>
          </p:cNvSpPr>
          <p:nvPr/>
        </p:nvSpPr>
        <p:spPr bwMode="auto">
          <a:xfrm>
            <a:off x="1011238" y="4324350"/>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4" name="Line 94"/>
          <p:cNvSpPr>
            <a:spLocks noChangeShapeType="1"/>
          </p:cNvSpPr>
          <p:nvPr/>
        </p:nvSpPr>
        <p:spPr bwMode="auto">
          <a:xfrm>
            <a:off x="1011238" y="453072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5" name="Rectangle 95"/>
          <p:cNvSpPr>
            <a:spLocks noChangeArrowheads="1"/>
          </p:cNvSpPr>
          <p:nvPr/>
        </p:nvSpPr>
        <p:spPr bwMode="auto">
          <a:xfrm>
            <a:off x="1011238" y="453072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6" name="Line 96"/>
          <p:cNvSpPr>
            <a:spLocks noChangeShapeType="1"/>
          </p:cNvSpPr>
          <p:nvPr/>
        </p:nvSpPr>
        <p:spPr bwMode="auto">
          <a:xfrm>
            <a:off x="1011238" y="473710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7" name="Rectangle 97"/>
          <p:cNvSpPr>
            <a:spLocks noChangeArrowheads="1"/>
          </p:cNvSpPr>
          <p:nvPr/>
        </p:nvSpPr>
        <p:spPr bwMode="auto">
          <a:xfrm>
            <a:off x="1011238" y="4737100"/>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8" name="Line 98"/>
          <p:cNvSpPr>
            <a:spLocks noChangeShapeType="1"/>
          </p:cNvSpPr>
          <p:nvPr/>
        </p:nvSpPr>
        <p:spPr bwMode="auto">
          <a:xfrm>
            <a:off x="1011238" y="494347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09" name="Rectangle 99"/>
          <p:cNvSpPr>
            <a:spLocks noChangeArrowheads="1"/>
          </p:cNvSpPr>
          <p:nvPr/>
        </p:nvSpPr>
        <p:spPr bwMode="auto">
          <a:xfrm>
            <a:off x="1011238" y="494347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114" name="Rectangle 38"/>
          <p:cNvSpPr>
            <a:spLocks noChangeArrowheads="1"/>
          </p:cNvSpPr>
          <p:nvPr/>
        </p:nvSpPr>
        <p:spPr bwMode="auto">
          <a:xfrm>
            <a:off x="2443163" y="2286000"/>
            <a:ext cx="1443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($600 - $400) x 2/5</a:t>
            </a:r>
            <a:endParaRPr lang="en-US" altLang="en-US" dirty="0">
              <a:solidFill>
                <a:prstClr val="black"/>
              </a:solidFill>
              <a:cs typeface="+mn-cs"/>
            </a:endParaRPr>
          </a:p>
        </p:txBody>
      </p:sp>
      <p:sp>
        <p:nvSpPr>
          <p:cNvPr id="115" name="Rectangle 41"/>
          <p:cNvSpPr>
            <a:spLocks noChangeArrowheads="1"/>
          </p:cNvSpPr>
          <p:nvPr/>
        </p:nvSpPr>
        <p:spPr bwMode="auto">
          <a:xfrm>
            <a:off x="2443163" y="2492375"/>
            <a:ext cx="144303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($600 - $400) x 3/5</a:t>
            </a:r>
            <a:endParaRPr lang="en-US" altLang="en-US" dirty="0">
              <a:solidFill>
                <a:prstClr val="black"/>
              </a:solidFill>
              <a:cs typeface="+mn-cs"/>
            </a:endParaRPr>
          </a:p>
        </p:txBody>
      </p:sp>
      <p:sp>
        <p:nvSpPr>
          <p:cNvPr id="117865" name="Slide Number Placeholder 10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55C1398-9E47-4434-B88D-357313A69AD9}" type="slidenum">
              <a:rPr lang="en-US" altLang="en-US" smtClean="0">
                <a:solidFill>
                  <a:srgbClr val="898989"/>
                </a:solidFill>
              </a:rPr>
              <a:pPr/>
              <a:t>46</a:t>
            </a:fld>
            <a:endParaRPr lang="en-US" altLang="en-US">
              <a:solidFill>
                <a:srgbClr val="898989"/>
              </a:solidFill>
            </a:endParaRPr>
          </a:p>
        </p:txBody>
      </p:sp>
      <p:sp>
        <p:nvSpPr>
          <p:cNvPr id="106" name="Rounded Rectangle 105"/>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9"/>
                                        </p:tgtEl>
                                        <p:attrNameLst>
                                          <p:attrName>style.visibility</p:attrName>
                                        </p:attrNameLst>
                                      </p:cBhvr>
                                      <p:to>
                                        <p:strVal val="visible"/>
                                      </p:to>
                                    </p:set>
                                    <p:animEffect transition="in" filter="fade">
                                      <p:cBhvr>
                                        <p:cTn id="7" dur="500"/>
                                        <p:tgtEl>
                                          <p:spTgt spid="1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5"/>
                                        </p:tgtEl>
                                        <p:attrNameLst>
                                          <p:attrName>style.visibility</p:attrName>
                                        </p:attrNameLst>
                                      </p:cBhvr>
                                      <p:to>
                                        <p:strVal val="visible"/>
                                      </p:to>
                                    </p:set>
                                    <p:animEffect transition="in" filter="fade">
                                      <p:cBhvr>
                                        <p:cTn id="10" dur="500"/>
                                        <p:tgtEl>
                                          <p:spTgt spid="1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fade">
                                      <p:cBhvr>
                                        <p:cTn id="22" dur="500"/>
                                        <p:tgtEl>
                                          <p:spTgt spid="133"/>
                                        </p:tgtEl>
                                      </p:cBhvr>
                                    </p:animEffect>
                                  </p:childTnLst>
                                </p:cTn>
                              </p:par>
                              <p:par>
                                <p:cTn id="23" presetID="10" presetClass="exit" presetSubtype="0" fill="hold" grpId="1" nodeType="withEffect">
                                  <p:stCondLst>
                                    <p:cond delay="500"/>
                                  </p:stCondLst>
                                  <p:childTnLst>
                                    <p:animEffect transition="out" filter="fade">
                                      <p:cBhvr>
                                        <p:cTn id="24" dur="500"/>
                                        <p:tgtEl>
                                          <p:spTgt spid="133"/>
                                        </p:tgtEl>
                                      </p:cBhvr>
                                    </p:animEffect>
                                    <p:set>
                                      <p:cBhvr>
                                        <p:cTn id="25" dur="1" fill="hold">
                                          <p:stCondLst>
                                            <p:cond delay="499"/>
                                          </p:stCondLst>
                                        </p:cTn>
                                        <p:tgtEl>
                                          <p:spTgt spid="13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5"/>
                                        </p:tgtEl>
                                        <p:attrNameLst>
                                          <p:attrName>style.visibility</p:attrName>
                                        </p:attrNameLst>
                                      </p:cBhvr>
                                      <p:to>
                                        <p:strVal val="visible"/>
                                      </p:to>
                                    </p:set>
                                    <p:animEffect transition="in" filter="fade">
                                      <p:cBhvr>
                                        <p:cTn id="28" dur="500"/>
                                        <p:tgtEl>
                                          <p:spTgt spid="15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fade">
                                      <p:cBhvr>
                                        <p:cTn id="31" dur="500"/>
                                        <p:tgtEl>
                                          <p:spTgt spid="1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500"/>
                                        <p:tgtEl>
                                          <p:spTgt spid="1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1"/>
                                        </p:tgtEl>
                                        <p:attrNameLst>
                                          <p:attrName>style.visibility</p:attrName>
                                        </p:attrNameLst>
                                      </p:cBhvr>
                                      <p:to>
                                        <p:strVal val="visible"/>
                                      </p:to>
                                    </p:set>
                                    <p:animEffect transition="in" filter="fade">
                                      <p:cBhvr>
                                        <p:cTn id="46" dur="500"/>
                                        <p:tgtEl>
                                          <p:spTgt spid="1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Effect transition="in" filter="fade">
                                      <p:cBhvr>
                                        <p:cTn id="49" dur="500"/>
                                        <p:tgtEl>
                                          <p:spTgt spid="1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0"/>
                                        </p:tgtEl>
                                        <p:attrNameLst>
                                          <p:attrName>style.visibility</p:attrName>
                                        </p:attrNameLst>
                                      </p:cBhvr>
                                      <p:to>
                                        <p:strVal val="visible"/>
                                      </p:to>
                                    </p:set>
                                    <p:animEffect transition="in" filter="fade">
                                      <p:cBhvr>
                                        <p:cTn id="52" dur="500"/>
                                        <p:tgtEl>
                                          <p:spTgt spid="14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41"/>
                                        </p:tgtEl>
                                        <p:attrNameLst>
                                          <p:attrName>style.visibility</p:attrName>
                                        </p:attrNameLst>
                                      </p:cBhvr>
                                      <p:to>
                                        <p:strVal val="visible"/>
                                      </p:to>
                                    </p:set>
                                    <p:animEffect transition="in" filter="fade">
                                      <p:cBhvr>
                                        <p:cTn id="60" dur="500"/>
                                        <p:tgtEl>
                                          <p:spTgt spid="14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42"/>
                                        </p:tgtEl>
                                        <p:attrNameLst>
                                          <p:attrName>style.visibility</p:attrName>
                                        </p:attrNameLst>
                                      </p:cBhvr>
                                      <p:to>
                                        <p:strVal val="visible"/>
                                      </p:to>
                                    </p:set>
                                    <p:animEffect transition="in" filter="fade">
                                      <p:cBhvr>
                                        <p:cTn id="63" dur="500"/>
                                        <p:tgtEl>
                                          <p:spTgt spid="14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43"/>
                                        </p:tgtEl>
                                        <p:attrNameLst>
                                          <p:attrName>style.visibility</p:attrName>
                                        </p:attrNameLst>
                                      </p:cBhvr>
                                      <p:to>
                                        <p:strVal val="visible"/>
                                      </p:to>
                                    </p:set>
                                    <p:animEffect transition="in" filter="fade">
                                      <p:cBhvr>
                                        <p:cTn id="66" dur="500"/>
                                        <p:tgtEl>
                                          <p:spTgt spid="14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44"/>
                                        </p:tgtEl>
                                        <p:attrNameLst>
                                          <p:attrName>style.visibility</p:attrName>
                                        </p:attrNameLst>
                                      </p:cBhvr>
                                      <p:to>
                                        <p:strVal val="visible"/>
                                      </p:to>
                                    </p:set>
                                    <p:animEffect transition="in" filter="fade">
                                      <p:cBhvr>
                                        <p:cTn id="69" dur="500"/>
                                        <p:tgtEl>
                                          <p:spTgt spid="14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56"/>
                                        </p:tgtEl>
                                        <p:attrNameLst>
                                          <p:attrName>style.visibility</p:attrName>
                                        </p:attrNameLst>
                                      </p:cBhvr>
                                      <p:to>
                                        <p:strVal val="visible"/>
                                      </p:to>
                                    </p:set>
                                    <p:animEffect transition="in" filter="fade">
                                      <p:cBhvr>
                                        <p:cTn id="72" dur="500"/>
                                        <p:tgtEl>
                                          <p:spTgt spid="15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57"/>
                                        </p:tgtEl>
                                        <p:attrNameLst>
                                          <p:attrName>style.visibility</p:attrName>
                                        </p:attrNameLst>
                                      </p:cBhvr>
                                      <p:to>
                                        <p:strVal val="visible"/>
                                      </p:to>
                                    </p:set>
                                    <p:animEffect transition="in" filter="fade">
                                      <p:cBhvr>
                                        <p:cTn id="75" dur="500"/>
                                        <p:tgtEl>
                                          <p:spTgt spid="1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66"/>
                                        </p:tgtEl>
                                        <p:attrNameLst>
                                          <p:attrName>style.visibility</p:attrName>
                                        </p:attrNameLst>
                                      </p:cBhvr>
                                      <p:to>
                                        <p:strVal val="visible"/>
                                      </p:to>
                                    </p:set>
                                    <p:animEffect transition="in" filter="fade">
                                      <p:cBhvr>
                                        <p:cTn id="78" dur="500"/>
                                        <p:tgtEl>
                                          <p:spTgt spid="166"/>
                                        </p:tgtEl>
                                      </p:cBhvr>
                                    </p:animEffect>
                                  </p:childTnLst>
                                </p:cTn>
                              </p:par>
                              <p:par>
                                <p:cTn id="79" presetID="10" presetClass="entr" presetSubtype="0" fill="hold" nodeType="withEffect">
                                  <p:stCondLst>
                                    <p:cond delay="0"/>
                                  </p:stCondLst>
                                  <p:childTnLst>
                                    <p:set>
                                      <p:cBhvr>
                                        <p:cTn id="80" dur="1" fill="hold">
                                          <p:stCondLst>
                                            <p:cond delay="0"/>
                                          </p:stCondLst>
                                        </p:cTn>
                                        <p:tgtEl>
                                          <p:spTgt spid="167"/>
                                        </p:tgtEl>
                                        <p:attrNameLst>
                                          <p:attrName>style.visibility</p:attrName>
                                        </p:attrNameLst>
                                      </p:cBhvr>
                                      <p:to>
                                        <p:strVal val="visible"/>
                                      </p:to>
                                    </p:set>
                                    <p:animEffect transition="in" filter="fade">
                                      <p:cBhvr>
                                        <p:cTn id="81" dur="500"/>
                                        <p:tgtEl>
                                          <p:spTgt spid="1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68"/>
                                        </p:tgtEl>
                                        <p:attrNameLst>
                                          <p:attrName>style.visibility</p:attrName>
                                        </p:attrNameLst>
                                      </p:cBhvr>
                                      <p:to>
                                        <p:strVal val="visible"/>
                                      </p:to>
                                    </p:set>
                                    <p:animEffect transition="in" filter="fade">
                                      <p:cBhvr>
                                        <p:cTn id="84" dur="500"/>
                                        <p:tgtEl>
                                          <p:spTgt spid="168"/>
                                        </p:tgtEl>
                                      </p:cBhvr>
                                    </p:animEffect>
                                  </p:childTnLst>
                                </p:cTn>
                              </p:par>
                              <p:par>
                                <p:cTn id="85" presetID="10" presetClass="entr" presetSubtype="0" fill="hold" nodeType="withEffect">
                                  <p:stCondLst>
                                    <p:cond delay="0"/>
                                  </p:stCondLst>
                                  <p:childTnLst>
                                    <p:set>
                                      <p:cBhvr>
                                        <p:cTn id="86" dur="1" fill="hold">
                                          <p:stCondLst>
                                            <p:cond delay="0"/>
                                          </p:stCondLst>
                                        </p:cTn>
                                        <p:tgtEl>
                                          <p:spTgt spid="169"/>
                                        </p:tgtEl>
                                        <p:attrNameLst>
                                          <p:attrName>style.visibility</p:attrName>
                                        </p:attrNameLst>
                                      </p:cBhvr>
                                      <p:to>
                                        <p:strVal val="visible"/>
                                      </p:to>
                                    </p:set>
                                    <p:animEffect transition="in" filter="fade">
                                      <p:cBhvr>
                                        <p:cTn id="87" dur="500"/>
                                        <p:tgtEl>
                                          <p:spTgt spid="16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70"/>
                                        </p:tgtEl>
                                        <p:attrNameLst>
                                          <p:attrName>style.visibility</p:attrName>
                                        </p:attrNameLst>
                                      </p:cBhvr>
                                      <p:to>
                                        <p:strVal val="visible"/>
                                      </p:to>
                                    </p:set>
                                    <p:animEffect transition="in" filter="fade">
                                      <p:cBhvr>
                                        <p:cTn id="90" dur="500"/>
                                        <p:tgtEl>
                                          <p:spTgt spid="170"/>
                                        </p:tgtEl>
                                      </p:cBhvr>
                                    </p:animEffect>
                                  </p:childTnLst>
                                </p:cTn>
                              </p:par>
                              <p:par>
                                <p:cTn id="91" presetID="10" presetClass="entr" presetSubtype="0" fill="hold" nodeType="withEffect">
                                  <p:stCondLst>
                                    <p:cond delay="0"/>
                                  </p:stCondLst>
                                  <p:childTnLst>
                                    <p:set>
                                      <p:cBhvr>
                                        <p:cTn id="92" dur="1" fill="hold">
                                          <p:stCondLst>
                                            <p:cond delay="0"/>
                                          </p:stCondLst>
                                        </p:cTn>
                                        <p:tgtEl>
                                          <p:spTgt spid="171"/>
                                        </p:tgtEl>
                                        <p:attrNameLst>
                                          <p:attrName>style.visibility</p:attrName>
                                        </p:attrNameLst>
                                      </p:cBhvr>
                                      <p:to>
                                        <p:strVal val="visible"/>
                                      </p:to>
                                    </p:set>
                                    <p:animEffect transition="in" filter="fade">
                                      <p:cBhvr>
                                        <p:cTn id="93" dur="500"/>
                                        <p:tgtEl>
                                          <p:spTgt spid="17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72"/>
                                        </p:tgtEl>
                                        <p:attrNameLst>
                                          <p:attrName>style.visibility</p:attrName>
                                        </p:attrNameLst>
                                      </p:cBhvr>
                                      <p:to>
                                        <p:strVal val="visible"/>
                                      </p:to>
                                    </p:set>
                                    <p:animEffect transition="in" filter="fade">
                                      <p:cBhvr>
                                        <p:cTn id="96" dur="500"/>
                                        <p:tgtEl>
                                          <p:spTgt spid="17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fade">
                                      <p:cBhvr>
                                        <p:cTn id="99" dur="500"/>
                                        <p:tgtEl>
                                          <p:spTgt spid="173"/>
                                        </p:tgtEl>
                                      </p:cBhvr>
                                    </p:animEffect>
                                  </p:childTnLst>
                                </p:cTn>
                              </p:par>
                              <p:par>
                                <p:cTn id="100" presetID="10" presetClass="entr" presetSubtype="0" fill="hold" nodeType="withEffect">
                                  <p:stCondLst>
                                    <p:cond delay="0"/>
                                  </p:stCondLst>
                                  <p:childTnLst>
                                    <p:set>
                                      <p:cBhvr>
                                        <p:cTn id="101" dur="1" fill="hold">
                                          <p:stCondLst>
                                            <p:cond delay="0"/>
                                          </p:stCondLst>
                                        </p:cTn>
                                        <p:tgtEl>
                                          <p:spTgt spid="174"/>
                                        </p:tgtEl>
                                        <p:attrNameLst>
                                          <p:attrName>style.visibility</p:attrName>
                                        </p:attrNameLst>
                                      </p:cBhvr>
                                      <p:to>
                                        <p:strVal val="visible"/>
                                      </p:to>
                                    </p:set>
                                    <p:animEffect transition="in" filter="fade">
                                      <p:cBhvr>
                                        <p:cTn id="102" dur="500"/>
                                        <p:tgtEl>
                                          <p:spTgt spid="17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75"/>
                                        </p:tgtEl>
                                        <p:attrNameLst>
                                          <p:attrName>style.visibility</p:attrName>
                                        </p:attrNameLst>
                                      </p:cBhvr>
                                      <p:to>
                                        <p:strVal val="visible"/>
                                      </p:to>
                                    </p:set>
                                    <p:animEffect transition="in" filter="fade">
                                      <p:cBhvr>
                                        <p:cTn id="105" dur="500"/>
                                        <p:tgtEl>
                                          <p:spTgt spid="175"/>
                                        </p:tgtEl>
                                      </p:cBhvr>
                                    </p:animEffect>
                                  </p:childTnLst>
                                </p:cTn>
                              </p:par>
                              <p:par>
                                <p:cTn id="106" presetID="10" presetClass="entr" presetSubtype="0" fill="hold" nodeType="withEffect">
                                  <p:stCondLst>
                                    <p:cond delay="0"/>
                                  </p:stCondLst>
                                  <p:childTnLst>
                                    <p:set>
                                      <p:cBhvr>
                                        <p:cTn id="107" dur="1" fill="hold">
                                          <p:stCondLst>
                                            <p:cond delay="0"/>
                                          </p:stCondLst>
                                        </p:cTn>
                                        <p:tgtEl>
                                          <p:spTgt spid="176"/>
                                        </p:tgtEl>
                                        <p:attrNameLst>
                                          <p:attrName>style.visibility</p:attrName>
                                        </p:attrNameLst>
                                      </p:cBhvr>
                                      <p:to>
                                        <p:strVal val="visible"/>
                                      </p:to>
                                    </p:set>
                                    <p:animEffect transition="in" filter="fade">
                                      <p:cBhvr>
                                        <p:cTn id="108" dur="500"/>
                                        <p:tgtEl>
                                          <p:spTgt spid="17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77"/>
                                        </p:tgtEl>
                                        <p:attrNameLst>
                                          <p:attrName>style.visibility</p:attrName>
                                        </p:attrNameLst>
                                      </p:cBhvr>
                                      <p:to>
                                        <p:strVal val="visible"/>
                                      </p:to>
                                    </p:set>
                                    <p:animEffect transition="in" filter="fade">
                                      <p:cBhvr>
                                        <p:cTn id="111" dur="500"/>
                                        <p:tgtEl>
                                          <p:spTgt spid="177"/>
                                        </p:tgtEl>
                                      </p:cBhvr>
                                    </p:animEffect>
                                  </p:childTnLst>
                                </p:cTn>
                              </p:par>
                              <p:par>
                                <p:cTn id="112" presetID="10" presetClass="entr" presetSubtype="0" fill="hold" nodeType="withEffect">
                                  <p:stCondLst>
                                    <p:cond delay="0"/>
                                  </p:stCondLst>
                                  <p:childTnLst>
                                    <p:set>
                                      <p:cBhvr>
                                        <p:cTn id="113" dur="1" fill="hold">
                                          <p:stCondLst>
                                            <p:cond delay="0"/>
                                          </p:stCondLst>
                                        </p:cTn>
                                        <p:tgtEl>
                                          <p:spTgt spid="184"/>
                                        </p:tgtEl>
                                        <p:attrNameLst>
                                          <p:attrName>style.visibility</p:attrName>
                                        </p:attrNameLst>
                                      </p:cBhvr>
                                      <p:to>
                                        <p:strVal val="visible"/>
                                      </p:to>
                                    </p:set>
                                    <p:animEffect transition="in" filter="fade">
                                      <p:cBhvr>
                                        <p:cTn id="114" dur="500"/>
                                        <p:tgtEl>
                                          <p:spTgt spid="18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85"/>
                                        </p:tgtEl>
                                        <p:attrNameLst>
                                          <p:attrName>style.visibility</p:attrName>
                                        </p:attrNameLst>
                                      </p:cBhvr>
                                      <p:to>
                                        <p:strVal val="visible"/>
                                      </p:to>
                                    </p:set>
                                    <p:animEffect transition="in" filter="fade">
                                      <p:cBhvr>
                                        <p:cTn id="117" dur="500"/>
                                        <p:tgtEl>
                                          <p:spTgt spid="185"/>
                                        </p:tgtEl>
                                      </p:cBhvr>
                                    </p:animEffect>
                                  </p:childTnLst>
                                </p:cTn>
                              </p:par>
                              <p:par>
                                <p:cTn id="118" presetID="10" presetClass="entr" presetSubtype="0" fill="hold" nodeType="withEffect">
                                  <p:stCondLst>
                                    <p:cond delay="0"/>
                                  </p:stCondLst>
                                  <p:childTnLst>
                                    <p:set>
                                      <p:cBhvr>
                                        <p:cTn id="119" dur="1" fill="hold">
                                          <p:stCondLst>
                                            <p:cond delay="0"/>
                                          </p:stCondLst>
                                        </p:cTn>
                                        <p:tgtEl>
                                          <p:spTgt spid="186"/>
                                        </p:tgtEl>
                                        <p:attrNameLst>
                                          <p:attrName>style.visibility</p:attrName>
                                        </p:attrNameLst>
                                      </p:cBhvr>
                                      <p:to>
                                        <p:strVal val="visible"/>
                                      </p:to>
                                    </p:set>
                                    <p:animEffect transition="in" filter="fade">
                                      <p:cBhvr>
                                        <p:cTn id="120" dur="500"/>
                                        <p:tgtEl>
                                          <p:spTgt spid="18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87"/>
                                        </p:tgtEl>
                                        <p:attrNameLst>
                                          <p:attrName>style.visibility</p:attrName>
                                        </p:attrNameLst>
                                      </p:cBhvr>
                                      <p:to>
                                        <p:strVal val="visible"/>
                                      </p:to>
                                    </p:set>
                                    <p:animEffect transition="in" filter="fade">
                                      <p:cBhvr>
                                        <p:cTn id="123" dur="500"/>
                                        <p:tgtEl>
                                          <p:spTgt spid="187"/>
                                        </p:tgtEl>
                                      </p:cBhvr>
                                    </p:animEffect>
                                  </p:childTnLst>
                                </p:cTn>
                              </p:par>
                              <p:par>
                                <p:cTn id="124" presetID="10" presetClass="entr" presetSubtype="0" fill="hold" nodeType="withEffect">
                                  <p:stCondLst>
                                    <p:cond delay="0"/>
                                  </p:stCondLst>
                                  <p:childTnLst>
                                    <p:set>
                                      <p:cBhvr>
                                        <p:cTn id="125" dur="1" fill="hold">
                                          <p:stCondLst>
                                            <p:cond delay="0"/>
                                          </p:stCondLst>
                                        </p:cTn>
                                        <p:tgtEl>
                                          <p:spTgt spid="188"/>
                                        </p:tgtEl>
                                        <p:attrNameLst>
                                          <p:attrName>style.visibility</p:attrName>
                                        </p:attrNameLst>
                                      </p:cBhvr>
                                      <p:to>
                                        <p:strVal val="visible"/>
                                      </p:to>
                                    </p:set>
                                    <p:animEffect transition="in" filter="fade">
                                      <p:cBhvr>
                                        <p:cTn id="126" dur="500"/>
                                        <p:tgtEl>
                                          <p:spTgt spid="18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89"/>
                                        </p:tgtEl>
                                        <p:attrNameLst>
                                          <p:attrName>style.visibility</p:attrName>
                                        </p:attrNameLst>
                                      </p:cBhvr>
                                      <p:to>
                                        <p:strVal val="visible"/>
                                      </p:to>
                                    </p:set>
                                    <p:animEffect transition="in" filter="fade">
                                      <p:cBhvr>
                                        <p:cTn id="129" dur="500"/>
                                        <p:tgtEl>
                                          <p:spTgt spid="189"/>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98"/>
                                        </p:tgtEl>
                                        <p:attrNameLst>
                                          <p:attrName>style.visibility</p:attrName>
                                        </p:attrNameLst>
                                      </p:cBhvr>
                                      <p:to>
                                        <p:strVal val="visible"/>
                                      </p:to>
                                    </p:set>
                                    <p:animEffect transition="in" filter="fade">
                                      <p:cBhvr>
                                        <p:cTn id="132" dur="500"/>
                                        <p:tgtEl>
                                          <p:spTgt spid="1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99"/>
                                        </p:tgtEl>
                                        <p:attrNameLst>
                                          <p:attrName>style.visibility</p:attrName>
                                        </p:attrNameLst>
                                      </p:cBhvr>
                                      <p:to>
                                        <p:strVal val="visible"/>
                                      </p:to>
                                    </p:set>
                                    <p:animEffect transition="in" filter="fade">
                                      <p:cBhvr>
                                        <p:cTn id="135" dur="500"/>
                                        <p:tgtEl>
                                          <p:spTgt spid="199"/>
                                        </p:tgtEl>
                                      </p:cBhvr>
                                    </p:animEffect>
                                  </p:childTnLst>
                                </p:cTn>
                              </p:par>
                              <p:par>
                                <p:cTn id="136" presetID="10" presetClass="entr" presetSubtype="0" fill="hold" nodeType="withEffect">
                                  <p:stCondLst>
                                    <p:cond delay="0"/>
                                  </p:stCondLst>
                                  <p:childTnLst>
                                    <p:set>
                                      <p:cBhvr>
                                        <p:cTn id="137" dur="1" fill="hold">
                                          <p:stCondLst>
                                            <p:cond delay="0"/>
                                          </p:stCondLst>
                                        </p:cTn>
                                        <p:tgtEl>
                                          <p:spTgt spid="200"/>
                                        </p:tgtEl>
                                        <p:attrNameLst>
                                          <p:attrName>style.visibility</p:attrName>
                                        </p:attrNameLst>
                                      </p:cBhvr>
                                      <p:to>
                                        <p:strVal val="visible"/>
                                      </p:to>
                                    </p:set>
                                    <p:animEffect transition="in" filter="fade">
                                      <p:cBhvr>
                                        <p:cTn id="138" dur="500"/>
                                        <p:tgtEl>
                                          <p:spTgt spid="200"/>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201"/>
                                        </p:tgtEl>
                                        <p:attrNameLst>
                                          <p:attrName>style.visibility</p:attrName>
                                        </p:attrNameLst>
                                      </p:cBhvr>
                                      <p:to>
                                        <p:strVal val="visible"/>
                                      </p:to>
                                    </p:set>
                                    <p:animEffect transition="in" filter="fade">
                                      <p:cBhvr>
                                        <p:cTn id="141" dur="500"/>
                                        <p:tgtEl>
                                          <p:spTgt spid="201"/>
                                        </p:tgtEl>
                                      </p:cBhvr>
                                    </p:animEffect>
                                  </p:childTnLst>
                                </p:cTn>
                              </p:par>
                              <p:par>
                                <p:cTn id="142" presetID="10" presetClass="entr" presetSubtype="0" fill="hold" nodeType="withEffect">
                                  <p:stCondLst>
                                    <p:cond delay="0"/>
                                  </p:stCondLst>
                                  <p:childTnLst>
                                    <p:set>
                                      <p:cBhvr>
                                        <p:cTn id="143" dur="1" fill="hold">
                                          <p:stCondLst>
                                            <p:cond delay="0"/>
                                          </p:stCondLst>
                                        </p:cTn>
                                        <p:tgtEl>
                                          <p:spTgt spid="202"/>
                                        </p:tgtEl>
                                        <p:attrNameLst>
                                          <p:attrName>style.visibility</p:attrName>
                                        </p:attrNameLst>
                                      </p:cBhvr>
                                      <p:to>
                                        <p:strVal val="visible"/>
                                      </p:to>
                                    </p:set>
                                    <p:animEffect transition="in" filter="fade">
                                      <p:cBhvr>
                                        <p:cTn id="144" dur="500"/>
                                        <p:tgtEl>
                                          <p:spTgt spid="202"/>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203"/>
                                        </p:tgtEl>
                                        <p:attrNameLst>
                                          <p:attrName>style.visibility</p:attrName>
                                        </p:attrNameLst>
                                      </p:cBhvr>
                                      <p:to>
                                        <p:strVal val="visible"/>
                                      </p:to>
                                    </p:set>
                                    <p:animEffect transition="in" filter="fade">
                                      <p:cBhvr>
                                        <p:cTn id="147" dur="500"/>
                                        <p:tgtEl>
                                          <p:spTgt spid="203"/>
                                        </p:tgtEl>
                                      </p:cBhvr>
                                    </p:animEffect>
                                  </p:childTnLst>
                                </p:cTn>
                              </p:par>
                              <p:par>
                                <p:cTn id="148" presetID="10" presetClass="entr" presetSubtype="0" fill="hold" nodeType="withEffect">
                                  <p:stCondLst>
                                    <p:cond delay="0"/>
                                  </p:stCondLst>
                                  <p:childTnLst>
                                    <p:set>
                                      <p:cBhvr>
                                        <p:cTn id="149" dur="1" fill="hold">
                                          <p:stCondLst>
                                            <p:cond delay="0"/>
                                          </p:stCondLst>
                                        </p:cTn>
                                        <p:tgtEl>
                                          <p:spTgt spid="204"/>
                                        </p:tgtEl>
                                        <p:attrNameLst>
                                          <p:attrName>style.visibility</p:attrName>
                                        </p:attrNameLst>
                                      </p:cBhvr>
                                      <p:to>
                                        <p:strVal val="visible"/>
                                      </p:to>
                                    </p:set>
                                    <p:animEffect transition="in" filter="fade">
                                      <p:cBhvr>
                                        <p:cTn id="150" dur="500"/>
                                        <p:tgtEl>
                                          <p:spTgt spid="20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05"/>
                                        </p:tgtEl>
                                        <p:attrNameLst>
                                          <p:attrName>style.visibility</p:attrName>
                                        </p:attrNameLst>
                                      </p:cBhvr>
                                      <p:to>
                                        <p:strVal val="visible"/>
                                      </p:to>
                                    </p:set>
                                    <p:animEffect transition="in" filter="fade">
                                      <p:cBhvr>
                                        <p:cTn id="153" dur="500"/>
                                        <p:tgtEl>
                                          <p:spTgt spid="205"/>
                                        </p:tgtEl>
                                      </p:cBhvr>
                                    </p:animEffect>
                                  </p:childTnLst>
                                </p:cTn>
                              </p:par>
                              <p:par>
                                <p:cTn id="154" presetID="10" presetClass="entr" presetSubtype="0" fill="hold" nodeType="withEffect">
                                  <p:stCondLst>
                                    <p:cond delay="0"/>
                                  </p:stCondLst>
                                  <p:childTnLst>
                                    <p:set>
                                      <p:cBhvr>
                                        <p:cTn id="155" dur="1" fill="hold">
                                          <p:stCondLst>
                                            <p:cond delay="0"/>
                                          </p:stCondLst>
                                        </p:cTn>
                                        <p:tgtEl>
                                          <p:spTgt spid="206"/>
                                        </p:tgtEl>
                                        <p:attrNameLst>
                                          <p:attrName>style.visibility</p:attrName>
                                        </p:attrNameLst>
                                      </p:cBhvr>
                                      <p:to>
                                        <p:strVal val="visible"/>
                                      </p:to>
                                    </p:set>
                                    <p:animEffect transition="in" filter="fade">
                                      <p:cBhvr>
                                        <p:cTn id="156" dur="500"/>
                                        <p:tgtEl>
                                          <p:spTgt spid="20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207"/>
                                        </p:tgtEl>
                                        <p:attrNameLst>
                                          <p:attrName>style.visibility</p:attrName>
                                        </p:attrNameLst>
                                      </p:cBhvr>
                                      <p:to>
                                        <p:strVal val="visible"/>
                                      </p:to>
                                    </p:set>
                                    <p:animEffect transition="in" filter="fade">
                                      <p:cBhvr>
                                        <p:cTn id="159" dur="500"/>
                                        <p:tgtEl>
                                          <p:spTgt spid="207"/>
                                        </p:tgtEl>
                                      </p:cBhvr>
                                    </p:animEffect>
                                  </p:childTnLst>
                                </p:cTn>
                              </p:par>
                              <p:par>
                                <p:cTn id="160" presetID="10" presetClass="entr" presetSubtype="0" fill="hold" nodeType="withEffect">
                                  <p:stCondLst>
                                    <p:cond delay="0"/>
                                  </p:stCondLst>
                                  <p:childTnLst>
                                    <p:set>
                                      <p:cBhvr>
                                        <p:cTn id="161" dur="1" fill="hold">
                                          <p:stCondLst>
                                            <p:cond delay="0"/>
                                          </p:stCondLst>
                                        </p:cTn>
                                        <p:tgtEl>
                                          <p:spTgt spid="208"/>
                                        </p:tgtEl>
                                        <p:attrNameLst>
                                          <p:attrName>style.visibility</p:attrName>
                                        </p:attrNameLst>
                                      </p:cBhvr>
                                      <p:to>
                                        <p:strVal val="visible"/>
                                      </p:to>
                                    </p:set>
                                    <p:animEffect transition="in" filter="fade">
                                      <p:cBhvr>
                                        <p:cTn id="162" dur="500"/>
                                        <p:tgtEl>
                                          <p:spTgt spid="20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209"/>
                                        </p:tgtEl>
                                        <p:attrNameLst>
                                          <p:attrName>style.visibility</p:attrName>
                                        </p:attrNameLst>
                                      </p:cBhvr>
                                      <p:to>
                                        <p:strVal val="visible"/>
                                      </p:to>
                                    </p:set>
                                    <p:animEffect transition="in" filter="fade">
                                      <p:cBhvr>
                                        <p:cTn id="165" dur="500"/>
                                        <p:tgtEl>
                                          <p:spTgt spid="20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153"/>
                                        </p:tgtEl>
                                        <p:attrNameLst>
                                          <p:attrName>style.visibility</p:attrName>
                                        </p:attrNameLst>
                                      </p:cBhvr>
                                      <p:to>
                                        <p:strVal val="visible"/>
                                      </p:to>
                                    </p:set>
                                    <p:animEffect transition="in" filter="fade">
                                      <p:cBhvr>
                                        <p:cTn id="168" dur="500"/>
                                        <p:tgtEl>
                                          <p:spTgt spid="153"/>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54"/>
                                        </p:tgtEl>
                                        <p:attrNameLst>
                                          <p:attrName>style.visibility</p:attrName>
                                        </p:attrNameLst>
                                      </p:cBhvr>
                                      <p:to>
                                        <p:strVal val="visible"/>
                                      </p:to>
                                    </p:set>
                                    <p:animEffect transition="in" filter="fade">
                                      <p:cBhvr>
                                        <p:cTn id="171" dur="500"/>
                                        <p:tgtEl>
                                          <p:spTgt spid="154"/>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45"/>
                                        </p:tgtEl>
                                        <p:attrNameLst>
                                          <p:attrName>style.visibility</p:attrName>
                                        </p:attrNameLst>
                                      </p:cBhvr>
                                      <p:to>
                                        <p:strVal val="visible"/>
                                      </p:to>
                                    </p:set>
                                    <p:animEffect transition="in" filter="fade">
                                      <p:cBhvr>
                                        <p:cTn id="174" dur="500"/>
                                        <p:tgtEl>
                                          <p:spTgt spid="14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46"/>
                                        </p:tgtEl>
                                        <p:attrNameLst>
                                          <p:attrName>style.visibility</p:attrName>
                                        </p:attrNameLst>
                                      </p:cBhvr>
                                      <p:to>
                                        <p:strVal val="visible"/>
                                      </p:to>
                                    </p:set>
                                    <p:animEffect transition="in" filter="fade">
                                      <p:cBhvr>
                                        <p:cTn id="177" dur="500"/>
                                        <p:tgtEl>
                                          <p:spTgt spid="146"/>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47"/>
                                        </p:tgtEl>
                                        <p:attrNameLst>
                                          <p:attrName>style.visibility</p:attrName>
                                        </p:attrNameLst>
                                      </p:cBhvr>
                                      <p:to>
                                        <p:strVal val="visible"/>
                                      </p:to>
                                    </p:set>
                                    <p:animEffect transition="in" filter="fade">
                                      <p:cBhvr>
                                        <p:cTn id="180" dur="500"/>
                                        <p:tgtEl>
                                          <p:spTgt spid="147"/>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148"/>
                                        </p:tgtEl>
                                        <p:attrNameLst>
                                          <p:attrName>style.visibility</p:attrName>
                                        </p:attrNameLst>
                                      </p:cBhvr>
                                      <p:to>
                                        <p:strVal val="visible"/>
                                      </p:to>
                                    </p:set>
                                    <p:animEffect transition="in" filter="fade">
                                      <p:cBhvr>
                                        <p:cTn id="183" dur="500"/>
                                        <p:tgtEl>
                                          <p:spTgt spid="148"/>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149"/>
                                        </p:tgtEl>
                                        <p:attrNameLst>
                                          <p:attrName>style.visibility</p:attrName>
                                        </p:attrNameLst>
                                      </p:cBhvr>
                                      <p:to>
                                        <p:strVal val="visible"/>
                                      </p:to>
                                    </p:set>
                                    <p:animEffect transition="in" filter="fade">
                                      <p:cBhvr>
                                        <p:cTn id="186" dur="500"/>
                                        <p:tgtEl>
                                          <p:spTgt spid="149"/>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150"/>
                                        </p:tgtEl>
                                        <p:attrNameLst>
                                          <p:attrName>style.visibility</p:attrName>
                                        </p:attrNameLst>
                                      </p:cBhvr>
                                      <p:to>
                                        <p:strVal val="visible"/>
                                      </p:to>
                                    </p:set>
                                    <p:animEffect transition="in" filter="fade">
                                      <p:cBhvr>
                                        <p:cTn id="189" dur="500"/>
                                        <p:tgtEl>
                                          <p:spTgt spid="150"/>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51"/>
                                        </p:tgtEl>
                                        <p:attrNameLst>
                                          <p:attrName>style.visibility</p:attrName>
                                        </p:attrNameLst>
                                      </p:cBhvr>
                                      <p:to>
                                        <p:strVal val="visible"/>
                                      </p:to>
                                    </p:set>
                                    <p:animEffect transition="in" filter="fade">
                                      <p:cBhvr>
                                        <p:cTn id="192" dur="500"/>
                                        <p:tgtEl>
                                          <p:spTgt spid="151"/>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52"/>
                                        </p:tgtEl>
                                        <p:attrNameLst>
                                          <p:attrName>style.visibility</p:attrName>
                                        </p:attrNameLst>
                                      </p:cBhvr>
                                      <p:to>
                                        <p:strVal val="visible"/>
                                      </p:to>
                                    </p:set>
                                    <p:animEffect transition="in" filter="fade">
                                      <p:cBhvr>
                                        <p:cTn id="195"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6" grpId="0"/>
      <p:bldP spid="28" grpId="0"/>
      <p:bldP spid="29" grpId="0"/>
      <p:bldP spid="31" grpId="0"/>
      <p:bldP spid="130" grpId="0"/>
      <p:bldP spid="131" grpId="0"/>
      <p:bldP spid="133" grpId="0"/>
      <p:bldP spid="133" grpId="1"/>
      <p:bldP spid="135" grpId="0"/>
      <p:bldP spid="136" grpId="0"/>
      <p:bldP spid="139" grpId="0"/>
      <p:bldP spid="140" grpId="0"/>
      <p:bldP spid="141" grpId="0"/>
      <p:bldP spid="142" grpId="0"/>
      <p:bldP spid="143" grpId="0"/>
      <p:bldP spid="144" grpId="0"/>
      <p:bldP spid="145" grpId="0"/>
      <p:bldP spid="146" grpId="0"/>
      <p:bldP spid="147" grpId="0"/>
      <p:bldP spid="148" grpId="0"/>
      <p:bldP spid="149" grpId="0"/>
      <p:bldP spid="150" grpId="0"/>
      <p:bldP spid="151" grpId="0"/>
      <p:bldP spid="152" grpId="0"/>
      <p:bldP spid="153" grpId="0"/>
      <p:bldP spid="154" grpId="0"/>
      <p:bldP spid="155" grpId="0"/>
      <p:bldP spid="156" grpId="0"/>
      <p:bldP spid="157" grpId="0"/>
      <p:bldP spid="166" grpId="0" animBg="1"/>
      <p:bldP spid="168" grpId="0" animBg="1"/>
      <p:bldP spid="170" grpId="0" animBg="1"/>
      <p:bldP spid="172" grpId="0" animBg="1"/>
      <p:bldP spid="173" grpId="0" animBg="1"/>
      <p:bldP spid="175" grpId="0" animBg="1"/>
      <p:bldP spid="177" grpId="0" animBg="1"/>
      <p:bldP spid="185" grpId="0" animBg="1"/>
      <p:bldP spid="187" grpId="0" animBg="1"/>
      <p:bldP spid="189" grpId="0" animBg="1"/>
      <p:bldP spid="198" grpId="0" animBg="1"/>
      <p:bldP spid="199" grpId="0" animBg="1"/>
      <p:bldP spid="201" grpId="0" animBg="1"/>
      <p:bldP spid="203" grpId="0" animBg="1"/>
      <p:bldP spid="205" grpId="0" animBg="1"/>
      <p:bldP spid="207" grpId="0" animBg="1"/>
      <p:bldP spid="209" grpId="0" animBg="1"/>
      <p:bldP spid="114" grpId="0"/>
      <p:bldP spid="1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12-4</a:t>
            </a:r>
          </a:p>
        </p:txBody>
      </p:sp>
      <p:sp>
        <p:nvSpPr>
          <p:cNvPr id="6" name="Rectangle 5"/>
          <p:cNvSpPr>
            <a:spLocks noChangeArrowheads="1"/>
          </p:cNvSpPr>
          <p:nvPr/>
        </p:nvSpPr>
        <p:spPr bwMode="auto">
          <a:xfrm>
            <a:off x="457200" y="677863"/>
            <a:ext cx="770413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Anjelah, and Lopez are partners and share income and loss in a 2:3:5 ratio. The partnership’s capital</a:t>
            </a:r>
            <a:endParaRPr lang="en-US" altLang="en-US" dirty="0">
              <a:solidFill>
                <a:prstClr val="black"/>
              </a:solidFill>
              <a:cs typeface="+mn-cs"/>
            </a:endParaRPr>
          </a:p>
        </p:txBody>
      </p:sp>
      <p:sp>
        <p:nvSpPr>
          <p:cNvPr id="7" name="Rectangle 6"/>
          <p:cNvSpPr>
            <a:spLocks noChangeArrowheads="1"/>
          </p:cNvSpPr>
          <p:nvPr/>
        </p:nvSpPr>
        <p:spPr bwMode="auto">
          <a:xfrm>
            <a:off x="457200" y="884238"/>
            <a:ext cx="7634288"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balances are as follows: Fluffy, $330; Anjelah, $270; and Lopez, $400. Lopez decides to withdraw from the</a:t>
            </a:r>
            <a:endParaRPr lang="en-US" altLang="en-US" dirty="0">
              <a:solidFill>
                <a:prstClr val="black"/>
              </a:solidFill>
              <a:cs typeface="+mn-cs"/>
            </a:endParaRPr>
          </a:p>
        </p:txBody>
      </p:sp>
      <p:sp>
        <p:nvSpPr>
          <p:cNvPr id="8" name="Rectangle 7"/>
          <p:cNvSpPr>
            <a:spLocks noChangeArrowheads="1"/>
          </p:cNvSpPr>
          <p:nvPr/>
        </p:nvSpPr>
        <p:spPr bwMode="auto">
          <a:xfrm>
            <a:off x="457200" y="1090613"/>
            <a:ext cx="78549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and the partners agree to not revalue the assets upon Lopez’s retirement. Prepare journal entries</a:t>
            </a:r>
            <a:endParaRPr lang="en-US" altLang="en-US" dirty="0">
              <a:solidFill>
                <a:prstClr val="black"/>
              </a:solidFill>
              <a:cs typeface="+mn-cs"/>
            </a:endParaRPr>
          </a:p>
        </p:txBody>
      </p:sp>
      <p:sp>
        <p:nvSpPr>
          <p:cNvPr id="9" name="Rectangle 8"/>
          <p:cNvSpPr>
            <a:spLocks noChangeArrowheads="1"/>
          </p:cNvSpPr>
          <p:nvPr/>
        </p:nvSpPr>
        <p:spPr bwMode="auto">
          <a:xfrm>
            <a:off x="457200" y="1296988"/>
            <a:ext cx="7694613"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 record Lopez’s May 1 withdrawal from the partnership under each of the following separate assumptions:</a:t>
            </a:r>
            <a:endParaRPr lang="en-US" altLang="en-US" dirty="0">
              <a:solidFill>
                <a:prstClr val="black"/>
              </a:solidFill>
              <a:cs typeface="+mn-cs"/>
            </a:endParaRPr>
          </a:p>
        </p:txBody>
      </p:sp>
      <p:sp>
        <p:nvSpPr>
          <p:cNvPr id="220" name="Rectangle 110"/>
          <p:cNvSpPr>
            <a:spLocks noChangeArrowheads="1"/>
          </p:cNvSpPr>
          <p:nvPr/>
        </p:nvSpPr>
        <p:spPr bwMode="auto">
          <a:xfrm>
            <a:off x="1001713" y="2247900"/>
            <a:ext cx="714057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1" name="Rectangle 111"/>
          <p:cNvSpPr>
            <a:spLocks noChangeArrowheads="1"/>
          </p:cNvSpPr>
          <p:nvPr/>
        </p:nvSpPr>
        <p:spPr bwMode="auto">
          <a:xfrm>
            <a:off x="1001713" y="3979863"/>
            <a:ext cx="7140575" cy="238125"/>
          </a:xfrm>
          <a:prstGeom prst="rect">
            <a:avLst/>
          </a:prstGeom>
          <a:solidFill>
            <a:srgbClr val="89A3D3"/>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22" name="Rectangle 112"/>
          <p:cNvSpPr>
            <a:spLocks noChangeArrowheads="1"/>
          </p:cNvSpPr>
          <p:nvPr/>
        </p:nvSpPr>
        <p:spPr bwMode="auto">
          <a:xfrm>
            <a:off x="1041400" y="1639888"/>
            <a:ext cx="747236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 Lopez is paid $70 in partnership cash plus equipment recorded on the partnership books at $40</a:t>
            </a:r>
            <a:endParaRPr lang="en-US" altLang="en-US" dirty="0">
              <a:solidFill>
                <a:prstClr val="black"/>
              </a:solidFill>
              <a:cs typeface="+mn-cs"/>
            </a:endParaRPr>
          </a:p>
        </p:txBody>
      </p:sp>
      <p:sp>
        <p:nvSpPr>
          <p:cNvPr id="223" name="Rectangle 113"/>
          <p:cNvSpPr>
            <a:spLocks noChangeArrowheads="1"/>
          </p:cNvSpPr>
          <p:nvPr/>
        </p:nvSpPr>
        <p:spPr bwMode="auto">
          <a:xfrm>
            <a:off x="1041400" y="1846263"/>
            <a:ext cx="307498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less its accumulated depreciation of $10.</a:t>
            </a:r>
            <a:endParaRPr lang="en-US" altLang="en-US" dirty="0">
              <a:solidFill>
                <a:prstClr val="black"/>
              </a:solidFill>
              <a:cs typeface="+mn-cs"/>
            </a:endParaRPr>
          </a:p>
        </p:txBody>
      </p:sp>
      <p:sp>
        <p:nvSpPr>
          <p:cNvPr id="224" name="Rectangle 114"/>
          <p:cNvSpPr>
            <a:spLocks noChangeArrowheads="1"/>
          </p:cNvSpPr>
          <p:nvPr/>
        </p:nvSpPr>
        <p:spPr bwMode="auto">
          <a:xfrm>
            <a:off x="3994150" y="2268538"/>
            <a:ext cx="4841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Ratio</a:t>
            </a:r>
            <a:endParaRPr lang="en-US" altLang="en-US" dirty="0">
              <a:solidFill>
                <a:prstClr val="black"/>
              </a:solidFill>
              <a:cs typeface="+mn-cs"/>
            </a:endParaRPr>
          </a:p>
        </p:txBody>
      </p:sp>
      <p:sp>
        <p:nvSpPr>
          <p:cNvPr id="225" name="Rectangle 115"/>
          <p:cNvSpPr>
            <a:spLocks noChangeArrowheads="1"/>
          </p:cNvSpPr>
          <p:nvPr/>
        </p:nvSpPr>
        <p:spPr bwMode="auto">
          <a:xfrm>
            <a:off x="4854575" y="2268538"/>
            <a:ext cx="5953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Before</a:t>
            </a:r>
            <a:endParaRPr lang="en-US" altLang="en-US" dirty="0">
              <a:solidFill>
                <a:prstClr val="black"/>
              </a:solidFill>
              <a:cs typeface="+mn-cs"/>
            </a:endParaRPr>
          </a:p>
        </p:txBody>
      </p:sp>
      <p:sp>
        <p:nvSpPr>
          <p:cNvPr id="226" name="Rectangle 116"/>
          <p:cNvSpPr>
            <a:spLocks noChangeArrowheads="1"/>
          </p:cNvSpPr>
          <p:nvPr/>
        </p:nvSpPr>
        <p:spPr bwMode="auto">
          <a:xfrm>
            <a:off x="6024563" y="2268538"/>
            <a:ext cx="676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Change</a:t>
            </a:r>
            <a:endParaRPr lang="en-US" altLang="en-US" dirty="0">
              <a:solidFill>
                <a:prstClr val="black"/>
              </a:solidFill>
              <a:cs typeface="+mn-cs"/>
            </a:endParaRPr>
          </a:p>
        </p:txBody>
      </p:sp>
      <p:sp>
        <p:nvSpPr>
          <p:cNvPr id="227" name="Rectangle 117"/>
          <p:cNvSpPr>
            <a:spLocks noChangeArrowheads="1"/>
          </p:cNvSpPr>
          <p:nvPr/>
        </p:nvSpPr>
        <p:spPr bwMode="auto">
          <a:xfrm>
            <a:off x="7354888" y="2268538"/>
            <a:ext cx="45402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After</a:t>
            </a:r>
            <a:endParaRPr lang="en-US" altLang="en-US" dirty="0">
              <a:solidFill>
                <a:prstClr val="black"/>
              </a:solidFill>
              <a:cs typeface="+mn-cs"/>
            </a:endParaRPr>
          </a:p>
        </p:txBody>
      </p:sp>
      <p:sp>
        <p:nvSpPr>
          <p:cNvPr id="228" name="Rectangle 118"/>
          <p:cNvSpPr>
            <a:spLocks noChangeArrowheads="1"/>
          </p:cNvSpPr>
          <p:nvPr/>
        </p:nvSpPr>
        <p:spPr bwMode="auto">
          <a:xfrm>
            <a:off x="1223963" y="2495550"/>
            <a:ext cx="1058862"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29" name="Rectangle 119"/>
          <p:cNvSpPr>
            <a:spLocks noChangeArrowheads="1"/>
          </p:cNvSpPr>
          <p:nvPr/>
        </p:nvSpPr>
        <p:spPr bwMode="auto">
          <a:xfrm>
            <a:off x="4124325" y="2495550"/>
            <a:ext cx="1714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2</a:t>
            </a:r>
            <a:endParaRPr lang="en-US" altLang="en-US" dirty="0">
              <a:solidFill>
                <a:prstClr val="black"/>
              </a:solidFill>
              <a:cs typeface="+mn-cs"/>
            </a:endParaRPr>
          </a:p>
        </p:txBody>
      </p:sp>
      <p:sp>
        <p:nvSpPr>
          <p:cNvPr id="230" name="Rectangle 120"/>
          <p:cNvSpPr>
            <a:spLocks noChangeArrowheads="1"/>
          </p:cNvSpPr>
          <p:nvPr/>
        </p:nvSpPr>
        <p:spPr bwMode="auto">
          <a:xfrm>
            <a:off x="5006975" y="2495550"/>
            <a:ext cx="433388"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$330</a:t>
            </a:r>
            <a:endParaRPr lang="en-US" altLang="en-US" dirty="0">
              <a:solidFill>
                <a:prstClr val="black"/>
              </a:solidFill>
              <a:cs typeface="+mn-cs"/>
            </a:endParaRPr>
          </a:p>
        </p:txBody>
      </p:sp>
      <p:sp>
        <p:nvSpPr>
          <p:cNvPr id="231" name="Rectangle 121"/>
          <p:cNvSpPr>
            <a:spLocks noChangeArrowheads="1"/>
          </p:cNvSpPr>
          <p:nvPr/>
        </p:nvSpPr>
        <p:spPr bwMode="auto">
          <a:xfrm>
            <a:off x="6218238" y="249555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a:t>
            </a:r>
            <a:endParaRPr lang="en-US" altLang="en-US" dirty="0">
              <a:solidFill>
                <a:prstClr val="black"/>
              </a:solidFill>
              <a:cs typeface="+mn-cs"/>
            </a:endParaRPr>
          </a:p>
        </p:txBody>
      </p:sp>
      <p:sp>
        <p:nvSpPr>
          <p:cNvPr id="232" name="Rectangle 122"/>
          <p:cNvSpPr>
            <a:spLocks noChangeArrowheads="1"/>
          </p:cNvSpPr>
          <p:nvPr/>
        </p:nvSpPr>
        <p:spPr bwMode="auto">
          <a:xfrm>
            <a:off x="7427913" y="2495550"/>
            <a:ext cx="433387"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233" name="Rectangle 123"/>
          <p:cNvSpPr>
            <a:spLocks noChangeArrowheads="1"/>
          </p:cNvSpPr>
          <p:nvPr/>
        </p:nvSpPr>
        <p:spPr bwMode="auto">
          <a:xfrm>
            <a:off x="1223963" y="2713038"/>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234" name="Rectangle 124"/>
          <p:cNvSpPr>
            <a:spLocks noChangeArrowheads="1"/>
          </p:cNvSpPr>
          <p:nvPr/>
        </p:nvSpPr>
        <p:spPr bwMode="auto">
          <a:xfrm>
            <a:off x="4124325" y="2713038"/>
            <a:ext cx="1714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3</a:t>
            </a:r>
            <a:endParaRPr lang="en-US" altLang="en-US" dirty="0">
              <a:solidFill>
                <a:prstClr val="black"/>
              </a:solidFill>
              <a:cs typeface="+mn-cs"/>
            </a:endParaRPr>
          </a:p>
        </p:txBody>
      </p:sp>
      <p:sp>
        <p:nvSpPr>
          <p:cNvPr id="235" name="Rectangle 125"/>
          <p:cNvSpPr>
            <a:spLocks noChangeArrowheads="1"/>
          </p:cNvSpPr>
          <p:nvPr/>
        </p:nvSpPr>
        <p:spPr bwMode="auto">
          <a:xfrm>
            <a:off x="5099050" y="27130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270</a:t>
            </a:r>
            <a:endParaRPr lang="en-US" altLang="en-US" dirty="0">
              <a:solidFill>
                <a:prstClr val="black"/>
              </a:solidFill>
              <a:cs typeface="+mn-cs"/>
            </a:endParaRPr>
          </a:p>
        </p:txBody>
      </p:sp>
      <p:sp>
        <p:nvSpPr>
          <p:cNvPr id="236" name="Rectangle 126"/>
          <p:cNvSpPr>
            <a:spLocks noChangeArrowheads="1"/>
          </p:cNvSpPr>
          <p:nvPr/>
        </p:nvSpPr>
        <p:spPr bwMode="auto">
          <a:xfrm>
            <a:off x="6308725" y="27130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180</a:t>
            </a:r>
            <a:endParaRPr lang="en-US" altLang="en-US" dirty="0">
              <a:solidFill>
                <a:prstClr val="black"/>
              </a:solidFill>
              <a:cs typeface="+mn-cs"/>
            </a:endParaRPr>
          </a:p>
        </p:txBody>
      </p:sp>
      <p:sp>
        <p:nvSpPr>
          <p:cNvPr id="237" name="Rectangle 127"/>
          <p:cNvSpPr>
            <a:spLocks noChangeArrowheads="1"/>
          </p:cNvSpPr>
          <p:nvPr/>
        </p:nvSpPr>
        <p:spPr bwMode="auto">
          <a:xfrm>
            <a:off x="7518400" y="27130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450</a:t>
            </a:r>
            <a:endParaRPr lang="en-US" altLang="en-US" dirty="0">
              <a:solidFill>
                <a:prstClr val="black"/>
              </a:solidFill>
              <a:cs typeface="+mn-cs"/>
            </a:endParaRPr>
          </a:p>
        </p:txBody>
      </p:sp>
      <p:sp>
        <p:nvSpPr>
          <p:cNvPr id="238" name="Rectangle 128"/>
          <p:cNvSpPr>
            <a:spLocks noChangeArrowheads="1"/>
          </p:cNvSpPr>
          <p:nvPr/>
        </p:nvSpPr>
        <p:spPr bwMode="auto">
          <a:xfrm>
            <a:off x="1223963" y="2928938"/>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239" name="Rectangle 129"/>
          <p:cNvSpPr>
            <a:spLocks noChangeArrowheads="1"/>
          </p:cNvSpPr>
          <p:nvPr/>
        </p:nvSpPr>
        <p:spPr bwMode="auto">
          <a:xfrm>
            <a:off x="4124325" y="2928938"/>
            <a:ext cx="171450"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5</a:t>
            </a:r>
            <a:endParaRPr lang="en-US" altLang="en-US" dirty="0">
              <a:solidFill>
                <a:prstClr val="black"/>
              </a:solidFill>
              <a:cs typeface="+mn-cs"/>
            </a:endParaRPr>
          </a:p>
        </p:txBody>
      </p:sp>
      <p:sp>
        <p:nvSpPr>
          <p:cNvPr id="240" name="Rectangle 130"/>
          <p:cNvSpPr>
            <a:spLocks noChangeArrowheads="1"/>
          </p:cNvSpPr>
          <p:nvPr/>
        </p:nvSpPr>
        <p:spPr bwMode="auto">
          <a:xfrm>
            <a:off x="5099050" y="29289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241" name="Rectangle 131"/>
          <p:cNvSpPr>
            <a:spLocks noChangeArrowheads="1"/>
          </p:cNvSpPr>
          <p:nvPr/>
        </p:nvSpPr>
        <p:spPr bwMode="auto">
          <a:xfrm>
            <a:off x="6167438" y="2928938"/>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242" name="Rectangle 132"/>
          <p:cNvSpPr>
            <a:spLocks noChangeArrowheads="1"/>
          </p:cNvSpPr>
          <p:nvPr/>
        </p:nvSpPr>
        <p:spPr bwMode="auto">
          <a:xfrm>
            <a:off x="7700963" y="2928938"/>
            <a:ext cx="1619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0</a:t>
            </a:r>
            <a:endParaRPr lang="en-US" altLang="en-US" dirty="0">
              <a:solidFill>
                <a:prstClr val="black"/>
              </a:solidFill>
              <a:cs typeface="+mn-cs"/>
            </a:endParaRPr>
          </a:p>
        </p:txBody>
      </p:sp>
      <p:sp>
        <p:nvSpPr>
          <p:cNvPr id="243" name="Rectangle 133"/>
          <p:cNvSpPr>
            <a:spLocks noChangeArrowheads="1"/>
          </p:cNvSpPr>
          <p:nvPr/>
        </p:nvSpPr>
        <p:spPr bwMode="auto">
          <a:xfrm>
            <a:off x="1404938" y="31448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Total</a:t>
            </a:r>
            <a:endParaRPr lang="en-US" altLang="en-US" dirty="0">
              <a:solidFill>
                <a:prstClr val="black"/>
              </a:solidFill>
              <a:cs typeface="+mn-cs"/>
            </a:endParaRPr>
          </a:p>
        </p:txBody>
      </p:sp>
      <p:sp>
        <p:nvSpPr>
          <p:cNvPr id="244" name="Rectangle 134"/>
          <p:cNvSpPr>
            <a:spLocks noChangeArrowheads="1"/>
          </p:cNvSpPr>
          <p:nvPr/>
        </p:nvSpPr>
        <p:spPr bwMode="auto">
          <a:xfrm>
            <a:off x="4876800" y="3144838"/>
            <a:ext cx="5651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$1,000</a:t>
            </a:r>
            <a:endParaRPr lang="en-US" altLang="en-US" dirty="0">
              <a:solidFill>
                <a:prstClr val="black"/>
              </a:solidFill>
              <a:cs typeface="+mn-cs"/>
            </a:endParaRPr>
          </a:p>
        </p:txBody>
      </p:sp>
      <p:sp>
        <p:nvSpPr>
          <p:cNvPr id="245" name="Rectangle 135"/>
          <p:cNvSpPr>
            <a:spLocks noChangeArrowheads="1"/>
          </p:cNvSpPr>
          <p:nvPr/>
        </p:nvSpPr>
        <p:spPr bwMode="auto">
          <a:xfrm>
            <a:off x="6167438" y="3144838"/>
            <a:ext cx="5445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($100)</a:t>
            </a:r>
            <a:endParaRPr lang="en-US" altLang="en-US" dirty="0">
              <a:solidFill>
                <a:prstClr val="black"/>
              </a:solidFill>
              <a:cs typeface="+mn-cs"/>
            </a:endParaRPr>
          </a:p>
        </p:txBody>
      </p:sp>
      <p:sp>
        <p:nvSpPr>
          <p:cNvPr id="246" name="Rectangle 136"/>
          <p:cNvSpPr>
            <a:spLocks noChangeArrowheads="1"/>
          </p:cNvSpPr>
          <p:nvPr/>
        </p:nvSpPr>
        <p:spPr bwMode="auto">
          <a:xfrm>
            <a:off x="7427913" y="3144838"/>
            <a:ext cx="433387"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$900</a:t>
            </a:r>
            <a:endParaRPr lang="en-US" altLang="en-US" dirty="0">
              <a:solidFill>
                <a:prstClr val="black"/>
              </a:solidFill>
              <a:cs typeface="+mn-cs"/>
            </a:endParaRPr>
          </a:p>
        </p:txBody>
      </p:sp>
      <p:sp>
        <p:nvSpPr>
          <p:cNvPr id="247" name="Rectangle 137"/>
          <p:cNvSpPr>
            <a:spLocks noChangeArrowheads="1"/>
          </p:cNvSpPr>
          <p:nvPr/>
        </p:nvSpPr>
        <p:spPr bwMode="auto">
          <a:xfrm>
            <a:off x="1041400" y="3578225"/>
            <a:ext cx="5859463" cy="227013"/>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After Lopez's withdrawal, Fluffy and Anjelah share income and loss in a 2:3 ratio.</a:t>
            </a:r>
            <a:endParaRPr lang="en-US" altLang="en-US" dirty="0">
              <a:solidFill>
                <a:prstClr val="black"/>
              </a:solidFill>
              <a:cs typeface="+mn-cs"/>
            </a:endParaRPr>
          </a:p>
        </p:txBody>
      </p:sp>
      <p:sp>
        <p:nvSpPr>
          <p:cNvPr id="248" name="Rectangle 138"/>
          <p:cNvSpPr>
            <a:spLocks noChangeArrowheads="1"/>
          </p:cNvSpPr>
          <p:nvPr/>
        </p:nvSpPr>
        <p:spPr bwMode="auto">
          <a:xfrm>
            <a:off x="1284288" y="4000500"/>
            <a:ext cx="433387"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Date</a:t>
            </a:r>
            <a:endParaRPr lang="en-US" altLang="en-US" dirty="0">
              <a:solidFill>
                <a:prstClr val="black"/>
              </a:solidFill>
              <a:cs typeface="+mn-cs"/>
            </a:endParaRPr>
          </a:p>
        </p:txBody>
      </p:sp>
      <p:sp>
        <p:nvSpPr>
          <p:cNvPr id="249" name="Rectangle 139"/>
          <p:cNvSpPr>
            <a:spLocks noChangeArrowheads="1"/>
          </p:cNvSpPr>
          <p:nvPr/>
        </p:nvSpPr>
        <p:spPr bwMode="auto">
          <a:xfrm>
            <a:off x="6124575" y="4000500"/>
            <a:ext cx="484188"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Debit</a:t>
            </a:r>
            <a:endParaRPr lang="en-US" altLang="en-US" dirty="0">
              <a:solidFill>
                <a:prstClr val="black"/>
              </a:solidFill>
              <a:cs typeface="+mn-cs"/>
            </a:endParaRPr>
          </a:p>
        </p:txBody>
      </p:sp>
      <p:sp>
        <p:nvSpPr>
          <p:cNvPr id="250" name="Rectangle 140"/>
          <p:cNvSpPr>
            <a:spLocks noChangeArrowheads="1"/>
          </p:cNvSpPr>
          <p:nvPr/>
        </p:nvSpPr>
        <p:spPr bwMode="auto">
          <a:xfrm>
            <a:off x="7305675" y="4000500"/>
            <a:ext cx="544513"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Credit</a:t>
            </a:r>
            <a:endParaRPr lang="en-US" altLang="en-US" dirty="0">
              <a:solidFill>
                <a:prstClr val="black"/>
              </a:solidFill>
              <a:cs typeface="+mn-cs"/>
            </a:endParaRPr>
          </a:p>
        </p:txBody>
      </p:sp>
      <p:sp>
        <p:nvSpPr>
          <p:cNvPr id="251" name="Rectangle 141"/>
          <p:cNvSpPr>
            <a:spLocks noChangeArrowheads="1"/>
          </p:cNvSpPr>
          <p:nvPr/>
        </p:nvSpPr>
        <p:spPr bwMode="auto">
          <a:xfrm>
            <a:off x="1133475" y="4227513"/>
            <a:ext cx="455613"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May 1</a:t>
            </a:r>
            <a:endParaRPr lang="en-US" altLang="en-US" dirty="0">
              <a:solidFill>
                <a:prstClr val="black"/>
              </a:solidFill>
              <a:cs typeface="+mn-cs"/>
            </a:endParaRPr>
          </a:p>
        </p:txBody>
      </p:sp>
      <p:sp>
        <p:nvSpPr>
          <p:cNvPr id="252" name="Rectangle 142"/>
          <p:cNvSpPr>
            <a:spLocks noChangeArrowheads="1"/>
          </p:cNvSpPr>
          <p:nvPr/>
        </p:nvSpPr>
        <p:spPr bwMode="auto">
          <a:xfrm>
            <a:off x="2030413" y="4227513"/>
            <a:ext cx="11096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Lopez, Capital</a:t>
            </a:r>
            <a:endParaRPr lang="en-US" altLang="en-US" dirty="0">
              <a:solidFill>
                <a:prstClr val="black"/>
              </a:solidFill>
              <a:cs typeface="+mn-cs"/>
            </a:endParaRPr>
          </a:p>
        </p:txBody>
      </p:sp>
      <p:sp>
        <p:nvSpPr>
          <p:cNvPr id="253" name="Rectangle 143"/>
          <p:cNvSpPr>
            <a:spLocks noChangeArrowheads="1"/>
          </p:cNvSpPr>
          <p:nvPr/>
        </p:nvSpPr>
        <p:spPr bwMode="auto">
          <a:xfrm>
            <a:off x="6569075" y="422751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a:t>
            </a:r>
            <a:endParaRPr lang="en-US" altLang="en-US" dirty="0">
              <a:solidFill>
                <a:prstClr val="black"/>
              </a:solidFill>
              <a:cs typeface="+mn-cs"/>
            </a:endParaRPr>
          </a:p>
        </p:txBody>
      </p:sp>
      <p:sp>
        <p:nvSpPr>
          <p:cNvPr id="254" name="Rectangle 144"/>
          <p:cNvSpPr>
            <a:spLocks noChangeArrowheads="1"/>
          </p:cNvSpPr>
          <p:nvPr/>
        </p:nvSpPr>
        <p:spPr bwMode="auto">
          <a:xfrm>
            <a:off x="2030413" y="4433888"/>
            <a:ext cx="28543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Accumulated depreciation - Equipment</a:t>
            </a:r>
            <a:endParaRPr lang="en-US" altLang="en-US" dirty="0">
              <a:solidFill>
                <a:prstClr val="black"/>
              </a:solidFill>
              <a:cs typeface="+mn-cs"/>
            </a:endParaRPr>
          </a:p>
        </p:txBody>
      </p:sp>
      <p:sp>
        <p:nvSpPr>
          <p:cNvPr id="255" name="Rectangle 145"/>
          <p:cNvSpPr>
            <a:spLocks noChangeArrowheads="1"/>
          </p:cNvSpPr>
          <p:nvPr/>
        </p:nvSpPr>
        <p:spPr bwMode="auto">
          <a:xfrm>
            <a:off x="6659563" y="4433888"/>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10</a:t>
            </a:r>
            <a:endParaRPr lang="en-US" altLang="en-US" dirty="0">
              <a:solidFill>
                <a:prstClr val="black"/>
              </a:solidFill>
              <a:cs typeface="+mn-cs"/>
            </a:endParaRPr>
          </a:p>
        </p:txBody>
      </p:sp>
      <p:sp>
        <p:nvSpPr>
          <p:cNvPr id="256" name="Rectangle 146"/>
          <p:cNvSpPr>
            <a:spLocks noChangeArrowheads="1"/>
          </p:cNvSpPr>
          <p:nvPr/>
        </p:nvSpPr>
        <p:spPr bwMode="auto">
          <a:xfrm>
            <a:off x="2211388" y="4640263"/>
            <a:ext cx="105886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Fluffy, Capital</a:t>
            </a:r>
            <a:endParaRPr lang="en-US" altLang="en-US" dirty="0">
              <a:solidFill>
                <a:prstClr val="black"/>
              </a:solidFill>
              <a:cs typeface="+mn-cs"/>
            </a:endParaRPr>
          </a:p>
        </p:txBody>
      </p:sp>
      <p:sp>
        <p:nvSpPr>
          <p:cNvPr id="257" name="Rectangle 147"/>
          <p:cNvSpPr>
            <a:spLocks noChangeArrowheads="1"/>
          </p:cNvSpPr>
          <p:nvPr/>
        </p:nvSpPr>
        <p:spPr bwMode="auto">
          <a:xfrm>
            <a:off x="3460750" y="4640263"/>
            <a:ext cx="21780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[$400 - ($70 +$40-$10)] x 2/5</a:t>
            </a:r>
            <a:endParaRPr lang="en-US" altLang="en-US" dirty="0">
              <a:solidFill>
                <a:prstClr val="black"/>
              </a:solidFill>
              <a:cs typeface="+mn-cs"/>
            </a:endParaRPr>
          </a:p>
        </p:txBody>
      </p:sp>
      <p:sp>
        <p:nvSpPr>
          <p:cNvPr id="258" name="Rectangle 148"/>
          <p:cNvSpPr>
            <a:spLocks noChangeArrowheads="1"/>
          </p:cNvSpPr>
          <p:nvPr/>
        </p:nvSpPr>
        <p:spPr bwMode="auto">
          <a:xfrm>
            <a:off x="7778750" y="4640263"/>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120</a:t>
            </a:r>
            <a:endParaRPr lang="en-US" altLang="en-US" dirty="0">
              <a:solidFill>
                <a:prstClr val="black"/>
              </a:solidFill>
              <a:cs typeface="+mn-cs"/>
            </a:endParaRPr>
          </a:p>
        </p:txBody>
      </p:sp>
      <p:sp>
        <p:nvSpPr>
          <p:cNvPr id="259" name="Rectangle 149"/>
          <p:cNvSpPr>
            <a:spLocks noChangeArrowheads="1"/>
          </p:cNvSpPr>
          <p:nvPr/>
        </p:nvSpPr>
        <p:spPr bwMode="auto">
          <a:xfrm>
            <a:off x="2211388" y="4846638"/>
            <a:ext cx="120967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Anjelah, Capital</a:t>
            </a:r>
            <a:endParaRPr lang="en-US" altLang="en-US" dirty="0">
              <a:solidFill>
                <a:prstClr val="black"/>
              </a:solidFill>
              <a:cs typeface="+mn-cs"/>
            </a:endParaRPr>
          </a:p>
        </p:txBody>
      </p:sp>
      <p:sp>
        <p:nvSpPr>
          <p:cNvPr id="260" name="Rectangle 150"/>
          <p:cNvSpPr>
            <a:spLocks noChangeArrowheads="1"/>
          </p:cNvSpPr>
          <p:nvPr/>
        </p:nvSpPr>
        <p:spPr bwMode="auto">
          <a:xfrm>
            <a:off x="3460750" y="4846638"/>
            <a:ext cx="217805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[$400 - ($70 +$40-$10)] x 3/5</a:t>
            </a:r>
            <a:endParaRPr lang="en-US" altLang="en-US" dirty="0">
              <a:solidFill>
                <a:prstClr val="black"/>
              </a:solidFill>
              <a:cs typeface="+mn-cs"/>
            </a:endParaRPr>
          </a:p>
        </p:txBody>
      </p:sp>
      <p:sp>
        <p:nvSpPr>
          <p:cNvPr id="261" name="Rectangle 151"/>
          <p:cNvSpPr>
            <a:spLocks noChangeArrowheads="1"/>
          </p:cNvSpPr>
          <p:nvPr/>
        </p:nvSpPr>
        <p:spPr bwMode="auto">
          <a:xfrm>
            <a:off x="7778750" y="4846638"/>
            <a:ext cx="3429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180</a:t>
            </a:r>
            <a:endParaRPr lang="en-US" altLang="en-US" dirty="0">
              <a:solidFill>
                <a:prstClr val="black"/>
              </a:solidFill>
              <a:cs typeface="+mn-cs"/>
            </a:endParaRPr>
          </a:p>
        </p:txBody>
      </p:sp>
      <p:sp>
        <p:nvSpPr>
          <p:cNvPr id="262" name="Rectangle 152"/>
          <p:cNvSpPr>
            <a:spLocks noChangeArrowheads="1"/>
          </p:cNvSpPr>
          <p:nvPr/>
        </p:nvSpPr>
        <p:spPr bwMode="auto">
          <a:xfrm>
            <a:off x="2211388" y="5053013"/>
            <a:ext cx="847725"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Equipment</a:t>
            </a:r>
            <a:endParaRPr lang="en-US" altLang="en-US" dirty="0">
              <a:solidFill>
                <a:prstClr val="black"/>
              </a:solidFill>
              <a:cs typeface="+mn-cs"/>
            </a:endParaRPr>
          </a:p>
        </p:txBody>
      </p:sp>
      <p:sp>
        <p:nvSpPr>
          <p:cNvPr id="263" name="Rectangle 153"/>
          <p:cNvSpPr>
            <a:spLocks noChangeArrowheads="1"/>
          </p:cNvSpPr>
          <p:nvPr/>
        </p:nvSpPr>
        <p:spPr bwMode="auto">
          <a:xfrm>
            <a:off x="7869238" y="5053013"/>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a:t>
            </a:r>
            <a:endParaRPr lang="en-US" altLang="en-US" dirty="0">
              <a:solidFill>
                <a:prstClr val="black"/>
              </a:solidFill>
              <a:cs typeface="+mn-cs"/>
            </a:endParaRPr>
          </a:p>
        </p:txBody>
      </p:sp>
      <p:sp>
        <p:nvSpPr>
          <p:cNvPr id="264" name="Rectangle 154"/>
          <p:cNvSpPr>
            <a:spLocks noChangeArrowheads="1"/>
          </p:cNvSpPr>
          <p:nvPr/>
        </p:nvSpPr>
        <p:spPr bwMode="auto">
          <a:xfrm>
            <a:off x="2211388" y="5259388"/>
            <a:ext cx="444500"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Cash</a:t>
            </a:r>
            <a:endParaRPr lang="en-US" altLang="en-US" dirty="0">
              <a:solidFill>
                <a:prstClr val="black"/>
              </a:solidFill>
              <a:cs typeface="+mn-cs"/>
            </a:endParaRPr>
          </a:p>
        </p:txBody>
      </p:sp>
      <p:sp>
        <p:nvSpPr>
          <p:cNvPr id="265" name="Rectangle 155"/>
          <p:cNvSpPr>
            <a:spLocks noChangeArrowheads="1"/>
          </p:cNvSpPr>
          <p:nvPr/>
        </p:nvSpPr>
        <p:spPr bwMode="auto">
          <a:xfrm>
            <a:off x="7869238" y="5259388"/>
            <a:ext cx="252412" cy="227012"/>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70</a:t>
            </a:r>
            <a:endParaRPr lang="en-US" altLang="en-US" dirty="0">
              <a:solidFill>
                <a:prstClr val="black"/>
              </a:solidFill>
              <a:cs typeface="+mn-cs"/>
            </a:endParaRPr>
          </a:p>
        </p:txBody>
      </p:sp>
      <p:sp>
        <p:nvSpPr>
          <p:cNvPr id="266" name="Rectangle 156"/>
          <p:cNvSpPr>
            <a:spLocks noChangeArrowheads="1"/>
          </p:cNvSpPr>
          <p:nvPr/>
        </p:nvSpPr>
        <p:spPr bwMode="auto">
          <a:xfrm>
            <a:off x="3200400" y="4000500"/>
            <a:ext cx="1311275" cy="215900"/>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b="1" dirty="0">
                <a:solidFill>
                  <a:srgbClr val="000000"/>
                </a:solidFill>
                <a:cs typeface="+mn-cs"/>
              </a:rPr>
              <a:t>General Journal</a:t>
            </a:r>
            <a:endParaRPr lang="en-US" altLang="en-US" dirty="0">
              <a:solidFill>
                <a:prstClr val="black"/>
              </a:solidFill>
              <a:cs typeface="+mn-cs"/>
            </a:endParaRPr>
          </a:p>
        </p:txBody>
      </p:sp>
      <p:sp>
        <p:nvSpPr>
          <p:cNvPr id="267" name="Rectangle 157"/>
          <p:cNvSpPr>
            <a:spLocks noChangeArrowheads="1"/>
          </p:cNvSpPr>
          <p:nvPr/>
        </p:nvSpPr>
        <p:spPr bwMode="auto">
          <a:xfrm>
            <a:off x="2655888" y="5495925"/>
            <a:ext cx="2300287" cy="153988"/>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i="1" dirty="0">
                <a:solidFill>
                  <a:srgbClr val="000000"/>
                </a:solidFill>
                <a:cs typeface="+mn-cs"/>
              </a:rPr>
              <a:t>To record withdrawal of Lopez, with bonus</a:t>
            </a:r>
            <a:endParaRPr lang="en-US" altLang="en-US" dirty="0">
              <a:solidFill>
                <a:prstClr val="black"/>
              </a:solidFill>
              <a:cs typeface="+mn-cs"/>
            </a:endParaRPr>
          </a:p>
        </p:txBody>
      </p:sp>
      <p:sp>
        <p:nvSpPr>
          <p:cNvPr id="268" name="Rectangle 158"/>
          <p:cNvSpPr>
            <a:spLocks noChangeArrowheads="1"/>
          </p:cNvSpPr>
          <p:nvPr/>
        </p:nvSpPr>
        <p:spPr bwMode="auto">
          <a:xfrm>
            <a:off x="992188" y="2238375"/>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69" name="Line 159"/>
          <p:cNvSpPr>
            <a:spLocks noChangeShapeType="1"/>
          </p:cNvSpPr>
          <p:nvPr/>
        </p:nvSpPr>
        <p:spPr bwMode="auto">
          <a:xfrm>
            <a:off x="1898650"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0" name="Rectangle 160"/>
          <p:cNvSpPr>
            <a:spLocks noChangeArrowheads="1"/>
          </p:cNvSpPr>
          <p:nvPr/>
        </p:nvSpPr>
        <p:spPr bwMode="auto">
          <a:xfrm>
            <a:off x="1898650" y="22590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1" name="Line 161"/>
          <p:cNvSpPr>
            <a:spLocks noChangeShapeType="1"/>
          </p:cNvSpPr>
          <p:nvPr/>
        </p:nvSpPr>
        <p:spPr bwMode="auto">
          <a:xfrm>
            <a:off x="5711825"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2" name="Rectangle 162"/>
          <p:cNvSpPr>
            <a:spLocks noChangeArrowheads="1"/>
          </p:cNvSpPr>
          <p:nvPr/>
        </p:nvSpPr>
        <p:spPr bwMode="auto">
          <a:xfrm>
            <a:off x="5711825" y="22590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3" name="Line 163"/>
          <p:cNvSpPr>
            <a:spLocks noChangeShapeType="1"/>
          </p:cNvSpPr>
          <p:nvPr/>
        </p:nvSpPr>
        <p:spPr bwMode="auto">
          <a:xfrm>
            <a:off x="6921500"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4" name="Rectangle 164"/>
          <p:cNvSpPr>
            <a:spLocks noChangeArrowheads="1"/>
          </p:cNvSpPr>
          <p:nvPr/>
        </p:nvSpPr>
        <p:spPr bwMode="auto">
          <a:xfrm>
            <a:off x="6921500" y="2259013"/>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5" name="Rectangle 165"/>
          <p:cNvSpPr>
            <a:spLocks noChangeArrowheads="1"/>
          </p:cNvSpPr>
          <p:nvPr/>
        </p:nvSpPr>
        <p:spPr bwMode="auto">
          <a:xfrm>
            <a:off x="8121650" y="2259013"/>
            <a:ext cx="20638" cy="2270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6" name="Rectangle 166"/>
          <p:cNvSpPr>
            <a:spLocks noChangeArrowheads="1"/>
          </p:cNvSpPr>
          <p:nvPr/>
        </p:nvSpPr>
        <p:spPr bwMode="auto">
          <a:xfrm>
            <a:off x="992188" y="3970338"/>
            <a:ext cx="19050" cy="247650"/>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7" name="Line 167"/>
          <p:cNvSpPr>
            <a:spLocks noChangeShapeType="1"/>
          </p:cNvSpPr>
          <p:nvPr/>
        </p:nvSpPr>
        <p:spPr bwMode="auto">
          <a:xfrm>
            <a:off x="1898650" y="3990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8" name="Rectangle 168"/>
          <p:cNvSpPr>
            <a:spLocks noChangeArrowheads="1"/>
          </p:cNvSpPr>
          <p:nvPr/>
        </p:nvSpPr>
        <p:spPr bwMode="auto">
          <a:xfrm>
            <a:off x="1898650" y="3990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79" name="Line 169"/>
          <p:cNvSpPr>
            <a:spLocks noChangeShapeType="1"/>
          </p:cNvSpPr>
          <p:nvPr/>
        </p:nvSpPr>
        <p:spPr bwMode="auto">
          <a:xfrm>
            <a:off x="5711825" y="3990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0" name="Rectangle 170"/>
          <p:cNvSpPr>
            <a:spLocks noChangeArrowheads="1"/>
          </p:cNvSpPr>
          <p:nvPr/>
        </p:nvSpPr>
        <p:spPr bwMode="auto">
          <a:xfrm>
            <a:off x="5711825" y="3990975"/>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1" name="Line 171"/>
          <p:cNvSpPr>
            <a:spLocks noChangeShapeType="1"/>
          </p:cNvSpPr>
          <p:nvPr/>
        </p:nvSpPr>
        <p:spPr bwMode="auto">
          <a:xfrm>
            <a:off x="6921500" y="3990975"/>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2" name="Rectangle 172"/>
          <p:cNvSpPr>
            <a:spLocks noChangeArrowheads="1"/>
          </p:cNvSpPr>
          <p:nvPr/>
        </p:nvSpPr>
        <p:spPr bwMode="auto">
          <a:xfrm>
            <a:off x="6921500" y="3990975"/>
            <a:ext cx="11113"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3" name="Rectangle 173"/>
          <p:cNvSpPr>
            <a:spLocks noChangeArrowheads="1"/>
          </p:cNvSpPr>
          <p:nvPr/>
        </p:nvSpPr>
        <p:spPr bwMode="auto">
          <a:xfrm>
            <a:off x="8121650" y="3990975"/>
            <a:ext cx="20638" cy="2270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4" name="Line 174"/>
          <p:cNvSpPr>
            <a:spLocks noChangeShapeType="1"/>
          </p:cNvSpPr>
          <p:nvPr/>
        </p:nvSpPr>
        <p:spPr bwMode="auto">
          <a:xfrm>
            <a:off x="1001713" y="4217988"/>
            <a:ext cx="0" cy="14430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5" name="Rectangle 175"/>
          <p:cNvSpPr>
            <a:spLocks noChangeArrowheads="1"/>
          </p:cNvSpPr>
          <p:nvPr/>
        </p:nvSpPr>
        <p:spPr bwMode="auto">
          <a:xfrm>
            <a:off x="1001713" y="4217988"/>
            <a:ext cx="9525" cy="14430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6" name="Line 176"/>
          <p:cNvSpPr>
            <a:spLocks noChangeShapeType="1"/>
          </p:cNvSpPr>
          <p:nvPr/>
        </p:nvSpPr>
        <p:spPr bwMode="auto">
          <a:xfrm>
            <a:off x="1898650" y="4217988"/>
            <a:ext cx="0" cy="14430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7" name="Rectangle 177"/>
          <p:cNvSpPr>
            <a:spLocks noChangeArrowheads="1"/>
          </p:cNvSpPr>
          <p:nvPr/>
        </p:nvSpPr>
        <p:spPr bwMode="auto">
          <a:xfrm>
            <a:off x="1898650" y="4217988"/>
            <a:ext cx="11113" cy="14430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8" name="Line 178"/>
          <p:cNvSpPr>
            <a:spLocks noChangeShapeType="1"/>
          </p:cNvSpPr>
          <p:nvPr/>
        </p:nvSpPr>
        <p:spPr bwMode="auto">
          <a:xfrm>
            <a:off x="2797175"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89" name="Rectangle 179"/>
          <p:cNvSpPr>
            <a:spLocks noChangeArrowheads="1"/>
          </p:cNvSpPr>
          <p:nvPr/>
        </p:nvSpPr>
        <p:spPr bwMode="auto">
          <a:xfrm>
            <a:off x="2797175" y="22590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0" name="Line 180"/>
          <p:cNvSpPr>
            <a:spLocks noChangeShapeType="1"/>
          </p:cNvSpPr>
          <p:nvPr/>
        </p:nvSpPr>
        <p:spPr bwMode="auto">
          <a:xfrm>
            <a:off x="3290888"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1" name="Rectangle 181"/>
          <p:cNvSpPr>
            <a:spLocks noChangeArrowheads="1"/>
          </p:cNvSpPr>
          <p:nvPr/>
        </p:nvSpPr>
        <p:spPr bwMode="auto">
          <a:xfrm>
            <a:off x="3290888" y="2259013"/>
            <a:ext cx="11112"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2" name="Line 182"/>
          <p:cNvSpPr>
            <a:spLocks noChangeShapeType="1"/>
          </p:cNvSpPr>
          <p:nvPr/>
        </p:nvSpPr>
        <p:spPr bwMode="auto">
          <a:xfrm>
            <a:off x="4791075" y="2259013"/>
            <a:ext cx="0" cy="206375"/>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3" name="Rectangle 183"/>
          <p:cNvSpPr>
            <a:spLocks noChangeArrowheads="1"/>
          </p:cNvSpPr>
          <p:nvPr/>
        </p:nvSpPr>
        <p:spPr bwMode="auto">
          <a:xfrm>
            <a:off x="4791075" y="2259013"/>
            <a:ext cx="9525" cy="20637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4" name="Line 184"/>
          <p:cNvSpPr>
            <a:spLocks noChangeShapeType="1"/>
          </p:cNvSpPr>
          <p:nvPr/>
        </p:nvSpPr>
        <p:spPr bwMode="auto">
          <a:xfrm>
            <a:off x="5711825" y="4217988"/>
            <a:ext cx="0" cy="14430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5" name="Rectangle 185"/>
          <p:cNvSpPr>
            <a:spLocks noChangeArrowheads="1"/>
          </p:cNvSpPr>
          <p:nvPr/>
        </p:nvSpPr>
        <p:spPr bwMode="auto">
          <a:xfrm>
            <a:off x="5711825" y="4217988"/>
            <a:ext cx="9525" cy="14430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6" name="Line 186"/>
          <p:cNvSpPr>
            <a:spLocks noChangeShapeType="1"/>
          </p:cNvSpPr>
          <p:nvPr/>
        </p:nvSpPr>
        <p:spPr bwMode="auto">
          <a:xfrm>
            <a:off x="6921500" y="4217988"/>
            <a:ext cx="0" cy="14430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7" name="Rectangle 187"/>
          <p:cNvSpPr>
            <a:spLocks noChangeArrowheads="1"/>
          </p:cNvSpPr>
          <p:nvPr/>
        </p:nvSpPr>
        <p:spPr bwMode="auto">
          <a:xfrm>
            <a:off x="6921500" y="4217988"/>
            <a:ext cx="11113" cy="14430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8" name="Line 188"/>
          <p:cNvSpPr>
            <a:spLocks noChangeShapeType="1"/>
          </p:cNvSpPr>
          <p:nvPr/>
        </p:nvSpPr>
        <p:spPr bwMode="auto">
          <a:xfrm>
            <a:off x="8132763" y="4217988"/>
            <a:ext cx="0" cy="1443037"/>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299" name="Rectangle 189"/>
          <p:cNvSpPr>
            <a:spLocks noChangeArrowheads="1"/>
          </p:cNvSpPr>
          <p:nvPr/>
        </p:nvSpPr>
        <p:spPr bwMode="auto">
          <a:xfrm>
            <a:off x="8132763" y="4217988"/>
            <a:ext cx="9525" cy="1443037"/>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0" name="Rectangle 190"/>
          <p:cNvSpPr>
            <a:spLocks noChangeArrowheads="1"/>
          </p:cNvSpPr>
          <p:nvPr/>
        </p:nvSpPr>
        <p:spPr bwMode="auto">
          <a:xfrm>
            <a:off x="1011238" y="2238375"/>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1" name="Rectangle 191"/>
          <p:cNvSpPr>
            <a:spLocks noChangeArrowheads="1"/>
          </p:cNvSpPr>
          <p:nvPr/>
        </p:nvSpPr>
        <p:spPr bwMode="auto">
          <a:xfrm>
            <a:off x="1011238" y="246538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2" name="Line 192"/>
          <p:cNvSpPr>
            <a:spLocks noChangeShapeType="1"/>
          </p:cNvSpPr>
          <p:nvPr/>
        </p:nvSpPr>
        <p:spPr bwMode="auto">
          <a:xfrm>
            <a:off x="4502150" y="3124200"/>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3" name="Rectangle 193"/>
          <p:cNvSpPr>
            <a:spLocks noChangeArrowheads="1"/>
          </p:cNvSpPr>
          <p:nvPr/>
        </p:nvSpPr>
        <p:spPr bwMode="auto">
          <a:xfrm>
            <a:off x="4502150" y="3124200"/>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4" name="Line 194"/>
          <p:cNvSpPr>
            <a:spLocks noChangeShapeType="1"/>
          </p:cNvSpPr>
          <p:nvPr/>
        </p:nvSpPr>
        <p:spPr bwMode="auto">
          <a:xfrm>
            <a:off x="4502150" y="3330575"/>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5" name="Rectangle 195"/>
          <p:cNvSpPr>
            <a:spLocks noChangeArrowheads="1"/>
          </p:cNvSpPr>
          <p:nvPr/>
        </p:nvSpPr>
        <p:spPr bwMode="auto">
          <a:xfrm>
            <a:off x="4502150" y="3330575"/>
            <a:ext cx="3640138" cy="11113"/>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6" name="Line 196"/>
          <p:cNvSpPr>
            <a:spLocks noChangeShapeType="1"/>
          </p:cNvSpPr>
          <p:nvPr/>
        </p:nvSpPr>
        <p:spPr bwMode="auto">
          <a:xfrm>
            <a:off x="4502150" y="3351213"/>
            <a:ext cx="3640138" cy="0"/>
          </a:xfrm>
          <a:prstGeom prst="line">
            <a:avLst/>
          </a:prstGeom>
          <a:noFill/>
          <a:ln w="0">
            <a:solidFill>
              <a:srgbClr val="000000"/>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7" name="Rectangle 197"/>
          <p:cNvSpPr>
            <a:spLocks noChangeArrowheads="1"/>
          </p:cNvSpPr>
          <p:nvPr/>
        </p:nvSpPr>
        <p:spPr bwMode="auto">
          <a:xfrm>
            <a:off x="4502150" y="3351213"/>
            <a:ext cx="3640138" cy="11112"/>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8" name="Rectangle 198"/>
          <p:cNvSpPr>
            <a:spLocks noChangeArrowheads="1"/>
          </p:cNvSpPr>
          <p:nvPr/>
        </p:nvSpPr>
        <p:spPr bwMode="auto">
          <a:xfrm>
            <a:off x="1011238" y="3970338"/>
            <a:ext cx="7131050" cy="20637"/>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09" name="Rectangle 199"/>
          <p:cNvSpPr>
            <a:spLocks noChangeArrowheads="1"/>
          </p:cNvSpPr>
          <p:nvPr/>
        </p:nvSpPr>
        <p:spPr bwMode="auto">
          <a:xfrm>
            <a:off x="1011238" y="4197350"/>
            <a:ext cx="7131050" cy="20638"/>
          </a:xfrm>
          <a:prstGeom prst="rect">
            <a:avLst/>
          </a:prstGeom>
          <a:solidFill>
            <a:srgbClr val="000000"/>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0" name="Line 200"/>
          <p:cNvSpPr>
            <a:spLocks noChangeShapeType="1"/>
          </p:cNvSpPr>
          <p:nvPr/>
        </p:nvSpPr>
        <p:spPr bwMode="auto">
          <a:xfrm>
            <a:off x="1011238" y="441325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1" name="Rectangle 201"/>
          <p:cNvSpPr>
            <a:spLocks noChangeArrowheads="1"/>
          </p:cNvSpPr>
          <p:nvPr/>
        </p:nvSpPr>
        <p:spPr bwMode="auto">
          <a:xfrm>
            <a:off x="1011238" y="4413250"/>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2" name="Line 202"/>
          <p:cNvSpPr>
            <a:spLocks noChangeShapeType="1"/>
          </p:cNvSpPr>
          <p:nvPr/>
        </p:nvSpPr>
        <p:spPr bwMode="auto">
          <a:xfrm>
            <a:off x="1011238" y="461962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3" name="Rectangle 203"/>
          <p:cNvSpPr>
            <a:spLocks noChangeArrowheads="1"/>
          </p:cNvSpPr>
          <p:nvPr/>
        </p:nvSpPr>
        <p:spPr bwMode="auto">
          <a:xfrm>
            <a:off x="1011238" y="4619625"/>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4" name="Line 204"/>
          <p:cNvSpPr>
            <a:spLocks noChangeShapeType="1"/>
          </p:cNvSpPr>
          <p:nvPr/>
        </p:nvSpPr>
        <p:spPr bwMode="auto">
          <a:xfrm>
            <a:off x="1011238" y="482600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5" name="Rectangle 205"/>
          <p:cNvSpPr>
            <a:spLocks noChangeArrowheads="1"/>
          </p:cNvSpPr>
          <p:nvPr/>
        </p:nvSpPr>
        <p:spPr bwMode="auto">
          <a:xfrm>
            <a:off x="1011238" y="4826000"/>
            <a:ext cx="7131050" cy="11113"/>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6" name="Line 206"/>
          <p:cNvSpPr>
            <a:spLocks noChangeShapeType="1"/>
          </p:cNvSpPr>
          <p:nvPr/>
        </p:nvSpPr>
        <p:spPr bwMode="auto">
          <a:xfrm>
            <a:off x="1011238" y="503237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7" name="Rectangle 207"/>
          <p:cNvSpPr>
            <a:spLocks noChangeArrowheads="1"/>
          </p:cNvSpPr>
          <p:nvPr/>
        </p:nvSpPr>
        <p:spPr bwMode="auto">
          <a:xfrm>
            <a:off x="1011238" y="503237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8" name="Line 208"/>
          <p:cNvSpPr>
            <a:spLocks noChangeShapeType="1"/>
          </p:cNvSpPr>
          <p:nvPr/>
        </p:nvSpPr>
        <p:spPr bwMode="auto">
          <a:xfrm>
            <a:off x="1011238" y="523875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19" name="Rectangle 209"/>
          <p:cNvSpPr>
            <a:spLocks noChangeArrowheads="1"/>
          </p:cNvSpPr>
          <p:nvPr/>
        </p:nvSpPr>
        <p:spPr bwMode="auto">
          <a:xfrm>
            <a:off x="1011238" y="5238750"/>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0" name="Line 210"/>
          <p:cNvSpPr>
            <a:spLocks noChangeShapeType="1"/>
          </p:cNvSpPr>
          <p:nvPr/>
        </p:nvSpPr>
        <p:spPr bwMode="auto">
          <a:xfrm>
            <a:off x="1011238" y="5445125"/>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1" name="Rectangle 211"/>
          <p:cNvSpPr>
            <a:spLocks noChangeArrowheads="1"/>
          </p:cNvSpPr>
          <p:nvPr/>
        </p:nvSpPr>
        <p:spPr bwMode="auto">
          <a:xfrm>
            <a:off x="1011238" y="5445125"/>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2" name="Line 212"/>
          <p:cNvSpPr>
            <a:spLocks noChangeShapeType="1"/>
          </p:cNvSpPr>
          <p:nvPr/>
        </p:nvSpPr>
        <p:spPr bwMode="auto">
          <a:xfrm>
            <a:off x="1011238" y="5651500"/>
            <a:ext cx="7131050" cy="0"/>
          </a:xfrm>
          <a:prstGeom prst="line">
            <a:avLst/>
          </a:prstGeom>
          <a:noFill/>
          <a:ln w="0">
            <a:solidFill>
              <a:srgbClr val="A6A6A6"/>
            </a:solidFill>
            <a:prstDash val="solid"/>
            <a:round/>
            <a:headEnd/>
            <a:tailEnd/>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3" name="Rectangle 213"/>
          <p:cNvSpPr>
            <a:spLocks noChangeArrowheads="1"/>
          </p:cNvSpPr>
          <p:nvPr/>
        </p:nvSpPr>
        <p:spPr bwMode="auto">
          <a:xfrm>
            <a:off x="1011238" y="5651500"/>
            <a:ext cx="7131050" cy="9525"/>
          </a:xfrm>
          <a:prstGeom prst="rect">
            <a:avLst/>
          </a:prstGeom>
          <a:solidFill>
            <a:srgbClr val="A6A6A6"/>
          </a:solidFill>
          <a:ln>
            <a:noFill/>
          </a:ln>
          <a:extLst/>
        </p:spPr>
        <p:txBody>
          <a:bodyPr/>
          <a:lstStyle/>
          <a:p>
            <a:pPr fontAlgn="auto">
              <a:spcBef>
                <a:spcPts val="0"/>
              </a:spcBef>
              <a:spcAft>
                <a:spcPts val="0"/>
              </a:spcAft>
              <a:defRPr/>
            </a:pPr>
            <a:endParaRPr lang="en-US" dirty="0">
              <a:solidFill>
                <a:prstClr val="black"/>
              </a:solidFill>
              <a:latin typeface="Calibri"/>
              <a:cs typeface="+mn-cs"/>
            </a:endParaRPr>
          </a:p>
        </p:txBody>
      </p:sp>
      <p:sp>
        <p:nvSpPr>
          <p:cNvPr id="324" name="Rectangle 147"/>
          <p:cNvSpPr>
            <a:spLocks noChangeArrowheads="1"/>
          </p:cNvSpPr>
          <p:nvPr/>
        </p:nvSpPr>
        <p:spPr bwMode="auto">
          <a:xfrm>
            <a:off x="2411413" y="2511425"/>
            <a:ext cx="141446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($400 - $100) x 2/5</a:t>
            </a:r>
            <a:endParaRPr lang="en-US" altLang="en-US" dirty="0">
              <a:solidFill>
                <a:prstClr val="black"/>
              </a:solidFill>
              <a:cs typeface="+mn-cs"/>
            </a:endParaRPr>
          </a:p>
        </p:txBody>
      </p:sp>
      <p:sp>
        <p:nvSpPr>
          <p:cNvPr id="325" name="Rectangle 150"/>
          <p:cNvSpPr>
            <a:spLocks noChangeArrowheads="1"/>
          </p:cNvSpPr>
          <p:nvPr/>
        </p:nvSpPr>
        <p:spPr bwMode="auto">
          <a:xfrm>
            <a:off x="2411413" y="2717800"/>
            <a:ext cx="1414462"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($400 - $100) x 3/5</a:t>
            </a:r>
            <a:endParaRPr lang="en-US" altLang="en-US" dirty="0">
              <a:solidFill>
                <a:prstClr val="black"/>
              </a:solidFill>
              <a:cs typeface="+mn-cs"/>
            </a:endParaRPr>
          </a:p>
        </p:txBody>
      </p:sp>
      <p:sp>
        <p:nvSpPr>
          <p:cNvPr id="326" name="Rectangle 113"/>
          <p:cNvSpPr>
            <a:spLocks noChangeArrowheads="1"/>
          </p:cNvSpPr>
          <p:nvPr/>
        </p:nvSpPr>
        <p:spPr bwMode="auto">
          <a:xfrm>
            <a:off x="4079875" y="1847850"/>
            <a:ext cx="4186238" cy="200025"/>
          </a:xfrm>
          <a:prstGeom prst="rect">
            <a:avLst/>
          </a:prstGeom>
          <a:noFill/>
          <a:ln>
            <a:noFill/>
          </a:ln>
          <a:extLst/>
        </p:spPr>
        <p:txBody>
          <a:bodyPr wrap="none" lIns="0" tIns="0" rIns="0" bIns="0">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300" dirty="0">
                <a:solidFill>
                  <a:srgbClr val="000000"/>
                </a:solidFill>
                <a:cs typeface="+mn-cs"/>
              </a:rPr>
              <a:t>Partnership assets decrease by $100; ($70 + $40 - $10).</a:t>
            </a:r>
            <a:endParaRPr lang="en-US" altLang="en-US" dirty="0">
              <a:solidFill>
                <a:prstClr val="black"/>
              </a:solidFill>
              <a:cs typeface="+mn-cs"/>
            </a:endParaRPr>
          </a:p>
        </p:txBody>
      </p:sp>
      <p:sp>
        <p:nvSpPr>
          <p:cNvPr id="118899" name="Slide Number Placeholder 11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E695D5A-0C38-4294-95E9-EEC28D261209}" type="slidenum">
              <a:rPr lang="en-US" altLang="en-US" smtClean="0">
                <a:solidFill>
                  <a:srgbClr val="898989"/>
                </a:solidFill>
              </a:rPr>
              <a:pPr/>
              <a:t>47</a:t>
            </a:fld>
            <a:endParaRPr lang="en-US" altLang="en-US">
              <a:solidFill>
                <a:srgbClr val="898989"/>
              </a:solidFill>
            </a:endParaRPr>
          </a:p>
        </p:txBody>
      </p:sp>
      <p:sp>
        <p:nvSpPr>
          <p:cNvPr id="116" name="Rounded Rectangle 115"/>
          <p:cNvSpPr/>
          <p:nvPr/>
        </p:nvSpPr>
        <p:spPr>
          <a:xfrm>
            <a:off x="138113" y="6553200"/>
            <a:ext cx="4967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P3</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Account for the admission and withdrawal of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fade">
                                      <p:cBhvr>
                                        <p:cTn id="7" dur="500"/>
                                        <p:tgtEl>
                                          <p:spTgt spid="3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
                                        </p:tgtEl>
                                        <p:attrNameLst>
                                          <p:attrName>style.visibility</p:attrName>
                                        </p:attrNameLst>
                                      </p:cBhvr>
                                      <p:to>
                                        <p:strVal val="visible"/>
                                      </p:to>
                                    </p:set>
                                    <p:animEffect transition="in" filter="fade">
                                      <p:cBhvr>
                                        <p:cTn id="10" dur="500"/>
                                        <p:tgtEl>
                                          <p:spTgt spid="2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1"/>
                                        </p:tgtEl>
                                        <p:attrNameLst>
                                          <p:attrName>style.visibility</p:attrName>
                                        </p:attrNameLst>
                                      </p:cBhvr>
                                      <p:to>
                                        <p:strVal val="visible"/>
                                      </p:to>
                                    </p:set>
                                    <p:animEffect transition="in" filter="fade">
                                      <p:cBhvr>
                                        <p:cTn id="13" dur="500"/>
                                        <p:tgtEl>
                                          <p:spTgt spid="24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4"/>
                                        </p:tgtEl>
                                        <p:attrNameLst>
                                          <p:attrName>style.visibility</p:attrName>
                                        </p:attrNameLst>
                                      </p:cBhvr>
                                      <p:to>
                                        <p:strVal val="visible"/>
                                      </p:to>
                                    </p:set>
                                    <p:animEffect transition="in" filter="fade">
                                      <p:cBhvr>
                                        <p:cTn id="16" dur="500"/>
                                        <p:tgtEl>
                                          <p:spTgt spid="2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9"/>
                                        </p:tgtEl>
                                        <p:attrNameLst>
                                          <p:attrName>style.visibility</p:attrName>
                                        </p:attrNameLst>
                                      </p:cBhvr>
                                      <p:to>
                                        <p:strVal val="visible"/>
                                      </p:to>
                                    </p:set>
                                    <p:animEffect transition="in" filter="fade">
                                      <p:cBhvr>
                                        <p:cTn id="19" dur="500"/>
                                        <p:tgtEl>
                                          <p:spTgt spid="2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4"/>
                                        </p:tgtEl>
                                        <p:attrNameLst>
                                          <p:attrName>style.visibility</p:attrName>
                                        </p:attrNameLst>
                                      </p:cBhvr>
                                      <p:to>
                                        <p:strVal val="visible"/>
                                      </p:to>
                                    </p:set>
                                    <p:animEffect transition="in" filter="fade">
                                      <p:cBhvr>
                                        <p:cTn id="22" dur="500"/>
                                        <p:tgtEl>
                                          <p:spTgt spid="2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500"/>
                                        <p:tgtEl>
                                          <p:spTgt spid="239"/>
                                        </p:tgtEl>
                                      </p:cBhvr>
                                    </p:animEffect>
                                  </p:childTnLst>
                                </p:cTn>
                              </p:par>
                              <p:par>
                                <p:cTn id="26" presetID="10" presetClass="exit" presetSubtype="0" fill="hold" grpId="1" nodeType="withEffect">
                                  <p:stCondLst>
                                    <p:cond delay="500"/>
                                  </p:stCondLst>
                                  <p:childTnLst>
                                    <p:animEffect transition="out" filter="fade">
                                      <p:cBhvr>
                                        <p:cTn id="27" dur="500"/>
                                        <p:tgtEl>
                                          <p:spTgt spid="239"/>
                                        </p:tgtEl>
                                      </p:cBhvr>
                                    </p:animEffect>
                                    <p:set>
                                      <p:cBhvr>
                                        <p:cTn id="28" dur="1" fill="hold">
                                          <p:stCondLst>
                                            <p:cond delay="499"/>
                                          </p:stCondLst>
                                        </p:cTn>
                                        <p:tgtEl>
                                          <p:spTgt spid="239"/>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47"/>
                                        </p:tgtEl>
                                        <p:attrNameLst>
                                          <p:attrName>style.visibility</p:attrName>
                                        </p:attrNameLst>
                                      </p:cBhvr>
                                      <p:to>
                                        <p:strVal val="visible"/>
                                      </p:to>
                                    </p:set>
                                    <p:animEffect transition="in" filter="fade">
                                      <p:cBhvr>
                                        <p:cTn id="31" dur="500"/>
                                        <p:tgtEl>
                                          <p:spTgt spid="2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4"/>
                                        </p:tgtEl>
                                        <p:attrNameLst>
                                          <p:attrName>style.visibility</p:attrName>
                                        </p:attrNameLst>
                                      </p:cBhvr>
                                      <p:to>
                                        <p:strVal val="visible"/>
                                      </p:to>
                                    </p:set>
                                    <p:animEffect transition="in" filter="fade">
                                      <p:cBhvr>
                                        <p:cTn id="34" dur="500"/>
                                        <p:tgtEl>
                                          <p:spTgt spid="3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fade">
                                      <p:cBhvr>
                                        <p:cTn id="37" dur="500"/>
                                        <p:tgtEl>
                                          <p:spTgt spid="2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5"/>
                                        </p:tgtEl>
                                        <p:attrNameLst>
                                          <p:attrName>style.visibility</p:attrName>
                                        </p:attrNameLst>
                                      </p:cBhvr>
                                      <p:to>
                                        <p:strVal val="visible"/>
                                      </p:to>
                                    </p:set>
                                    <p:animEffect transition="in" filter="fade">
                                      <p:cBhvr>
                                        <p:cTn id="40" dur="500"/>
                                        <p:tgtEl>
                                          <p:spTgt spid="32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6"/>
                                        </p:tgtEl>
                                        <p:attrNameLst>
                                          <p:attrName>style.visibility</p:attrName>
                                        </p:attrNameLst>
                                      </p:cBhvr>
                                      <p:to>
                                        <p:strVal val="visible"/>
                                      </p:to>
                                    </p:set>
                                    <p:animEffect transition="in" filter="fade">
                                      <p:cBhvr>
                                        <p:cTn id="43" dur="500"/>
                                        <p:tgtEl>
                                          <p:spTgt spid="2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7"/>
                                        </p:tgtEl>
                                        <p:attrNameLst>
                                          <p:attrName>style.visibility</p:attrName>
                                        </p:attrNameLst>
                                      </p:cBhvr>
                                      <p:to>
                                        <p:strVal val="visible"/>
                                      </p:to>
                                    </p:set>
                                    <p:animEffect transition="in" filter="fade">
                                      <p:cBhvr>
                                        <p:cTn id="46" dur="500"/>
                                        <p:tgtEl>
                                          <p:spTgt spid="2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2"/>
                                        </p:tgtEl>
                                        <p:attrNameLst>
                                          <p:attrName>style.visibility</p:attrName>
                                        </p:attrNameLst>
                                      </p:cBhvr>
                                      <p:to>
                                        <p:strVal val="visible"/>
                                      </p:to>
                                    </p:set>
                                    <p:animEffect transition="in" filter="fade">
                                      <p:cBhvr>
                                        <p:cTn id="49" dur="500"/>
                                        <p:tgtEl>
                                          <p:spTgt spid="2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7"/>
                                        </p:tgtEl>
                                        <p:attrNameLst>
                                          <p:attrName>style.visibility</p:attrName>
                                        </p:attrNameLst>
                                      </p:cBhvr>
                                      <p:to>
                                        <p:strVal val="visible"/>
                                      </p:to>
                                    </p:set>
                                    <p:animEffect transition="in" filter="fade">
                                      <p:cBhvr>
                                        <p:cTn id="52" dur="500"/>
                                        <p:tgtEl>
                                          <p:spTgt spid="23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2"/>
                                        </p:tgtEl>
                                        <p:attrNameLst>
                                          <p:attrName>style.visibility</p:attrName>
                                        </p:attrNameLst>
                                      </p:cBhvr>
                                      <p:to>
                                        <p:strVal val="visible"/>
                                      </p:to>
                                    </p:set>
                                    <p:animEffect transition="in" filter="fade">
                                      <p:cBhvr>
                                        <p:cTn id="55" dur="500"/>
                                        <p:tgtEl>
                                          <p:spTgt spid="2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6"/>
                                        </p:tgtEl>
                                        <p:attrNameLst>
                                          <p:attrName>style.visibility</p:attrName>
                                        </p:attrNameLst>
                                      </p:cBhvr>
                                      <p:to>
                                        <p:strVal val="visible"/>
                                      </p:to>
                                    </p:set>
                                    <p:animEffect transition="in" filter="fade">
                                      <p:cBhvr>
                                        <p:cTn id="58" dur="500"/>
                                        <p:tgtEl>
                                          <p:spTgt spid="24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1"/>
                                        </p:tgtEl>
                                        <p:attrNameLst>
                                          <p:attrName>style.visibility</p:attrName>
                                        </p:attrNameLst>
                                      </p:cBhvr>
                                      <p:to>
                                        <p:strVal val="visible"/>
                                      </p:to>
                                    </p:set>
                                    <p:animEffect transition="in" filter="fade">
                                      <p:cBhvr>
                                        <p:cTn id="63" dur="500"/>
                                        <p:tgtEl>
                                          <p:spTgt spid="2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8"/>
                                        </p:tgtEl>
                                        <p:attrNameLst>
                                          <p:attrName>style.visibility</p:attrName>
                                        </p:attrNameLst>
                                      </p:cBhvr>
                                      <p:to>
                                        <p:strVal val="visible"/>
                                      </p:to>
                                    </p:set>
                                    <p:animEffect transition="in" filter="fade">
                                      <p:cBhvr>
                                        <p:cTn id="66" dur="500"/>
                                        <p:tgtEl>
                                          <p:spTgt spid="24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500"/>
                                        <p:tgtEl>
                                          <p:spTgt spid="24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50"/>
                                        </p:tgtEl>
                                        <p:attrNameLst>
                                          <p:attrName>style.visibility</p:attrName>
                                        </p:attrNameLst>
                                      </p:cBhvr>
                                      <p:to>
                                        <p:strVal val="visible"/>
                                      </p:to>
                                    </p:set>
                                    <p:animEffect transition="in" filter="fade">
                                      <p:cBhvr>
                                        <p:cTn id="72" dur="500"/>
                                        <p:tgtEl>
                                          <p:spTgt spid="25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1"/>
                                        </p:tgtEl>
                                        <p:attrNameLst>
                                          <p:attrName>style.visibility</p:attrName>
                                        </p:attrNameLst>
                                      </p:cBhvr>
                                      <p:to>
                                        <p:strVal val="visible"/>
                                      </p:to>
                                    </p:set>
                                    <p:animEffect transition="in" filter="fade">
                                      <p:cBhvr>
                                        <p:cTn id="75" dur="500"/>
                                        <p:tgtEl>
                                          <p:spTgt spid="25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6"/>
                                        </p:tgtEl>
                                        <p:attrNameLst>
                                          <p:attrName>style.visibility</p:attrName>
                                        </p:attrNameLst>
                                      </p:cBhvr>
                                      <p:to>
                                        <p:strVal val="visible"/>
                                      </p:to>
                                    </p:set>
                                    <p:animEffect transition="in" filter="fade">
                                      <p:cBhvr>
                                        <p:cTn id="78" dur="500"/>
                                        <p:tgtEl>
                                          <p:spTgt spid="26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67"/>
                                        </p:tgtEl>
                                        <p:attrNameLst>
                                          <p:attrName>style.visibility</p:attrName>
                                        </p:attrNameLst>
                                      </p:cBhvr>
                                      <p:to>
                                        <p:strVal val="visible"/>
                                      </p:to>
                                    </p:set>
                                    <p:animEffect transition="in" filter="fade">
                                      <p:cBhvr>
                                        <p:cTn id="81" dur="500"/>
                                        <p:tgtEl>
                                          <p:spTgt spid="26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76"/>
                                        </p:tgtEl>
                                        <p:attrNameLst>
                                          <p:attrName>style.visibility</p:attrName>
                                        </p:attrNameLst>
                                      </p:cBhvr>
                                      <p:to>
                                        <p:strVal val="visible"/>
                                      </p:to>
                                    </p:set>
                                    <p:animEffect transition="in" filter="fade">
                                      <p:cBhvr>
                                        <p:cTn id="84" dur="500"/>
                                        <p:tgtEl>
                                          <p:spTgt spid="276"/>
                                        </p:tgtEl>
                                      </p:cBhvr>
                                    </p:animEffect>
                                  </p:childTnLst>
                                </p:cTn>
                              </p:par>
                              <p:par>
                                <p:cTn id="85" presetID="10" presetClass="entr" presetSubtype="0" fill="hold" nodeType="withEffect">
                                  <p:stCondLst>
                                    <p:cond delay="0"/>
                                  </p:stCondLst>
                                  <p:childTnLst>
                                    <p:set>
                                      <p:cBhvr>
                                        <p:cTn id="86" dur="1" fill="hold">
                                          <p:stCondLst>
                                            <p:cond delay="0"/>
                                          </p:stCondLst>
                                        </p:cTn>
                                        <p:tgtEl>
                                          <p:spTgt spid="277"/>
                                        </p:tgtEl>
                                        <p:attrNameLst>
                                          <p:attrName>style.visibility</p:attrName>
                                        </p:attrNameLst>
                                      </p:cBhvr>
                                      <p:to>
                                        <p:strVal val="visible"/>
                                      </p:to>
                                    </p:set>
                                    <p:animEffect transition="in" filter="fade">
                                      <p:cBhvr>
                                        <p:cTn id="87" dur="500"/>
                                        <p:tgtEl>
                                          <p:spTgt spid="27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78"/>
                                        </p:tgtEl>
                                        <p:attrNameLst>
                                          <p:attrName>style.visibility</p:attrName>
                                        </p:attrNameLst>
                                      </p:cBhvr>
                                      <p:to>
                                        <p:strVal val="visible"/>
                                      </p:to>
                                    </p:set>
                                    <p:animEffect transition="in" filter="fade">
                                      <p:cBhvr>
                                        <p:cTn id="90" dur="500"/>
                                        <p:tgtEl>
                                          <p:spTgt spid="278"/>
                                        </p:tgtEl>
                                      </p:cBhvr>
                                    </p:animEffect>
                                  </p:childTnLst>
                                </p:cTn>
                              </p:par>
                              <p:par>
                                <p:cTn id="91" presetID="10" presetClass="entr" presetSubtype="0" fill="hold" nodeType="withEffect">
                                  <p:stCondLst>
                                    <p:cond delay="0"/>
                                  </p:stCondLst>
                                  <p:childTnLst>
                                    <p:set>
                                      <p:cBhvr>
                                        <p:cTn id="92" dur="1" fill="hold">
                                          <p:stCondLst>
                                            <p:cond delay="0"/>
                                          </p:stCondLst>
                                        </p:cTn>
                                        <p:tgtEl>
                                          <p:spTgt spid="279"/>
                                        </p:tgtEl>
                                        <p:attrNameLst>
                                          <p:attrName>style.visibility</p:attrName>
                                        </p:attrNameLst>
                                      </p:cBhvr>
                                      <p:to>
                                        <p:strVal val="visible"/>
                                      </p:to>
                                    </p:set>
                                    <p:animEffect transition="in" filter="fade">
                                      <p:cBhvr>
                                        <p:cTn id="93" dur="500"/>
                                        <p:tgtEl>
                                          <p:spTgt spid="27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80"/>
                                        </p:tgtEl>
                                        <p:attrNameLst>
                                          <p:attrName>style.visibility</p:attrName>
                                        </p:attrNameLst>
                                      </p:cBhvr>
                                      <p:to>
                                        <p:strVal val="visible"/>
                                      </p:to>
                                    </p:set>
                                    <p:animEffect transition="in" filter="fade">
                                      <p:cBhvr>
                                        <p:cTn id="96" dur="500"/>
                                        <p:tgtEl>
                                          <p:spTgt spid="280"/>
                                        </p:tgtEl>
                                      </p:cBhvr>
                                    </p:animEffect>
                                  </p:childTnLst>
                                </p:cTn>
                              </p:par>
                              <p:par>
                                <p:cTn id="97" presetID="10" presetClass="entr" presetSubtype="0" fill="hold" nodeType="withEffect">
                                  <p:stCondLst>
                                    <p:cond delay="0"/>
                                  </p:stCondLst>
                                  <p:childTnLst>
                                    <p:set>
                                      <p:cBhvr>
                                        <p:cTn id="98" dur="1" fill="hold">
                                          <p:stCondLst>
                                            <p:cond delay="0"/>
                                          </p:stCondLst>
                                        </p:cTn>
                                        <p:tgtEl>
                                          <p:spTgt spid="281"/>
                                        </p:tgtEl>
                                        <p:attrNameLst>
                                          <p:attrName>style.visibility</p:attrName>
                                        </p:attrNameLst>
                                      </p:cBhvr>
                                      <p:to>
                                        <p:strVal val="visible"/>
                                      </p:to>
                                    </p:set>
                                    <p:animEffect transition="in" filter="fade">
                                      <p:cBhvr>
                                        <p:cTn id="99" dur="500"/>
                                        <p:tgtEl>
                                          <p:spTgt spid="28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282"/>
                                        </p:tgtEl>
                                        <p:attrNameLst>
                                          <p:attrName>style.visibility</p:attrName>
                                        </p:attrNameLst>
                                      </p:cBhvr>
                                      <p:to>
                                        <p:strVal val="visible"/>
                                      </p:to>
                                    </p:set>
                                    <p:animEffect transition="in" filter="fade">
                                      <p:cBhvr>
                                        <p:cTn id="102" dur="500"/>
                                        <p:tgtEl>
                                          <p:spTgt spid="28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283"/>
                                        </p:tgtEl>
                                        <p:attrNameLst>
                                          <p:attrName>style.visibility</p:attrName>
                                        </p:attrNameLst>
                                      </p:cBhvr>
                                      <p:to>
                                        <p:strVal val="visible"/>
                                      </p:to>
                                    </p:set>
                                    <p:animEffect transition="in" filter="fade">
                                      <p:cBhvr>
                                        <p:cTn id="105" dur="500"/>
                                        <p:tgtEl>
                                          <p:spTgt spid="283"/>
                                        </p:tgtEl>
                                      </p:cBhvr>
                                    </p:animEffect>
                                  </p:childTnLst>
                                </p:cTn>
                              </p:par>
                              <p:par>
                                <p:cTn id="106" presetID="10" presetClass="entr" presetSubtype="0" fill="hold" nodeType="withEffect">
                                  <p:stCondLst>
                                    <p:cond delay="0"/>
                                  </p:stCondLst>
                                  <p:childTnLst>
                                    <p:set>
                                      <p:cBhvr>
                                        <p:cTn id="107" dur="1" fill="hold">
                                          <p:stCondLst>
                                            <p:cond delay="0"/>
                                          </p:stCondLst>
                                        </p:cTn>
                                        <p:tgtEl>
                                          <p:spTgt spid="284"/>
                                        </p:tgtEl>
                                        <p:attrNameLst>
                                          <p:attrName>style.visibility</p:attrName>
                                        </p:attrNameLst>
                                      </p:cBhvr>
                                      <p:to>
                                        <p:strVal val="visible"/>
                                      </p:to>
                                    </p:set>
                                    <p:animEffect transition="in" filter="fade">
                                      <p:cBhvr>
                                        <p:cTn id="108" dur="500"/>
                                        <p:tgtEl>
                                          <p:spTgt spid="28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85"/>
                                        </p:tgtEl>
                                        <p:attrNameLst>
                                          <p:attrName>style.visibility</p:attrName>
                                        </p:attrNameLst>
                                      </p:cBhvr>
                                      <p:to>
                                        <p:strVal val="visible"/>
                                      </p:to>
                                    </p:set>
                                    <p:animEffect transition="in" filter="fade">
                                      <p:cBhvr>
                                        <p:cTn id="111" dur="500"/>
                                        <p:tgtEl>
                                          <p:spTgt spid="285"/>
                                        </p:tgtEl>
                                      </p:cBhvr>
                                    </p:animEffect>
                                  </p:childTnLst>
                                </p:cTn>
                              </p:par>
                              <p:par>
                                <p:cTn id="112" presetID="10" presetClass="entr" presetSubtype="0" fill="hold" nodeType="withEffect">
                                  <p:stCondLst>
                                    <p:cond delay="0"/>
                                  </p:stCondLst>
                                  <p:childTnLst>
                                    <p:set>
                                      <p:cBhvr>
                                        <p:cTn id="113" dur="1" fill="hold">
                                          <p:stCondLst>
                                            <p:cond delay="0"/>
                                          </p:stCondLst>
                                        </p:cTn>
                                        <p:tgtEl>
                                          <p:spTgt spid="286"/>
                                        </p:tgtEl>
                                        <p:attrNameLst>
                                          <p:attrName>style.visibility</p:attrName>
                                        </p:attrNameLst>
                                      </p:cBhvr>
                                      <p:to>
                                        <p:strVal val="visible"/>
                                      </p:to>
                                    </p:set>
                                    <p:animEffect transition="in" filter="fade">
                                      <p:cBhvr>
                                        <p:cTn id="114" dur="500"/>
                                        <p:tgtEl>
                                          <p:spTgt spid="286"/>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87"/>
                                        </p:tgtEl>
                                        <p:attrNameLst>
                                          <p:attrName>style.visibility</p:attrName>
                                        </p:attrNameLst>
                                      </p:cBhvr>
                                      <p:to>
                                        <p:strVal val="visible"/>
                                      </p:to>
                                    </p:set>
                                    <p:animEffect transition="in" filter="fade">
                                      <p:cBhvr>
                                        <p:cTn id="117" dur="500"/>
                                        <p:tgtEl>
                                          <p:spTgt spid="287"/>
                                        </p:tgtEl>
                                      </p:cBhvr>
                                    </p:animEffect>
                                  </p:childTnLst>
                                </p:cTn>
                              </p:par>
                              <p:par>
                                <p:cTn id="118" presetID="10" presetClass="entr" presetSubtype="0" fill="hold" nodeType="withEffect">
                                  <p:stCondLst>
                                    <p:cond delay="0"/>
                                  </p:stCondLst>
                                  <p:childTnLst>
                                    <p:set>
                                      <p:cBhvr>
                                        <p:cTn id="119" dur="1" fill="hold">
                                          <p:stCondLst>
                                            <p:cond delay="0"/>
                                          </p:stCondLst>
                                        </p:cTn>
                                        <p:tgtEl>
                                          <p:spTgt spid="294"/>
                                        </p:tgtEl>
                                        <p:attrNameLst>
                                          <p:attrName>style.visibility</p:attrName>
                                        </p:attrNameLst>
                                      </p:cBhvr>
                                      <p:to>
                                        <p:strVal val="visible"/>
                                      </p:to>
                                    </p:set>
                                    <p:animEffect transition="in" filter="fade">
                                      <p:cBhvr>
                                        <p:cTn id="120" dur="500"/>
                                        <p:tgtEl>
                                          <p:spTgt spid="29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Effect transition="in" filter="fade">
                                      <p:cBhvr>
                                        <p:cTn id="123" dur="500"/>
                                        <p:tgtEl>
                                          <p:spTgt spid="295"/>
                                        </p:tgtEl>
                                      </p:cBhvr>
                                    </p:animEffect>
                                  </p:childTnLst>
                                </p:cTn>
                              </p:par>
                              <p:par>
                                <p:cTn id="124" presetID="10" presetClass="entr" presetSubtype="0" fill="hold" nodeType="withEffect">
                                  <p:stCondLst>
                                    <p:cond delay="0"/>
                                  </p:stCondLst>
                                  <p:childTnLst>
                                    <p:set>
                                      <p:cBhvr>
                                        <p:cTn id="125" dur="1" fill="hold">
                                          <p:stCondLst>
                                            <p:cond delay="0"/>
                                          </p:stCondLst>
                                        </p:cTn>
                                        <p:tgtEl>
                                          <p:spTgt spid="296"/>
                                        </p:tgtEl>
                                        <p:attrNameLst>
                                          <p:attrName>style.visibility</p:attrName>
                                        </p:attrNameLst>
                                      </p:cBhvr>
                                      <p:to>
                                        <p:strVal val="visible"/>
                                      </p:to>
                                    </p:set>
                                    <p:animEffect transition="in" filter="fade">
                                      <p:cBhvr>
                                        <p:cTn id="126" dur="500"/>
                                        <p:tgtEl>
                                          <p:spTgt spid="296"/>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7"/>
                                        </p:tgtEl>
                                        <p:attrNameLst>
                                          <p:attrName>style.visibility</p:attrName>
                                        </p:attrNameLst>
                                      </p:cBhvr>
                                      <p:to>
                                        <p:strVal val="visible"/>
                                      </p:to>
                                    </p:set>
                                    <p:animEffect transition="in" filter="fade">
                                      <p:cBhvr>
                                        <p:cTn id="129" dur="500"/>
                                        <p:tgtEl>
                                          <p:spTgt spid="297"/>
                                        </p:tgtEl>
                                      </p:cBhvr>
                                    </p:animEffect>
                                  </p:childTnLst>
                                </p:cTn>
                              </p:par>
                              <p:par>
                                <p:cTn id="130" presetID="10" presetClass="entr" presetSubtype="0" fill="hold" nodeType="withEffect">
                                  <p:stCondLst>
                                    <p:cond delay="0"/>
                                  </p:stCondLst>
                                  <p:childTnLst>
                                    <p:set>
                                      <p:cBhvr>
                                        <p:cTn id="131" dur="1" fill="hold">
                                          <p:stCondLst>
                                            <p:cond delay="0"/>
                                          </p:stCondLst>
                                        </p:cTn>
                                        <p:tgtEl>
                                          <p:spTgt spid="298"/>
                                        </p:tgtEl>
                                        <p:attrNameLst>
                                          <p:attrName>style.visibility</p:attrName>
                                        </p:attrNameLst>
                                      </p:cBhvr>
                                      <p:to>
                                        <p:strVal val="visible"/>
                                      </p:to>
                                    </p:set>
                                    <p:animEffect transition="in" filter="fade">
                                      <p:cBhvr>
                                        <p:cTn id="132" dur="500"/>
                                        <p:tgtEl>
                                          <p:spTgt spid="298"/>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299"/>
                                        </p:tgtEl>
                                        <p:attrNameLst>
                                          <p:attrName>style.visibility</p:attrName>
                                        </p:attrNameLst>
                                      </p:cBhvr>
                                      <p:to>
                                        <p:strVal val="visible"/>
                                      </p:to>
                                    </p:set>
                                    <p:animEffect transition="in" filter="fade">
                                      <p:cBhvr>
                                        <p:cTn id="135" dur="500"/>
                                        <p:tgtEl>
                                          <p:spTgt spid="299"/>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308"/>
                                        </p:tgtEl>
                                        <p:attrNameLst>
                                          <p:attrName>style.visibility</p:attrName>
                                        </p:attrNameLst>
                                      </p:cBhvr>
                                      <p:to>
                                        <p:strVal val="visible"/>
                                      </p:to>
                                    </p:set>
                                    <p:animEffect transition="in" filter="fade">
                                      <p:cBhvr>
                                        <p:cTn id="138" dur="500"/>
                                        <p:tgtEl>
                                          <p:spTgt spid="308"/>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309"/>
                                        </p:tgtEl>
                                        <p:attrNameLst>
                                          <p:attrName>style.visibility</p:attrName>
                                        </p:attrNameLst>
                                      </p:cBhvr>
                                      <p:to>
                                        <p:strVal val="visible"/>
                                      </p:to>
                                    </p:set>
                                    <p:animEffect transition="in" filter="fade">
                                      <p:cBhvr>
                                        <p:cTn id="141" dur="500"/>
                                        <p:tgtEl>
                                          <p:spTgt spid="309"/>
                                        </p:tgtEl>
                                      </p:cBhvr>
                                    </p:animEffect>
                                  </p:childTnLst>
                                </p:cTn>
                              </p:par>
                              <p:par>
                                <p:cTn id="142" presetID="10" presetClass="entr" presetSubtype="0" fill="hold" nodeType="withEffect">
                                  <p:stCondLst>
                                    <p:cond delay="0"/>
                                  </p:stCondLst>
                                  <p:childTnLst>
                                    <p:set>
                                      <p:cBhvr>
                                        <p:cTn id="143" dur="1" fill="hold">
                                          <p:stCondLst>
                                            <p:cond delay="0"/>
                                          </p:stCondLst>
                                        </p:cTn>
                                        <p:tgtEl>
                                          <p:spTgt spid="310"/>
                                        </p:tgtEl>
                                        <p:attrNameLst>
                                          <p:attrName>style.visibility</p:attrName>
                                        </p:attrNameLst>
                                      </p:cBhvr>
                                      <p:to>
                                        <p:strVal val="visible"/>
                                      </p:to>
                                    </p:set>
                                    <p:animEffect transition="in" filter="fade">
                                      <p:cBhvr>
                                        <p:cTn id="144" dur="500"/>
                                        <p:tgtEl>
                                          <p:spTgt spid="31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311"/>
                                        </p:tgtEl>
                                        <p:attrNameLst>
                                          <p:attrName>style.visibility</p:attrName>
                                        </p:attrNameLst>
                                      </p:cBhvr>
                                      <p:to>
                                        <p:strVal val="visible"/>
                                      </p:to>
                                    </p:set>
                                    <p:animEffect transition="in" filter="fade">
                                      <p:cBhvr>
                                        <p:cTn id="147" dur="500"/>
                                        <p:tgtEl>
                                          <p:spTgt spid="311"/>
                                        </p:tgtEl>
                                      </p:cBhvr>
                                    </p:animEffect>
                                  </p:childTnLst>
                                </p:cTn>
                              </p:par>
                              <p:par>
                                <p:cTn id="148" presetID="10" presetClass="entr" presetSubtype="0" fill="hold" nodeType="withEffect">
                                  <p:stCondLst>
                                    <p:cond delay="0"/>
                                  </p:stCondLst>
                                  <p:childTnLst>
                                    <p:set>
                                      <p:cBhvr>
                                        <p:cTn id="149" dur="1" fill="hold">
                                          <p:stCondLst>
                                            <p:cond delay="0"/>
                                          </p:stCondLst>
                                        </p:cTn>
                                        <p:tgtEl>
                                          <p:spTgt spid="312"/>
                                        </p:tgtEl>
                                        <p:attrNameLst>
                                          <p:attrName>style.visibility</p:attrName>
                                        </p:attrNameLst>
                                      </p:cBhvr>
                                      <p:to>
                                        <p:strVal val="visible"/>
                                      </p:to>
                                    </p:set>
                                    <p:animEffect transition="in" filter="fade">
                                      <p:cBhvr>
                                        <p:cTn id="150" dur="500"/>
                                        <p:tgtEl>
                                          <p:spTgt spid="31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313"/>
                                        </p:tgtEl>
                                        <p:attrNameLst>
                                          <p:attrName>style.visibility</p:attrName>
                                        </p:attrNameLst>
                                      </p:cBhvr>
                                      <p:to>
                                        <p:strVal val="visible"/>
                                      </p:to>
                                    </p:set>
                                    <p:animEffect transition="in" filter="fade">
                                      <p:cBhvr>
                                        <p:cTn id="153" dur="500"/>
                                        <p:tgtEl>
                                          <p:spTgt spid="313"/>
                                        </p:tgtEl>
                                      </p:cBhvr>
                                    </p:animEffect>
                                  </p:childTnLst>
                                </p:cTn>
                              </p:par>
                              <p:par>
                                <p:cTn id="154" presetID="10" presetClass="entr" presetSubtype="0" fill="hold" nodeType="withEffect">
                                  <p:stCondLst>
                                    <p:cond delay="0"/>
                                  </p:stCondLst>
                                  <p:childTnLst>
                                    <p:set>
                                      <p:cBhvr>
                                        <p:cTn id="155" dur="1" fill="hold">
                                          <p:stCondLst>
                                            <p:cond delay="0"/>
                                          </p:stCondLst>
                                        </p:cTn>
                                        <p:tgtEl>
                                          <p:spTgt spid="314"/>
                                        </p:tgtEl>
                                        <p:attrNameLst>
                                          <p:attrName>style.visibility</p:attrName>
                                        </p:attrNameLst>
                                      </p:cBhvr>
                                      <p:to>
                                        <p:strVal val="visible"/>
                                      </p:to>
                                    </p:set>
                                    <p:animEffect transition="in" filter="fade">
                                      <p:cBhvr>
                                        <p:cTn id="156" dur="500"/>
                                        <p:tgtEl>
                                          <p:spTgt spid="314"/>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15"/>
                                        </p:tgtEl>
                                        <p:attrNameLst>
                                          <p:attrName>style.visibility</p:attrName>
                                        </p:attrNameLst>
                                      </p:cBhvr>
                                      <p:to>
                                        <p:strVal val="visible"/>
                                      </p:to>
                                    </p:set>
                                    <p:animEffect transition="in" filter="fade">
                                      <p:cBhvr>
                                        <p:cTn id="159" dur="500"/>
                                        <p:tgtEl>
                                          <p:spTgt spid="315"/>
                                        </p:tgtEl>
                                      </p:cBhvr>
                                    </p:animEffect>
                                  </p:childTnLst>
                                </p:cTn>
                              </p:par>
                              <p:par>
                                <p:cTn id="160" presetID="10" presetClass="entr" presetSubtype="0" fill="hold" nodeType="withEffect">
                                  <p:stCondLst>
                                    <p:cond delay="0"/>
                                  </p:stCondLst>
                                  <p:childTnLst>
                                    <p:set>
                                      <p:cBhvr>
                                        <p:cTn id="161" dur="1" fill="hold">
                                          <p:stCondLst>
                                            <p:cond delay="0"/>
                                          </p:stCondLst>
                                        </p:cTn>
                                        <p:tgtEl>
                                          <p:spTgt spid="316"/>
                                        </p:tgtEl>
                                        <p:attrNameLst>
                                          <p:attrName>style.visibility</p:attrName>
                                        </p:attrNameLst>
                                      </p:cBhvr>
                                      <p:to>
                                        <p:strVal val="visible"/>
                                      </p:to>
                                    </p:set>
                                    <p:animEffect transition="in" filter="fade">
                                      <p:cBhvr>
                                        <p:cTn id="162" dur="500"/>
                                        <p:tgtEl>
                                          <p:spTgt spid="316"/>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317"/>
                                        </p:tgtEl>
                                        <p:attrNameLst>
                                          <p:attrName>style.visibility</p:attrName>
                                        </p:attrNameLst>
                                      </p:cBhvr>
                                      <p:to>
                                        <p:strVal val="visible"/>
                                      </p:to>
                                    </p:set>
                                    <p:animEffect transition="in" filter="fade">
                                      <p:cBhvr>
                                        <p:cTn id="165" dur="500"/>
                                        <p:tgtEl>
                                          <p:spTgt spid="317"/>
                                        </p:tgtEl>
                                      </p:cBhvr>
                                    </p:animEffect>
                                  </p:childTnLst>
                                </p:cTn>
                              </p:par>
                              <p:par>
                                <p:cTn id="166" presetID="10" presetClass="entr" presetSubtype="0" fill="hold" nodeType="withEffect">
                                  <p:stCondLst>
                                    <p:cond delay="0"/>
                                  </p:stCondLst>
                                  <p:childTnLst>
                                    <p:set>
                                      <p:cBhvr>
                                        <p:cTn id="167" dur="1" fill="hold">
                                          <p:stCondLst>
                                            <p:cond delay="0"/>
                                          </p:stCondLst>
                                        </p:cTn>
                                        <p:tgtEl>
                                          <p:spTgt spid="318"/>
                                        </p:tgtEl>
                                        <p:attrNameLst>
                                          <p:attrName>style.visibility</p:attrName>
                                        </p:attrNameLst>
                                      </p:cBhvr>
                                      <p:to>
                                        <p:strVal val="visible"/>
                                      </p:to>
                                    </p:set>
                                    <p:animEffect transition="in" filter="fade">
                                      <p:cBhvr>
                                        <p:cTn id="168" dur="500"/>
                                        <p:tgtEl>
                                          <p:spTgt spid="318"/>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319"/>
                                        </p:tgtEl>
                                        <p:attrNameLst>
                                          <p:attrName>style.visibility</p:attrName>
                                        </p:attrNameLst>
                                      </p:cBhvr>
                                      <p:to>
                                        <p:strVal val="visible"/>
                                      </p:to>
                                    </p:set>
                                    <p:animEffect transition="in" filter="fade">
                                      <p:cBhvr>
                                        <p:cTn id="171" dur="500"/>
                                        <p:tgtEl>
                                          <p:spTgt spid="319"/>
                                        </p:tgtEl>
                                      </p:cBhvr>
                                    </p:animEffect>
                                  </p:childTnLst>
                                </p:cTn>
                              </p:par>
                              <p:par>
                                <p:cTn id="172" presetID="10" presetClass="entr" presetSubtype="0" fill="hold" nodeType="withEffect">
                                  <p:stCondLst>
                                    <p:cond delay="0"/>
                                  </p:stCondLst>
                                  <p:childTnLst>
                                    <p:set>
                                      <p:cBhvr>
                                        <p:cTn id="173" dur="1" fill="hold">
                                          <p:stCondLst>
                                            <p:cond delay="0"/>
                                          </p:stCondLst>
                                        </p:cTn>
                                        <p:tgtEl>
                                          <p:spTgt spid="320"/>
                                        </p:tgtEl>
                                        <p:attrNameLst>
                                          <p:attrName>style.visibility</p:attrName>
                                        </p:attrNameLst>
                                      </p:cBhvr>
                                      <p:to>
                                        <p:strVal val="visible"/>
                                      </p:to>
                                    </p:set>
                                    <p:animEffect transition="in" filter="fade">
                                      <p:cBhvr>
                                        <p:cTn id="174" dur="500"/>
                                        <p:tgtEl>
                                          <p:spTgt spid="32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321"/>
                                        </p:tgtEl>
                                        <p:attrNameLst>
                                          <p:attrName>style.visibility</p:attrName>
                                        </p:attrNameLst>
                                      </p:cBhvr>
                                      <p:to>
                                        <p:strVal val="visible"/>
                                      </p:to>
                                    </p:set>
                                    <p:animEffect transition="in" filter="fade">
                                      <p:cBhvr>
                                        <p:cTn id="177" dur="500"/>
                                        <p:tgtEl>
                                          <p:spTgt spid="321"/>
                                        </p:tgtEl>
                                      </p:cBhvr>
                                    </p:animEffect>
                                  </p:childTnLst>
                                </p:cTn>
                              </p:par>
                              <p:par>
                                <p:cTn id="178" presetID="10" presetClass="entr" presetSubtype="0" fill="hold" nodeType="withEffect">
                                  <p:stCondLst>
                                    <p:cond delay="0"/>
                                  </p:stCondLst>
                                  <p:childTnLst>
                                    <p:set>
                                      <p:cBhvr>
                                        <p:cTn id="179" dur="1" fill="hold">
                                          <p:stCondLst>
                                            <p:cond delay="0"/>
                                          </p:stCondLst>
                                        </p:cTn>
                                        <p:tgtEl>
                                          <p:spTgt spid="322"/>
                                        </p:tgtEl>
                                        <p:attrNameLst>
                                          <p:attrName>style.visibility</p:attrName>
                                        </p:attrNameLst>
                                      </p:cBhvr>
                                      <p:to>
                                        <p:strVal val="visible"/>
                                      </p:to>
                                    </p:set>
                                    <p:animEffect transition="in" filter="fade">
                                      <p:cBhvr>
                                        <p:cTn id="180" dur="500"/>
                                        <p:tgtEl>
                                          <p:spTgt spid="322"/>
                                        </p:tgtEl>
                                      </p:cBhvr>
                                    </p:animEffect>
                                  </p:childTnLst>
                                </p:cTn>
                              </p:par>
                              <p:par>
                                <p:cTn id="181" presetID="10" presetClass="entr" presetSubtype="0" fill="hold" grpId="0" nodeType="withEffect">
                                  <p:stCondLst>
                                    <p:cond delay="0"/>
                                  </p:stCondLst>
                                  <p:childTnLst>
                                    <p:set>
                                      <p:cBhvr>
                                        <p:cTn id="182" dur="1" fill="hold">
                                          <p:stCondLst>
                                            <p:cond delay="0"/>
                                          </p:stCondLst>
                                        </p:cTn>
                                        <p:tgtEl>
                                          <p:spTgt spid="323"/>
                                        </p:tgtEl>
                                        <p:attrNameLst>
                                          <p:attrName>style.visibility</p:attrName>
                                        </p:attrNameLst>
                                      </p:cBhvr>
                                      <p:to>
                                        <p:strVal val="visible"/>
                                      </p:to>
                                    </p:set>
                                    <p:animEffect transition="in" filter="fade">
                                      <p:cBhvr>
                                        <p:cTn id="183" dur="500"/>
                                        <p:tgtEl>
                                          <p:spTgt spid="323"/>
                                        </p:tgtEl>
                                      </p:cBhvr>
                                    </p:animEffect>
                                  </p:childTnLst>
                                </p:cTn>
                              </p:par>
                              <p:par>
                                <p:cTn id="184" presetID="10" presetClass="entr" presetSubtype="0" fill="hold" grpId="0" nodeType="withEffect">
                                  <p:stCondLst>
                                    <p:cond delay="0"/>
                                  </p:stCondLst>
                                  <p:childTnLst>
                                    <p:set>
                                      <p:cBhvr>
                                        <p:cTn id="185" dur="1" fill="hold">
                                          <p:stCondLst>
                                            <p:cond delay="0"/>
                                          </p:stCondLst>
                                        </p:cTn>
                                        <p:tgtEl>
                                          <p:spTgt spid="264"/>
                                        </p:tgtEl>
                                        <p:attrNameLst>
                                          <p:attrName>style.visibility</p:attrName>
                                        </p:attrNameLst>
                                      </p:cBhvr>
                                      <p:to>
                                        <p:strVal val="visible"/>
                                      </p:to>
                                    </p:set>
                                    <p:animEffect transition="in" filter="fade">
                                      <p:cBhvr>
                                        <p:cTn id="186" dur="500"/>
                                        <p:tgtEl>
                                          <p:spTgt spid="264"/>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265"/>
                                        </p:tgtEl>
                                        <p:attrNameLst>
                                          <p:attrName>style.visibility</p:attrName>
                                        </p:attrNameLst>
                                      </p:cBhvr>
                                      <p:to>
                                        <p:strVal val="visible"/>
                                      </p:to>
                                    </p:set>
                                    <p:animEffect transition="in" filter="fade">
                                      <p:cBhvr>
                                        <p:cTn id="189" dur="500"/>
                                        <p:tgtEl>
                                          <p:spTgt spid="265"/>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262"/>
                                        </p:tgtEl>
                                        <p:attrNameLst>
                                          <p:attrName>style.visibility</p:attrName>
                                        </p:attrNameLst>
                                      </p:cBhvr>
                                      <p:to>
                                        <p:strVal val="visible"/>
                                      </p:to>
                                    </p:set>
                                    <p:animEffect transition="in" filter="fade">
                                      <p:cBhvr>
                                        <p:cTn id="192" dur="500"/>
                                        <p:tgtEl>
                                          <p:spTgt spid="26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63"/>
                                        </p:tgtEl>
                                        <p:attrNameLst>
                                          <p:attrName>style.visibility</p:attrName>
                                        </p:attrNameLst>
                                      </p:cBhvr>
                                      <p:to>
                                        <p:strVal val="visible"/>
                                      </p:to>
                                    </p:set>
                                    <p:animEffect transition="in" filter="fade">
                                      <p:cBhvr>
                                        <p:cTn id="195" dur="500"/>
                                        <p:tgtEl>
                                          <p:spTgt spid="263"/>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254"/>
                                        </p:tgtEl>
                                        <p:attrNameLst>
                                          <p:attrName>style.visibility</p:attrName>
                                        </p:attrNameLst>
                                      </p:cBhvr>
                                      <p:to>
                                        <p:strVal val="visible"/>
                                      </p:to>
                                    </p:set>
                                    <p:animEffect transition="in" filter="fade">
                                      <p:cBhvr>
                                        <p:cTn id="198" dur="500"/>
                                        <p:tgtEl>
                                          <p:spTgt spid="254"/>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255"/>
                                        </p:tgtEl>
                                        <p:attrNameLst>
                                          <p:attrName>style.visibility</p:attrName>
                                        </p:attrNameLst>
                                      </p:cBhvr>
                                      <p:to>
                                        <p:strVal val="visible"/>
                                      </p:to>
                                    </p:set>
                                    <p:animEffect transition="in" filter="fade">
                                      <p:cBhvr>
                                        <p:cTn id="201" dur="500"/>
                                        <p:tgtEl>
                                          <p:spTgt spid="25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252"/>
                                        </p:tgtEl>
                                        <p:attrNameLst>
                                          <p:attrName>style.visibility</p:attrName>
                                        </p:attrNameLst>
                                      </p:cBhvr>
                                      <p:to>
                                        <p:strVal val="visible"/>
                                      </p:to>
                                    </p:set>
                                    <p:animEffect transition="in" filter="fade">
                                      <p:cBhvr>
                                        <p:cTn id="204" dur="500"/>
                                        <p:tgtEl>
                                          <p:spTgt spid="252"/>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253"/>
                                        </p:tgtEl>
                                        <p:attrNameLst>
                                          <p:attrName>style.visibility</p:attrName>
                                        </p:attrNameLst>
                                      </p:cBhvr>
                                      <p:to>
                                        <p:strVal val="visible"/>
                                      </p:to>
                                    </p:set>
                                    <p:animEffect transition="in" filter="fade">
                                      <p:cBhvr>
                                        <p:cTn id="207" dur="500"/>
                                        <p:tgtEl>
                                          <p:spTgt spid="253"/>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256"/>
                                        </p:tgtEl>
                                        <p:attrNameLst>
                                          <p:attrName>style.visibility</p:attrName>
                                        </p:attrNameLst>
                                      </p:cBhvr>
                                      <p:to>
                                        <p:strVal val="visible"/>
                                      </p:to>
                                    </p:set>
                                    <p:animEffect transition="in" filter="fade">
                                      <p:cBhvr>
                                        <p:cTn id="210" dur="500"/>
                                        <p:tgtEl>
                                          <p:spTgt spid="256"/>
                                        </p:tgtEl>
                                      </p:cBhvr>
                                    </p:animEffect>
                                  </p:childTnLst>
                                </p:cTn>
                              </p:par>
                              <p:par>
                                <p:cTn id="211" presetID="10" presetClass="entr" presetSubtype="0" fill="hold" grpId="0" nodeType="withEffect">
                                  <p:stCondLst>
                                    <p:cond delay="0"/>
                                  </p:stCondLst>
                                  <p:childTnLst>
                                    <p:set>
                                      <p:cBhvr>
                                        <p:cTn id="212" dur="1" fill="hold">
                                          <p:stCondLst>
                                            <p:cond delay="0"/>
                                          </p:stCondLst>
                                        </p:cTn>
                                        <p:tgtEl>
                                          <p:spTgt spid="257"/>
                                        </p:tgtEl>
                                        <p:attrNameLst>
                                          <p:attrName>style.visibility</p:attrName>
                                        </p:attrNameLst>
                                      </p:cBhvr>
                                      <p:to>
                                        <p:strVal val="visible"/>
                                      </p:to>
                                    </p:set>
                                    <p:animEffect transition="in" filter="fade">
                                      <p:cBhvr>
                                        <p:cTn id="213" dur="500"/>
                                        <p:tgtEl>
                                          <p:spTgt spid="257"/>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58"/>
                                        </p:tgtEl>
                                        <p:attrNameLst>
                                          <p:attrName>style.visibility</p:attrName>
                                        </p:attrNameLst>
                                      </p:cBhvr>
                                      <p:to>
                                        <p:strVal val="visible"/>
                                      </p:to>
                                    </p:set>
                                    <p:animEffect transition="in" filter="fade">
                                      <p:cBhvr>
                                        <p:cTn id="216" dur="500"/>
                                        <p:tgtEl>
                                          <p:spTgt spid="25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259"/>
                                        </p:tgtEl>
                                        <p:attrNameLst>
                                          <p:attrName>style.visibility</p:attrName>
                                        </p:attrNameLst>
                                      </p:cBhvr>
                                      <p:to>
                                        <p:strVal val="visible"/>
                                      </p:to>
                                    </p:set>
                                    <p:animEffect transition="in" filter="fade">
                                      <p:cBhvr>
                                        <p:cTn id="219" dur="500"/>
                                        <p:tgtEl>
                                          <p:spTgt spid="259"/>
                                        </p:tgtEl>
                                      </p:cBhvr>
                                    </p:animEffect>
                                  </p:childTnLst>
                                </p:cTn>
                              </p:par>
                              <p:par>
                                <p:cTn id="220" presetID="10" presetClass="entr" presetSubtype="0" fill="hold" grpId="0" nodeType="withEffect">
                                  <p:stCondLst>
                                    <p:cond delay="0"/>
                                  </p:stCondLst>
                                  <p:childTnLst>
                                    <p:set>
                                      <p:cBhvr>
                                        <p:cTn id="221" dur="1" fill="hold">
                                          <p:stCondLst>
                                            <p:cond delay="0"/>
                                          </p:stCondLst>
                                        </p:cTn>
                                        <p:tgtEl>
                                          <p:spTgt spid="260"/>
                                        </p:tgtEl>
                                        <p:attrNameLst>
                                          <p:attrName>style.visibility</p:attrName>
                                        </p:attrNameLst>
                                      </p:cBhvr>
                                      <p:to>
                                        <p:strVal val="visible"/>
                                      </p:to>
                                    </p:set>
                                    <p:animEffect transition="in" filter="fade">
                                      <p:cBhvr>
                                        <p:cTn id="222" dur="500"/>
                                        <p:tgtEl>
                                          <p:spTgt spid="260"/>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261"/>
                                        </p:tgtEl>
                                        <p:attrNameLst>
                                          <p:attrName>style.visibility</p:attrName>
                                        </p:attrNameLst>
                                      </p:cBhvr>
                                      <p:to>
                                        <p:strVal val="visible"/>
                                      </p:to>
                                    </p:set>
                                    <p:animEffect transition="in" filter="fade">
                                      <p:cBhvr>
                                        <p:cTn id="225"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animBg="1"/>
      <p:bldP spid="224" grpId="0"/>
      <p:bldP spid="227" grpId="0"/>
      <p:bldP spid="229" grpId="0"/>
      <p:bldP spid="231" grpId="0"/>
      <p:bldP spid="232" grpId="0"/>
      <p:bldP spid="234" grpId="0"/>
      <p:bldP spid="236" grpId="0"/>
      <p:bldP spid="237" grpId="0"/>
      <p:bldP spid="239" grpId="0"/>
      <p:bldP spid="239" grpId="1"/>
      <p:bldP spid="241" grpId="0"/>
      <p:bldP spid="242" grpId="0"/>
      <p:bldP spid="245" grpId="0"/>
      <p:bldP spid="246" grpId="0"/>
      <p:bldP spid="247" grpId="0"/>
      <p:bldP spid="248" grpId="0"/>
      <p:bldP spid="249" grpId="0"/>
      <p:bldP spid="250" grpId="0"/>
      <p:bldP spid="251" grpId="0"/>
      <p:bldP spid="252" grpId="0"/>
      <p:bldP spid="253" grpId="0"/>
      <p:bldP spid="254" grpId="0"/>
      <p:bldP spid="255" grpId="0"/>
      <p:bldP spid="256" grpId="0"/>
      <p:bldP spid="257" grpId="0"/>
      <p:bldP spid="258" grpId="0"/>
      <p:bldP spid="259" grpId="0"/>
      <p:bldP spid="260" grpId="0"/>
      <p:bldP spid="261" grpId="0"/>
      <p:bldP spid="262" grpId="0"/>
      <p:bldP spid="263" grpId="0"/>
      <p:bldP spid="264" grpId="0"/>
      <p:bldP spid="265" grpId="0"/>
      <p:bldP spid="266" grpId="0"/>
      <p:bldP spid="267" grpId="0"/>
      <p:bldP spid="276" grpId="0" animBg="1"/>
      <p:bldP spid="278" grpId="0" animBg="1"/>
      <p:bldP spid="280" grpId="0" animBg="1"/>
      <p:bldP spid="282" grpId="0" animBg="1"/>
      <p:bldP spid="283" grpId="0" animBg="1"/>
      <p:bldP spid="285" grpId="0" animBg="1"/>
      <p:bldP spid="287" grpId="0" animBg="1"/>
      <p:bldP spid="295" grpId="0" animBg="1"/>
      <p:bldP spid="297" grpId="0" animBg="1"/>
      <p:bldP spid="299" grpId="0" animBg="1"/>
      <p:bldP spid="308" grpId="0" animBg="1"/>
      <p:bldP spid="309" grpId="0" animBg="1"/>
      <p:bldP spid="311" grpId="0" animBg="1"/>
      <p:bldP spid="313" grpId="0" animBg="1"/>
      <p:bldP spid="315" grpId="0" animBg="1"/>
      <p:bldP spid="317" grpId="0" animBg="1"/>
      <p:bldP spid="319" grpId="0" animBg="1"/>
      <p:bldP spid="321" grpId="0" animBg="1"/>
      <p:bldP spid="323" grpId="0" animBg="1"/>
      <p:bldP spid="324" grpId="0"/>
      <p:bldP spid="325" grpId="0"/>
      <p:bldP spid="3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P4:	</a:t>
            </a:r>
            <a:br>
              <a:rPr lang="en-US" altLang="en-US" dirty="0"/>
            </a:br>
            <a:r>
              <a:rPr lang="en-US" dirty="0"/>
              <a:t>Prepare entries for partnership liquidation.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11981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7AA26F6-32AC-44E2-8027-39837A85E683}" type="slidenum">
              <a:rPr lang="en-US" altLang="en-US" smtClean="0">
                <a:solidFill>
                  <a:srgbClr val="898989"/>
                </a:solidFill>
                <a:latin typeface="Arial" pitchFamily="34" charset="0"/>
                <a:cs typeface="Arial" pitchFamily="34" charset="0"/>
              </a:rPr>
              <a:pPr/>
              <a:t>48</a:t>
            </a:fld>
            <a:endParaRPr lang="en-US" altLang="en-US">
              <a:solidFill>
                <a:srgbClr val="898989"/>
              </a:solidFill>
              <a:latin typeface="Arial" pitchFamily="34" charset="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19813" name="Picture 2"/>
          <p:cNvPicPr>
            <a:picLocks noChangeAspect="1" noChangeArrowheads="1"/>
          </p:cNvPicPr>
          <p:nvPr/>
        </p:nvPicPr>
        <p:blipFill>
          <a:blip r:embed="rId3" cstate="print"/>
          <a:srcRect/>
          <a:stretch>
            <a:fillRect/>
          </a:stretch>
        </p:blipFill>
        <p:spPr bwMode="auto">
          <a:xfrm>
            <a:off x="914400" y="1936750"/>
            <a:ext cx="7315200" cy="87312"/>
          </a:xfrm>
          <a:prstGeom prst="rect">
            <a:avLst/>
          </a:prstGeom>
          <a:noFill/>
          <a:ln w="9525">
            <a:noFill/>
            <a:miter lim="800000"/>
            <a:headEnd/>
            <a:tailEnd/>
          </a:ln>
        </p:spPr>
      </p:pic>
      <p:pic>
        <p:nvPicPr>
          <p:cNvPr id="119814"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609600"/>
            <a:ext cx="8229600" cy="914400"/>
          </a:xfrm>
        </p:spPr>
        <p:txBody>
          <a:bodyPr/>
          <a:lstStyle/>
          <a:p>
            <a:pPr eaLnBrk="1" hangingPunct="1"/>
            <a:r>
              <a:rPr lang="en-US" altLang="en-US" b="1" dirty="0"/>
              <a:t>Liquidation of a Partnership </a:t>
            </a:r>
          </a:p>
        </p:txBody>
      </p:sp>
      <p:sp>
        <p:nvSpPr>
          <p:cNvPr id="35843" name="Text Box 3"/>
          <p:cNvSpPr txBox="1">
            <a:spLocks noChangeArrowheads="1"/>
          </p:cNvSpPr>
          <p:nvPr/>
        </p:nvSpPr>
        <p:spPr bwMode="auto">
          <a:xfrm>
            <a:off x="152400" y="1657350"/>
            <a:ext cx="8763000" cy="4308475"/>
          </a:xfrm>
          <a:prstGeom prst="rect">
            <a:avLst/>
          </a:prstGeom>
          <a:solidFill>
            <a:srgbClr val="CCC1DA"/>
          </a:solidFill>
          <a:ln w="9525">
            <a:solidFill>
              <a:srgbClr val="632523"/>
            </a:solidFill>
            <a:miter lim="800000"/>
            <a:headEnd/>
            <a:tailEnd/>
          </a:ln>
          <a:effectLst>
            <a:outerShdw blurRad="63500" dist="38100" dir="2700000" algn="tl" rotWithShape="0">
              <a:srgbClr val="000000">
                <a:alpha val="39999"/>
              </a:srgbClr>
            </a:outerShdw>
          </a:effectLst>
        </p:spPr>
        <p:txBody>
          <a:bodyPr>
            <a:spAutoFit/>
          </a:bodyPr>
          <a:lstStyle/>
          <a:p>
            <a:pPr marL="457200" indent="-457200">
              <a:spcBef>
                <a:spcPct val="50000"/>
              </a:spcBef>
              <a:defRPr/>
            </a:pPr>
            <a:r>
              <a:rPr lang="en-US" sz="3200" dirty="0">
                <a:solidFill>
                  <a:srgbClr val="632523"/>
                </a:solidFill>
                <a:latin typeface="Calibri" pitchFamily="-84" charset="0"/>
                <a:ea typeface="ＭＳ Ｐゴシック" pitchFamily="-84" charset="-128"/>
                <a:cs typeface="Arial" charset="0"/>
              </a:rPr>
              <a:t>A partnership dissolution requires 3 steps following the sale of n</a:t>
            </a:r>
            <a:r>
              <a:rPr lang="en-US" sz="2800" dirty="0">
                <a:solidFill>
                  <a:srgbClr val="632523"/>
                </a:solidFill>
                <a:latin typeface="Calibri" pitchFamily="-84" charset="0"/>
                <a:ea typeface="ＭＳ Ｐゴシック" pitchFamily="-84" charset="-128"/>
                <a:cs typeface="Arial" charset="0"/>
              </a:rPr>
              <a:t>oncash assets and the recording of a gain or loss on liquidation.</a:t>
            </a:r>
          </a:p>
          <a:p>
            <a:pPr marL="457200" indent="-457200">
              <a:spcBef>
                <a:spcPct val="50000"/>
              </a:spcBef>
              <a:buClr>
                <a:srgbClr val="632523"/>
              </a:buClr>
              <a:buFont typeface="Calibri" pitchFamily="-84" charset="0"/>
              <a:buAutoNum type="arabicPeriod"/>
              <a:defRPr/>
            </a:pPr>
            <a:r>
              <a:rPr lang="en-US" sz="2800" dirty="0">
                <a:solidFill>
                  <a:srgbClr val="632523"/>
                </a:solidFill>
                <a:latin typeface="Calibri" pitchFamily="-84" charset="0"/>
                <a:ea typeface="ＭＳ Ｐゴシック" pitchFamily="-84" charset="-128"/>
                <a:cs typeface="Arial" charset="0"/>
              </a:rPr>
              <a:t>Gain or loss on liquidation is allocated to partners using their income-and-loss ratio.</a:t>
            </a:r>
          </a:p>
          <a:p>
            <a:pPr marL="457200" indent="-457200">
              <a:spcBef>
                <a:spcPct val="50000"/>
              </a:spcBef>
              <a:buClr>
                <a:srgbClr val="632523"/>
              </a:buClr>
              <a:buFont typeface="Calibri" pitchFamily="-84" charset="0"/>
              <a:buAutoNum type="arabicPeriod"/>
              <a:defRPr/>
            </a:pPr>
            <a:r>
              <a:rPr lang="en-US" sz="2800" dirty="0">
                <a:solidFill>
                  <a:srgbClr val="632523"/>
                </a:solidFill>
                <a:latin typeface="Calibri" pitchFamily="-84" charset="0"/>
                <a:ea typeface="ＭＳ Ｐゴシック" pitchFamily="-84" charset="-128"/>
                <a:cs typeface="Arial" charset="0"/>
              </a:rPr>
              <a:t>Liabilities are paid or settled.</a:t>
            </a:r>
          </a:p>
          <a:p>
            <a:pPr marL="457200" indent="-457200">
              <a:spcBef>
                <a:spcPct val="50000"/>
              </a:spcBef>
              <a:buClr>
                <a:srgbClr val="632523"/>
              </a:buClr>
              <a:buFont typeface="Calibri" pitchFamily="-84" charset="0"/>
              <a:buAutoNum type="arabicPeriod"/>
              <a:defRPr/>
            </a:pPr>
            <a:r>
              <a:rPr lang="en-US" sz="2800" dirty="0">
                <a:solidFill>
                  <a:srgbClr val="632523"/>
                </a:solidFill>
                <a:latin typeface="Calibri" pitchFamily="-84" charset="0"/>
                <a:ea typeface="ＭＳ Ｐゴシック" pitchFamily="-84" charset="-128"/>
                <a:cs typeface="Arial" charset="0"/>
              </a:rPr>
              <a:t>Any remaining cash is distributed to partners based on their capital balances.</a:t>
            </a: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99B32B45-E512-4AD4-985C-1478541F6457}" type="slidenum">
              <a:rPr lang="en-US" smtClean="0"/>
              <a:pPr>
                <a:defRPr/>
              </a:pPr>
              <a:t>49</a:t>
            </a:fld>
            <a:endParaRPr lang="en-US" dirty="0"/>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90600" y="533400"/>
            <a:ext cx="7848600" cy="1066800"/>
          </a:xfrm>
        </p:spPr>
        <p:txBody>
          <a:bodyPr rtlCol="0">
            <a:normAutofit fontScale="90000"/>
          </a:bodyPr>
          <a:lstStyle/>
          <a:p>
            <a:pPr eaLnBrk="1" fontAlgn="auto" hangingPunct="1">
              <a:spcAft>
                <a:spcPts val="0"/>
              </a:spcAft>
              <a:defRPr/>
            </a:pPr>
            <a:r>
              <a:rPr lang="en-US" altLang="en-US" sz="4000" b="1" dirty="0"/>
              <a:t>Organizations with Partnership Characteristics</a:t>
            </a:r>
          </a:p>
        </p:txBody>
      </p:sp>
      <p:grpSp>
        <p:nvGrpSpPr>
          <p:cNvPr id="2" name="Group 15"/>
          <p:cNvGrpSpPr>
            <a:grpSpLocks/>
          </p:cNvGrpSpPr>
          <p:nvPr/>
        </p:nvGrpSpPr>
        <p:grpSpPr bwMode="auto">
          <a:xfrm>
            <a:off x="164071" y="1670050"/>
            <a:ext cx="2590800" cy="4419600"/>
            <a:chOff x="96" y="1056"/>
            <a:chExt cx="1632" cy="2784"/>
          </a:xfrm>
        </p:grpSpPr>
        <p:sp>
          <p:nvSpPr>
            <p:cNvPr id="74767" name="Line 4"/>
            <p:cNvSpPr>
              <a:spLocks noChangeShapeType="1"/>
            </p:cNvSpPr>
            <p:nvPr/>
          </p:nvSpPr>
          <p:spPr bwMode="auto">
            <a:xfrm>
              <a:off x="912" y="1776"/>
              <a:ext cx="0" cy="480"/>
            </a:xfrm>
            <a:prstGeom prst="line">
              <a:avLst/>
            </a:prstGeom>
            <a:noFill/>
            <a:ln w="38100">
              <a:solidFill>
                <a:srgbClr val="FF0000"/>
              </a:solidFill>
              <a:round/>
              <a:headEnd/>
              <a:tailEnd/>
            </a:ln>
            <a:effectLst>
              <a:outerShdw dist="35921" dir="2700000" algn="ctr" rotWithShape="0">
                <a:schemeClr val="tx2"/>
              </a:outerShdw>
            </a:effectLst>
          </p:spPr>
          <p:txBody>
            <a:bodyPr/>
            <a:lstStyle/>
            <a:p>
              <a:endParaRPr lang="en-US"/>
            </a:p>
          </p:txBody>
        </p:sp>
        <p:sp>
          <p:nvSpPr>
            <p:cNvPr id="14341" name="Oval 5"/>
            <p:cNvSpPr>
              <a:spLocks noChangeArrowheads="1"/>
            </p:cNvSpPr>
            <p:nvPr/>
          </p:nvSpPr>
          <p:spPr bwMode="auto">
            <a:xfrm>
              <a:off x="160" y="1056"/>
              <a:ext cx="1504" cy="816"/>
            </a:xfrm>
            <a:prstGeom prst="ellipse">
              <a:avLst/>
            </a:prstGeom>
            <a:solidFill>
              <a:srgbClr val="CCECFF"/>
            </a:solidFill>
            <a:ln w="12700">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1900" b="1" dirty="0">
                  <a:latin typeface="Calibri" pitchFamily="-84" charset="0"/>
                  <a:ea typeface="ＭＳ Ｐゴシック" pitchFamily="-84" charset="-128"/>
                  <a:cs typeface="Arial" charset="0"/>
                </a:rPr>
                <a:t>Limited Partnerships</a:t>
              </a:r>
              <a:br>
                <a:rPr lang="en-US" sz="1900" b="1" dirty="0">
                  <a:latin typeface="Calibri" pitchFamily="-84" charset="0"/>
                  <a:ea typeface="ＭＳ Ｐゴシック" pitchFamily="-84" charset="-128"/>
                  <a:cs typeface="Arial" charset="0"/>
                </a:rPr>
              </a:br>
              <a:r>
                <a:rPr lang="en-US" sz="1900" b="1" dirty="0">
                  <a:latin typeface="Calibri" pitchFamily="-84" charset="0"/>
                  <a:ea typeface="ＭＳ Ｐゴシック" pitchFamily="-84" charset="-128"/>
                  <a:cs typeface="Arial" charset="0"/>
                </a:rPr>
                <a:t>(LP)</a:t>
              </a:r>
              <a:endParaRPr lang="en-US" sz="1900" dirty="0">
                <a:latin typeface="Calibri" pitchFamily="-84" charset="0"/>
                <a:ea typeface="ＭＳ Ｐゴシック" pitchFamily="-84" charset="-128"/>
                <a:cs typeface="Arial" charset="0"/>
              </a:endParaRPr>
            </a:p>
          </p:txBody>
        </p:sp>
        <p:sp>
          <p:nvSpPr>
            <p:cNvPr id="14342" name="Rectangle 6"/>
            <p:cNvSpPr>
              <a:spLocks noChangeArrowheads="1"/>
            </p:cNvSpPr>
            <p:nvPr/>
          </p:nvSpPr>
          <p:spPr bwMode="auto">
            <a:xfrm>
              <a:off x="96" y="2160"/>
              <a:ext cx="1632" cy="1680"/>
            </a:xfrm>
            <a:prstGeom prst="rect">
              <a:avLst/>
            </a:prstGeom>
            <a:solidFill>
              <a:srgbClr val="CCECFF"/>
            </a:solidFill>
            <a:ln w="9525">
              <a:solidFill>
                <a:schemeClr val="tx1"/>
              </a:solidFill>
              <a:miter lim="800000"/>
              <a:headEnd/>
              <a:tailEnd/>
            </a:ln>
            <a:effectLst>
              <a:outerShdw blurRad="63500" dist="38100" dir="2700000" algn="tl" rotWithShape="0">
                <a:srgbClr val="000000">
                  <a:alpha val="39999"/>
                </a:srgbClr>
              </a:outerShdw>
            </a:effectLst>
          </p:spPr>
          <p:txBody>
            <a:bodyPr anchor="ctr"/>
            <a:lstStyle/>
            <a:p>
              <a:pPr>
                <a:buFontTx/>
                <a:buChar char="•"/>
                <a:defRPr/>
              </a:pPr>
              <a:r>
                <a:rPr lang="en-US" sz="1900" dirty="0">
                  <a:solidFill>
                    <a:srgbClr val="002060"/>
                  </a:solidFill>
                  <a:latin typeface="Calibri" pitchFamily="-84" charset="0"/>
                  <a:ea typeface="ＭＳ Ｐゴシック" pitchFamily="-84" charset="-128"/>
                  <a:cs typeface="Arial" charset="0"/>
                </a:rPr>
                <a:t> </a:t>
              </a:r>
              <a:r>
                <a:rPr lang="en-US" sz="1900" dirty="0">
                  <a:latin typeface="Calibri" pitchFamily="-84" charset="0"/>
                  <a:ea typeface="ＭＳ Ｐゴシック" pitchFamily="-84" charset="-128"/>
                  <a:cs typeface="Arial" charset="0"/>
                </a:rPr>
                <a:t>General partners assume management duties and unlimited liability for partnership debts.</a:t>
              </a:r>
            </a:p>
            <a:p>
              <a:pPr>
                <a:buFontTx/>
                <a:buChar char="•"/>
                <a:defRPr/>
              </a:pPr>
              <a:r>
                <a:rPr lang="en-US" sz="1900" dirty="0">
                  <a:latin typeface="Calibri" pitchFamily="-84" charset="0"/>
                  <a:ea typeface="ＭＳ Ｐゴシック" pitchFamily="-84" charset="-128"/>
                  <a:cs typeface="Arial" charset="0"/>
                </a:rPr>
                <a:t> Limited partners have no personal liability beyond invested amounts.</a:t>
              </a:r>
            </a:p>
          </p:txBody>
        </p:sp>
      </p:grpSp>
      <p:grpSp>
        <p:nvGrpSpPr>
          <p:cNvPr id="3" name="Group 16"/>
          <p:cNvGrpSpPr>
            <a:grpSpLocks/>
          </p:cNvGrpSpPr>
          <p:nvPr/>
        </p:nvGrpSpPr>
        <p:grpSpPr bwMode="auto">
          <a:xfrm>
            <a:off x="3212071" y="1670050"/>
            <a:ext cx="2590800" cy="4419600"/>
            <a:chOff x="2016" y="1056"/>
            <a:chExt cx="1632" cy="2784"/>
          </a:xfrm>
        </p:grpSpPr>
        <p:sp>
          <p:nvSpPr>
            <p:cNvPr id="74764" name="Line 8"/>
            <p:cNvSpPr>
              <a:spLocks noChangeShapeType="1"/>
            </p:cNvSpPr>
            <p:nvPr/>
          </p:nvSpPr>
          <p:spPr bwMode="auto">
            <a:xfrm>
              <a:off x="2832" y="1776"/>
              <a:ext cx="0" cy="480"/>
            </a:xfrm>
            <a:prstGeom prst="line">
              <a:avLst/>
            </a:prstGeom>
            <a:noFill/>
            <a:ln w="38100">
              <a:solidFill>
                <a:srgbClr val="FF0000"/>
              </a:solidFill>
              <a:round/>
              <a:headEnd/>
              <a:tailEnd/>
            </a:ln>
            <a:effectLst>
              <a:outerShdw dist="35921" dir="2700000" algn="ctr" rotWithShape="0">
                <a:schemeClr val="tx2"/>
              </a:outerShdw>
            </a:effectLst>
          </p:spPr>
          <p:txBody>
            <a:bodyPr/>
            <a:lstStyle/>
            <a:p>
              <a:endParaRPr lang="en-US"/>
            </a:p>
          </p:txBody>
        </p:sp>
        <p:sp>
          <p:nvSpPr>
            <p:cNvPr id="14345" name="Oval 9"/>
            <p:cNvSpPr>
              <a:spLocks noChangeArrowheads="1"/>
            </p:cNvSpPr>
            <p:nvPr/>
          </p:nvSpPr>
          <p:spPr bwMode="auto">
            <a:xfrm>
              <a:off x="2080" y="1056"/>
              <a:ext cx="1504" cy="816"/>
            </a:xfrm>
            <a:prstGeom prst="ellipse">
              <a:avLst/>
            </a:prstGeom>
            <a:solidFill>
              <a:srgbClr val="CCFFCC"/>
            </a:solidFill>
            <a:ln w="12700">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1900" b="1" dirty="0">
                  <a:latin typeface="Calibri" pitchFamily="-84" charset="0"/>
                  <a:ea typeface="ＭＳ Ｐゴシック" pitchFamily="-84" charset="-128"/>
                  <a:cs typeface="Arial" charset="0"/>
                </a:rPr>
                <a:t>Limited Liability Partnerships</a:t>
              </a:r>
              <a:br>
                <a:rPr lang="en-US" sz="1900" b="1" dirty="0">
                  <a:latin typeface="Calibri" pitchFamily="-84" charset="0"/>
                  <a:ea typeface="ＭＳ Ｐゴシック" pitchFamily="-84" charset="-128"/>
                  <a:cs typeface="Arial" charset="0"/>
                </a:rPr>
              </a:br>
              <a:r>
                <a:rPr lang="en-US" sz="1900" b="1" dirty="0">
                  <a:latin typeface="Calibri" pitchFamily="-84" charset="0"/>
                  <a:ea typeface="ＭＳ Ｐゴシック" pitchFamily="-84" charset="-128"/>
                  <a:cs typeface="Arial" charset="0"/>
                </a:rPr>
                <a:t>(LLP)</a:t>
              </a:r>
              <a:endParaRPr lang="en-US" sz="1900" dirty="0">
                <a:latin typeface="Calibri" pitchFamily="-84" charset="0"/>
                <a:ea typeface="ＭＳ Ｐゴシック" pitchFamily="-84" charset="-128"/>
                <a:cs typeface="Arial" charset="0"/>
              </a:endParaRPr>
            </a:p>
          </p:txBody>
        </p:sp>
        <p:sp>
          <p:nvSpPr>
            <p:cNvPr id="14346" name="Rectangle 10"/>
            <p:cNvSpPr>
              <a:spLocks noChangeArrowheads="1"/>
            </p:cNvSpPr>
            <p:nvPr/>
          </p:nvSpPr>
          <p:spPr bwMode="auto">
            <a:xfrm>
              <a:off x="2016" y="2160"/>
              <a:ext cx="1632" cy="1680"/>
            </a:xfrm>
            <a:prstGeom prst="rect">
              <a:avLst/>
            </a:prstGeom>
            <a:solidFill>
              <a:srgbClr val="CCFFCC"/>
            </a:solidFill>
            <a:ln w="9525">
              <a:solidFill>
                <a:schemeClr val="tx1"/>
              </a:solidFill>
              <a:miter lim="800000"/>
              <a:headEnd/>
              <a:tailEnd/>
            </a:ln>
            <a:effectLst>
              <a:outerShdw blurRad="63500" dist="38100" dir="2700000" algn="tl" rotWithShape="0">
                <a:srgbClr val="000000">
                  <a:alpha val="39999"/>
                </a:srgbClr>
              </a:outerShdw>
            </a:effectLst>
          </p:spPr>
          <p:txBody>
            <a:bodyPr anchor="ctr"/>
            <a:lstStyle/>
            <a:p>
              <a:pPr>
                <a:buFontTx/>
                <a:buChar char="•"/>
                <a:defRPr/>
              </a:pPr>
              <a:r>
                <a:rPr lang="en-US" sz="1900" dirty="0">
                  <a:latin typeface="Calibri" pitchFamily="-84" charset="0"/>
                  <a:ea typeface="ＭＳ Ｐゴシック" pitchFamily="-84" charset="-128"/>
                  <a:cs typeface="Arial" charset="0"/>
                </a:rPr>
                <a:t> Protects innocent partners from malpractice or negligence claims.</a:t>
              </a:r>
              <a:br>
                <a:rPr lang="en-US" sz="1900" dirty="0">
                  <a:latin typeface="Calibri" pitchFamily="-84" charset="0"/>
                  <a:ea typeface="ＭＳ Ｐゴシック" pitchFamily="-84" charset="-128"/>
                  <a:cs typeface="Arial" charset="0"/>
                </a:rPr>
              </a:br>
              <a:endParaRPr lang="en-US" sz="1900" dirty="0">
                <a:latin typeface="Calibri" pitchFamily="-84" charset="0"/>
                <a:ea typeface="ＭＳ Ｐゴシック" pitchFamily="-84" charset="-128"/>
                <a:cs typeface="Arial" charset="0"/>
              </a:endParaRPr>
            </a:p>
            <a:p>
              <a:pPr>
                <a:buFontTx/>
                <a:buChar char="•"/>
                <a:defRPr/>
              </a:pPr>
              <a:r>
                <a:rPr lang="en-US" sz="1900" dirty="0">
                  <a:latin typeface="Calibri" pitchFamily="-84" charset="0"/>
                  <a:ea typeface="ＭＳ Ｐゴシック" pitchFamily="-84" charset="-128"/>
                  <a:cs typeface="Arial" charset="0"/>
                </a:rPr>
                <a:t> Most states hold all partners personally liable for partnership debts.</a:t>
              </a:r>
            </a:p>
          </p:txBody>
        </p:sp>
      </p:grpSp>
      <p:grpSp>
        <p:nvGrpSpPr>
          <p:cNvPr id="4" name="Group 17"/>
          <p:cNvGrpSpPr>
            <a:grpSpLocks/>
          </p:cNvGrpSpPr>
          <p:nvPr/>
        </p:nvGrpSpPr>
        <p:grpSpPr bwMode="auto">
          <a:xfrm>
            <a:off x="6336271" y="1670050"/>
            <a:ext cx="2590800" cy="4419600"/>
            <a:chOff x="3984" y="1056"/>
            <a:chExt cx="1632" cy="2784"/>
          </a:xfrm>
        </p:grpSpPr>
        <p:sp>
          <p:nvSpPr>
            <p:cNvPr id="74761" name="Line 12"/>
            <p:cNvSpPr>
              <a:spLocks noChangeShapeType="1"/>
            </p:cNvSpPr>
            <p:nvPr/>
          </p:nvSpPr>
          <p:spPr bwMode="auto">
            <a:xfrm>
              <a:off x="4800" y="1776"/>
              <a:ext cx="0" cy="480"/>
            </a:xfrm>
            <a:prstGeom prst="line">
              <a:avLst/>
            </a:prstGeom>
            <a:noFill/>
            <a:ln w="38100">
              <a:solidFill>
                <a:srgbClr val="FF0000"/>
              </a:solidFill>
              <a:round/>
              <a:headEnd/>
              <a:tailEnd/>
            </a:ln>
            <a:effectLst>
              <a:outerShdw dist="25400" algn="ctr" rotWithShape="0">
                <a:schemeClr val="tx2"/>
              </a:outerShdw>
            </a:effectLst>
          </p:spPr>
          <p:txBody>
            <a:bodyPr/>
            <a:lstStyle/>
            <a:p>
              <a:endParaRPr lang="en-US"/>
            </a:p>
          </p:txBody>
        </p:sp>
        <p:sp>
          <p:nvSpPr>
            <p:cNvPr id="14349" name="Oval 13"/>
            <p:cNvSpPr>
              <a:spLocks noChangeArrowheads="1"/>
            </p:cNvSpPr>
            <p:nvPr/>
          </p:nvSpPr>
          <p:spPr bwMode="auto">
            <a:xfrm>
              <a:off x="4032" y="1056"/>
              <a:ext cx="1520" cy="816"/>
            </a:xfrm>
            <a:prstGeom prst="ellipse">
              <a:avLst/>
            </a:prstGeom>
            <a:solidFill>
              <a:srgbClr val="FFCCCC"/>
            </a:solidFill>
            <a:ln w="12700">
              <a:solidFill>
                <a:schemeClr val="tx1"/>
              </a:solidFill>
              <a:round/>
              <a:headEnd/>
              <a:tailEnd/>
            </a:ln>
            <a:effectLst>
              <a:outerShdw blurRad="63500" dist="38100" dir="2700000" algn="tl" rotWithShape="0">
                <a:srgbClr val="000000">
                  <a:alpha val="39999"/>
                </a:srgbClr>
              </a:outerShdw>
            </a:effectLst>
          </p:spPr>
          <p:txBody>
            <a:bodyPr anchor="ctr"/>
            <a:lstStyle/>
            <a:p>
              <a:pPr algn="ctr">
                <a:defRPr/>
              </a:pPr>
              <a:r>
                <a:rPr lang="en-US" sz="1900" b="1" dirty="0">
                  <a:latin typeface="Calibri" pitchFamily="-84" charset="0"/>
                  <a:ea typeface="ＭＳ Ｐゴシック" pitchFamily="-84" charset="-128"/>
                  <a:cs typeface="Arial" charset="0"/>
                </a:rPr>
                <a:t>Limited Liability Companies</a:t>
              </a:r>
              <a:br>
                <a:rPr lang="en-US" sz="1900" b="1" dirty="0">
                  <a:latin typeface="Calibri" pitchFamily="-84" charset="0"/>
                  <a:ea typeface="ＭＳ Ｐゴシック" pitchFamily="-84" charset="-128"/>
                  <a:cs typeface="Arial" charset="0"/>
                </a:rPr>
              </a:br>
              <a:r>
                <a:rPr lang="en-US" sz="1900" b="1" dirty="0">
                  <a:latin typeface="Calibri" pitchFamily="-84" charset="0"/>
                  <a:ea typeface="ＭＳ Ｐゴシック" pitchFamily="-84" charset="-128"/>
                  <a:cs typeface="Arial" charset="0"/>
                </a:rPr>
                <a:t>(LLC)</a:t>
              </a:r>
              <a:endParaRPr lang="en-US" sz="1900" dirty="0">
                <a:latin typeface="Calibri" pitchFamily="-84" charset="0"/>
                <a:ea typeface="ＭＳ Ｐゴシック" pitchFamily="-84" charset="-128"/>
                <a:cs typeface="Arial" charset="0"/>
              </a:endParaRPr>
            </a:p>
          </p:txBody>
        </p:sp>
        <p:sp>
          <p:nvSpPr>
            <p:cNvPr id="14350" name="Rectangle 14"/>
            <p:cNvSpPr>
              <a:spLocks noChangeArrowheads="1"/>
            </p:cNvSpPr>
            <p:nvPr/>
          </p:nvSpPr>
          <p:spPr bwMode="auto">
            <a:xfrm>
              <a:off x="3984" y="2160"/>
              <a:ext cx="1632" cy="1680"/>
            </a:xfrm>
            <a:prstGeom prst="rect">
              <a:avLst/>
            </a:prstGeom>
            <a:solidFill>
              <a:srgbClr val="FFCCCC"/>
            </a:solidFill>
            <a:ln w="9525">
              <a:solidFill>
                <a:schemeClr val="tx1"/>
              </a:solidFill>
              <a:miter lim="800000"/>
              <a:headEnd/>
              <a:tailEnd/>
            </a:ln>
            <a:effectLst>
              <a:outerShdw blurRad="63500" dist="38100" dir="2700000" algn="tl" rotWithShape="0">
                <a:srgbClr val="000000">
                  <a:alpha val="39999"/>
                </a:srgbClr>
              </a:outerShdw>
            </a:effectLst>
          </p:spPr>
          <p:txBody>
            <a:bodyPr anchor="ctr"/>
            <a:lstStyle/>
            <a:p>
              <a:pPr>
                <a:buFontTx/>
                <a:buChar char="•"/>
                <a:defRPr/>
              </a:pPr>
              <a:r>
                <a:rPr lang="en-US" sz="1900" dirty="0">
                  <a:solidFill>
                    <a:srgbClr val="4F6228"/>
                  </a:solidFill>
                  <a:latin typeface="Calibri" pitchFamily="-84" charset="0"/>
                  <a:ea typeface="ＭＳ Ｐゴシック" pitchFamily="-84" charset="-128"/>
                  <a:cs typeface="Arial" charset="0"/>
                </a:rPr>
                <a:t> </a:t>
              </a:r>
              <a:r>
                <a:rPr lang="en-US" sz="1900" dirty="0">
                  <a:latin typeface="Calibri" pitchFamily="-84" charset="0"/>
                  <a:ea typeface="ＭＳ Ｐゴシック" pitchFamily="-84" charset="-128"/>
                  <a:cs typeface="Arial" charset="0"/>
                </a:rPr>
                <a:t>Members have same limited liability feature as owners of a corporation.</a:t>
              </a:r>
              <a:br>
                <a:rPr lang="en-US" sz="1900" dirty="0">
                  <a:latin typeface="Calibri" pitchFamily="-84" charset="0"/>
                  <a:ea typeface="ＭＳ Ｐゴシック" pitchFamily="-84" charset="-128"/>
                  <a:cs typeface="Arial" charset="0"/>
                </a:rPr>
              </a:br>
              <a:endParaRPr lang="en-US" sz="1900" dirty="0">
                <a:latin typeface="Calibri" pitchFamily="-84" charset="0"/>
                <a:ea typeface="ＭＳ Ｐゴシック" pitchFamily="-84" charset="-128"/>
                <a:cs typeface="Arial" charset="0"/>
              </a:endParaRPr>
            </a:p>
            <a:p>
              <a:pPr>
                <a:buFontTx/>
                <a:buChar char="•"/>
                <a:defRPr/>
              </a:pPr>
              <a:r>
                <a:rPr lang="en-US" sz="1900" dirty="0">
                  <a:latin typeface="Calibri" pitchFamily="-84" charset="0"/>
                  <a:ea typeface="ＭＳ Ｐゴシック" pitchFamily="-84" charset="-128"/>
                  <a:cs typeface="Arial" charset="0"/>
                </a:rPr>
                <a:t> A limited liability corporation typically has a limited life.</a:t>
              </a:r>
            </a:p>
          </p:txBody>
        </p:sp>
      </p:grpSp>
      <p:sp>
        <p:nvSpPr>
          <p:cNvPr id="16" name="Rectangle 1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7" name="Slide Number Placeholder 16"/>
          <p:cNvSpPr>
            <a:spLocks noGrp="1"/>
          </p:cNvSpPr>
          <p:nvPr>
            <p:ph type="sldNum" sz="quarter" idx="12"/>
          </p:nvPr>
        </p:nvSpPr>
        <p:spPr/>
        <p:txBody>
          <a:bodyPr/>
          <a:lstStyle/>
          <a:p>
            <a:pPr>
              <a:defRPr/>
            </a:pPr>
            <a:fld id="{9AD824A5-4E89-4B17-8E4B-3820A25C7BB2}" type="slidenum">
              <a:rPr lang="en-US" smtClean="0"/>
              <a:pPr>
                <a:defRPr/>
              </a:pPr>
              <a:t>5</a:t>
            </a:fld>
            <a:endParaRPr lang="en-US" dirty="0"/>
          </a:p>
        </p:txBody>
      </p:sp>
      <p:sp>
        <p:nvSpPr>
          <p:cNvPr id="18" name="Rounded Rectangle 17"/>
          <p:cNvSpPr/>
          <p:nvPr/>
        </p:nvSpPr>
        <p:spPr>
          <a:xfrm>
            <a:off x="138113" y="6553200"/>
            <a:ext cx="5500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partnerships and similar organizations.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1"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nodeType="afterGroup">
                            <p:stCondLst>
                              <p:cond delay="3000"/>
                            </p:stCondLst>
                            <p:childTnLst>
                              <p:par>
                                <p:cTn id="13" presetID="22" presetClass="entr" presetSubtype="1" fill="hold" nodeType="afterEffect">
                                  <p:stCondLst>
                                    <p:cond delay="200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685800"/>
            <a:ext cx="8229600" cy="731838"/>
          </a:xfrm>
        </p:spPr>
        <p:txBody>
          <a:bodyPr/>
          <a:lstStyle/>
          <a:p>
            <a:pPr eaLnBrk="1" hangingPunct="1"/>
            <a:r>
              <a:rPr lang="en-US" altLang="en-US" b="1" dirty="0"/>
              <a:t>No Capital Deficiency </a:t>
            </a:r>
          </a:p>
        </p:txBody>
      </p:sp>
      <p:sp>
        <p:nvSpPr>
          <p:cNvPr id="36867" name="Text Box 3"/>
          <p:cNvSpPr txBox="1">
            <a:spLocks noChangeArrowheads="1"/>
          </p:cNvSpPr>
          <p:nvPr/>
        </p:nvSpPr>
        <p:spPr bwMode="auto">
          <a:xfrm>
            <a:off x="304800" y="1836738"/>
            <a:ext cx="8610600" cy="830262"/>
          </a:xfrm>
          <a:prstGeom prst="rect">
            <a:avLst/>
          </a:prstGeom>
          <a:solidFill>
            <a:srgbClr val="B3A2C7"/>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50000"/>
              </a:spcBef>
              <a:defRPr/>
            </a:pPr>
            <a:r>
              <a:rPr lang="en-US" sz="2400" b="1" dirty="0">
                <a:solidFill>
                  <a:srgbClr val="632523"/>
                </a:solidFill>
                <a:latin typeface="Calibri" pitchFamily="-84" charset="0"/>
                <a:ea typeface="ＭＳ Ｐゴシック" pitchFamily="-84" charset="-128"/>
                <a:cs typeface="Arial" charset="0"/>
              </a:rPr>
              <a:t>No capital deficiency means that all partners have a zero or credit balance in their capital accounts.</a:t>
            </a:r>
          </a:p>
        </p:txBody>
      </p:sp>
      <p:sp>
        <p:nvSpPr>
          <p:cNvPr id="36870" name="Text Box 6"/>
          <p:cNvSpPr txBox="1">
            <a:spLocks noChangeArrowheads="1"/>
          </p:cNvSpPr>
          <p:nvPr/>
        </p:nvSpPr>
        <p:spPr bwMode="auto">
          <a:xfrm>
            <a:off x="304800" y="3022600"/>
            <a:ext cx="8610600" cy="1016000"/>
          </a:xfrm>
          <a:prstGeom prst="rect">
            <a:avLst/>
          </a:prstGeom>
          <a:solidFill>
            <a:srgbClr val="E6B9B8"/>
          </a:solidFill>
          <a:ln w="9525">
            <a:solidFill>
              <a:schemeClr val="tx1"/>
            </a:solidFill>
            <a:miter lim="800000"/>
            <a:headEnd/>
            <a:tailEnd/>
          </a:ln>
          <a:effectLst>
            <a:outerShdw dist="35921" dir="2700000" algn="ctr" rotWithShape="0">
              <a:schemeClr val="tx2"/>
            </a:outerShdw>
          </a:effectLst>
        </p:spPr>
        <p:txBody>
          <a:bodyPr>
            <a:spAutoFit/>
          </a:bodyPr>
          <a:lstStyle/>
          <a:p>
            <a:pPr algn="ctr">
              <a:spcBef>
                <a:spcPct val="50000"/>
              </a:spcBef>
            </a:pPr>
            <a:r>
              <a:rPr lang="en-US" altLang="en-US" sz="2000" dirty="0" err="1">
                <a:solidFill>
                  <a:srgbClr val="002060"/>
                </a:solidFill>
                <a:ea typeface="MS PGothic" pitchFamily="34" charset="-128"/>
              </a:rPr>
              <a:t>Zayn</a:t>
            </a:r>
            <a:r>
              <a:rPr lang="en-US" altLang="en-US" sz="2000" dirty="0">
                <a:solidFill>
                  <a:srgbClr val="002060"/>
                </a:solidFill>
                <a:ea typeface="MS PGothic" pitchFamily="34" charset="-128"/>
              </a:rPr>
              <a:t>, Perez, and </a:t>
            </a:r>
            <a:r>
              <a:rPr lang="en-US" altLang="en-US" sz="2000" dirty="0" err="1">
                <a:solidFill>
                  <a:srgbClr val="002060"/>
                </a:solidFill>
                <a:ea typeface="MS PGothic" pitchFamily="34" charset="-128"/>
              </a:rPr>
              <a:t>Rasheed</a:t>
            </a:r>
            <a:r>
              <a:rPr lang="en-US" altLang="en-US" sz="2000" dirty="0">
                <a:solidFill>
                  <a:srgbClr val="002060"/>
                </a:solidFill>
                <a:ea typeface="MS PGothic" pitchFamily="34" charset="-128"/>
              </a:rPr>
              <a:t> agree to dissolve their partnership.  </a:t>
            </a:r>
            <a:br>
              <a:rPr lang="en-US" altLang="en-US" sz="2000" dirty="0">
                <a:solidFill>
                  <a:srgbClr val="002060"/>
                </a:solidFill>
                <a:ea typeface="MS PGothic" pitchFamily="34" charset="-128"/>
              </a:rPr>
            </a:br>
            <a:r>
              <a:rPr lang="en-US" altLang="en-US" sz="2000" dirty="0">
                <a:solidFill>
                  <a:srgbClr val="002060"/>
                </a:solidFill>
                <a:ea typeface="MS PGothic" pitchFamily="34" charset="-128"/>
              </a:rPr>
              <a:t>The only outstanding liability is an account payable of $20,000. Prior to dissolution the partnership has the following balance sheet:</a:t>
            </a: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9CDC5773-249E-4256-8681-9339B65BB380}" type="slidenum">
              <a:rPr lang="en-US" smtClean="0"/>
              <a:pPr>
                <a:defRPr/>
              </a:pPr>
              <a:t>50</a:t>
            </a:fld>
            <a:endParaRPr lang="en-US" dirty="0"/>
          </a:p>
        </p:txBody>
      </p:sp>
      <p:pic>
        <p:nvPicPr>
          <p:cNvPr id="9227" name="Picture 11"/>
          <p:cNvPicPr>
            <a:picLocks noChangeAspect="1" noChangeArrowheads="1"/>
          </p:cNvPicPr>
          <p:nvPr/>
        </p:nvPicPr>
        <p:blipFill>
          <a:blip r:embed="rId3" cstate="print"/>
          <a:srcRect/>
          <a:stretch>
            <a:fillRect/>
          </a:stretch>
        </p:blipFill>
        <p:spPr bwMode="auto">
          <a:xfrm>
            <a:off x="80963" y="4343400"/>
            <a:ext cx="8982075" cy="733425"/>
          </a:xfrm>
          <a:prstGeom prst="rect">
            <a:avLst/>
          </a:prstGeom>
          <a:noFill/>
          <a:ln w="9525">
            <a:noFill/>
            <a:miter lim="800000"/>
            <a:headEnd/>
            <a:tailEnd/>
          </a:ln>
        </p:spPr>
      </p:pic>
      <p:sp>
        <p:nvSpPr>
          <p:cNvPr id="9" name="Rounded Rectangle 8"/>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slide(fromTop)">
                                      <p:cBhvr>
                                        <p:cTn id="7" dur="500"/>
                                        <p:tgtEl>
                                          <p:spTgt spid="36867"/>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6870"/>
                                        </p:tgtEl>
                                        <p:attrNameLst>
                                          <p:attrName>style.visibility</p:attrName>
                                        </p:attrNameLst>
                                      </p:cBhvr>
                                      <p:to>
                                        <p:strVal val="visible"/>
                                      </p:to>
                                    </p:set>
                                    <p:animEffect transition="in" filter="slide(fromTop)">
                                      <p:cBhvr>
                                        <p:cTn id="11" dur="500"/>
                                        <p:tgtEl>
                                          <p:spTgt spid="36870"/>
                                        </p:tgtEl>
                                      </p:cBhvr>
                                    </p:animEffect>
                                  </p:childTnLst>
                                </p:cTn>
                              </p:par>
                              <p:par>
                                <p:cTn id="12" presetID="2" presetClass="entr" presetSubtype="4" fill="hold" nodeType="withEffect">
                                  <p:stCondLst>
                                    <p:cond delay="0"/>
                                  </p:stCondLst>
                                  <p:childTnLst>
                                    <p:set>
                                      <p:cBhvr>
                                        <p:cTn id="13" dur="1" fill="hold">
                                          <p:stCondLst>
                                            <p:cond delay="0"/>
                                          </p:stCondLst>
                                        </p:cTn>
                                        <p:tgtEl>
                                          <p:spTgt spid="9227"/>
                                        </p:tgtEl>
                                        <p:attrNameLst>
                                          <p:attrName>style.visibility</p:attrName>
                                        </p:attrNameLst>
                                      </p:cBhvr>
                                      <p:to>
                                        <p:strVal val="visible"/>
                                      </p:to>
                                    </p:set>
                                    <p:anim calcmode="lin" valueType="num">
                                      <p:cBhvr additive="base">
                                        <p:cTn id="14" dur="500" fill="hold"/>
                                        <p:tgtEl>
                                          <p:spTgt spid="9227"/>
                                        </p:tgtEl>
                                        <p:attrNameLst>
                                          <p:attrName>ppt_x</p:attrName>
                                        </p:attrNameLst>
                                      </p:cBhvr>
                                      <p:tavLst>
                                        <p:tav tm="0">
                                          <p:val>
                                            <p:strVal val="#ppt_x"/>
                                          </p:val>
                                        </p:tav>
                                        <p:tav tm="100000">
                                          <p:val>
                                            <p:strVal val="#ppt_x"/>
                                          </p:val>
                                        </p:tav>
                                      </p:tavLst>
                                    </p:anim>
                                    <p:anim calcmode="lin" valueType="num">
                                      <p:cBhvr additive="base">
                                        <p:cTn id="15"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autoUpdateAnimBg="0"/>
      <p:bldP spid="36870"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09600"/>
            <a:ext cx="8229600" cy="808038"/>
          </a:xfrm>
        </p:spPr>
        <p:txBody>
          <a:bodyPr/>
          <a:lstStyle/>
          <a:p>
            <a:pPr eaLnBrk="1" hangingPunct="1"/>
            <a:r>
              <a:rPr lang="en-US" altLang="en-US" b="1" dirty="0"/>
              <a:t>No Capital Deficiency </a:t>
            </a:r>
          </a:p>
        </p:txBody>
      </p:sp>
      <p:sp>
        <p:nvSpPr>
          <p:cNvPr id="122883" name="Text Box 6"/>
          <p:cNvSpPr txBox="1">
            <a:spLocks noChangeArrowheads="1"/>
          </p:cNvSpPr>
          <p:nvPr/>
        </p:nvSpPr>
        <p:spPr bwMode="auto">
          <a:xfrm>
            <a:off x="304800" y="1447800"/>
            <a:ext cx="8610600" cy="1570038"/>
          </a:xfrm>
          <a:prstGeom prst="rect">
            <a:avLst/>
          </a:prstGeom>
          <a:solidFill>
            <a:srgbClr val="E6B9B8"/>
          </a:solidFill>
          <a:ln w="9525">
            <a:solidFill>
              <a:schemeClr val="tx1"/>
            </a:solidFill>
            <a:miter lim="800000"/>
            <a:headEnd/>
            <a:tailEnd/>
          </a:ln>
          <a:effectLst>
            <a:outerShdw dist="35921" dir="2700000" algn="ctr" rotWithShape="0">
              <a:schemeClr val="tx2"/>
            </a:outerShdw>
          </a:effectLst>
        </p:spPr>
        <p:txBody>
          <a:bodyPr>
            <a:spAutoFit/>
          </a:bodyPr>
          <a:lstStyle/>
          <a:p>
            <a:pPr algn="ctr">
              <a:spcBef>
                <a:spcPct val="50000"/>
              </a:spcBef>
            </a:pPr>
            <a:r>
              <a:rPr lang="en-US" altLang="en-US" sz="2400">
                <a:solidFill>
                  <a:srgbClr val="632523"/>
                </a:solidFill>
                <a:latin typeface="Calibri" pitchFamily="34" charset="0"/>
                <a:ea typeface="MS PGothic" pitchFamily="34" charset="-128"/>
              </a:rPr>
              <a:t>BOARDS begins the dissolution process by selling the land for $46,000 cash. The gain on the sale of the land is distributed equally among the partners. After the sale of the land the company pays the account payable.</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78E701AA-E592-446E-883E-2EE1B02F0460}" type="slidenum">
              <a:rPr lang="en-US" smtClean="0"/>
              <a:pPr>
                <a:defRPr/>
              </a:pPr>
              <a:t>51</a:t>
            </a:fld>
            <a:endParaRPr lang="en-US" dirty="0"/>
          </a:p>
        </p:txBody>
      </p:sp>
      <p:pic>
        <p:nvPicPr>
          <p:cNvPr id="122887" name="Picture 8"/>
          <p:cNvPicPr>
            <a:picLocks noChangeAspect="1" noChangeArrowheads="1"/>
          </p:cNvPicPr>
          <p:nvPr/>
        </p:nvPicPr>
        <p:blipFill>
          <a:blip r:embed="rId3" cstate="print"/>
          <a:srcRect/>
          <a:stretch>
            <a:fillRect/>
          </a:stretch>
        </p:blipFill>
        <p:spPr bwMode="auto">
          <a:xfrm>
            <a:off x="390525" y="3409950"/>
            <a:ext cx="8362950" cy="2686050"/>
          </a:xfrm>
          <a:prstGeom prst="rect">
            <a:avLst/>
          </a:prstGeom>
          <a:noFill/>
          <a:ln w="9525">
            <a:noFill/>
            <a:miter lim="800000"/>
            <a:headEnd/>
            <a:tailEnd/>
          </a:ln>
        </p:spPr>
      </p:pic>
      <p:sp>
        <p:nvSpPr>
          <p:cNvPr id="8" name="Rounded Rectangle 7"/>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533400"/>
            <a:ext cx="8229600" cy="990600"/>
          </a:xfrm>
        </p:spPr>
        <p:txBody>
          <a:bodyPr/>
          <a:lstStyle/>
          <a:p>
            <a:pPr eaLnBrk="1" hangingPunct="1"/>
            <a:r>
              <a:rPr lang="en-US" altLang="en-US" b="1" dirty="0"/>
              <a:t>No Capital Deficiency </a:t>
            </a:r>
          </a:p>
        </p:txBody>
      </p:sp>
      <p:sp>
        <p:nvSpPr>
          <p:cNvPr id="4" name="Rectangle 3"/>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5" name="Slide Number Placeholder 4"/>
          <p:cNvSpPr>
            <a:spLocks noGrp="1"/>
          </p:cNvSpPr>
          <p:nvPr>
            <p:ph type="sldNum" sz="quarter" idx="12"/>
          </p:nvPr>
        </p:nvSpPr>
        <p:spPr/>
        <p:txBody>
          <a:bodyPr/>
          <a:lstStyle/>
          <a:p>
            <a:pPr>
              <a:defRPr/>
            </a:pPr>
            <a:fld id="{1B681306-38FE-45AA-BF10-DFA6A83FF4C9}" type="slidenum">
              <a:rPr lang="en-US" smtClean="0"/>
              <a:pPr>
                <a:defRPr/>
              </a:pPr>
              <a:t>52</a:t>
            </a:fld>
            <a:endParaRPr lang="en-US" dirty="0"/>
          </a:p>
        </p:txBody>
      </p:sp>
      <p:pic>
        <p:nvPicPr>
          <p:cNvPr id="123910" name="Picture 7"/>
          <p:cNvPicPr>
            <a:picLocks noChangeAspect="1" noChangeArrowheads="1"/>
          </p:cNvPicPr>
          <p:nvPr/>
        </p:nvPicPr>
        <p:blipFill>
          <a:blip r:embed="rId3" cstate="print"/>
          <a:srcRect/>
          <a:stretch>
            <a:fillRect/>
          </a:stretch>
        </p:blipFill>
        <p:spPr bwMode="auto">
          <a:xfrm>
            <a:off x="361950" y="1619250"/>
            <a:ext cx="8420100" cy="971550"/>
          </a:xfrm>
          <a:prstGeom prst="rect">
            <a:avLst/>
          </a:prstGeom>
          <a:noFill/>
          <a:ln w="9525">
            <a:noFill/>
            <a:miter lim="800000"/>
            <a:headEnd/>
            <a:tailEnd/>
          </a:ln>
        </p:spPr>
      </p:pic>
      <p:sp>
        <p:nvSpPr>
          <p:cNvPr id="123911" name="Text Box 6"/>
          <p:cNvSpPr txBox="1">
            <a:spLocks noChangeArrowheads="1"/>
          </p:cNvSpPr>
          <p:nvPr/>
        </p:nvSpPr>
        <p:spPr bwMode="auto">
          <a:xfrm>
            <a:off x="333375" y="2786063"/>
            <a:ext cx="8610600" cy="338137"/>
          </a:xfrm>
          <a:prstGeom prst="rect">
            <a:avLst/>
          </a:prstGeom>
          <a:solidFill>
            <a:srgbClr val="E6B9B8"/>
          </a:solidFill>
          <a:ln w="9525">
            <a:solidFill>
              <a:schemeClr val="tx1"/>
            </a:solidFill>
            <a:miter lim="800000"/>
            <a:headEnd/>
            <a:tailEnd/>
          </a:ln>
          <a:effectLst>
            <a:outerShdw dist="35921" dir="2700000" algn="ctr" rotWithShape="0">
              <a:schemeClr val="tx2"/>
            </a:outerShdw>
          </a:effectLst>
        </p:spPr>
        <p:txBody>
          <a:bodyPr>
            <a:spAutoFit/>
          </a:bodyPr>
          <a:lstStyle/>
          <a:p>
            <a:pPr algn="ctr">
              <a:spcBef>
                <a:spcPct val="50000"/>
              </a:spcBef>
            </a:pPr>
            <a:r>
              <a:rPr lang="en-US" altLang="en-US" sz="1600">
                <a:solidFill>
                  <a:srgbClr val="632523"/>
                </a:solidFill>
                <a:latin typeface="Calibri" pitchFamily="34" charset="0"/>
                <a:ea typeface="MS PGothic" pitchFamily="34" charset="-128"/>
              </a:rPr>
              <a:t>After step 2, we have the following capital balances along with the remaining cash balance.</a:t>
            </a:r>
          </a:p>
        </p:txBody>
      </p:sp>
      <p:pic>
        <p:nvPicPr>
          <p:cNvPr id="123912" name="Picture 8"/>
          <p:cNvPicPr>
            <a:picLocks noChangeAspect="1" noChangeArrowheads="1"/>
          </p:cNvPicPr>
          <p:nvPr/>
        </p:nvPicPr>
        <p:blipFill>
          <a:blip r:embed="rId4" cstate="print"/>
          <a:srcRect/>
          <a:stretch>
            <a:fillRect/>
          </a:stretch>
        </p:blipFill>
        <p:spPr bwMode="auto">
          <a:xfrm>
            <a:off x="0" y="3262313"/>
            <a:ext cx="9144000" cy="1081087"/>
          </a:xfrm>
          <a:prstGeom prst="rect">
            <a:avLst/>
          </a:prstGeom>
          <a:noFill/>
          <a:ln w="9525">
            <a:noFill/>
            <a:miter lim="800000"/>
            <a:headEnd/>
            <a:tailEnd/>
          </a:ln>
        </p:spPr>
      </p:pic>
      <p:pic>
        <p:nvPicPr>
          <p:cNvPr id="123913" name="Picture 9"/>
          <p:cNvPicPr>
            <a:picLocks noChangeAspect="1" noChangeArrowheads="1"/>
          </p:cNvPicPr>
          <p:nvPr/>
        </p:nvPicPr>
        <p:blipFill>
          <a:blip r:embed="rId5" cstate="print"/>
          <a:srcRect/>
          <a:stretch>
            <a:fillRect/>
          </a:stretch>
        </p:blipFill>
        <p:spPr bwMode="auto">
          <a:xfrm>
            <a:off x="381000" y="4495800"/>
            <a:ext cx="8382000" cy="1343025"/>
          </a:xfrm>
          <a:prstGeom prst="rect">
            <a:avLst/>
          </a:prstGeom>
          <a:noFill/>
          <a:ln w="9525">
            <a:noFill/>
            <a:miter lim="800000"/>
            <a:headEnd/>
            <a:tailEnd/>
          </a:ln>
        </p:spPr>
      </p:pic>
      <p:sp>
        <p:nvSpPr>
          <p:cNvPr id="10" name="Rounded Rectangle 9"/>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609600"/>
            <a:ext cx="8229600" cy="808038"/>
          </a:xfrm>
        </p:spPr>
        <p:txBody>
          <a:bodyPr/>
          <a:lstStyle/>
          <a:p>
            <a:pPr eaLnBrk="1" hangingPunct="1"/>
            <a:r>
              <a:rPr lang="en-US" altLang="en-US" b="1" dirty="0"/>
              <a:t>Capital Deficiency </a:t>
            </a:r>
          </a:p>
        </p:txBody>
      </p:sp>
      <p:sp>
        <p:nvSpPr>
          <p:cNvPr id="36870" name="Text Box 6"/>
          <p:cNvSpPr txBox="1">
            <a:spLocks noChangeArrowheads="1"/>
          </p:cNvSpPr>
          <p:nvPr/>
        </p:nvSpPr>
        <p:spPr bwMode="auto">
          <a:xfrm>
            <a:off x="293688" y="1447800"/>
            <a:ext cx="8610600" cy="3108325"/>
          </a:xfrm>
          <a:prstGeom prst="rect">
            <a:avLst/>
          </a:prstGeom>
          <a:solidFill>
            <a:srgbClr val="953735"/>
          </a:solidFill>
          <a:ln w="9525">
            <a:solidFill>
              <a:schemeClr val="tx1"/>
            </a:solidFill>
            <a:miter lim="800000"/>
            <a:headEnd/>
            <a:tailEnd/>
          </a:ln>
          <a:effectLst>
            <a:outerShdw dist="35921" dir="2700000" algn="ctr" rotWithShape="0">
              <a:schemeClr val="tx2"/>
            </a:outerShdw>
          </a:effectLst>
        </p:spPr>
        <p:txBody>
          <a:bodyPr>
            <a:spAutoFit/>
          </a:bodyPr>
          <a:lstStyle/>
          <a:p>
            <a:pPr>
              <a:defRPr/>
            </a:pPr>
            <a:r>
              <a:rPr lang="en-US" sz="2800" dirty="0">
                <a:solidFill>
                  <a:srgbClr val="FFFF00"/>
                </a:solidFill>
                <a:effectLst>
                  <a:outerShdw blurRad="38100" dist="38100" dir="2700000" algn="tl">
                    <a:srgbClr val="000000"/>
                  </a:outerShdw>
                </a:effectLst>
                <a:latin typeface="Calibri" pitchFamily="-84" charset="0"/>
                <a:cs typeface="Arial" charset="0"/>
              </a:rPr>
              <a:t>Capital deficiency </a:t>
            </a:r>
            <a:r>
              <a:rPr lang="en-US" sz="2800" dirty="0">
                <a:solidFill>
                  <a:schemeClr val="bg1"/>
                </a:solidFill>
                <a:effectLst>
                  <a:outerShdw blurRad="38100" dist="38100" dir="2700000" algn="tl">
                    <a:srgbClr val="000000"/>
                  </a:outerShdw>
                </a:effectLst>
                <a:latin typeface="Calibri" pitchFamily="-84" charset="0"/>
                <a:cs typeface="Arial" charset="0"/>
              </a:rPr>
              <a:t>means that at least one partner has a debit balance in his or her capital account at the point of final cash distribution. This can arise from liquidation losses, excessive withdrawals before liquidation, or recurring losses in prior periods. A partner with a capital deficiency must, if possible, cover the deficit by paying cash into the partnership.</a:t>
            </a:r>
            <a:endParaRPr lang="en-US" sz="2800" dirty="0">
              <a:solidFill>
                <a:schemeClr val="bg1"/>
              </a:solidFill>
              <a:effectLst>
                <a:outerShdw blurRad="38100" dist="38100" dir="2700000" algn="tl">
                  <a:srgbClr val="000000"/>
                </a:outerShdw>
              </a:effectLst>
              <a:latin typeface="Calibri" pitchFamily="-84" charset="0"/>
              <a:ea typeface="ＭＳ Ｐゴシック" pitchFamily="-84" charset="-128"/>
              <a:cs typeface="Arial" charset="0"/>
            </a:endParaRPr>
          </a:p>
        </p:txBody>
      </p:sp>
      <p:sp>
        <p:nvSpPr>
          <p:cNvPr id="5" name="Rectangle 4"/>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6" name="Slide Number Placeholder 5"/>
          <p:cNvSpPr>
            <a:spLocks noGrp="1"/>
          </p:cNvSpPr>
          <p:nvPr>
            <p:ph type="sldNum" sz="quarter" idx="12"/>
          </p:nvPr>
        </p:nvSpPr>
        <p:spPr/>
        <p:txBody>
          <a:bodyPr/>
          <a:lstStyle/>
          <a:p>
            <a:pPr>
              <a:defRPr/>
            </a:pPr>
            <a:fld id="{67509C8F-D179-4296-9624-A281B6B744AC}" type="slidenum">
              <a:rPr lang="en-US" smtClean="0"/>
              <a:pPr>
                <a:defRPr/>
              </a:pPr>
              <a:t>53</a:t>
            </a:fld>
            <a:endParaRPr lang="en-US" dirty="0"/>
          </a:p>
        </p:txBody>
      </p:sp>
      <p:sp>
        <p:nvSpPr>
          <p:cNvPr id="7" name="Rounded Rectangle 6"/>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slide(fromTop)">
                                      <p:cBhvr>
                                        <p:cTn id="7"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609600"/>
            <a:ext cx="8229600" cy="914400"/>
          </a:xfrm>
        </p:spPr>
        <p:txBody>
          <a:bodyPr/>
          <a:lstStyle/>
          <a:p>
            <a:pPr eaLnBrk="1" hangingPunct="1"/>
            <a:r>
              <a:rPr lang="en-US" altLang="en-US" b="1" dirty="0"/>
              <a:t>Capital Deficiency</a:t>
            </a:r>
          </a:p>
        </p:txBody>
      </p:sp>
      <p:sp>
        <p:nvSpPr>
          <p:cNvPr id="125955" name="Text Box 6"/>
          <p:cNvSpPr txBox="1">
            <a:spLocks noChangeArrowheads="1"/>
          </p:cNvSpPr>
          <p:nvPr/>
        </p:nvSpPr>
        <p:spPr bwMode="auto">
          <a:xfrm>
            <a:off x="228600" y="1600200"/>
            <a:ext cx="8610600" cy="1446213"/>
          </a:xfrm>
          <a:prstGeom prst="rect">
            <a:avLst/>
          </a:prstGeom>
          <a:solidFill>
            <a:srgbClr val="CCECFF"/>
          </a:solidFill>
          <a:ln w="9525">
            <a:solidFill>
              <a:schemeClr val="tx1"/>
            </a:solidFill>
            <a:miter lim="800000"/>
            <a:headEnd/>
            <a:tailEnd/>
          </a:ln>
          <a:effectLst>
            <a:outerShdw dist="35921" dir="2700000" algn="ctr" rotWithShape="0">
              <a:schemeClr val="tx2"/>
            </a:outerShdw>
          </a:effectLst>
        </p:spPr>
        <p:txBody>
          <a:bodyPr>
            <a:spAutoFit/>
          </a:bodyPr>
          <a:lstStyle/>
          <a:p>
            <a:pPr algn="ctr">
              <a:spcBef>
                <a:spcPct val="50000"/>
              </a:spcBef>
            </a:pPr>
            <a:r>
              <a:rPr lang="en-US" altLang="en-US" sz="2200" dirty="0" err="1">
                <a:solidFill>
                  <a:srgbClr val="002060"/>
                </a:solidFill>
                <a:latin typeface="Calibri" pitchFamily="34" charset="0"/>
                <a:ea typeface="MS PGothic" pitchFamily="34" charset="-128"/>
              </a:rPr>
              <a:t>Zayn</a:t>
            </a:r>
            <a:r>
              <a:rPr lang="en-US" altLang="en-US" sz="2200" dirty="0">
                <a:solidFill>
                  <a:srgbClr val="002060"/>
                </a:solidFill>
                <a:latin typeface="Calibri" pitchFamily="34" charset="0"/>
                <a:ea typeface="MS PGothic" pitchFamily="34" charset="-128"/>
              </a:rPr>
              <a:t>, Perez, and </a:t>
            </a:r>
            <a:r>
              <a:rPr lang="en-US" altLang="en-US" sz="2200" dirty="0" err="1">
                <a:solidFill>
                  <a:srgbClr val="002060"/>
                </a:solidFill>
                <a:latin typeface="Calibri" pitchFamily="34" charset="0"/>
                <a:ea typeface="MS PGothic" pitchFamily="34" charset="-128"/>
              </a:rPr>
              <a:t>Rasheed</a:t>
            </a:r>
            <a:r>
              <a:rPr lang="en-US" altLang="en-US" sz="2200" dirty="0">
                <a:solidFill>
                  <a:srgbClr val="002060"/>
                </a:solidFill>
                <a:latin typeface="Calibri" pitchFamily="34" charset="0"/>
                <a:ea typeface="MS PGothic" pitchFamily="34" charset="-128"/>
              </a:rPr>
              <a:t> agree to dissolve their partnership.  </a:t>
            </a:r>
            <a:br>
              <a:rPr lang="en-US" altLang="en-US" sz="2200" dirty="0">
                <a:solidFill>
                  <a:srgbClr val="002060"/>
                </a:solidFill>
                <a:latin typeface="Calibri" pitchFamily="34" charset="0"/>
                <a:ea typeface="MS PGothic" pitchFamily="34" charset="-128"/>
              </a:rPr>
            </a:br>
            <a:r>
              <a:rPr lang="en-US" altLang="en-US" sz="2200" dirty="0">
                <a:solidFill>
                  <a:srgbClr val="002060"/>
                </a:solidFill>
                <a:latin typeface="Calibri" pitchFamily="34" charset="0"/>
                <a:ea typeface="MS PGothic" pitchFamily="34" charset="-128"/>
              </a:rPr>
              <a:t>Prior to the final distribution of cash to the partners, </a:t>
            </a:r>
            <a:r>
              <a:rPr lang="en-US" altLang="en-US" sz="2200" dirty="0" err="1">
                <a:solidFill>
                  <a:srgbClr val="002060"/>
                </a:solidFill>
                <a:latin typeface="Calibri" pitchFamily="34" charset="0"/>
                <a:ea typeface="MS PGothic" pitchFamily="34" charset="-128"/>
              </a:rPr>
              <a:t>Zayn</a:t>
            </a:r>
            <a:r>
              <a:rPr lang="en-US" altLang="en-US" sz="2200" dirty="0">
                <a:solidFill>
                  <a:srgbClr val="002060"/>
                </a:solidFill>
                <a:latin typeface="Calibri" pitchFamily="34" charset="0"/>
                <a:ea typeface="MS PGothic" pitchFamily="34" charset="-128"/>
              </a:rPr>
              <a:t> has a capital balance of $19,000, Perez $8,000, and </a:t>
            </a:r>
            <a:r>
              <a:rPr lang="en-US" altLang="en-US" sz="2200" dirty="0" err="1">
                <a:solidFill>
                  <a:srgbClr val="002060"/>
                </a:solidFill>
                <a:latin typeface="Calibri" pitchFamily="34" charset="0"/>
                <a:ea typeface="MS PGothic" pitchFamily="34" charset="-128"/>
              </a:rPr>
              <a:t>Rasheed</a:t>
            </a:r>
            <a:r>
              <a:rPr lang="en-US" altLang="en-US" sz="2200" dirty="0">
                <a:solidFill>
                  <a:srgbClr val="002060"/>
                </a:solidFill>
                <a:latin typeface="Calibri" pitchFamily="34" charset="0"/>
                <a:ea typeface="MS PGothic" pitchFamily="34" charset="-128"/>
              </a:rPr>
              <a:t> $(3,000). </a:t>
            </a:r>
            <a:r>
              <a:rPr lang="en-US" altLang="en-US" sz="2200" dirty="0" err="1">
                <a:solidFill>
                  <a:srgbClr val="002060"/>
                </a:solidFill>
                <a:latin typeface="Calibri" pitchFamily="34" charset="0"/>
                <a:ea typeface="MS PGothic" pitchFamily="34" charset="-128"/>
              </a:rPr>
              <a:t>Rasheed</a:t>
            </a:r>
            <a:r>
              <a:rPr lang="en-US" altLang="en-US" sz="2200" dirty="0">
                <a:solidFill>
                  <a:srgbClr val="002060"/>
                </a:solidFill>
                <a:latin typeface="Calibri" pitchFamily="34" charset="0"/>
                <a:ea typeface="MS PGothic" pitchFamily="34" charset="-128"/>
              </a:rPr>
              <a:t> owes the partnership $3,000 and is able to pay the amount.</a:t>
            </a:r>
          </a:p>
        </p:txBody>
      </p:sp>
      <p:pic>
        <p:nvPicPr>
          <p:cNvPr id="9" name="Picture 8" descr="Chapter 12 Partner makes up capital deficiency.png"/>
          <p:cNvPicPr>
            <a:picLocks noChangeAspect="1"/>
          </p:cNvPicPr>
          <p:nvPr/>
        </p:nvPicPr>
        <p:blipFill>
          <a:blip r:embed="rId3" cstate="print"/>
          <a:srcRect/>
          <a:stretch>
            <a:fillRect/>
          </a:stretch>
        </p:blipFill>
        <p:spPr bwMode="auto">
          <a:xfrm>
            <a:off x="228600" y="3276600"/>
            <a:ext cx="8648700" cy="922338"/>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pic>
        <p:nvPicPr>
          <p:cNvPr id="10" name="Picture 9" descr="Chapter 12 Distribution of cash to remaining two partners.png"/>
          <p:cNvPicPr>
            <a:picLocks noChangeAspect="1"/>
          </p:cNvPicPr>
          <p:nvPr/>
        </p:nvPicPr>
        <p:blipFill>
          <a:blip r:embed="rId4" cstate="print"/>
          <a:srcRect/>
          <a:stretch>
            <a:fillRect/>
          </a:stretch>
        </p:blipFill>
        <p:spPr bwMode="auto">
          <a:xfrm>
            <a:off x="228600" y="4419600"/>
            <a:ext cx="8656638" cy="1173163"/>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07C3309B-5965-4196-930E-6859A71C185D}" type="slidenum">
              <a:rPr lang="en-US" smtClean="0"/>
              <a:pPr>
                <a:defRPr/>
              </a:pPr>
              <a:t>54</a:t>
            </a:fld>
            <a:endParaRPr lang="en-US" dirty="0"/>
          </a:p>
        </p:txBody>
      </p:sp>
      <p:sp>
        <p:nvSpPr>
          <p:cNvPr id="11" name="Rounded Rectangle 10"/>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20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2500"/>
                            </p:stCondLst>
                            <p:childTnLst>
                              <p:par>
                                <p:cTn id="9" presetID="22" presetClass="entr" presetSubtype="8"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609600"/>
            <a:ext cx="8229600" cy="685800"/>
          </a:xfrm>
        </p:spPr>
        <p:txBody>
          <a:bodyPr/>
          <a:lstStyle/>
          <a:p>
            <a:pPr eaLnBrk="1" hangingPunct="1"/>
            <a:r>
              <a:rPr lang="en-US" altLang="en-US" b="1" dirty="0"/>
              <a:t>Partner Cannot Pay Deficiency </a:t>
            </a:r>
          </a:p>
        </p:txBody>
      </p:sp>
      <p:graphicFrame>
        <p:nvGraphicFramePr>
          <p:cNvPr id="20484" name="Object 4"/>
          <p:cNvGraphicFramePr>
            <a:graphicFrameLocks noChangeAspect="1"/>
          </p:cNvGraphicFramePr>
          <p:nvPr/>
        </p:nvGraphicFramePr>
        <p:xfrm>
          <a:off x="649288" y="2286000"/>
          <a:ext cx="7921625" cy="1219200"/>
        </p:xfrm>
        <a:graphic>
          <a:graphicData uri="http://schemas.openxmlformats.org/presentationml/2006/ole">
            <mc:AlternateContent xmlns:mc="http://schemas.openxmlformats.org/markup-compatibility/2006">
              <mc:Choice xmlns:v="urn:schemas-microsoft-com:vml" Requires="v">
                <p:oleObj spid="_x0000_s127051" name="Worksheet" r:id="rId4" imgW="4562375" imgH="657068" progId="Excel.Sheet.8">
                  <p:embed/>
                </p:oleObj>
              </mc:Choice>
              <mc:Fallback>
                <p:oleObj name="Worksheet" r:id="rId4" imgW="4562375" imgH="657068"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288" y="2286000"/>
                        <a:ext cx="79216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 Box 6"/>
          <p:cNvSpPr txBox="1">
            <a:spLocks noChangeArrowheads="1"/>
          </p:cNvSpPr>
          <p:nvPr/>
        </p:nvSpPr>
        <p:spPr bwMode="auto">
          <a:xfrm>
            <a:off x="304800" y="1371600"/>
            <a:ext cx="8610600" cy="769938"/>
          </a:xfrm>
          <a:prstGeom prst="rect">
            <a:avLst/>
          </a:prstGeom>
          <a:solidFill>
            <a:srgbClr val="CCECFF"/>
          </a:solidFill>
          <a:ln w="9525">
            <a:solidFill>
              <a:schemeClr val="tx1"/>
            </a:solidFill>
            <a:miter lim="800000"/>
            <a:headEnd/>
            <a:tailEnd/>
          </a:ln>
          <a:effectLst>
            <a:outerShdw dist="35921" dir="2700000" algn="ctr" rotWithShape="0">
              <a:schemeClr val="tx2"/>
            </a:outerShdw>
          </a:effectLst>
        </p:spPr>
        <p:txBody>
          <a:bodyPr>
            <a:spAutoFit/>
          </a:bodyPr>
          <a:lstStyle/>
          <a:p>
            <a:pPr algn="ctr">
              <a:spcBef>
                <a:spcPct val="50000"/>
              </a:spcBef>
            </a:pPr>
            <a:r>
              <a:rPr lang="en-US" altLang="en-US" sz="2200">
                <a:solidFill>
                  <a:srgbClr val="002060"/>
                </a:solidFill>
                <a:latin typeface="Calibri" pitchFamily="34" charset="0"/>
                <a:ea typeface="MS PGothic" pitchFamily="34" charset="-128"/>
              </a:rPr>
              <a:t>Let’s use the information from our previous example of a capital deficiency and assume partners divide profit and losses equally.</a:t>
            </a:r>
          </a:p>
        </p:txBody>
      </p:sp>
      <p:pic>
        <p:nvPicPr>
          <p:cNvPr id="10" name="Picture 9" descr="Chapter 12 Distribution when partner cannot make up deficiency.png"/>
          <p:cNvPicPr>
            <a:picLocks noChangeAspect="1"/>
          </p:cNvPicPr>
          <p:nvPr/>
        </p:nvPicPr>
        <p:blipFill>
          <a:blip r:embed="rId6" cstate="print"/>
          <a:srcRect/>
          <a:stretch>
            <a:fillRect/>
          </a:stretch>
        </p:blipFill>
        <p:spPr bwMode="auto">
          <a:xfrm>
            <a:off x="252413" y="4876800"/>
            <a:ext cx="8626475" cy="1219200"/>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pic>
        <p:nvPicPr>
          <p:cNvPr id="12" name="Picture 11" descr="Chapter 12 Partner cannot make up deficiency in liquidabtion.png"/>
          <p:cNvPicPr>
            <a:picLocks noChangeAspect="1"/>
          </p:cNvPicPr>
          <p:nvPr/>
        </p:nvPicPr>
        <p:blipFill>
          <a:blip r:embed="rId7" cstate="print"/>
          <a:srcRect/>
          <a:stretch>
            <a:fillRect/>
          </a:stretch>
        </p:blipFill>
        <p:spPr bwMode="auto">
          <a:xfrm>
            <a:off x="255588" y="3581400"/>
            <a:ext cx="8632825" cy="1143000"/>
          </a:xfrm>
          <a:prstGeom prst="rect">
            <a:avLst/>
          </a:prstGeom>
          <a:noFill/>
          <a:ln w="9525">
            <a:solidFill>
              <a:schemeClr val="tx1"/>
            </a:solidFill>
            <a:miter lim="800000"/>
            <a:headEnd/>
            <a:tailEnd/>
          </a:ln>
          <a:effectLst>
            <a:outerShdw blurRad="63500" dist="38100" dir="2700000" algn="tl" rotWithShape="0">
              <a:srgbClr val="000000">
                <a:alpha val="39999"/>
              </a:srgbClr>
            </a:outerShdw>
          </a:effectLst>
        </p:spPr>
      </p:pic>
      <p:sp>
        <p:nvSpPr>
          <p:cNvPr id="9" name="Rectangle 8"/>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1" name="Slide Number Placeholder 10"/>
          <p:cNvSpPr>
            <a:spLocks noGrp="1"/>
          </p:cNvSpPr>
          <p:nvPr>
            <p:ph type="sldNum" sz="quarter" idx="12"/>
          </p:nvPr>
        </p:nvSpPr>
        <p:spPr/>
        <p:txBody>
          <a:bodyPr/>
          <a:lstStyle/>
          <a:p>
            <a:pPr>
              <a:defRPr/>
            </a:pPr>
            <a:fld id="{D291BD92-A619-4BE0-9FDD-B9CA4BB80E2B}" type="slidenum">
              <a:rPr lang="en-US" smtClean="0"/>
              <a:pPr>
                <a:defRPr/>
              </a:pPr>
              <a:t>55</a:t>
            </a:fld>
            <a:endParaRPr lang="en-US" dirty="0"/>
          </a:p>
        </p:txBody>
      </p:sp>
      <p:sp>
        <p:nvSpPr>
          <p:cNvPr id="13" name="Rounded Rectangle 12"/>
          <p:cNvSpPr/>
          <p:nvPr/>
        </p:nvSpPr>
        <p:spPr>
          <a:xfrm>
            <a:off x="138113" y="6553200"/>
            <a:ext cx="42814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P4</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 </a:t>
            </a:r>
            <a:r>
              <a:rPr lang="en-US" sz="1100" dirty="0"/>
              <a:t>Prepare entries for partnership liquidation.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0484"/>
                                        </p:tgtEl>
                                        <p:attrNameLst>
                                          <p:attrName>style.visibility</p:attrName>
                                        </p:attrNameLst>
                                      </p:cBhvr>
                                      <p:to>
                                        <p:strVal val="visible"/>
                                      </p:to>
                                    </p:set>
                                    <p:animEffect transition="in" filter="strips(downRight)">
                                      <p:cBhvr>
                                        <p:cTn id="11" dur="500"/>
                                        <p:tgtEl>
                                          <p:spTgt spid="20484"/>
                                        </p:tgtEl>
                                      </p:cBhvr>
                                    </p:animEffect>
                                  </p:childTnLst>
                                </p:cTn>
                              </p:par>
                            </p:childTnLst>
                          </p:cTn>
                        </p:par>
                        <p:par>
                          <p:cTn id="12" fill="hold" nodeType="afterGroup">
                            <p:stCondLst>
                              <p:cond delay="1000"/>
                            </p:stCondLst>
                            <p:childTnLst>
                              <p:par>
                                <p:cTn id="13" presetID="1"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nodeType="afterGroup">
                            <p:stCondLst>
                              <p:cond delay="3000"/>
                            </p:stCondLst>
                            <p:childTnLst>
                              <p:par>
                                <p:cTn id="16" presetID="1" presetClass="entr" presetSubtype="0" fill="hold" nodeType="afterEffect">
                                  <p:stCondLst>
                                    <p:cond delay="200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6CC5C7-E438-44BA-B929-63FA38C7130C}" type="slidenum">
              <a:rPr lang="en-US" smtClean="0"/>
              <a:pPr>
                <a:defRPr/>
              </a:pPr>
              <a:t>56</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12-5</a:t>
            </a:r>
          </a:p>
        </p:txBody>
      </p:sp>
      <p:sp>
        <p:nvSpPr>
          <p:cNvPr id="4" name="Rectangle 3"/>
          <p:cNvSpPr>
            <a:spLocks noChangeArrowheads="1"/>
          </p:cNvSpPr>
          <p:nvPr/>
        </p:nvSpPr>
        <p:spPr bwMode="auto">
          <a:xfrm>
            <a:off x="623888" y="609600"/>
            <a:ext cx="7854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The Danica, Gaga &amp; Oprah partnership was begun with investments by the partners as follows: Danica, $190;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623888" y="815975"/>
            <a:ext cx="7361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Gaga, $340; and Oprah, $550. Danica, Gaga, and Oprah share income and losses in a 1:1:2 ratio. The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623888" y="1022350"/>
            <a:ext cx="7924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operations did not go well, and the partners eventually decided to liquidate the partnership. On July 31, after 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23888" y="1228725"/>
            <a:ext cx="7018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assets were converted to cash and all creditors were paid, only $80 in partnership cash remained.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623888" y="14351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 Compute the capital account balance of each partner after the liquidation of assets and the payment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623888" y="1643062"/>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creditors.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623888" y="1849437"/>
            <a:ext cx="78946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Assume that any partner with a deficit agrees to pay cash to the partnership to cover the deficit. Prepare 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623888" y="2055812"/>
            <a:ext cx="71294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journal entries on July 31 to record (a) the cash receipt from the deficient partner(s) and (b) the final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23888" y="2262187"/>
            <a:ext cx="27225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disbursement of cash to the partners.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623888" y="2468562"/>
            <a:ext cx="78851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 Assume that any partner with a deficit is not able to reimburse the partnership. Prepare journal entries (a)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23888" y="2674937"/>
            <a:ext cx="76120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transfer the deficit of any deficient partners to the other partners and (b) to record the final disbursement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623888" y="2881312"/>
            <a:ext cx="15319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 to the partners.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96005261"/>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6CC5C7-E438-44BA-B929-63FA38C7130C}" type="slidenum">
              <a:rPr lang="en-US" smtClean="0"/>
              <a:pPr>
                <a:defRPr/>
              </a:pPr>
              <a:t>57</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12-5 SOLUTION</a:t>
            </a:r>
          </a:p>
        </p:txBody>
      </p:sp>
      <p:sp>
        <p:nvSpPr>
          <p:cNvPr id="4" name="Rectangle 3"/>
          <p:cNvSpPr>
            <a:spLocks noChangeArrowheads="1"/>
          </p:cNvSpPr>
          <p:nvPr/>
        </p:nvSpPr>
        <p:spPr bwMode="auto">
          <a:xfrm>
            <a:off x="623888" y="609600"/>
            <a:ext cx="78549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The Danica, Gaga &amp; Oprah partnership was begun with investments by the partners as follows: Danica, $190;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623888" y="815975"/>
            <a:ext cx="73612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Gaga, $340; and Oprah, $550. Danica, Gaga, and Oprah share income and losses in a 1:1:2 ratio. 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623888" y="1022350"/>
            <a:ext cx="79248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operations did not go well, and the partners eventually decided to liquidate the partnership. On July 31, after all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23888" y="1228725"/>
            <a:ext cx="70183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assets were converted to cash and all creditors were paid, only $80 in partnership cash remained.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623888" y="1435100"/>
            <a:ext cx="7512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 Compute the capital account balance of each partner after the liquidation of assets and the payment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623888" y="1643062"/>
            <a:ext cx="7366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creditors.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5"/>
          <p:cNvSpPr>
            <a:spLocks noChangeArrowheads="1"/>
          </p:cNvSpPr>
          <p:nvPr/>
        </p:nvSpPr>
        <p:spPr bwMode="auto">
          <a:xfrm>
            <a:off x="584200" y="1981200"/>
            <a:ext cx="7975600" cy="239713"/>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6"/>
          <p:cNvSpPr>
            <a:spLocks noChangeArrowheads="1"/>
          </p:cNvSpPr>
          <p:nvPr/>
        </p:nvSpPr>
        <p:spPr bwMode="auto">
          <a:xfrm>
            <a:off x="2681288" y="2001838"/>
            <a:ext cx="10985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Assets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7"/>
          <p:cNvSpPr>
            <a:spLocks noChangeArrowheads="1"/>
          </p:cNvSpPr>
          <p:nvPr/>
        </p:nvSpPr>
        <p:spPr bwMode="auto">
          <a:xfrm>
            <a:off x="3749675" y="2001838"/>
            <a:ext cx="13112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000000"/>
                </a:solidFill>
                <a:effectLst/>
                <a:latin typeface="Arial" panose="020B0604020202020204" pitchFamily="34" charset="0"/>
              </a:rPr>
              <a:t>Danica, Capital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8"/>
          <p:cNvSpPr>
            <a:spLocks noChangeArrowheads="1"/>
          </p:cNvSpPr>
          <p:nvPr/>
        </p:nvSpPr>
        <p:spPr bwMode="auto">
          <a:xfrm>
            <a:off x="5021263" y="2001838"/>
            <a:ext cx="117951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Gaga,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9"/>
          <p:cNvSpPr>
            <a:spLocks noChangeArrowheads="1"/>
          </p:cNvSpPr>
          <p:nvPr/>
        </p:nvSpPr>
        <p:spPr bwMode="auto">
          <a:xfrm>
            <a:off x="6200775" y="2001838"/>
            <a:ext cx="12509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Oprah,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0"/>
          <p:cNvSpPr>
            <a:spLocks noChangeArrowheads="1"/>
          </p:cNvSpPr>
          <p:nvPr/>
        </p:nvSpPr>
        <p:spPr bwMode="auto">
          <a:xfrm>
            <a:off x="7491413" y="2001838"/>
            <a:ext cx="1058863"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Equity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1"/>
          <p:cNvSpPr>
            <a:spLocks noChangeArrowheads="1"/>
          </p:cNvSpPr>
          <p:nvPr/>
        </p:nvSpPr>
        <p:spPr bwMode="auto">
          <a:xfrm>
            <a:off x="685800" y="2230438"/>
            <a:ext cx="1392238"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Before liquidation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2"/>
          <p:cNvSpPr>
            <a:spLocks noChangeArrowheads="1"/>
          </p:cNvSpPr>
          <p:nvPr/>
        </p:nvSpPr>
        <p:spPr bwMode="auto">
          <a:xfrm>
            <a:off x="2862263" y="2230438"/>
            <a:ext cx="5953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3"/>
          <p:cNvSpPr>
            <a:spLocks noChangeArrowheads="1"/>
          </p:cNvSpPr>
          <p:nvPr/>
        </p:nvSpPr>
        <p:spPr bwMode="auto">
          <a:xfrm>
            <a:off x="4203700" y="2230438"/>
            <a:ext cx="454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4"/>
          <p:cNvSpPr>
            <a:spLocks noChangeArrowheads="1"/>
          </p:cNvSpPr>
          <p:nvPr/>
        </p:nvSpPr>
        <p:spPr bwMode="auto">
          <a:xfrm>
            <a:off x="5413375" y="2230438"/>
            <a:ext cx="454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$340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p:cNvSpPr>
            <a:spLocks noChangeArrowheads="1"/>
          </p:cNvSpPr>
          <p:nvPr/>
        </p:nvSpPr>
        <p:spPr bwMode="auto">
          <a:xfrm>
            <a:off x="6624638" y="2230438"/>
            <a:ext cx="4540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Rectangle 16"/>
          <p:cNvSpPr>
            <a:spLocks noChangeArrowheads="1"/>
          </p:cNvSpPr>
          <p:nvPr/>
        </p:nvSpPr>
        <p:spPr bwMode="auto">
          <a:xfrm>
            <a:off x="7702550" y="2230438"/>
            <a:ext cx="59531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7"/>
          <p:cNvSpPr>
            <a:spLocks noChangeArrowheads="1"/>
          </p:cNvSpPr>
          <p:nvPr/>
        </p:nvSpPr>
        <p:spPr bwMode="auto">
          <a:xfrm>
            <a:off x="685800" y="2438400"/>
            <a:ext cx="15228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Liquidation of assets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8"/>
          <p:cNvSpPr>
            <a:spLocks noChangeArrowheads="1"/>
          </p:cNvSpPr>
          <p:nvPr/>
        </p:nvSpPr>
        <p:spPr bwMode="auto">
          <a:xfrm>
            <a:off x="2903538" y="2438400"/>
            <a:ext cx="6143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19"/>
          <p:cNvSpPr>
            <a:spLocks noChangeArrowheads="1"/>
          </p:cNvSpPr>
          <p:nvPr/>
        </p:nvSpPr>
        <p:spPr bwMode="auto">
          <a:xfrm>
            <a:off x="4244975" y="2438400"/>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(250)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Rectangle 20"/>
          <p:cNvSpPr>
            <a:spLocks noChangeArrowheads="1"/>
          </p:cNvSpPr>
          <p:nvPr/>
        </p:nvSpPr>
        <p:spPr bwMode="auto">
          <a:xfrm>
            <a:off x="5454650" y="2438400"/>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1"/>
          <p:cNvSpPr>
            <a:spLocks noChangeArrowheads="1"/>
          </p:cNvSpPr>
          <p:nvPr/>
        </p:nvSpPr>
        <p:spPr bwMode="auto">
          <a:xfrm>
            <a:off x="6664325" y="2438400"/>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2"/>
          <p:cNvSpPr>
            <a:spLocks noChangeArrowheads="1"/>
          </p:cNvSpPr>
          <p:nvPr/>
        </p:nvSpPr>
        <p:spPr bwMode="auto">
          <a:xfrm>
            <a:off x="7743825" y="2438400"/>
            <a:ext cx="6143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3"/>
          <p:cNvSpPr>
            <a:spLocks noChangeArrowheads="1"/>
          </p:cNvSpPr>
          <p:nvPr/>
        </p:nvSpPr>
        <p:spPr bwMode="auto">
          <a:xfrm>
            <a:off x="685800" y="2647950"/>
            <a:ext cx="186589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After liquidation of assets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4"/>
          <p:cNvSpPr>
            <a:spLocks noChangeArrowheads="1"/>
          </p:cNvSpPr>
          <p:nvPr/>
        </p:nvSpPr>
        <p:spPr bwMode="auto">
          <a:xfrm>
            <a:off x="3084513" y="2647950"/>
            <a:ext cx="3524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5"/>
          <p:cNvSpPr>
            <a:spLocks noChangeArrowheads="1"/>
          </p:cNvSpPr>
          <p:nvPr/>
        </p:nvSpPr>
        <p:spPr bwMode="auto">
          <a:xfrm>
            <a:off x="4244975" y="2647950"/>
            <a:ext cx="474663"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Rectangle 26"/>
          <p:cNvSpPr>
            <a:spLocks noChangeArrowheads="1"/>
          </p:cNvSpPr>
          <p:nvPr/>
        </p:nvSpPr>
        <p:spPr bwMode="auto">
          <a:xfrm>
            <a:off x="5505450" y="2647950"/>
            <a:ext cx="3524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6715125" y="2647950"/>
            <a:ext cx="3524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8"/>
          <p:cNvSpPr>
            <a:spLocks noChangeArrowheads="1"/>
          </p:cNvSpPr>
          <p:nvPr/>
        </p:nvSpPr>
        <p:spPr bwMode="auto">
          <a:xfrm>
            <a:off x="7924800" y="2647950"/>
            <a:ext cx="352425"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9"/>
          <p:cNvSpPr>
            <a:spLocks noChangeArrowheads="1"/>
          </p:cNvSpPr>
          <p:nvPr/>
        </p:nvSpPr>
        <p:spPr bwMode="auto">
          <a:xfrm>
            <a:off x="574675" y="1971675"/>
            <a:ext cx="19050" cy="2492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Line 30"/>
          <p:cNvSpPr>
            <a:spLocks noChangeShapeType="1"/>
          </p:cNvSpPr>
          <p:nvPr/>
        </p:nvSpPr>
        <p:spPr bwMode="auto">
          <a:xfrm>
            <a:off x="1682750" y="19923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Rectangle 31"/>
          <p:cNvSpPr>
            <a:spLocks noChangeArrowheads="1"/>
          </p:cNvSpPr>
          <p:nvPr/>
        </p:nvSpPr>
        <p:spPr bwMode="auto">
          <a:xfrm>
            <a:off x="1682750" y="1992313"/>
            <a:ext cx="11113"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Line 32"/>
          <p:cNvSpPr>
            <a:spLocks noChangeShapeType="1"/>
          </p:cNvSpPr>
          <p:nvPr/>
        </p:nvSpPr>
        <p:spPr bwMode="auto">
          <a:xfrm>
            <a:off x="2581275" y="19923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Rectangle 33"/>
          <p:cNvSpPr>
            <a:spLocks noChangeArrowheads="1"/>
          </p:cNvSpPr>
          <p:nvPr/>
        </p:nvSpPr>
        <p:spPr bwMode="auto">
          <a:xfrm>
            <a:off x="2581275" y="19923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34"/>
          <p:cNvSpPr>
            <a:spLocks noChangeShapeType="1"/>
          </p:cNvSpPr>
          <p:nvPr/>
        </p:nvSpPr>
        <p:spPr bwMode="auto">
          <a:xfrm>
            <a:off x="3709988" y="1992313"/>
            <a:ext cx="0" cy="2079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Rectangle 35"/>
          <p:cNvSpPr>
            <a:spLocks noChangeArrowheads="1"/>
          </p:cNvSpPr>
          <p:nvPr/>
        </p:nvSpPr>
        <p:spPr bwMode="auto">
          <a:xfrm>
            <a:off x="3709988" y="1992313"/>
            <a:ext cx="9525" cy="2079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42"/>
          <p:cNvSpPr>
            <a:spLocks noChangeArrowheads="1"/>
          </p:cNvSpPr>
          <p:nvPr/>
        </p:nvSpPr>
        <p:spPr bwMode="auto">
          <a:xfrm>
            <a:off x="8539163" y="1992313"/>
            <a:ext cx="20638" cy="228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43"/>
          <p:cNvSpPr>
            <a:spLocks noChangeArrowheads="1"/>
          </p:cNvSpPr>
          <p:nvPr/>
        </p:nvSpPr>
        <p:spPr bwMode="auto">
          <a:xfrm>
            <a:off x="593725" y="1971675"/>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44"/>
          <p:cNvSpPr>
            <a:spLocks noChangeArrowheads="1"/>
          </p:cNvSpPr>
          <p:nvPr/>
        </p:nvSpPr>
        <p:spPr bwMode="auto">
          <a:xfrm>
            <a:off x="593725" y="2200275"/>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45"/>
          <p:cNvSpPr>
            <a:spLocks noChangeShapeType="1"/>
          </p:cNvSpPr>
          <p:nvPr/>
        </p:nvSpPr>
        <p:spPr bwMode="auto">
          <a:xfrm>
            <a:off x="2581275" y="2625725"/>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Rectangle 46"/>
          <p:cNvSpPr>
            <a:spLocks noChangeArrowheads="1"/>
          </p:cNvSpPr>
          <p:nvPr/>
        </p:nvSpPr>
        <p:spPr bwMode="auto">
          <a:xfrm>
            <a:off x="2581275" y="2625725"/>
            <a:ext cx="5978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AutoShape 48"/>
          <p:cNvSpPr>
            <a:spLocks noChangeAspect="1" noChangeArrowheads="1" noTextEdit="1"/>
          </p:cNvSpPr>
          <p:nvPr/>
        </p:nvSpPr>
        <p:spPr bwMode="auto">
          <a:xfrm>
            <a:off x="806450" y="3124200"/>
            <a:ext cx="360521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50"/>
          <p:cNvSpPr>
            <a:spLocks noChangeArrowheads="1"/>
          </p:cNvSpPr>
          <p:nvPr/>
        </p:nvSpPr>
        <p:spPr bwMode="auto">
          <a:xfrm>
            <a:off x="846138" y="3155950"/>
            <a:ext cx="132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Allocation of loss: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51"/>
          <p:cNvSpPr>
            <a:spLocks noChangeArrowheads="1"/>
          </p:cNvSpPr>
          <p:nvPr/>
        </p:nvSpPr>
        <p:spPr bwMode="auto">
          <a:xfrm>
            <a:off x="846138" y="3373438"/>
            <a:ext cx="5762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Danica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52"/>
          <p:cNvSpPr>
            <a:spLocks noChangeArrowheads="1"/>
          </p:cNvSpPr>
          <p:nvPr/>
        </p:nvSpPr>
        <p:spPr bwMode="auto">
          <a:xfrm>
            <a:off x="1746250" y="3373438"/>
            <a:ext cx="94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$1,000 x 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53"/>
          <p:cNvSpPr>
            <a:spLocks noChangeArrowheads="1"/>
          </p:cNvSpPr>
          <p:nvPr/>
        </p:nvSpPr>
        <p:spPr bwMode="auto">
          <a:xfrm>
            <a:off x="3957638" y="3373438"/>
            <a:ext cx="4238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4"/>
          <p:cNvSpPr>
            <a:spLocks noChangeArrowheads="1"/>
          </p:cNvSpPr>
          <p:nvPr/>
        </p:nvSpPr>
        <p:spPr bwMode="auto">
          <a:xfrm>
            <a:off x="846138" y="3579813"/>
            <a:ext cx="4651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Gaga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5"/>
          <p:cNvSpPr>
            <a:spLocks noChangeArrowheads="1"/>
          </p:cNvSpPr>
          <p:nvPr/>
        </p:nvSpPr>
        <p:spPr bwMode="auto">
          <a:xfrm>
            <a:off x="1746250" y="3579813"/>
            <a:ext cx="94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 x 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6"/>
          <p:cNvSpPr>
            <a:spLocks noChangeArrowheads="1"/>
          </p:cNvSpPr>
          <p:nvPr/>
        </p:nvSpPr>
        <p:spPr bwMode="auto">
          <a:xfrm>
            <a:off x="4048125" y="3579813"/>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7"/>
          <p:cNvSpPr>
            <a:spLocks noChangeArrowheads="1"/>
          </p:cNvSpPr>
          <p:nvPr/>
        </p:nvSpPr>
        <p:spPr bwMode="auto">
          <a:xfrm>
            <a:off x="846138" y="3787775"/>
            <a:ext cx="5143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Oprah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8"/>
          <p:cNvSpPr>
            <a:spLocks noChangeArrowheads="1"/>
          </p:cNvSpPr>
          <p:nvPr/>
        </p:nvSpPr>
        <p:spPr bwMode="auto">
          <a:xfrm>
            <a:off x="1746250" y="3787775"/>
            <a:ext cx="9493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 x 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9"/>
          <p:cNvSpPr>
            <a:spLocks noChangeArrowheads="1"/>
          </p:cNvSpPr>
          <p:nvPr/>
        </p:nvSpPr>
        <p:spPr bwMode="auto">
          <a:xfrm>
            <a:off x="4048125" y="3787775"/>
            <a:ext cx="3333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60"/>
          <p:cNvSpPr>
            <a:spLocks noChangeArrowheads="1"/>
          </p:cNvSpPr>
          <p:nvPr/>
        </p:nvSpPr>
        <p:spPr bwMode="auto">
          <a:xfrm>
            <a:off x="3825875" y="3994150"/>
            <a:ext cx="5556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Line 61"/>
          <p:cNvSpPr>
            <a:spLocks noChangeShapeType="1"/>
          </p:cNvSpPr>
          <p:nvPr/>
        </p:nvSpPr>
        <p:spPr bwMode="auto">
          <a:xfrm>
            <a:off x="3502025" y="3973513"/>
            <a:ext cx="90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62"/>
          <p:cNvSpPr>
            <a:spLocks noChangeArrowheads="1"/>
          </p:cNvSpPr>
          <p:nvPr/>
        </p:nvSpPr>
        <p:spPr bwMode="auto">
          <a:xfrm>
            <a:off x="3502025" y="3973513"/>
            <a:ext cx="9096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Line 63"/>
          <p:cNvSpPr>
            <a:spLocks noChangeShapeType="1"/>
          </p:cNvSpPr>
          <p:nvPr/>
        </p:nvSpPr>
        <p:spPr bwMode="auto">
          <a:xfrm>
            <a:off x="3502025" y="4181475"/>
            <a:ext cx="90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Rectangle 64"/>
          <p:cNvSpPr>
            <a:spLocks noChangeArrowheads="1"/>
          </p:cNvSpPr>
          <p:nvPr/>
        </p:nvSpPr>
        <p:spPr bwMode="auto">
          <a:xfrm>
            <a:off x="3502025" y="4181475"/>
            <a:ext cx="909638"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Line 65"/>
          <p:cNvSpPr>
            <a:spLocks noChangeShapeType="1"/>
          </p:cNvSpPr>
          <p:nvPr/>
        </p:nvSpPr>
        <p:spPr bwMode="auto">
          <a:xfrm>
            <a:off x="3502025" y="4202113"/>
            <a:ext cx="9096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66"/>
          <p:cNvSpPr>
            <a:spLocks noChangeArrowheads="1"/>
          </p:cNvSpPr>
          <p:nvPr/>
        </p:nvSpPr>
        <p:spPr bwMode="auto">
          <a:xfrm>
            <a:off x="3502025" y="4202113"/>
            <a:ext cx="909638"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Line 110"/>
          <p:cNvSpPr>
            <a:spLocks noChangeShapeType="1"/>
          </p:cNvSpPr>
          <p:nvPr/>
        </p:nvSpPr>
        <p:spPr bwMode="auto">
          <a:xfrm>
            <a:off x="2581275" y="2819400"/>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5" name="Rectangle 111"/>
          <p:cNvSpPr>
            <a:spLocks noChangeArrowheads="1"/>
          </p:cNvSpPr>
          <p:nvPr/>
        </p:nvSpPr>
        <p:spPr bwMode="auto">
          <a:xfrm>
            <a:off x="2581275" y="2819400"/>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Line 112"/>
          <p:cNvSpPr>
            <a:spLocks noChangeShapeType="1"/>
          </p:cNvSpPr>
          <p:nvPr/>
        </p:nvSpPr>
        <p:spPr bwMode="auto">
          <a:xfrm>
            <a:off x="2581275" y="2840037"/>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Rectangle 113"/>
          <p:cNvSpPr>
            <a:spLocks noChangeArrowheads="1"/>
          </p:cNvSpPr>
          <p:nvPr/>
        </p:nvSpPr>
        <p:spPr bwMode="auto">
          <a:xfrm>
            <a:off x="2581275" y="2840037"/>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05551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fade">
                                      <p:cBhvr>
                                        <p:cTn id="95" dur="500"/>
                                        <p:tgtEl>
                                          <p:spTgt spid="2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500"/>
                                        <p:tgtEl>
                                          <p:spTgt spid="6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fade">
                                      <p:cBhvr>
                                        <p:cTn id="112" dur="500"/>
                                        <p:tgtEl>
                                          <p:spTgt spid="6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7"/>
                                        </p:tgtEl>
                                        <p:attrNameLst>
                                          <p:attrName>style.visibility</p:attrName>
                                        </p:attrNameLst>
                                      </p:cBhvr>
                                      <p:to>
                                        <p:strVal val="visible"/>
                                      </p:to>
                                    </p:set>
                                    <p:animEffect transition="in" filter="fade">
                                      <p:cBhvr>
                                        <p:cTn id="115" dur="500"/>
                                        <p:tgtEl>
                                          <p:spTgt spid="6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500"/>
                                        <p:tgtEl>
                                          <p:spTgt spid="29"/>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2"/>
                                        </p:tgtEl>
                                        <p:attrNameLst>
                                          <p:attrName>style.visibility</p:attrName>
                                        </p:attrNameLst>
                                      </p:cBhvr>
                                      <p:to>
                                        <p:strVal val="visible"/>
                                      </p:to>
                                    </p:set>
                                    <p:animEffect transition="in" filter="fade">
                                      <p:cBhvr>
                                        <p:cTn id="125" dur="500"/>
                                        <p:tgtEl>
                                          <p:spTgt spid="22"/>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3"/>
                                        </p:tgtEl>
                                        <p:attrNameLst>
                                          <p:attrName>style.visibility</p:attrName>
                                        </p:attrNameLst>
                                      </p:cBhvr>
                                      <p:to>
                                        <p:strVal val="visible"/>
                                      </p:to>
                                    </p:set>
                                    <p:animEffect transition="in" filter="fade">
                                      <p:cBhvr>
                                        <p:cTn id="130" dur="500"/>
                                        <p:tgtEl>
                                          <p:spTgt spid="23"/>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7"/>
                                        </p:tgtEl>
                                        <p:attrNameLst>
                                          <p:attrName>style.visibility</p:attrName>
                                        </p:attrNameLst>
                                      </p:cBhvr>
                                      <p:to>
                                        <p:strVal val="visible"/>
                                      </p:to>
                                    </p:set>
                                    <p:animEffect transition="in" filter="fade">
                                      <p:cBhvr>
                                        <p:cTn id="135" dur="500"/>
                                        <p:tgtEl>
                                          <p:spTgt spid="27"/>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5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grpId="0" nodeType="clickEffect" nodePh="1">
                                  <p:stCondLst>
                                    <p:cond delay="0"/>
                                  </p:stCondLst>
                                  <p:endCondLst>
                                    <p:cond evt="begin" delay="0">
                                      <p:tn val="143"/>
                                    </p:cond>
                                  </p:endCondLst>
                                  <p:childTnLst>
                                    <p:set>
                                      <p:cBhvr>
                                        <p:cTn id="144" dur="1" fill="hold">
                                          <p:stCondLst>
                                            <p:cond delay="0"/>
                                          </p:stCondLst>
                                        </p:cTn>
                                        <p:tgtEl>
                                          <p:spTgt spid="46"/>
                                        </p:tgtEl>
                                        <p:attrNameLst>
                                          <p:attrName>style.visibility</p:attrName>
                                        </p:attrNameLst>
                                      </p:cBhvr>
                                      <p:to>
                                        <p:strVal val="visible"/>
                                      </p:to>
                                    </p:set>
                                    <p:animEffect transition="in" filter="fade">
                                      <p:cBhvr>
                                        <p:cTn id="145" dur="500"/>
                                        <p:tgtEl>
                                          <p:spTgt spid="46"/>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47"/>
                                        </p:tgtEl>
                                        <p:attrNameLst>
                                          <p:attrName>style.visibility</p:attrName>
                                        </p:attrNameLst>
                                      </p:cBhvr>
                                      <p:to>
                                        <p:strVal val="visible"/>
                                      </p:to>
                                    </p:set>
                                    <p:animEffect transition="in" filter="fade">
                                      <p:cBhvr>
                                        <p:cTn id="148" dur="500"/>
                                        <p:tgtEl>
                                          <p:spTgt spid="47"/>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48"/>
                                        </p:tgtEl>
                                        <p:attrNameLst>
                                          <p:attrName>style.visibility</p:attrName>
                                        </p:attrNameLst>
                                      </p:cBhvr>
                                      <p:to>
                                        <p:strVal val="visible"/>
                                      </p:to>
                                    </p:set>
                                    <p:animEffect transition="in" filter="fade">
                                      <p:cBhvr>
                                        <p:cTn id="151" dur="500"/>
                                        <p:tgtEl>
                                          <p:spTgt spid="48"/>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1"/>
                                        </p:tgtEl>
                                        <p:attrNameLst>
                                          <p:attrName>style.visibility</p:attrName>
                                        </p:attrNameLst>
                                      </p:cBhvr>
                                      <p:to>
                                        <p:strVal val="visible"/>
                                      </p:to>
                                    </p:set>
                                    <p:animEffect transition="in" filter="fade">
                                      <p:cBhvr>
                                        <p:cTn id="154" dur="500"/>
                                        <p:tgtEl>
                                          <p:spTgt spid="51"/>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fade">
                                      <p:cBhvr>
                                        <p:cTn id="157" dur="500"/>
                                        <p:tgtEl>
                                          <p:spTgt spid="54"/>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49"/>
                                        </p:tgtEl>
                                        <p:attrNameLst>
                                          <p:attrName>style.visibility</p:attrName>
                                        </p:attrNameLst>
                                      </p:cBhvr>
                                      <p:to>
                                        <p:strVal val="visible"/>
                                      </p:to>
                                    </p:set>
                                    <p:animEffect transition="in" filter="fade">
                                      <p:cBhvr>
                                        <p:cTn id="162" dur="500"/>
                                        <p:tgtEl>
                                          <p:spTgt spid="49"/>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0"/>
                                        </p:tgtEl>
                                        <p:attrNameLst>
                                          <p:attrName>style.visibility</p:attrName>
                                        </p:attrNameLst>
                                      </p:cBhvr>
                                      <p:to>
                                        <p:strVal val="visible"/>
                                      </p:to>
                                    </p:set>
                                    <p:animEffect transition="in" filter="fade">
                                      <p:cBhvr>
                                        <p:cTn id="167" dur="500"/>
                                        <p:tgtEl>
                                          <p:spTgt spid="50"/>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fade">
                                      <p:cBhvr>
                                        <p:cTn id="172" dur="500"/>
                                        <p:tgtEl>
                                          <p:spTgt spid="52"/>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fade">
                                      <p:cBhvr>
                                        <p:cTn id="177" dur="500"/>
                                        <p:tgtEl>
                                          <p:spTgt spid="5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55"/>
                                        </p:tgtEl>
                                        <p:attrNameLst>
                                          <p:attrName>style.visibility</p:attrName>
                                        </p:attrNameLst>
                                      </p:cBhvr>
                                      <p:to>
                                        <p:strVal val="visible"/>
                                      </p:to>
                                    </p:set>
                                    <p:animEffect transition="in" filter="fade">
                                      <p:cBhvr>
                                        <p:cTn id="182" dur="500"/>
                                        <p:tgtEl>
                                          <p:spTgt spid="55"/>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grpId="0" nodeType="click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500"/>
                                        <p:tgtEl>
                                          <p:spTgt spid="56"/>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57"/>
                                        </p:tgtEl>
                                        <p:attrNameLst>
                                          <p:attrName>style.visibility</p:attrName>
                                        </p:attrNameLst>
                                      </p:cBhvr>
                                      <p:to>
                                        <p:strVal val="visible"/>
                                      </p:to>
                                    </p:set>
                                    <p:animEffect transition="in" filter="fade">
                                      <p:cBhvr>
                                        <p:cTn id="192" dur="500"/>
                                        <p:tgtEl>
                                          <p:spTgt spid="5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Effect transition="in" filter="fade">
                                      <p:cBhvr>
                                        <p:cTn id="195" dur="500"/>
                                        <p:tgtEl>
                                          <p:spTgt spid="5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59"/>
                                        </p:tgtEl>
                                        <p:attrNameLst>
                                          <p:attrName>style.visibility</p:attrName>
                                        </p:attrNameLst>
                                      </p:cBhvr>
                                      <p:to>
                                        <p:strVal val="visible"/>
                                      </p:to>
                                    </p:set>
                                    <p:animEffect transition="in" filter="fade">
                                      <p:cBhvr>
                                        <p:cTn id="198" dur="500"/>
                                        <p:tgtEl>
                                          <p:spTgt spid="5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60"/>
                                        </p:tgtEl>
                                        <p:attrNameLst>
                                          <p:attrName>style.visibility</p:attrName>
                                        </p:attrNameLst>
                                      </p:cBhvr>
                                      <p:to>
                                        <p:strVal val="visible"/>
                                      </p:to>
                                    </p:set>
                                    <p:animEffect transition="in" filter="fade">
                                      <p:cBhvr>
                                        <p:cTn id="201" dur="500"/>
                                        <p:tgtEl>
                                          <p:spTgt spid="60"/>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61"/>
                                        </p:tgtEl>
                                        <p:attrNameLst>
                                          <p:attrName>style.visibility</p:attrName>
                                        </p:attrNameLst>
                                      </p:cBhvr>
                                      <p:to>
                                        <p:strVal val="visible"/>
                                      </p:to>
                                    </p:set>
                                    <p:animEffect transition="in" filter="fade">
                                      <p:cBhvr>
                                        <p:cTn id="204" dur="500"/>
                                        <p:tgtEl>
                                          <p:spTgt spid="61"/>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62"/>
                                        </p:tgtEl>
                                        <p:attrNameLst>
                                          <p:attrName>style.visibility</p:attrName>
                                        </p:attrNameLst>
                                      </p:cBhvr>
                                      <p:to>
                                        <p:strVal val="visible"/>
                                      </p:to>
                                    </p:set>
                                    <p:animEffect transition="in" filter="fade">
                                      <p:cBhvr>
                                        <p:cTn id="207" dur="500"/>
                                        <p:tgtEl>
                                          <p:spTgt spid="62"/>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63"/>
                                        </p:tgtEl>
                                        <p:attrNameLst>
                                          <p:attrName>style.visibility</p:attrName>
                                        </p:attrNameLst>
                                      </p:cBhvr>
                                      <p:to>
                                        <p:strVal val="visible"/>
                                      </p:to>
                                    </p:set>
                                    <p:animEffect transition="in" filter="fade">
                                      <p:cBhvr>
                                        <p:cTn id="210" dur="500"/>
                                        <p:tgtEl>
                                          <p:spTgt spid="63"/>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24"/>
                                        </p:tgtEl>
                                        <p:attrNameLst>
                                          <p:attrName>style.visibility</p:attrName>
                                        </p:attrNameLst>
                                      </p:cBhvr>
                                      <p:to>
                                        <p:strVal val="visible"/>
                                      </p:to>
                                    </p:set>
                                    <p:animEffect transition="in" filter="fade">
                                      <p:cBhvr>
                                        <p:cTn id="215" dur="500"/>
                                        <p:tgtEl>
                                          <p:spTgt spid="24"/>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25"/>
                                        </p:tgtEl>
                                        <p:attrNameLst>
                                          <p:attrName>style.visibility</p:attrName>
                                        </p:attrNameLst>
                                      </p:cBhvr>
                                      <p:to>
                                        <p:strVal val="visible"/>
                                      </p:to>
                                    </p:set>
                                    <p:animEffect transition="in" filter="fade">
                                      <p:cBhvr>
                                        <p:cTn id="220" dur="500"/>
                                        <p:tgtEl>
                                          <p:spTgt spid="25"/>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6"/>
                                        </p:tgtEl>
                                        <p:attrNameLst>
                                          <p:attrName>style.visibility</p:attrName>
                                        </p:attrNameLst>
                                      </p:cBhvr>
                                      <p:to>
                                        <p:strVal val="visible"/>
                                      </p:to>
                                    </p:set>
                                    <p:animEffect transition="in" filter="fade">
                                      <p:cBhvr>
                                        <p:cTn id="225" dur="500"/>
                                        <p:tgtEl>
                                          <p:spTgt spid="26"/>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30"/>
                                        </p:tgtEl>
                                        <p:attrNameLst>
                                          <p:attrName>style.visibility</p:attrName>
                                        </p:attrNameLst>
                                      </p:cBhvr>
                                      <p:to>
                                        <p:strVal val="visible"/>
                                      </p:to>
                                    </p:set>
                                    <p:animEffect transition="in" filter="fade">
                                      <p:cBhvr>
                                        <p:cTn id="230" dur="500"/>
                                        <p:tgtEl>
                                          <p:spTgt spid="30"/>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31"/>
                                        </p:tgtEl>
                                        <p:attrNameLst>
                                          <p:attrName>style.visibility</p:attrName>
                                        </p:attrNameLst>
                                      </p:cBhvr>
                                      <p:to>
                                        <p:strVal val="visible"/>
                                      </p:to>
                                    </p:set>
                                    <p:animEffect transition="in" filter="fade">
                                      <p:cBhvr>
                                        <p:cTn id="235" dur="500"/>
                                        <p:tgtEl>
                                          <p:spTgt spid="31"/>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32"/>
                                        </p:tgtEl>
                                        <p:attrNameLst>
                                          <p:attrName>style.visibility</p:attrName>
                                        </p:attrNameLst>
                                      </p:cBhvr>
                                      <p:to>
                                        <p:strVal val="visible"/>
                                      </p:to>
                                    </p:set>
                                    <p:animEffect transition="in" filter="fade">
                                      <p:cBhvr>
                                        <p:cTn id="2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p:bldP spid="51" grpId="0"/>
      <p:bldP spid="52"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6CC5C7-E438-44BA-B929-63FA38C7130C}" type="slidenum">
              <a:rPr lang="en-US" smtClean="0"/>
              <a:pPr>
                <a:defRPr/>
              </a:pPr>
              <a:t>58</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12-5 SOLUTION</a:t>
            </a:r>
          </a:p>
        </p:txBody>
      </p:sp>
      <p:sp>
        <p:nvSpPr>
          <p:cNvPr id="4" name="Rectangle 3"/>
          <p:cNvSpPr>
            <a:spLocks noChangeArrowheads="1"/>
          </p:cNvSpPr>
          <p:nvPr/>
        </p:nvSpPr>
        <p:spPr bwMode="auto">
          <a:xfrm>
            <a:off x="736600" y="1608138"/>
            <a:ext cx="79756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736600" y="3514725"/>
            <a:ext cx="7975600" cy="238125"/>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776288" y="792163"/>
            <a:ext cx="796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 Assume that any partner with a deficit agrees to pay cash to the partnership to cover the deficit. Prepare the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776288" y="998538"/>
            <a:ext cx="71993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journal entries on July 31 to record (a) the cash receipt from the deficient partner(s) and (b) the final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776288" y="1204913"/>
            <a:ext cx="2743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disbursement of cash to the partners.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833688" y="1628775"/>
            <a:ext cx="1038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Assets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902075" y="1628775"/>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Danica,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173663" y="1628775"/>
            <a:ext cx="1109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Gaga,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353175" y="1628775"/>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Oprah,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7643813" y="1628775"/>
            <a:ext cx="1008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Equity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838200" y="1854200"/>
            <a:ext cx="133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Before liquidation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3014663" y="1854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4356100" y="18542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565775" y="18542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777038" y="18542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854950" y="185420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838200" y="2060575"/>
            <a:ext cx="15228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Liquidation of assets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3055938" y="2060575"/>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4397375" y="20605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5607050" y="20605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6816725" y="20605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7896225" y="2060575"/>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838200" y="2266950"/>
            <a:ext cx="6123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Subtotal</a:t>
            </a:r>
            <a:endParaRPr lang="en-US" altLang="en-US" dirty="0"/>
          </a:p>
        </p:txBody>
      </p:sp>
      <p:sp>
        <p:nvSpPr>
          <p:cNvPr id="27" name="Rectangle 26"/>
          <p:cNvSpPr>
            <a:spLocks noChangeArrowheads="1"/>
          </p:cNvSpPr>
          <p:nvPr/>
        </p:nvSpPr>
        <p:spPr bwMode="auto">
          <a:xfrm>
            <a:off x="3236913" y="22669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4397375" y="2266950"/>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5657850" y="22669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1"/>
          <p:cNvSpPr>
            <a:spLocks noChangeArrowheads="1"/>
          </p:cNvSpPr>
          <p:nvPr/>
        </p:nvSpPr>
        <p:spPr bwMode="auto">
          <a:xfrm>
            <a:off x="6867525" y="22669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2"/>
          <p:cNvSpPr>
            <a:spLocks noChangeArrowheads="1"/>
          </p:cNvSpPr>
          <p:nvPr/>
        </p:nvSpPr>
        <p:spPr bwMode="auto">
          <a:xfrm>
            <a:off x="8077200" y="22669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3"/>
          <p:cNvSpPr>
            <a:spLocks noChangeArrowheads="1"/>
          </p:cNvSpPr>
          <p:nvPr/>
        </p:nvSpPr>
        <p:spPr bwMode="auto">
          <a:xfrm>
            <a:off x="838200" y="2473325"/>
            <a:ext cx="17335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Danica pays deficiency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34"/>
          <p:cNvSpPr>
            <a:spLocks noChangeArrowheads="1"/>
          </p:cNvSpPr>
          <p:nvPr/>
        </p:nvSpPr>
        <p:spPr bwMode="auto">
          <a:xfrm>
            <a:off x="3327400" y="24733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5"/>
          <p:cNvSpPr>
            <a:spLocks noChangeArrowheads="1"/>
          </p:cNvSpPr>
          <p:nvPr/>
        </p:nvSpPr>
        <p:spPr bwMode="auto">
          <a:xfrm>
            <a:off x="4538663" y="24733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Rectangle 36"/>
          <p:cNvSpPr>
            <a:spLocks noChangeArrowheads="1"/>
          </p:cNvSpPr>
          <p:nvPr/>
        </p:nvSpPr>
        <p:spPr bwMode="auto">
          <a:xfrm>
            <a:off x="8167688" y="24733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7"/>
          <p:cNvSpPr>
            <a:spLocks noChangeArrowheads="1"/>
          </p:cNvSpPr>
          <p:nvPr/>
        </p:nvSpPr>
        <p:spPr bwMode="auto">
          <a:xfrm>
            <a:off x="838200" y="2679700"/>
            <a:ext cx="665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Subtotal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3146425" y="26797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$140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9"/>
          <p:cNvSpPr>
            <a:spLocks noChangeArrowheads="1"/>
          </p:cNvSpPr>
          <p:nvPr/>
        </p:nvSpPr>
        <p:spPr bwMode="auto">
          <a:xfrm>
            <a:off x="4538663" y="26797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40"/>
          <p:cNvSpPr>
            <a:spLocks noChangeArrowheads="1"/>
          </p:cNvSpPr>
          <p:nvPr/>
        </p:nvSpPr>
        <p:spPr bwMode="auto">
          <a:xfrm>
            <a:off x="5657850" y="26797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1"/>
          <p:cNvSpPr>
            <a:spLocks noChangeArrowheads="1"/>
          </p:cNvSpPr>
          <p:nvPr/>
        </p:nvSpPr>
        <p:spPr bwMode="auto">
          <a:xfrm>
            <a:off x="6867525" y="267970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2"/>
          <p:cNvSpPr>
            <a:spLocks noChangeArrowheads="1"/>
          </p:cNvSpPr>
          <p:nvPr/>
        </p:nvSpPr>
        <p:spPr bwMode="auto">
          <a:xfrm>
            <a:off x="7986713" y="267970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3"/>
          <p:cNvSpPr>
            <a:spLocks noChangeArrowheads="1"/>
          </p:cNvSpPr>
          <p:nvPr/>
        </p:nvSpPr>
        <p:spPr bwMode="auto">
          <a:xfrm>
            <a:off x="838200" y="2886075"/>
            <a:ext cx="1825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Final cash disbursement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44"/>
          <p:cNvSpPr>
            <a:spLocks noChangeArrowheads="1"/>
          </p:cNvSpPr>
          <p:nvPr/>
        </p:nvSpPr>
        <p:spPr bwMode="auto">
          <a:xfrm>
            <a:off x="3186113" y="28860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5"/>
          <p:cNvSpPr>
            <a:spLocks noChangeArrowheads="1"/>
          </p:cNvSpPr>
          <p:nvPr/>
        </p:nvSpPr>
        <p:spPr bwMode="auto">
          <a:xfrm>
            <a:off x="5697538" y="2886075"/>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6"/>
          <p:cNvSpPr>
            <a:spLocks noChangeArrowheads="1"/>
          </p:cNvSpPr>
          <p:nvPr/>
        </p:nvSpPr>
        <p:spPr bwMode="auto">
          <a:xfrm>
            <a:off x="6907213" y="2886075"/>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7"/>
          <p:cNvSpPr>
            <a:spLocks noChangeArrowheads="1"/>
          </p:cNvSpPr>
          <p:nvPr/>
        </p:nvSpPr>
        <p:spPr bwMode="auto">
          <a:xfrm>
            <a:off x="8026400" y="288607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8"/>
          <p:cNvSpPr>
            <a:spLocks noChangeArrowheads="1"/>
          </p:cNvSpPr>
          <p:nvPr/>
        </p:nvSpPr>
        <p:spPr bwMode="auto">
          <a:xfrm>
            <a:off x="838200" y="3092450"/>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Post liquidation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9"/>
          <p:cNvSpPr>
            <a:spLocks noChangeArrowheads="1"/>
          </p:cNvSpPr>
          <p:nvPr/>
        </p:nvSpPr>
        <p:spPr bwMode="auto">
          <a:xfrm>
            <a:off x="3327400" y="3092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50"/>
          <p:cNvSpPr>
            <a:spLocks noChangeArrowheads="1"/>
          </p:cNvSpPr>
          <p:nvPr/>
        </p:nvSpPr>
        <p:spPr bwMode="auto">
          <a:xfrm>
            <a:off x="4538663" y="3092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51"/>
          <p:cNvSpPr>
            <a:spLocks noChangeArrowheads="1"/>
          </p:cNvSpPr>
          <p:nvPr/>
        </p:nvSpPr>
        <p:spPr bwMode="auto">
          <a:xfrm>
            <a:off x="5748338" y="3092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2"/>
          <p:cNvSpPr>
            <a:spLocks noChangeArrowheads="1"/>
          </p:cNvSpPr>
          <p:nvPr/>
        </p:nvSpPr>
        <p:spPr bwMode="auto">
          <a:xfrm>
            <a:off x="6958013" y="3092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3"/>
          <p:cNvSpPr>
            <a:spLocks noChangeArrowheads="1"/>
          </p:cNvSpPr>
          <p:nvPr/>
        </p:nvSpPr>
        <p:spPr bwMode="auto">
          <a:xfrm>
            <a:off x="8167688" y="30924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4"/>
          <p:cNvSpPr>
            <a:spLocks noChangeArrowheads="1"/>
          </p:cNvSpPr>
          <p:nvPr/>
        </p:nvSpPr>
        <p:spPr bwMode="auto">
          <a:xfrm>
            <a:off x="1119188" y="3535363"/>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5"/>
          <p:cNvSpPr>
            <a:spLocks noChangeArrowheads="1"/>
          </p:cNvSpPr>
          <p:nvPr/>
        </p:nvSpPr>
        <p:spPr bwMode="auto">
          <a:xfrm>
            <a:off x="6696075" y="3535363"/>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6"/>
          <p:cNvSpPr>
            <a:spLocks noChangeArrowheads="1"/>
          </p:cNvSpPr>
          <p:nvPr/>
        </p:nvSpPr>
        <p:spPr bwMode="auto">
          <a:xfrm>
            <a:off x="7875588" y="3535363"/>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7"/>
          <p:cNvSpPr>
            <a:spLocks noChangeArrowheads="1"/>
          </p:cNvSpPr>
          <p:nvPr/>
        </p:nvSpPr>
        <p:spPr bwMode="auto">
          <a:xfrm>
            <a:off x="1069975" y="3762375"/>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Jul. 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8"/>
          <p:cNvSpPr>
            <a:spLocks noChangeArrowheads="1"/>
          </p:cNvSpPr>
          <p:nvPr/>
        </p:nvSpPr>
        <p:spPr bwMode="auto">
          <a:xfrm>
            <a:off x="1966913" y="3762375"/>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Cash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Rectangle 59"/>
          <p:cNvSpPr>
            <a:spLocks noChangeArrowheads="1"/>
          </p:cNvSpPr>
          <p:nvPr/>
        </p:nvSpPr>
        <p:spPr bwMode="auto">
          <a:xfrm>
            <a:off x="7229475" y="37623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0"/>
          <p:cNvSpPr>
            <a:spLocks noChangeArrowheads="1"/>
          </p:cNvSpPr>
          <p:nvPr/>
        </p:nvSpPr>
        <p:spPr bwMode="auto">
          <a:xfrm>
            <a:off x="2147888" y="3968750"/>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Danica,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61"/>
          <p:cNvSpPr>
            <a:spLocks noChangeArrowheads="1"/>
          </p:cNvSpPr>
          <p:nvPr/>
        </p:nvSpPr>
        <p:spPr bwMode="auto">
          <a:xfrm>
            <a:off x="8440738" y="39687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2"/>
          <p:cNvSpPr>
            <a:spLocks noChangeArrowheads="1"/>
          </p:cNvSpPr>
          <p:nvPr/>
        </p:nvSpPr>
        <p:spPr bwMode="auto">
          <a:xfrm>
            <a:off x="1069975" y="4381500"/>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Jul.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63"/>
          <p:cNvSpPr>
            <a:spLocks noChangeArrowheads="1"/>
          </p:cNvSpPr>
          <p:nvPr/>
        </p:nvSpPr>
        <p:spPr bwMode="auto">
          <a:xfrm>
            <a:off x="1966913" y="4381500"/>
            <a:ext cx="1058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Gaga,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4"/>
          <p:cNvSpPr>
            <a:spLocks noChangeArrowheads="1"/>
          </p:cNvSpPr>
          <p:nvPr/>
        </p:nvSpPr>
        <p:spPr bwMode="auto">
          <a:xfrm>
            <a:off x="7229475" y="43815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5"/>
          <p:cNvSpPr>
            <a:spLocks noChangeArrowheads="1"/>
          </p:cNvSpPr>
          <p:nvPr/>
        </p:nvSpPr>
        <p:spPr bwMode="auto">
          <a:xfrm>
            <a:off x="1966913" y="4587875"/>
            <a:ext cx="1119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Oprah,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6"/>
          <p:cNvSpPr>
            <a:spLocks noChangeArrowheads="1"/>
          </p:cNvSpPr>
          <p:nvPr/>
        </p:nvSpPr>
        <p:spPr bwMode="auto">
          <a:xfrm>
            <a:off x="7229475" y="458787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7"/>
          <p:cNvSpPr>
            <a:spLocks noChangeArrowheads="1"/>
          </p:cNvSpPr>
          <p:nvPr/>
        </p:nvSpPr>
        <p:spPr bwMode="auto">
          <a:xfrm>
            <a:off x="2147888" y="4794250"/>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8"/>
          <p:cNvSpPr>
            <a:spLocks noChangeArrowheads="1"/>
          </p:cNvSpPr>
          <p:nvPr/>
        </p:nvSpPr>
        <p:spPr bwMode="auto">
          <a:xfrm>
            <a:off x="8348663" y="4794250"/>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9"/>
          <p:cNvSpPr>
            <a:spLocks noChangeArrowheads="1"/>
          </p:cNvSpPr>
          <p:nvPr/>
        </p:nvSpPr>
        <p:spPr bwMode="auto">
          <a:xfrm>
            <a:off x="3459163" y="3535363"/>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70"/>
          <p:cNvSpPr>
            <a:spLocks noChangeArrowheads="1"/>
          </p:cNvSpPr>
          <p:nvPr/>
        </p:nvSpPr>
        <p:spPr bwMode="auto">
          <a:xfrm>
            <a:off x="727075" y="159702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Line 71"/>
          <p:cNvSpPr>
            <a:spLocks noChangeShapeType="1"/>
          </p:cNvSpPr>
          <p:nvPr/>
        </p:nvSpPr>
        <p:spPr bwMode="auto">
          <a:xfrm>
            <a:off x="1835150" y="161766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Rectangle 72"/>
          <p:cNvSpPr>
            <a:spLocks noChangeArrowheads="1"/>
          </p:cNvSpPr>
          <p:nvPr/>
        </p:nvSpPr>
        <p:spPr bwMode="auto">
          <a:xfrm>
            <a:off x="1835150" y="161766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77"/>
          <p:cNvSpPr>
            <a:spLocks noChangeArrowheads="1"/>
          </p:cNvSpPr>
          <p:nvPr/>
        </p:nvSpPr>
        <p:spPr bwMode="auto">
          <a:xfrm>
            <a:off x="8691563" y="161766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8"/>
          <p:cNvSpPr>
            <a:spLocks noChangeArrowheads="1"/>
          </p:cNvSpPr>
          <p:nvPr/>
        </p:nvSpPr>
        <p:spPr bwMode="auto">
          <a:xfrm>
            <a:off x="727075" y="3505200"/>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79"/>
          <p:cNvSpPr>
            <a:spLocks noChangeShapeType="1"/>
          </p:cNvSpPr>
          <p:nvPr/>
        </p:nvSpPr>
        <p:spPr bwMode="auto">
          <a:xfrm>
            <a:off x="1835150" y="3525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80"/>
          <p:cNvSpPr>
            <a:spLocks noChangeArrowheads="1"/>
          </p:cNvSpPr>
          <p:nvPr/>
        </p:nvSpPr>
        <p:spPr bwMode="auto">
          <a:xfrm>
            <a:off x="1835150" y="35258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81"/>
          <p:cNvSpPr>
            <a:spLocks noChangeShapeType="1"/>
          </p:cNvSpPr>
          <p:nvPr/>
        </p:nvSpPr>
        <p:spPr bwMode="auto">
          <a:xfrm>
            <a:off x="6281738" y="3525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Rectangle 82"/>
          <p:cNvSpPr>
            <a:spLocks noChangeArrowheads="1"/>
          </p:cNvSpPr>
          <p:nvPr/>
        </p:nvSpPr>
        <p:spPr bwMode="auto">
          <a:xfrm>
            <a:off x="6281738" y="3525838"/>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83"/>
          <p:cNvSpPr>
            <a:spLocks noChangeShapeType="1"/>
          </p:cNvSpPr>
          <p:nvPr/>
        </p:nvSpPr>
        <p:spPr bwMode="auto">
          <a:xfrm>
            <a:off x="7493000" y="3525838"/>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84"/>
          <p:cNvSpPr>
            <a:spLocks noChangeArrowheads="1"/>
          </p:cNvSpPr>
          <p:nvPr/>
        </p:nvSpPr>
        <p:spPr bwMode="auto">
          <a:xfrm>
            <a:off x="7493000" y="3525838"/>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85"/>
          <p:cNvSpPr>
            <a:spLocks noChangeArrowheads="1"/>
          </p:cNvSpPr>
          <p:nvPr/>
        </p:nvSpPr>
        <p:spPr bwMode="auto">
          <a:xfrm>
            <a:off x="8691563" y="3525838"/>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Line 86"/>
          <p:cNvSpPr>
            <a:spLocks noChangeShapeType="1"/>
          </p:cNvSpPr>
          <p:nvPr/>
        </p:nvSpPr>
        <p:spPr bwMode="auto">
          <a:xfrm>
            <a:off x="736600" y="3752850"/>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87"/>
          <p:cNvSpPr>
            <a:spLocks noChangeArrowheads="1"/>
          </p:cNvSpPr>
          <p:nvPr/>
        </p:nvSpPr>
        <p:spPr bwMode="auto">
          <a:xfrm>
            <a:off x="736600" y="3752850"/>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Line 88"/>
          <p:cNvSpPr>
            <a:spLocks noChangeShapeType="1"/>
          </p:cNvSpPr>
          <p:nvPr/>
        </p:nvSpPr>
        <p:spPr bwMode="auto">
          <a:xfrm>
            <a:off x="1835150" y="3752850"/>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Rectangle 89"/>
          <p:cNvSpPr>
            <a:spLocks noChangeArrowheads="1"/>
          </p:cNvSpPr>
          <p:nvPr/>
        </p:nvSpPr>
        <p:spPr bwMode="auto">
          <a:xfrm>
            <a:off x="1835150" y="3752850"/>
            <a:ext cx="11113"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96"/>
          <p:cNvSpPr>
            <a:spLocks noChangeShapeType="1"/>
          </p:cNvSpPr>
          <p:nvPr/>
        </p:nvSpPr>
        <p:spPr bwMode="auto">
          <a:xfrm>
            <a:off x="6281738" y="3752850"/>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97"/>
          <p:cNvSpPr>
            <a:spLocks noChangeArrowheads="1"/>
          </p:cNvSpPr>
          <p:nvPr/>
        </p:nvSpPr>
        <p:spPr bwMode="auto">
          <a:xfrm>
            <a:off x="6281738" y="3752850"/>
            <a:ext cx="11113"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98"/>
          <p:cNvSpPr>
            <a:spLocks noChangeShapeType="1"/>
          </p:cNvSpPr>
          <p:nvPr/>
        </p:nvSpPr>
        <p:spPr bwMode="auto">
          <a:xfrm>
            <a:off x="7493000" y="3752850"/>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99"/>
          <p:cNvSpPr>
            <a:spLocks noChangeArrowheads="1"/>
          </p:cNvSpPr>
          <p:nvPr/>
        </p:nvSpPr>
        <p:spPr bwMode="auto">
          <a:xfrm>
            <a:off x="7493000" y="3752850"/>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100"/>
          <p:cNvSpPr>
            <a:spLocks noChangeShapeType="1"/>
          </p:cNvSpPr>
          <p:nvPr/>
        </p:nvSpPr>
        <p:spPr bwMode="auto">
          <a:xfrm>
            <a:off x="8702675" y="3752850"/>
            <a:ext cx="0" cy="1236663"/>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101"/>
          <p:cNvSpPr>
            <a:spLocks noChangeArrowheads="1"/>
          </p:cNvSpPr>
          <p:nvPr/>
        </p:nvSpPr>
        <p:spPr bwMode="auto">
          <a:xfrm>
            <a:off x="8702675" y="3752850"/>
            <a:ext cx="9525" cy="123666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102"/>
          <p:cNvSpPr>
            <a:spLocks noChangeArrowheads="1"/>
          </p:cNvSpPr>
          <p:nvPr/>
        </p:nvSpPr>
        <p:spPr bwMode="auto">
          <a:xfrm>
            <a:off x="746125" y="1597025"/>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103"/>
          <p:cNvSpPr>
            <a:spLocks noChangeArrowheads="1"/>
          </p:cNvSpPr>
          <p:nvPr/>
        </p:nvSpPr>
        <p:spPr bwMode="auto">
          <a:xfrm>
            <a:off x="746125" y="1824038"/>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104"/>
          <p:cNvSpPr>
            <a:spLocks noChangeShapeType="1"/>
          </p:cNvSpPr>
          <p:nvPr/>
        </p:nvSpPr>
        <p:spPr bwMode="auto">
          <a:xfrm>
            <a:off x="2733675" y="2246313"/>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105"/>
          <p:cNvSpPr>
            <a:spLocks noChangeArrowheads="1"/>
          </p:cNvSpPr>
          <p:nvPr/>
        </p:nvSpPr>
        <p:spPr bwMode="auto">
          <a:xfrm>
            <a:off x="2733675" y="2246313"/>
            <a:ext cx="5978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106"/>
          <p:cNvSpPr>
            <a:spLocks noChangeShapeType="1"/>
          </p:cNvSpPr>
          <p:nvPr/>
        </p:nvSpPr>
        <p:spPr bwMode="auto">
          <a:xfrm>
            <a:off x="2733675" y="2659063"/>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107"/>
          <p:cNvSpPr>
            <a:spLocks noChangeArrowheads="1"/>
          </p:cNvSpPr>
          <p:nvPr/>
        </p:nvSpPr>
        <p:spPr bwMode="auto">
          <a:xfrm>
            <a:off x="2733675" y="2659063"/>
            <a:ext cx="5978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Line 108"/>
          <p:cNvSpPr>
            <a:spLocks noChangeShapeType="1"/>
          </p:cNvSpPr>
          <p:nvPr/>
        </p:nvSpPr>
        <p:spPr bwMode="auto">
          <a:xfrm>
            <a:off x="2733675" y="3071813"/>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Rectangle 109"/>
          <p:cNvSpPr>
            <a:spLocks noChangeArrowheads="1"/>
          </p:cNvSpPr>
          <p:nvPr/>
        </p:nvSpPr>
        <p:spPr bwMode="auto">
          <a:xfrm>
            <a:off x="2733675" y="3071813"/>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110"/>
          <p:cNvSpPr>
            <a:spLocks noChangeShapeType="1"/>
          </p:cNvSpPr>
          <p:nvPr/>
        </p:nvSpPr>
        <p:spPr bwMode="auto">
          <a:xfrm>
            <a:off x="2733675" y="3278188"/>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11"/>
          <p:cNvSpPr>
            <a:spLocks noChangeArrowheads="1"/>
          </p:cNvSpPr>
          <p:nvPr/>
        </p:nvSpPr>
        <p:spPr bwMode="auto">
          <a:xfrm>
            <a:off x="2733675" y="3278188"/>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112"/>
          <p:cNvSpPr>
            <a:spLocks noChangeShapeType="1"/>
          </p:cNvSpPr>
          <p:nvPr/>
        </p:nvSpPr>
        <p:spPr bwMode="auto">
          <a:xfrm>
            <a:off x="2733675" y="3298825"/>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13"/>
          <p:cNvSpPr>
            <a:spLocks noChangeArrowheads="1"/>
          </p:cNvSpPr>
          <p:nvPr/>
        </p:nvSpPr>
        <p:spPr bwMode="auto">
          <a:xfrm>
            <a:off x="2733675" y="3298825"/>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14"/>
          <p:cNvSpPr>
            <a:spLocks noChangeArrowheads="1"/>
          </p:cNvSpPr>
          <p:nvPr/>
        </p:nvSpPr>
        <p:spPr bwMode="auto">
          <a:xfrm>
            <a:off x="746125" y="3505200"/>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15"/>
          <p:cNvSpPr>
            <a:spLocks noChangeArrowheads="1"/>
          </p:cNvSpPr>
          <p:nvPr/>
        </p:nvSpPr>
        <p:spPr bwMode="auto">
          <a:xfrm>
            <a:off x="746125" y="3732213"/>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116"/>
          <p:cNvSpPr>
            <a:spLocks noChangeShapeType="1"/>
          </p:cNvSpPr>
          <p:nvPr/>
        </p:nvSpPr>
        <p:spPr bwMode="auto">
          <a:xfrm>
            <a:off x="746125" y="394811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17"/>
          <p:cNvSpPr>
            <a:spLocks noChangeArrowheads="1"/>
          </p:cNvSpPr>
          <p:nvPr/>
        </p:nvSpPr>
        <p:spPr bwMode="auto">
          <a:xfrm>
            <a:off x="746125" y="3948113"/>
            <a:ext cx="79660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18"/>
          <p:cNvSpPr>
            <a:spLocks noChangeShapeType="1"/>
          </p:cNvSpPr>
          <p:nvPr/>
        </p:nvSpPr>
        <p:spPr bwMode="auto">
          <a:xfrm>
            <a:off x="746125" y="415448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19"/>
          <p:cNvSpPr>
            <a:spLocks noChangeArrowheads="1"/>
          </p:cNvSpPr>
          <p:nvPr/>
        </p:nvSpPr>
        <p:spPr bwMode="auto">
          <a:xfrm>
            <a:off x="746125" y="4154488"/>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Line 120"/>
          <p:cNvSpPr>
            <a:spLocks noChangeShapeType="1"/>
          </p:cNvSpPr>
          <p:nvPr/>
        </p:nvSpPr>
        <p:spPr bwMode="auto">
          <a:xfrm>
            <a:off x="746125" y="436086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21"/>
          <p:cNvSpPr>
            <a:spLocks noChangeArrowheads="1"/>
          </p:cNvSpPr>
          <p:nvPr/>
        </p:nvSpPr>
        <p:spPr bwMode="auto">
          <a:xfrm>
            <a:off x="746125" y="4360863"/>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122"/>
          <p:cNvSpPr>
            <a:spLocks noChangeShapeType="1"/>
          </p:cNvSpPr>
          <p:nvPr/>
        </p:nvSpPr>
        <p:spPr bwMode="auto">
          <a:xfrm>
            <a:off x="746125" y="456723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23"/>
          <p:cNvSpPr>
            <a:spLocks noChangeArrowheads="1"/>
          </p:cNvSpPr>
          <p:nvPr/>
        </p:nvSpPr>
        <p:spPr bwMode="auto">
          <a:xfrm>
            <a:off x="746125" y="4567238"/>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24"/>
          <p:cNvSpPr>
            <a:spLocks noChangeShapeType="1"/>
          </p:cNvSpPr>
          <p:nvPr/>
        </p:nvSpPr>
        <p:spPr bwMode="auto">
          <a:xfrm>
            <a:off x="746125" y="477361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25"/>
          <p:cNvSpPr>
            <a:spLocks noChangeArrowheads="1"/>
          </p:cNvSpPr>
          <p:nvPr/>
        </p:nvSpPr>
        <p:spPr bwMode="auto">
          <a:xfrm>
            <a:off x="746125" y="4773613"/>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26"/>
          <p:cNvSpPr>
            <a:spLocks noChangeShapeType="1"/>
          </p:cNvSpPr>
          <p:nvPr/>
        </p:nvSpPr>
        <p:spPr bwMode="auto">
          <a:xfrm>
            <a:off x="746125" y="497998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27"/>
          <p:cNvSpPr>
            <a:spLocks noChangeArrowheads="1"/>
          </p:cNvSpPr>
          <p:nvPr/>
        </p:nvSpPr>
        <p:spPr bwMode="auto">
          <a:xfrm>
            <a:off x="746125" y="4979988"/>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9830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fade">
                                      <p:cBhvr>
                                        <p:cTn id="30" dur="500"/>
                                        <p:tgtEl>
                                          <p:spTgt spid="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5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500"/>
                                        <p:tgtEl>
                                          <p:spTgt spid="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fade">
                                      <p:cBhvr>
                                        <p:cTn id="45" dur="500"/>
                                        <p:tgtEl>
                                          <p:spTgt spid="7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500"/>
                                        <p:tgtEl>
                                          <p:spTgt spid="7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fade">
                                      <p:cBhvr>
                                        <p:cTn id="51" dur="500"/>
                                        <p:tgtEl>
                                          <p:spTgt spid="7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500"/>
                                        <p:tgtEl>
                                          <p:spTgt spid="7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fade">
                                      <p:cBhvr>
                                        <p:cTn id="57" dur="500"/>
                                        <p:tgtEl>
                                          <p:spTgt spid="7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fade">
                                      <p:cBhvr>
                                        <p:cTn id="60" dur="500"/>
                                        <p:tgtEl>
                                          <p:spTgt spid="7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500"/>
                                        <p:tgtEl>
                                          <p:spTgt spid="7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fade">
                                      <p:cBhvr>
                                        <p:cTn id="66" dur="500"/>
                                        <p:tgtEl>
                                          <p:spTgt spid="80"/>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fade">
                                      <p:cBhvr>
                                        <p:cTn id="69" dur="500"/>
                                        <p:tgtEl>
                                          <p:spTgt spid="8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Effect transition="in" filter="fade">
                                      <p:cBhvr>
                                        <p:cTn id="72" dur="500"/>
                                        <p:tgtEl>
                                          <p:spTgt spid="8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4"/>
                                        </p:tgtEl>
                                        <p:attrNameLst>
                                          <p:attrName>style.visibility</p:attrName>
                                        </p:attrNameLst>
                                      </p:cBhvr>
                                      <p:to>
                                        <p:strVal val="visible"/>
                                      </p:to>
                                    </p:set>
                                    <p:animEffect transition="in" filter="fade">
                                      <p:cBhvr>
                                        <p:cTn id="78" dur="500"/>
                                        <p:tgtEl>
                                          <p:spTgt spid="8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fade">
                                      <p:cBhvr>
                                        <p:cTn id="81" dur="500"/>
                                        <p:tgtEl>
                                          <p:spTgt spid="8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fade">
                                      <p:cBhvr>
                                        <p:cTn id="84" dur="500"/>
                                        <p:tgtEl>
                                          <p:spTgt spid="8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500"/>
                                        <p:tgtEl>
                                          <p:spTgt spid="8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88"/>
                                        </p:tgtEl>
                                        <p:attrNameLst>
                                          <p:attrName>style.visibility</p:attrName>
                                        </p:attrNameLst>
                                      </p:cBhvr>
                                      <p:to>
                                        <p:strVal val="visible"/>
                                      </p:to>
                                    </p:set>
                                    <p:animEffect transition="in" filter="fade">
                                      <p:cBhvr>
                                        <p:cTn id="90" dur="500"/>
                                        <p:tgtEl>
                                          <p:spTgt spid="88"/>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animEffect transition="in" filter="fade">
                                      <p:cBhvr>
                                        <p:cTn id="93" dur="500"/>
                                        <p:tgtEl>
                                          <p:spTgt spid="89"/>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0"/>
                                        </p:tgtEl>
                                        <p:attrNameLst>
                                          <p:attrName>style.visibility</p:attrName>
                                        </p:attrNameLst>
                                      </p:cBhvr>
                                      <p:to>
                                        <p:strVal val="visible"/>
                                      </p:to>
                                    </p:set>
                                    <p:animEffect transition="in" filter="fade">
                                      <p:cBhvr>
                                        <p:cTn id="96" dur="500"/>
                                        <p:tgtEl>
                                          <p:spTgt spid="9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fade">
                                      <p:cBhvr>
                                        <p:cTn id="102" dur="500"/>
                                        <p:tgtEl>
                                          <p:spTgt spid="10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500"/>
                                        <p:tgtEl>
                                          <p:spTgt spid="10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500"/>
                                        <p:tgtEl>
                                          <p:spTgt spid="10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8"/>
                                        </p:tgtEl>
                                        <p:attrNameLst>
                                          <p:attrName>style.visibility</p:attrName>
                                        </p:attrNameLst>
                                      </p:cBhvr>
                                      <p:to>
                                        <p:strVal val="visible"/>
                                      </p:to>
                                    </p:set>
                                    <p:animEffect transition="in" filter="fade">
                                      <p:cBhvr>
                                        <p:cTn id="114" dur="500"/>
                                        <p:tgtEl>
                                          <p:spTgt spid="10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fade">
                                      <p:cBhvr>
                                        <p:cTn id="120" dur="500"/>
                                        <p:tgtEl>
                                          <p:spTgt spid="11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animEffect transition="in" filter="fade">
                                      <p:cBhvr>
                                        <p:cTn id="123" dur="500"/>
                                        <p:tgtEl>
                                          <p:spTgt spid="1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500"/>
                                        <p:tgtEl>
                                          <p:spTgt spid="11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3"/>
                                        </p:tgtEl>
                                        <p:attrNameLst>
                                          <p:attrName>style.visibility</p:attrName>
                                        </p:attrNameLst>
                                      </p:cBhvr>
                                      <p:to>
                                        <p:strVal val="visible"/>
                                      </p:to>
                                    </p:set>
                                    <p:animEffect transition="in" filter="fade">
                                      <p:cBhvr>
                                        <p:cTn id="129" dur="500"/>
                                        <p:tgtEl>
                                          <p:spTgt spid="113"/>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14"/>
                                        </p:tgtEl>
                                        <p:attrNameLst>
                                          <p:attrName>style.visibility</p:attrName>
                                        </p:attrNameLst>
                                      </p:cBhvr>
                                      <p:to>
                                        <p:strVal val="visible"/>
                                      </p:to>
                                    </p:set>
                                    <p:animEffect transition="in" filter="fade">
                                      <p:cBhvr>
                                        <p:cTn id="132" dur="500"/>
                                        <p:tgtEl>
                                          <p:spTgt spid="11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115"/>
                                        </p:tgtEl>
                                        <p:attrNameLst>
                                          <p:attrName>style.visibility</p:attrName>
                                        </p:attrNameLst>
                                      </p:cBhvr>
                                      <p:to>
                                        <p:strVal val="visible"/>
                                      </p:to>
                                    </p:set>
                                    <p:animEffect transition="in" filter="fade">
                                      <p:cBhvr>
                                        <p:cTn id="135" dur="500"/>
                                        <p:tgtEl>
                                          <p:spTgt spid="11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116"/>
                                        </p:tgtEl>
                                        <p:attrNameLst>
                                          <p:attrName>style.visibility</p:attrName>
                                        </p:attrNameLst>
                                      </p:cBhvr>
                                      <p:to>
                                        <p:strVal val="visible"/>
                                      </p:to>
                                    </p:set>
                                    <p:animEffect transition="in" filter="fade">
                                      <p:cBhvr>
                                        <p:cTn id="138" dur="500"/>
                                        <p:tgtEl>
                                          <p:spTgt spid="11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500"/>
                                        <p:tgtEl>
                                          <p:spTgt spid="57"/>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58"/>
                                        </p:tgtEl>
                                        <p:attrNameLst>
                                          <p:attrName>style.visibility</p:attrName>
                                        </p:attrNameLst>
                                      </p:cBhvr>
                                      <p:to>
                                        <p:strVal val="visible"/>
                                      </p:to>
                                    </p:set>
                                    <p:animEffect transition="in" filter="fade">
                                      <p:cBhvr>
                                        <p:cTn id="148" dur="500"/>
                                        <p:tgtEl>
                                          <p:spTgt spid="58"/>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500"/>
                                        <p:tgtEl>
                                          <p:spTgt spid="59"/>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500"/>
                                        <p:tgtEl>
                                          <p:spTgt spid="60"/>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Effect transition="in" filter="fade">
                                      <p:cBhvr>
                                        <p:cTn id="163" dur="500"/>
                                        <p:tgtEl>
                                          <p:spTgt spid="36"/>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500"/>
                                        <p:tgtEl>
                                          <p:spTgt spid="95"/>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96"/>
                                        </p:tgtEl>
                                        <p:attrNameLst>
                                          <p:attrName>style.visibility</p:attrName>
                                        </p:attrNameLst>
                                      </p:cBhvr>
                                      <p:to>
                                        <p:strVal val="visible"/>
                                      </p:to>
                                    </p:set>
                                    <p:animEffect transition="in" filter="fade">
                                      <p:cBhvr>
                                        <p:cTn id="169" dur="500"/>
                                        <p:tgtEl>
                                          <p:spTgt spid="96"/>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37"/>
                                        </p:tgtEl>
                                        <p:attrNameLst>
                                          <p:attrName>style.visibility</p:attrName>
                                        </p:attrNameLst>
                                      </p:cBhvr>
                                      <p:to>
                                        <p:strVal val="visible"/>
                                      </p:to>
                                    </p:set>
                                    <p:animEffect transition="in" filter="fade">
                                      <p:cBhvr>
                                        <p:cTn id="174" dur="500"/>
                                        <p:tgtEl>
                                          <p:spTgt spid="37"/>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fade">
                                      <p:cBhvr>
                                        <p:cTn id="179" dur="500"/>
                                        <p:tgtEl>
                                          <p:spTgt spid="38"/>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39"/>
                                        </p:tgtEl>
                                        <p:attrNameLst>
                                          <p:attrName>style.visibility</p:attrName>
                                        </p:attrNameLst>
                                      </p:cBhvr>
                                      <p:to>
                                        <p:strVal val="visible"/>
                                      </p:to>
                                    </p:set>
                                    <p:animEffect transition="in" filter="fade">
                                      <p:cBhvr>
                                        <p:cTn id="184" dur="500"/>
                                        <p:tgtEl>
                                          <p:spTgt spid="39"/>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40"/>
                                        </p:tgtEl>
                                        <p:attrNameLst>
                                          <p:attrName>style.visibility</p:attrName>
                                        </p:attrNameLst>
                                      </p:cBhvr>
                                      <p:to>
                                        <p:strVal val="visible"/>
                                      </p:to>
                                    </p:set>
                                    <p:animEffect transition="in" filter="fade">
                                      <p:cBhvr>
                                        <p:cTn id="189" dur="500"/>
                                        <p:tgtEl>
                                          <p:spTgt spid="40"/>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fade">
                                      <p:cBhvr>
                                        <p:cTn id="194" dur="500"/>
                                        <p:tgtEl>
                                          <p:spTgt spid="41"/>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42"/>
                                        </p:tgtEl>
                                        <p:attrNameLst>
                                          <p:attrName>style.visibility</p:attrName>
                                        </p:attrNameLst>
                                      </p:cBhvr>
                                      <p:to>
                                        <p:strVal val="visible"/>
                                      </p:to>
                                    </p:set>
                                    <p:animEffect transition="in" filter="fade">
                                      <p:cBhvr>
                                        <p:cTn id="199" dur="500"/>
                                        <p:tgtEl>
                                          <p:spTgt spid="42"/>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43"/>
                                        </p:tgtEl>
                                        <p:attrNameLst>
                                          <p:attrName>style.visibility</p:attrName>
                                        </p:attrNameLst>
                                      </p:cBhvr>
                                      <p:to>
                                        <p:strVal val="visible"/>
                                      </p:to>
                                    </p:set>
                                    <p:animEffect transition="in" filter="fade">
                                      <p:cBhvr>
                                        <p:cTn id="204" dur="500"/>
                                        <p:tgtEl>
                                          <p:spTgt spid="43"/>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44"/>
                                        </p:tgtEl>
                                        <p:attrNameLst>
                                          <p:attrName>style.visibility</p:attrName>
                                        </p:attrNameLst>
                                      </p:cBhvr>
                                      <p:to>
                                        <p:strVal val="visible"/>
                                      </p:to>
                                    </p:set>
                                    <p:animEffect transition="in" filter="fade">
                                      <p:cBhvr>
                                        <p:cTn id="209" dur="500"/>
                                        <p:tgtEl>
                                          <p:spTgt spid="44"/>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45"/>
                                        </p:tgtEl>
                                        <p:attrNameLst>
                                          <p:attrName>style.visibility</p:attrName>
                                        </p:attrNameLst>
                                      </p:cBhvr>
                                      <p:to>
                                        <p:strVal val="visible"/>
                                      </p:to>
                                    </p:set>
                                    <p:animEffect transition="in" filter="fade">
                                      <p:cBhvr>
                                        <p:cTn id="214" dur="500"/>
                                        <p:tgtEl>
                                          <p:spTgt spid="45"/>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grpId="0" nodeType="clickEffect">
                                  <p:stCondLst>
                                    <p:cond delay="0"/>
                                  </p:stCondLst>
                                  <p:childTnLst>
                                    <p:set>
                                      <p:cBhvr>
                                        <p:cTn id="218" dur="1" fill="hold">
                                          <p:stCondLst>
                                            <p:cond delay="0"/>
                                          </p:stCondLst>
                                        </p:cTn>
                                        <p:tgtEl>
                                          <p:spTgt spid="46"/>
                                        </p:tgtEl>
                                        <p:attrNameLst>
                                          <p:attrName>style.visibility</p:attrName>
                                        </p:attrNameLst>
                                      </p:cBhvr>
                                      <p:to>
                                        <p:strVal val="visible"/>
                                      </p:to>
                                    </p:set>
                                    <p:animEffect transition="in" filter="fade">
                                      <p:cBhvr>
                                        <p:cTn id="219" dur="500"/>
                                        <p:tgtEl>
                                          <p:spTgt spid="46"/>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ntr" presetSubtype="0" fill="hold" grpId="0" nodeType="clickEffect">
                                  <p:stCondLst>
                                    <p:cond delay="0"/>
                                  </p:stCondLst>
                                  <p:childTnLst>
                                    <p:set>
                                      <p:cBhvr>
                                        <p:cTn id="223" dur="1" fill="hold">
                                          <p:stCondLst>
                                            <p:cond delay="0"/>
                                          </p:stCondLst>
                                        </p:cTn>
                                        <p:tgtEl>
                                          <p:spTgt spid="61"/>
                                        </p:tgtEl>
                                        <p:attrNameLst>
                                          <p:attrName>style.visibility</p:attrName>
                                        </p:attrNameLst>
                                      </p:cBhvr>
                                      <p:to>
                                        <p:strVal val="visible"/>
                                      </p:to>
                                    </p:set>
                                    <p:animEffect transition="in" filter="fade">
                                      <p:cBhvr>
                                        <p:cTn id="224" dur="500"/>
                                        <p:tgtEl>
                                          <p:spTgt spid="61"/>
                                        </p:tgtEl>
                                      </p:cBhvr>
                                    </p:animEffect>
                                  </p:childTnLst>
                                </p:cTn>
                              </p:par>
                            </p:childTnLst>
                          </p:cTn>
                        </p:par>
                      </p:childTnLst>
                    </p:cTn>
                  </p:par>
                  <p:par>
                    <p:cTn id="225" fill="hold">
                      <p:stCondLst>
                        <p:cond delay="indefinite"/>
                      </p:stCondLst>
                      <p:childTnLst>
                        <p:par>
                          <p:cTn id="226" fill="hold">
                            <p:stCondLst>
                              <p:cond delay="0"/>
                            </p:stCondLst>
                            <p:childTnLst>
                              <p:par>
                                <p:cTn id="227" presetID="10" presetClass="entr" presetSubtype="0" fill="hold" grpId="0" nodeType="clickEffect">
                                  <p:stCondLst>
                                    <p:cond delay="0"/>
                                  </p:stCondLst>
                                  <p:childTnLst>
                                    <p:set>
                                      <p:cBhvr>
                                        <p:cTn id="228" dur="1" fill="hold">
                                          <p:stCondLst>
                                            <p:cond delay="0"/>
                                          </p:stCondLst>
                                        </p:cTn>
                                        <p:tgtEl>
                                          <p:spTgt spid="62"/>
                                        </p:tgtEl>
                                        <p:attrNameLst>
                                          <p:attrName>style.visibility</p:attrName>
                                        </p:attrNameLst>
                                      </p:cBhvr>
                                      <p:to>
                                        <p:strVal val="visible"/>
                                      </p:to>
                                    </p:set>
                                    <p:animEffect transition="in" filter="fade">
                                      <p:cBhvr>
                                        <p:cTn id="229" dur="500"/>
                                        <p:tgtEl>
                                          <p:spTgt spid="62"/>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grpId="0" nodeType="clickEffect">
                                  <p:stCondLst>
                                    <p:cond delay="0"/>
                                  </p:stCondLst>
                                  <p:childTnLst>
                                    <p:set>
                                      <p:cBhvr>
                                        <p:cTn id="233" dur="1" fill="hold">
                                          <p:stCondLst>
                                            <p:cond delay="0"/>
                                          </p:stCondLst>
                                        </p:cTn>
                                        <p:tgtEl>
                                          <p:spTgt spid="63"/>
                                        </p:tgtEl>
                                        <p:attrNameLst>
                                          <p:attrName>style.visibility</p:attrName>
                                        </p:attrNameLst>
                                      </p:cBhvr>
                                      <p:to>
                                        <p:strVal val="visible"/>
                                      </p:to>
                                    </p:set>
                                    <p:animEffect transition="in" filter="fade">
                                      <p:cBhvr>
                                        <p:cTn id="234" dur="500"/>
                                        <p:tgtEl>
                                          <p:spTgt spid="63"/>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grpId="0" nodeType="clickEffect">
                                  <p:stCondLst>
                                    <p:cond delay="0"/>
                                  </p:stCondLst>
                                  <p:childTnLst>
                                    <p:set>
                                      <p:cBhvr>
                                        <p:cTn id="238" dur="1" fill="hold">
                                          <p:stCondLst>
                                            <p:cond delay="0"/>
                                          </p:stCondLst>
                                        </p:cTn>
                                        <p:tgtEl>
                                          <p:spTgt spid="64"/>
                                        </p:tgtEl>
                                        <p:attrNameLst>
                                          <p:attrName>style.visibility</p:attrName>
                                        </p:attrNameLst>
                                      </p:cBhvr>
                                      <p:to>
                                        <p:strVal val="visible"/>
                                      </p:to>
                                    </p:set>
                                    <p:animEffect transition="in" filter="fade">
                                      <p:cBhvr>
                                        <p:cTn id="239" dur="500"/>
                                        <p:tgtEl>
                                          <p:spTgt spid="64"/>
                                        </p:tgtEl>
                                      </p:cBhvr>
                                    </p:animEffect>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65"/>
                                        </p:tgtEl>
                                        <p:attrNameLst>
                                          <p:attrName>style.visibility</p:attrName>
                                        </p:attrNameLst>
                                      </p:cBhvr>
                                      <p:to>
                                        <p:strVal val="visible"/>
                                      </p:to>
                                    </p:set>
                                    <p:animEffect transition="in" filter="fade">
                                      <p:cBhvr>
                                        <p:cTn id="244" dur="500"/>
                                        <p:tgtEl>
                                          <p:spTgt spid="65"/>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grpId="0" nodeType="clickEffect">
                                  <p:stCondLst>
                                    <p:cond delay="0"/>
                                  </p:stCondLst>
                                  <p:childTnLst>
                                    <p:set>
                                      <p:cBhvr>
                                        <p:cTn id="248" dur="1" fill="hold">
                                          <p:stCondLst>
                                            <p:cond delay="0"/>
                                          </p:stCondLst>
                                        </p:cTn>
                                        <p:tgtEl>
                                          <p:spTgt spid="66"/>
                                        </p:tgtEl>
                                        <p:attrNameLst>
                                          <p:attrName>style.visibility</p:attrName>
                                        </p:attrNameLst>
                                      </p:cBhvr>
                                      <p:to>
                                        <p:strVal val="visible"/>
                                      </p:to>
                                    </p:set>
                                    <p:animEffect transition="in" filter="fade">
                                      <p:cBhvr>
                                        <p:cTn id="249" dur="500"/>
                                        <p:tgtEl>
                                          <p:spTgt spid="66"/>
                                        </p:tgtEl>
                                      </p:cBhvr>
                                    </p:animEffect>
                                  </p:childTnLst>
                                </p:cTn>
                              </p:par>
                            </p:childTnLst>
                          </p:cTn>
                        </p:par>
                      </p:childTnLst>
                    </p:cTn>
                  </p:par>
                  <p:par>
                    <p:cTn id="250" fill="hold">
                      <p:stCondLst>
                        <p:cond delay="indefinite"/>
                      </p:stCondLst>
                      <p:childTnLst>
                        <p:par>
                          <p:cTn id="251" fill="hold">
                            <p:stCondLst>
                              <p:cond delay="0"/>
                            </p:stCondLst>
                            <p:childTnLst>
                              <p:par>
                                <p:cTn id="252" presetID="10" presetClass="entr" presetSubtype="0" fill="hold" grpId="0" nodeType="clickEffect">
                                  <p:stCondLst>
                                    <p:cond delay="0"/>
                                  </p:stCondLst>
                                  <p:childTnLst>
                                    <p:set>
                                      <p:cBhvr>
                                        <p:cTn id="253" dur="1" fill="hold">
                                          <p:stCondLst>
                                            <p:cond delay="0"/>
                                          </p:stCondLst>
                                        </p:cTn>
                                        <p:tgtEl>
                                          <p:spTgt spid="67"/>
                                        </p:tgtEl>
                                        <p:attrNameLst>
                                          <p:attrName>style.visibility</p:attrName>
                                        </p:attrNameLst>
                                      </p:cBhvr>
                                      <p:to>
                                        <p:strVal val="visible"/>
                                      </p:to>
                                    </p:set>
                                    <p:animEffect transition="in" filter="fade">
                                      <p:cBhvr>
                                        <p:cTn id="254" dur="500"/>
                                        <p:tgtEl>
                                          <p:spTgt spid="67"/>
                                        </p:tgtEl>
                                      </p:cBhvr>
                                    </p:animEffect>
                                  </p:childTnLst>
                                </p:cTn>
                              </p:par>
                            </p:childTnLst>
                          </p:cTn>
                        </p:par>
                      </p:childTnLst>
                    </p:cTn>
                  </p:par>
                  <p:par>
                    <p:cTn id="255" fill="hold">
                      <p:stCondLst>
                        <p:cond delay="indefinite"/>
                      </p:stCondLst>
                      <p:childTnLst>
                        <p:par>
                          <p:cTn id="256" fill="hold">
                            <p:stCondLst>
                              <p:cond delay="0"/>
                            </p:stCondLst>
                            <p:childTnLst>
                              <p:par>
                                <p:cTn id="257" presetID="10" presetClass="entr" presetSubtype="0" fill="hold" grpId="0" nodeType="clickEffect">
                                  <p:stCondLst>
                                    <p:cond delay="0"/>
                                  </p:stCondLst>
                                  <p:childTnLst>
                                    <p:set>
                                      <p:cBhvr>
                                        <p:cTn id="258" dur="1" fill="hold">
                                          <p:stCondLst>
                                            <p:cond delay="0"/>
                                          </p:stCondLst>
                                        </p:cTn>
                                        <p:tgtEl>
                                          <p:spTgt spid="47"/>
                                        </p:tgtEl>
                                        <p:attrNameLst>
                                          <p:attrName>style.visibility</p:attrName>
                                        </p:attrNameLst>
                                      </p:cBhvr>
                                      <p:to>
                                        <p:strVal val="visible"/>
                                      </p:to>
                                    </p:set>
                                    <p:animEffect transition="in" filter="fade">
                                      <p:cBhvr>
                                        <p:cTn id="259" dur="500"/>
                                        <p:tgtEl>
                                          <p:spTgt spid="47"/>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97"/>
                                        </p:tgtEl>
                                        <p:attrNameLst>
                                          <p:attrName>style.visibility</p:attrName>
                                        </p:attrNameLst>
                                      </p:cBhvr>
                                      <p:to>
                                        <p:strVal val="visible"/>
                                      </p:to>
                                    </p:set>
                                    <p:animEffect transition="in" filter="fade">
                                      <p:cBhvr>
                                        <p:cTn id="262" dur="500"/>
                                        <p:tgtEl>
                                          <p:spTgt spid="97"/>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98"/>
                                        </p:tgtEl>
                                        <p:attrNameLst>
                                          <p:attrName>style.visibility</p:attrName>
                                        </p:attrNameLst>
                                      </p:cBhvr>
                                      <p:to>
                                        <p:strVal val="visible"/>
                                      </p:to>
                                    </p:set>
                                    <p:animEffect transition="in" filter="fade">
                                      <p:cBhvr>
                                        <p:cTn id="265" dur="500"/>
                                        <p:tgtEl>
                                          <p:spTgt spid="98"/>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99"/>
                                        </p:tgtEl>
                                        <p:attrNameLst>
                                          <p:attrName>style.visibility</p:attrName>
                                        </p:attrNameLst>
                                      </p:cBhvr>
                                      <p:to>
                                        <p:strVal val="visible"/>
                                      </p:to>
                                    </p:set>
                                    <p:animEffect transition="in" filter="fade">
                                      <p:cBhvr>
                                        <p:cTn id="268" dur="500"/>
                                        <p:tgtEl>
                                          <p:spTgt spid="99"/>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100"/>
                                        </p:tgtEl>
                                        <p:attrNameLst>
                                          <p:attrName>style.visibility</p:attrName>
                                        </p:attrNameLst>
                                      </p:cBhvr>
                                      <p:to>
                                        <p:strVal val="visible"/>
                                      </p:to>
                                    </p:set>
                                    <p:animEffect transition="in" filter="fade">
                                      <p:cBhvr>
                                        <p:cTn id="271" dur="500"/>
                                        <p:tgtEl>
                                          <p:spTgt spid="100"/>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101"/>
                                        </p:tgtEl>
                                        <p:attrNameLst>
                                          <p:attrName>style.visibility</p:attrName>
                                        </p:attrNameLst>
                                      </p:cBhvr>
                                      <p:to>
                                        <p:strVal val="visible"/>
                                      </p:to>
                                    </p:set>
                                    <p:animEffect transition="in" filter="fade">
                                      <p:cBhvr>
                                        <p:cTn id="274" dur="500"/>
                                        <p:tgtEl>
                                          <p:spTgt spid="101"/>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102"/>
                                        </p:tgtEl>
                                        <p:attrNameLst>
                                          <p:attrName>style.visibility</p:attrName>
                                        </p:attrNameLst>
                                      </p:cBhvr>
                                      <p:to>
                                        <p:strVal val="visible"/>
                                      </p:to>
                                    </p:set>
                                    <p:animEffect transition="in" filter="fade">
                                      <p:cBhvr>
                                        <p:cTn id="277" dur="500"/>
                                        <p:tgtEl>
                                          <p:spTgt spid="102"/>
                                        </p:tgtEl>
                                      </p:cBhvr>
                                    </p:animEffect>
                                  </p:childTnLst>
                                </p:cTn>
                              </p:par>
                            </p:childTnLst>
                          </p:cTn>
                        </p:par>
                      </p:childTnLst>
                    </p:cTn>
                  </p:par>
                  <p:par>
                    <p:cTn id="278" fill="hold">
                      <p:stCondLst>
                        <p:cond delay="indefinite"/>
                      </p:stCondLst>
                      <p:childTnLst>
                        <p:par>
                          <p:cTn id="279" fill="hold">
                            <p:stCondLst>
                              <p:cond delay="0"/>
                            </p:stCondLst>
                            <p:childTnLst>
                              <p:par>
                                <p:cTn id="280" presetID="10" presetClass="entr" presetSubtype="0" fill="hold" grpId="0" nodeType="clickEffect">
                                  <p:stCondLst>
                                    <p:cond delay="0"/>
                                  </p:stCondLst>
                                  <p:childTnLst>
                                    <p:set>
                                      <p:cBhvr>
                                        <p:cTn id="281" dur="1" fill="hold">
                                          <p:stCondLst>
                                            <p:cond delay="0"/>
                                          </p:stCondLst>
                                        </p:cTn>
                                        <p:tgtEl>
                                          <p:spTgt spid="48"/>
                                        </p:tgtEl>
                                        <p:attrNameLst>
                                          <p:attrName>style.visibility</p:attrName>
                                        </p:attrNameLst>
                                      </p:cBhvr>
                                      <p:to>
                                        <p:strVal val="visible"/>
                                      </p:to>
                                    </p:set>
                                    <p:animEffect transition="in" filter="fade">
                                      <p:cBhvr>
                                        <p:cTn id="282" dur="500"/>
                                        <p:tgtEl>
                                          <p:spTgt spid="48"/>
                                        </p:tgtEl>
                                      </p:cBhvr>
                                    </p:animEffect>
                                  </p:childTnLst>
                                </p:cTn>
                              </p:par>
                              <p:par>
                                <p:cTn id="283" presetID="10" presetClass="entr" presetSubtype="0" fill="hold" grpId="0" nodeType="withEffect">
                                  <p:stCondLst>
                                    <p:cond delay="0"/>
                                  </p:stCondLst>
                                  <p:childTnLst>
                                    <p:set>
                                      <p:cBhvr>
                                        <p:cTn id="284" dur="1" fill="hold">
                                          <p:stCondLst>
                                            <p:cond delay="0"/>
                                          </p:stCondLst>
                                        </p:cTn>
                                        <p:tgtEl>
                                          <p:spTgt spid="49"/>
                                        </p:tgtEl>
                                        <p:attrNameLst>
                                          <p:attrName>style.visibility</p:attrName>
                                        </p:attrNameLst>
                                      </p:cBhvr>
                                      <p:to>
                                        <p:strVal val="visible"/>
                                      </p:to>
                                    </p:set>
                                    <p:animEffect transition="in" filter="fade">
                                      <p:cBhvr>
                                        <p:cTn id="285" dur="500"/>
                                        <p:tgtEl>
                                          <p:spTgt spid="49"/>
                                        </p:tgtEl>
                                      </p:cBhvr>
                                    </p:animEffect>
                                  </p:childTnLst>
                                </p:cTn>
                              </p:par>
                              <p:par>
                                <p:cTn id="286" presetID="10" presetClass="entr" presetSubtype="0" fill="hold" grpId="0" nodeType="withEffect">
                                  <p:stCondLst>
                                    <p:cond delay="0"/>
                                  </p:stCondLst>
                                  <p:childTnLst>
                                    <p:set>
                                      <p:cBhvr>
                                        <p:cTn id="287" dur="1" fill="hold">
                                          <p:stCondLst>
                                            <p:cond delay="0"/>
                                          </p:stCondLst>
                                        </p:cTn>
                                        <p:tgtEl>
                                          <p:spTgt spid="50"/>
                                        </p:tgtEl>
                                        <p:attrNameLst>
                                          <p:attrName>style.visibility</p:attrName>
                                        </p:attrNameLst>
                                      </p:cBhvr>
                                      <p:to>
                                        <p:strVal val="visible"/>
                                      </p:to>
                                    </p:set>
                                    <p:animEffect transition="in" filter="fade">
                                      <p:cBhvr>
                                        <p:cTn id="288" dur="500"/>
                                        <p:tgtEl>
                                          <p:spTgt spid="50"/>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51"/>
                                        </p:tgtEl>
                                        <p:attrNameLst>
                                          <p:attrName>style.visibility</p:attrName>
                                        </p:attrNameLst>
                                      </p:cBhvr>
                                      <p:to>
                                        <p:strVal val="visible"/>
                                      </p:to>
                                    </p:set>
                                    <p:animEffect transition="in" filter="fade">
                                      <p:cBhvr>
                                        <p:cTn id="291" dur="500"/>
                                        <p:tgtEl>
                                          <p:spTgt spid="51"/>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52"/>
                                        </p:tgtEl>
                                        <p:attrNameLst>
                                          <p:attrName>style.visibility</p:attrName>
                                        </p:attrNameLst>
                                      </p:cBhvr>
                                      <p:to>
                                        <p:strVal val="visible"/>
                                      </p:to>
                                    </p:set>
                                    <p:animEffect transition="in" filter="fade">
                                      <p:cBhvr>
                                        <p:cTn id="29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D6CC5C7-E438-44BA-B929-63FA38C7130C}" type="slidenum">
              <a:rPr lang="en-US" smtClean="0"/>
              <a:pPr>
                <a:defRPr/>
              </a:pPr>
              <a:t>59</a:t>
            </a:fld>
            <a:endParaRPr lang="en-US" dirty="0"/>
          </a:p>
        </p:txBody>
      </p:sp>
      <p:sp>
        <p:nvSpPr>
          <p:cNvPr id="3" name="Rectangle 2"/>
          <p:cNvSpPr/>
          <p:nvPr/>
        </p:nvSpPr>
        <p:spPr>
          <a:xfrm>
            <a:off x="0" y="0"/>
            <a:ext cx="9144000" cy="533400"/>
          </a:xfrm>
          <a:prstGeom prst="rect">
            <a:avLst/>
          </a:prstGeom>
          <a:solidFill>
            <a:srgbClr val="0069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solidFill>
                  <a:prstClr val="white"/>
                </a:solidFill>
              </a:rPr>
              <a:t>NEED-TO-KNOW 12-5 SOLUTION</a:t>
            </a:r>
          </a:p>
        </p:txBody>
      </p:sp>
      <p:sp>
        <p:nvSpPr>
          <p:cNvPr id="4" name="Rectangle 3"/>
          <p:cNvSpPr>
            <a:spLocks noChangeArrowheads="1"/>
          </p:cNvSpPr>
          <p:nvPr/>
        </p:nvSpPr>
        <p:spPr bwMode="auto">
          <a:xfrm>
            <a:off x="584200" y="1651000"/>
            <a:ext cx="79756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a:spLocks noChangeArrowheads="1"/>
          </p:cNvSpPr>
          <p:nvPr/>
        </p:nvSpPr>
        <p:spPr bwMode="auto">
          <a:xfrm>
            <a:off x="584200" y="3557588"/>
            <a:ext cx="7975600" cy="236538"/>
          </a:xfrm>
          <a:prstGeom prst="rect">
            <a:avLst/>
          </a:prstGeom>
          <a:solidFill>
            <a:srgbClr val="89A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a:spLocks noChangeArrowheads="1"/>
          </p:cNvSpPr>
          <p:nvPr/>
        </p:nvSpPr>
        <p:spPr bwMode="auto">
          <a:xfrm>
            <a:off x="623888" y="630238"/>
            <a:ext cx="79660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 Assume that any partner with a deficit is not able to reimburse the partnership. Prepare journal entries (a) to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623888" y="836613"/>
            <a:ext cx="7693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transfer the deficit of any deficient partners to the other partners and (b) to record the final disbursement of</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623888" y="1042988"/>
            <a:ext cx="15430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 to the partners.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2681288" y="1671638"/>
            <a:ext cx="10382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Assets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749675" y="1671638"/>
            <a:ext cx="1239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Danica,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5021263" y="1671638"/>
            <a:ext cx="11096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Gaga,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6200775" y="1671638"/>
            <a:ext cx="1179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Oprah,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7491413" y="1671638"/>
            <a:ext cx="1008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Total Equity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685800" y="1898650"/>
            <a:ext cx="13303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Before liquidation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862263" y="1898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4203700" y="189865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5413375" y="189865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$340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6624638" y="1898650"/>
            <a:ext cx="4333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7702550" y="1898650"/>
            <a:ext cx="5651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685800" y="2103438"/>
            <a:ext cx="152285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Liquidation of assets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2903538" y="2103438"/>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4244975" y="210343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5454650" y="210343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6664325" y="2103438"/>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7743825" y="2103438"/>
            <a:ext cx="5842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685800" y="2309813"/>
            <a:ext cx="61234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300" dirty="0">
                <a:solidFill>
                  <a:srgbClr val="000000"/>
                </a:solidFill>
              </a:rPr>
              <a:t>Subtotal</a:t>
            </a:r>
            <a:endParaRPr lang="en-US" altLang="en-US" dirty="0"/>
          </a:p>
        </p:txBody>
      </p:sp>
      <p:sp>
        <p:nvSpPr>
          <p:cNvPr id="27" name="Rectangle 26"/>
          <p:cNvSpPr>
            <a:spLocks noChangeArrowheads="1"/>
          </p:cNvSpPr>
          <p:nvPr/>
        </p:nvSpPr>
        <p:spPr bwMode="auto">
          <a:xfrm>
            <a:off x="3084513"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4244975" y="2309813"/>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5505450"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31"/>
          <p:cNvSpPr>
            <a:spLocks noChangeArrowheads="1"/>
          </p:cNvSpPr>
          <p:nvPr/>
        </p:nvSpPr>
        <p:spPr bwMode="auto">
          <a:xfrm>
            <a:off x="6715125"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32"/>
          <p:cNvSpPr>
            <a:spLocks noChangeArrowheads="1"/>
          </p:cNvSpPr>
          <p:nvPr/>
        </p:nvSpPr>
        <p:spPr bwMode="auto">
          <a:xfrm>
            <a:off x="7924800" y="230981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3"/>
          <p:cNvSpPr>
            <a:spLocks noChangeArrowheads="1"/>
          </p:cNvSpPr>
          <p:nvPr/>
        </p:nvSpPr>
        <p:spPr bwMode="auto">
          <a:xfrm>
            <a:off x="685800" y="2516188"/>
            <a:ext cx="172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Allocation of deficiency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34"/>
          <p:cNvSpPr>
            <a:spLocks noChangeArrowheads="1"/>
          </p:cNvSpPr>
          <p:nvPr/>
        </p:nvSpPr>
        <p:spPr bwMode="auto">
          <a:xfrm>
            <a:off x="3265488" y="25161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5"/>
          <p:cNvSpPr>
            <a:spLocks noChangeArrowheads="1"/>
          </p:cNvSpPr>
          <p:nvPr/>
        </p:nvSpPr>
        <p:spPr bwMode="auto">
          <a:xfrm>
            <a:off x="4386263" y="251618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Rectangle 36"/>
          <p:cNvSpPr>
            <a:spLocks noChangeArrowheads="1"/>
          </p:cNvSpPr>
          <p:nvPr/>
        </p:nvSpPr>
        <p:spPr bwMode="auto">
          <a:xfrm>
            <a:off x="5545138" y="251618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37"/>
          <p:cNvSpPr>
            <a:spLocks noChangeArrowheads="1"/>
          </p:cNvSpPr>
          <p:nvPr/>
        </p:nvSpPr>
        <p:spPr bwMode="auto">
          <a:xfrm>
            <a:off x="6754813" y="251618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38"/>
          <p:cNvSpPr>
            <a:spLocks noChangeArrowheads="1"/>
          </p:cNvSpPr>
          <p:nvPr/>
        </p:nvSpPr>
        <p:spPr bwMode="auto">
          <a:xfrm>
            <a:off x="8105775" y="2516188"/>
            <a:ext cx="1619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9"/>
          <p:cNvSpPr>
            <a:spLocks noChangeArrowheads="1"/>
          </p:cNvSpPr>
          <p:nvPr/>
        </p:nvSpPr>
        <p:spPr bwMode="auto">
          <a:xfrm>
            <a:off x="685800" y="2722563"/>
            <a:ext cx="6651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Subtotal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40"/>
          <p:cNvSpPr>
            <a:spLocks noChangeArrowheads="1"/>
          </p:cNvSpPr>
          <p:nvPr/>
        </p:nvSpPr>
        <p:spPr bwMode="auto">
          <a:xfrm>
            <a:off x="3084513" y="27225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41"/>
          <p:cNvSpPr>
            <a:spLocks noChangeArrowheads="1"/>
          </p:cNvSpPr>
          <p:nvPr/>
        </p:nvSpPr>
        <p:spPr bwMode="auto">
          <a:xfrm>
            <a:off x="4386263" y="272256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2"/>
          <p:cNvSpPr>
            <a:spLocks noChangeArrowheads="1"/>
          </p:cNvSpPr>
          <p:nvPr/>
        </p:nvSpPr>
        <p:spPr bwMode="auto">
          <a:xfrm>
            <a:off x="5505450" y="27225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3"/>
          <p:cNvSpPr>
            <a:spLocks noChangeArrowheads="1"/>
          </p:cNvSpPr>
          <p:nvPr/>
        </p:nvSpPr>
        <p:spPr bwMode="auto">
          <a:xfrm>
            <a:off x="6715125" y="27225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4"/>
          <p:cNvSpPr>
            <a:spLocks noChangeArrowheads="1"/>
          </p:cNvSpPr>
          <p:nvPr/>
        </p:nvSpPr>
        <p:spPr bwMode="auto">
          <a:xfrm>
            <a:off x="7924800" y="2722563"/>
            <a:ext cx="3429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5"/>
          <p:cNvSpPr>
            <a:spLocks noChangeArrowheads="1"/>
          </p:cNvSpPr>
          <p:nvPr/>
        </p:nvSpPr>
        <p:spPr bwMode="auto">
          <a:xfrm>
            <a:off x="685800" y="2928938"/>
            <a:ext cx="18256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Final cash disbursement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46"/>
          <p:cNvSpPr>
            <a:spLocks noChangeArrowheads="1"/>
          </p:cNvSpPr>
          <p:nvPr/>
        </p:nvSpPr>
        <p:spPr bwMode="auto">
          <a:xfrm>
            <a:off x="3125788" y="292893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7"/>
          <p:cNvSpPr>
            <a:spLocks noChangeArrowheads="1"/>
          </p:cNvSpPr>
          <p:nvPr/>
        </p:nvSpPr>
        <p:spPr bwMode="auto">
          <a:xfrm>
            <a:off x="5545138" y="292893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48"/>
          <p:cNvSpPr>
            <a:spLocks noChangeArrowheads="1"/>
          </p:cNvSpPr>
          <p:nvPr/>
        </p:nvSpPr>
        <p:spPr bwMode="auto">
          <a:xfrm>
            <a:off x="6754813" y="292893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9"/>
          <p:cNvSpPr>
            <a:spLocks noChangeArrowheads="1"/>
          </p:cNvSpPr>
          <p:nvPr/>
        </p:nvSpPr>
        <p:spPr bwMode="auto">
          <a:xfrm>
            <a:off x="7964488" y="2928938"/>
            <a:ext cx="363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50"/>
          <p:cNvSpPr>
            <a:spLocks noChangeArrowheads="1"/>
          </p:cNvSpPr>
          <p:nvPr/>
        </p:nvSpPr>
        <p:spPr bwMode="auto">
          <a:xfrm>
            <a:off x="685800" y="3135313"/>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Post liquidation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Rectangle 51"/>
          <p:cNvSpPr>
            <a:spLocks noChangeArrowheads="1"/>
          </p:cNvSpPr>
          <p:nvPr/>
        </p:nvSpPr>
        <p:spPr bwMode="auto">
          <a:xfrm>
            <a:off x="3175000" y="31353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2"/>
          <p:cNvSpPr>
            <a:spLocks noChangeArrowheads="1"/>
          </p:cNvSpPr>
          <p:nvPr/>
        </p:nvSpPr>
        <p:spPr bwMode="auto">
          <a:xfrm>
            <a:off x="4386263" y="31353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3"/>
          <p:cNvSpPr>
            <a:spLocks noChangeArrowheads="1"/>
          </p:cNvSpPr>
          <p:nvPr/>
        </p:nvSpPr>
        <p:spPr bwMode="auto">
          <a:xfrm>
            <a:off x="5595938" y="31353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54"/>
          <p:cNvSpPr>
            <a:spLocks noChangeArrowheads="1"/>
          </p:cNvSpPr>
          <p:nvPr/>
        </p:nvSpPr>
        <p:spPr bwMode="auto">
          <a:xfrm>
            <a:off x="6805613" y="31353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55"/>
          <p:cNvSpPr>
            <a:spLocks noChangeArrowheads="1"/>
          </p:cNvSpPr>
          <p:nvPr/>
        </p:nvSpPr>
        <p:spPr bwMode="auto">
          <a:xfrm>
            <a:off x="8015288" y="31353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6"/>
          <p:cNvSpPr>
            <a:spLocks noChangeArrowheads="1"/>
          </p:cNvSpPr>
          <p:nvPr/>
        </p:nvSpPr>
        <p:spPr bwMode="auto">
          <a:xfrm>
            <a:off x="966788" y="3578225"/>
            <a:ext cx="433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Date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7"/>
          <p:cNvSpPr>
            <a:spLocks noChangeArrowheads="1"/>
          </p:cNvSpPr>
          <p:nvPr/>
        </p:nvSpPr>
        <p:spPr bwMode="auto">
          <a:xfrm>
            <a:off x="6543675" y="3578225"/>
            <a:ext cx="4841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Debit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8"/>
          <p:cNvSpPr>
            <a:spLocks noChangeArrowheads="1"/>
          </p:cNvSpPr>
          <p:nvPr/>
        </p:nvSpPr>
        <p:spPr bwMode="auto">
          <a:xfrm>
            <a:off x="7723188" y="3578225"/>
            <a:ext cx="5445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Credit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9"/>
          <p:cNvSpPr>
            <a:spLocks noChangeArrowheads="1"/>
          </p:cNvSpPr>
          <p:nvPr/>
        </p:nvSpPr>
        <p:spPr bwMode="auto">
          <a:xfrm>
            <a:off x="917575" y="3805238"/>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Jul. 31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60"/>
          <p:cNvSpPr>
            <a:spLocks noChangeArrowheads="1"/>
          </p:cNvSpPr>
          <p:nvPr/>
        </p:nvSpPr>
        <p:spPr bwMode="auto">
          <a:xfrm>
            <a:off x="1814513" y="3805238"/>
            <a:ext cx="1058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Gaga, Capital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61"/>
          <p:cNvSpPr>
            <a:spLocks noChangeArrowheads="1"/>
          </p:cNvSpPr>
          <p:nvPr/>
        </p:nvSpPr>
        <p:spPr bwMode="auto">
          <a:xfrm>
            <a:off x="7077075" y="3805238"/>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2"/>
          <p:cNvSpPr>
            <a:spLocks noChangeArrowheads="1"/>
          </p:cNvSpPr>
          <p:nvPr/>
        </p:nvSpPr>
        <p:spPr bwMode="auto">
          <a:xfrm>
            <a:off x="1814513" y="4011613"/>
            <a:ext cx="1119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Oprah, Capital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63"/>
          <p:cNvSpPr>
            <a:spLocks noChangeArrowheads="1"/>
          </p:cNvSpPr>
          <p:nvPr/>
        </p:nvSpPr>
        <p:spPr bwMode="auto">
          <a:xfrm>
            <a:off x="7077075" y="4011613"/>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4"/>
          <p:cNvSpPr>
            <a:spLocks noChangeArrowheads="1"/>
          </p:cNvSpPr>
          <p:nvPr/>
        </p:nvSpPr>
        <p:spPr bwMode="auto">
          <a:xfrm>
            <a:off x="1995488" y="4216400"/>
            <a:ext cx="11699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Danica, Capital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Rectangle 65"/>
          <p:cNvSpPr>
            <a:spLocks noChangeArrowheads="1"/>
          </p:cNvSpPr>
          <p:nvPr/>
        </p:nvSpPr>
        <p:spPr bwMode="auto">
          <a:xfrm>
            <a:off x="8288338" y="42164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6"/>
          <p:cNvSpPr>
            <a:spLocks noChangeArrowheads="1"/>
          </p:cNvSpPr>
          <p:nvPr/>
        </p:nvSpPr>
        <p:spPr bwMode="auto">
          <a:xfrm>
            <a:off x="917575" y="4629150"/>
            <a:ext cx="5445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Jul. 31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Rectangle 67"/>
          <p:cNvSpPr>
            <a:spLocks noChangeArrowheads="1"/>
          </p:cNvSpPr>
          <p:nvPr/>
        </p:nvSpPr>
        <p:spPr bwMode="auto">
          <a:xfrm>
            <a:off x="1814513" y="4629150"/>
            <a:ext cx="105886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Gaga,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8"/>
          <p:cNvSpPr>
            <a:spLocks noChangeArrowheads="1"/>
          </p:cNvSpPr>
          <p:nvPr/>
        </p:nvSpPr>
        <p:spPr bwMode="auto">
          <a:xfrm>
            <a:off x="7077075" y="462915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9"/>
          <p:cNvSpPr>
            <a:spLocks noChangeArrowheads="1"/>
          </p:cNvSpPr>
          <p:nvPr/>
        </p:nvSpPr>
        <p:spPr bwMode="auto">
          <a:xfrm>
            <a:off x="1814513" y="4835525"/>
            <a:ext cx="111918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Oprah, Capital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Rectangle 70"/>
          <p:cNvSpPr>
            <a:spLocks noChangeArrowheads="1"/>
          </p:cNvSpPr>
          <p:nvPr/>
        </p:nvSpPr>
        <p:spPr bwMode="auto">
          <a:xfrm>
            <a:off x="7077075" y="4835525"/>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Rectangle 71"/>
          <p:cNvSpPr>
            <a:spLocks noChangeArrowheads="1"/>
          </p:cNvSpPr>
          <p:nvPr/>
        </p:nvSpPr>
        <p:spPr bwMode="auto">
          <a:xfrm>
            <a:off x="1995488" y="5041900"/>
            <a:ext cx="4429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Cash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Rectangle 72"/>
          <p:cNvSpPr>
            <a:spLocks noChangeArrowheads="1"/>
          </p:cNvSpPr>
          <p:nvPr/>
        </p:nvSpPr>
        <p:spPr bwMode="auto">
          <a:xfrm>
            <a:off x="8288338" y="5041900"/>
            <a:ext cx="252413"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0000"/>
                </a:solidFill>
                <a:effectLst/>
                <a:latin typeface="Arial" panose="020B0604020202020204" pitchFamily="34"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Rectangle 73"/>
          <p:cNvSpPr>
            <a:spLocks noChangeArrowheads="1"/>
          </p:cNvSpPr>
          <p:nvPr/>
        </p:nvSpPr>
        <p:spPr bwMode="auto">
          <a:xfrm>
            <a:off x="3306763" y="3578225"/>
            <a:ext cx="1311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a:ln>
                  <a:noFill/>
                </a:ln>
                <a:solidFill>
                  <a:srgbClr val="000000"/>
                </a:solidFill>
                <a:effectLst/>
                <a:latin typeface="Arial" panose="020B0604020202020204" pitchFamily="34" charset="0"/>
              </a:rPr>
              <a:t>General Journal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4"/>
          <p:cNvSpPr>
            <a:spLocks noChangeArrowheads="1"/>
          </p:cNvSpPr>
          <p:nvPr/>
        </p:nvSpPr>
        <p:spPr bwMode="auto">
          <a:xfrm>
            <a:off x="574675" y="1639888"/>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Line 75"/>
          <p:cNvSpPr>
            <a:spLocks noChangeShapeType="1"/>
          </p:cNvSpPr>
          <p:nvPr/>
        </p:nvSpPr>
        <p:spPr bwMode="auto">
          <a:xfrm>
            <a:off x="1682750"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Rectangle 76"/>
          <p:cNvSpPr>
            <a:spLocks noChangeArrowheads="1"/>
          </p:cNvSpPr>
          <p:nvPr/>
        </p:nvSpPr>
        <p:spPr bwMode="auto">
          <a:xfrm>
            <a:off x="1682750" y="1660525"/>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Rectangle 81"/>
          <p:cNvSpPr>
            <a:spLocks noChangeArrowheads="1"/>
          </p:cNvSpPr>
          <p:nvPr/>
        </p:nvSpPr>
        <p:spPr bwMode="auto">
          <a:xfrm>
            <a:off x="8539163" y="1660525"/>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82"/>
          <p:cNvSpPr>
            <a:spLocks noChangeArrowheads="1"/>
          </p:cNvSpPr>
          <p:nvPr/>
        </p:nvSpPr>
        <p:spPr bwMode="auto">
          <a:xfrm>
            <a:off x="574675" y="3546475"/>
            <a:ext cx="19050" cy="2476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Line 83"/>
          <p:cNvSpPr>
            <a:spLocks noChangeShapeType="1"/>
          </p:cNvSpPr>
          <p:nvPr/>
        </p:nvSpPr>
        <p:spPr bwMode="auto">
          <a:xfrm>
            <a:off x="1682750" y="3567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Rectangle 84"/>
          <p:cNvSpPr>
            <a:spLocks noChangeArrowheads="1"/>
          </p:cNvSpPr>
          <p:nvPr/>
        </p:nvSpPr>
        <p:spPr bwMode="auto">
          <a:xfrm>
            <a:off x="1682750" y="3567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Line 85"/>
          <p:cNvSpPr>
            <a:spLocks noChangeShapeType="1"/>
          </p:cNvSpPr>
          <p:nvPr/>
        </p:nvSpPr>
        <p:spPr bwMode="auto">
          <a:xfrm>
            <a:off x="6129338" y="3567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Rectangle 86"/>
          <p:cNvSpPr>
            <a:spLocks noChangeArrowheads="1"/>
          </p:cNvSpPr>
          <p:nvPr/>
        </p:nvSpPr>
        <p:spPr bwMode="auto">
          <a:xfrm>
            <a:off x="6129338" y="3567113"/>
            <a:ext cx="11113"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Line 87"/>
          <p:cNvSpPr>
            <a:spLocks noChangeShapeType="1"/>
          </p:cNvSpPr>
          <p:nvPr/>
        </p:nvSpPr>
        <p:spPr bwMode="auto">
          <a:xfrm>
            <a:off x="7340600" y="3567113"/>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Rectangle 88"/>
          <p:cNvSpPr>
            <a:spLocks noChangeArrowheads="1"/>
          </p:cNvSpPr>
          <p:nvPr/>
        </p:nvSpPr>
        <p:spPr bwMode="auto">
          <a:xfrm>
            <a:off x="7340600" y="3567113"/>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9"/>
          <p:cNvSpPr>
            <a:spLocks noChangeArrowheads="1"/>
          </p:cNvSpPr>
          <p:nvPr/>
        </p:nvSpPr>
        <p:spPr bwMode="auto">
          <a:xfrm>
            <a:off x="8539163" y="3567113"/>
            <a:ext cx="20638" cy="2270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Line 90"/>
          <p:cNvSpPr>
            <a:spLocks noChangeShapeType="1"/>
          </p:cNvSpPr>
          <p:nvPr/>
        </p:nvSpPr>
        <p:spPr bwMode="auto">
          <a:xfrm>
            <a:off x="584200" y="3794125"/>
            <a:ext cx="0" cy="14430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91"/>
          <p:cNvSpPr>
            <a:spLocks noChangeArrowheads="1"/>
          </p:cNvSpPr>
          <p:nvPr/>
        </p:nvSpPr>
        <p:spPr bwMode="auto">
          <a:xfrm>
            <a:off x="584200" y="3794125"/>
            <a:ext cx="9525" cy="14430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Line 92"/>
          <p:cNvSpPr>
            <a:spLocks noChangeShapeType="1"/>
          </p:cNvSpPr>
          <p:nvPr/>
        </p:nvSpPr>
        <p:spPr bwMode="auto">
          <a:xfrm>
            <a:off x="1682750" y="3794125"/>
            <a:ext cx="0" cy="14430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93"/>
          <p:cNvSpPr>
            <a:spLocks noChangeArrowheads="1"/>
          </p:cNvSpPr>
          <p:nvPr/>
        </p:nvSpPr>
        <p:spPr bwMode="auto">
          <a:xfrm>
            <a:off x="1682750" y="3794125"/>
            <a:ext cx="11113" cy="14430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Line 94"/>
          <p:cNvSpPr>
            <a:spLocks noChangeShapeType="1"/>
          </p:cNvSpPr>
          <p:nvPr/>
        </p:nvSpPr>
        <p:spPr bwMode="auto">
          <a:xfrm>
            <a:off x="2581275" y="1660525"/>
            <a:ext cx="0" cy="206375"/>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95"/>
          <p:cNvSpPr>
            <a:spLocks noChangeArrowheads="1"/>
          </p:cNvSpPr>
          <p:nvPr/>
        </p:nvSpPr>
        <p:spPr bwMode="auto">
          <a:xfrm>
            <a:off x="2581275" y="1660525"/>
            <a:ext cx="9525" cy="2063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Line 100"/>
          <p:cNvSpPr>
            <a:spLocks noChangeShapeType="1"/>
          </p:cNvSpPr>
          <p:nvPr/>
        </p:nvSpPr>
        <p:spPr bwMode="auto">
          <a:xfrm>
            <a:off x="6129338" y="3794125"/>
            <a:ext cx="0" cy="14430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101"/>
          <p:cNvSpPr>
            <a:spLocks noChangeArrowheads="1"/>
          </p:cNvSpPr>
          <p:nvPr/>
        </p:nvSpPr>
        <p:spPr bwMode="auto">
          <a:xfrm>
            <a:off x="6129338" y="3794125"/>
            <a:ext cx="11113" cy="14430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Line 102"/>
          <p:cNvSpPr>
            <a:spLocks noChangeShapeType="1"/>
          </p:cNvSpPr>
          <p:nvPr/>
        </p:nvSpPr>
        <p:spPr bwMode="auto">
          <a:xfrm>
            <a:off x="7340600" y="3794125"/>
            <a:ext cx="0" cy="14430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103"/>
          <p:cNvSpPr>
            <a:spLocks noChangeArrowheads="1"/>
          </p:cNvSpPr>
          <p:nvPr/>
        </p:nvSpPr>
        <p:spPr bwMode="auto">
          <a:xfrm>
            <a:off x="7340600" y="3794125"/>
            <a:ext cx="9525" cy="14430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Line 104"/>
          <p:cNvSpPr>
            <a:spLocks noChangeShapeType="1"/>
          </p:cNvSpPr>
          <p:nvPr/>
        </p:nvSpPr>
        <p:spPr bwMode="auto">
          <a:xfrm>
            <a:off x="8550275" y="3794125"/>
            <a:ext cx="0" cy="1443038"/>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105"/>
          <p:cNvSpPr>
            <a:spLocks noChangeArrowheads="1"/>
          </p:cNvSpPr>
          <p:nvPr/>
        </p:nvSpPr>
        <p:spPr bwMode="auto">
          <a:xfrm>
            <a:off x="8550275" y="3794125"/>
            <a:ext cx="9525" cy="144303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Rectangle 106"/>
          <p:cNvSpPr>
            <a:spLocks noChangeArrowheads="1"/>
          </p:cNvSpPr>
          <p:nvPr/>
        </p:nvSpPr>
        <p:spPr bwMode="auto">
          <a:xfrm>
            <a:off x="593725" y="1639888"/>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Rectangle 107"/>
          <p:cNvSpPr>
            <a:spLocks noChangeArrowheads="1"/>
          </p:cNvSpPr>
          <p:nvPr/>
        </p:nvSpPr>
        <p:spPr bwMode="auto">
          <a:xfrm>
            <a:off x="593725" y="1866900"/>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Line 108"/>
          <p:cNvSpPr>
            <a:spLocks noChangeShapeType="1"/>
          </p:cNvSpPr>
          <p:nvPr/>
        </p:nvSpPr>
        <p:spPr bwMode="auto">
          <a:xfrm>
            <a:off x="2581275" y="2289175"/>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09"/>
          <p:cNvSpPr>
            <a:spLocks noChangeArrowheads="1"/>
          </p:cNvSpPr>
          <p:nvPr/>
        </p:nvSpPr>
        <p:spPr bwMode="auto">
          <a:xfrm>
            <a:off x="2581275" y="2289175"/>
            <a:ext cx="5978525"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Line 110"/>
          <p:cNvSpPr>
            <a:spLocks noChangeShapeType="1"/>
          </p:cNvSpPr>
          <p:nvPr/>
        </p:nvSpPr>
        <p:spPr bwMode="auto">
          <a:xfrm>
            <a:off x="2581275" y="2701925"/>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11"/>
          <p:cNvSpPr>
            <a:spLocks noChangeArrowheads="1"/>
          </p:cNvSpPr>
          <p:nvPr/>
        </p:nvSpPr>
        <p:spPr bwMode="auto">
          <a:xfrm>
            <a:off x="2581275" y="2701925"/>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Line 112"/>
          <p:cNvSpPr>
            <a:spLocks noChangeShapeType="1"/>
          </p:cNvSpPr>
          <p:nvPr/>
        </p:nvSpPr>
        <p:spPr bwMode="auto">
          <a:xfrm>
            <a:off x="2581275" y="3114675"/>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Rectangle 113"/>
          <p:cNvSpPr>
            <a:spLocks noChangeArrowheads="1"/>
          </p:cNvSpPr>
          <p:nvPr/>
        </p:nvSpPr>
        <p:spPr bwMode="auto">
          <a:xfrm>
            <a:off x="2581275" y="3114675"/>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Line 114"/>
          <p:cNvSpPr>
            <a:spLocks noChangeShapeType="1"/>
          </p:cNvSpPr>
          <p:nvPr/>
        </p:nvSpPr>
        <p:spPr bwMode="auto">
          <a:xfrm>
            <a:off x="2581275" y="3321050"/>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Rectangle 115"/>
          <p:cNvSpPr>
            <a:spLocks noChangeArrowheads="1"/>
          </p:cNvSpPr>
          <p:nvPr/>
        </p:nvSpPr>
        <p:spPr bwMode="auto">
          <a:xfrm>
            <a:off x="2581275" y="3321050"/>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Line 116"/>
          <p:cNvSpPr>
            <a:spLocks noChangeShapeType="1"/>
          </p:cNvSpPr>
          <p:nvPr/>
        </p:nvSpPr>
        <p:spPr bwMode="auto">
          <a:xfrm>
            <a:off x="2581275" y="3341688"/>
            <a:ext cx="59785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17"/>
          <p:cNvSpPr>
            <a:spLocks noChangeArrowheads="1"/>
          </p:cNvSpPr>
          <p:nvPr/>
        </p:nvSpPr>
        <p:spPr bwMode="auto">
          <a:xfrm>
            <a:off x="2581275" y="3341688"/>
            <a:ext cx="5978525" cy="95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18"/>
          <p:cNvSpPr>
            <a:spLocks noChangeArrowheads="1"/>
          </p:cNvSpPr>
          <p:nvPr/>
        </p:nvSpPr>
        <p:spPr bwMode="auto">
          <a:xfrm>
            <a:off x="593725" y="3546475"/>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Rectangle 119"/>
          <p:cNvSpPr>
            <a:spLocks noChangeArrowheads="1"/>
          </p:cNvSpPr>
          <p:nvPr/>
        </p:nvSpPr>
        <p:spPr bwMode="auto">
          <a:xfrm>
            <a:off x="593725" y="3773488"/>
            <a:ext cx="7966075"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Line 120"/>
          <p:cNvSpPr>
            <a:spLocks noChangeShapeType="1"/>
          </p:cNvSpPr>
          <p:nvPr/>
        </p:nvSpPr>
        <p:spPr bwMode="auto">
          <a:xfrm>
            <a:off x="593725" y="3990975"/>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21"/>
          <p:cNvSpPr>
            <a:spLocks noChangeArrowheads="1"/>
          </p:cNvSpPr>
          <p:nvPr/>
        </p:nvSpPr>
        <p:spPr bwMode="auto">
          <a:xfrm>
            <a:off x="593725" y="3990975"/>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22"/>
          <p:cNvSpPr>
            <a:spLocks noChangeShapeType="1"/>
          </p:cNvSpPr>
          <p:nvPr/>
        </p:nvSpPr>
        <p:spPr bwMode="auto">
          <a:xfrm>
            <a:off x="593725" y="419576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23"/>
          <p:cNvSpPr>
            <a:spLocks noChangeArrowheads="1"/>
          </p:cNvSpPr>
          <p:nvPr/>
        </p:nvSpPr>
        <p:spPr bwMode="auto">
          <a:xfrm>
            <a:off x="593725" y="4195763"/>
            <a:ext cx="79660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24"/>
          <p:cNvSpPr>
            <a:spLocks noChangeShapeType="1"/>
          </p:cNvSpPr>
          <p:nvPr/>
        </p:nvSpPr>
        <p:spPr bwMode="auto">
          <a:xfrm>
            <a:off x="593725" y="440213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25"/>
          <p:cNvSpPr>
            <a:spLocks noChangeArrowheads="1"/>
          </p:cNvSpPr>
          <p:nvPr/>
        </p:nvSpPr>
        <p:spPr bwMode="auto">
          <a:xfrm>
            <a:off x="593725" y="4402138"/>
            <a:ext cx="79660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126"/>
          <p:cNvSpPr>
            <a:spLocks noChangeShapeType="1"/>
          </p:cNvSpPr>
          <p:nvPr/>
        </p:nvSpPr>
        <p:spPr bwMode="auto">
          <a:xfrm>
            <a:off x="593725" y="460851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27"/>
          <p:cNvSpPr>
            <a:spLocks noChangeArrowheads="1"/>
          </p:cNvSpPr>
          <p:nvPr/>
        </p:nvSpPr>
        <p:spPr bwMode="auto">
          <a:xfrm>
            <a:off x="593725" y="4608513"/>
            <a:ext cx="7966075" cy="11113"/>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128"/>
          <p:cNvSpPr>
            <a:spLocks noChangeShapeType="1"/>
          </p:cNvSpPr>
          <p:nvPr/>
        </p:nvSpPr>
        <p:spPr bwMode="auto">
          <a:xfrm>
            <a:off x="593725" y="481488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29"/>
          <p:cNvSpPr>
            <a:spLocks noChangeArrowheads="1"/>
          </p:cNvSpPr>
          <p:nvPr/>
        </p:nvSpPr>
        <p:spPr bwMode="auto">
          <a:xfrm>
            <a:off x="593725" y="4814888"/>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30"/>
          <p:cNvSpPr>
            <a:spLocks noChangeShapeType="1"/>
          </p:cNvSpPr>
          <p:nvPr/>
        </p:nvSpPr>
        <p:spPr bwMode="auto">
          <a:xfrm>
            <a:off x="593725" y="5021263"/>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31"/>
          <p:cNvSpPr>
            <a:spLocks noChangeArrowheads="1"/>
          </p:cNvSpPr>
          <p:nvPr/>
        </p:nvSpPr>
        <p:spPr bwMode="auto">
          <a:xfrm>
            <a:off x="593725" y="5021263"/>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Line 132"/>
          <p:cNvSpPr>
            <a:spLocks noChangeShapeType="1"/>
          </p:cNvSpPr>
          <p:nvPr/>
        </p:nvSpPr>
        <p:spPr bwMode="auto">
          <a:xfrm>
            <a:off x="593725" y="5227638"/>
            <a:ext cx="7966075" cy="0"/>
          </a:xfrm>
          <a:prstGeom prst="line">
            <a:avLst/>
          </a:prstGeom>
          <a:noFill/>
          <a:ln w="0">
            <a:solidFill>
              <a:srgbClr val="A6A6A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33"/>
          <p:cNvSpPr>
            <a:spLocks noChangeArrowheads="1"/>
          </p:cNvSpPr>
          <p:nvPr/>
        </p:nvSpPr>
        <p:spPr bwMode="auto">
          <a:xfrm>
            <a:off x="593725" y="5227638"/>
            <a:ext cx="7966075" cy="9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60"/>
          <p:cNvSpPr>
            <a:spLocks noChangeArrowheads="1"/>
          </p:cNvSpPr>
          <p:nvPr/>
        </p:nvSpPr>
        <p:spPr bwMode="auto">
          <a:xfrm>
            <a:off x="3223418" y="3805238"/>
            <a:ext cx="7998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 x 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Rectangle 60"/>
          <p:cNvSpPr>
            <a:spLocks noChangeArrowheads="1"/>
          </p:cNvSpPr>
          <p:nvPr/>
        </p:nvSpPr>
        <p:spPr bwMode="auto">
          <a:xfrm>
            <a:off x="3223418" y="4011613"/>
            <a:ext cx="7998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($60 x 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623888" y="1296987"/>
            <a:ext cx="499816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0000"/>
                </a:solidFill>
                <a:effectLst/>
                <a:latin typeface="Arial" panose="020B0604020202020204" pitchFamily="34" charset="0"/>
              </a:rPr>
              <a:t>Danica, Gaga, and Oprah share income and losses in a 1:1:2 ratio.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8" name="Straight Connector 127"/>
          <p:cNvCxnSpPr/>
          <p:nvPr/>
        </p:nvCxnSpPr>
        <p:spPr>
          <a:xfrm flipV="1">
            <a:off x="4699000" y="1270001"/>
            <a:ext cx="220663" cy="2270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885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500"/>
                                        <p:tgtEl>
                                          <p:spTgt spid="5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fade">
                                      <p:cBhvr>
                                        <p:cTn id="52" dur="500"/>
                                        <p:tgtEl>
                                          <p:spTgt spid="8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3"/>
                                        </p:tgtEl>
                                        <p:attrNameLst>
                                          <p:attrName>style.visibility</p:attrName>
                                        </p:attrNameLst>
                                      </p:cBhvr>
                                      <p:to>
                                        <p:strVal val="visible"/>
                                      </p:to>
                                    </p:set>
                                    <p:animEffect transition="in" filter="fade">
                                      <p:cBhvr>
                                        <p:cTn id="58" dur="500"/>
                                        <p:tgtEl>
                                          <p:spTgt spid="8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500"/>
                                        <p:tgtEl>
                                          <p:spTgt spid="8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fade">
                                      <p:cBhvr>
                                        <p:cTn id="64" dur="500"/>
                                        <p:tgtEl>
                                          <p:spTgt spid="8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500"/>
                                        <p:tgtEl>
                                          <p:spTgt spid="8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500"/>
                                        <p:tgtEl>
                                          <p:spTgt spid="9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92"/>
                                        </p:tgtEl>
                                        <p:attrNameLst>
                                          <p:attrName>style.visibility</p:attrName>
                                        </p:attrNameLst>
                                      </p:cBhvr>
                                      <p:to>
                                        <p:strVal val="visible"/>
                                      </p:to>
                                    </p:set>
                                    <p:animEffect transition="in" filter="fade">
                                      <p:cBhvr>
                                        <p:cTn id="79" dur="500"/>
                                        <p:tgtEl>
                                          <p:spTgt spid="9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500"/>
                                        <p:tgtEl>
                                          <p:spTgt spid="9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4"/>
                                        </p:tgtEl>
                                        <p:attrNameLst>
                                          <p:attrName>style.visibility</p:attrName>
                                        </p:attrNameLst>
                                      </p:cBhvr>
                                      <p:to>
                                        <p:strVal val="visible"/>
                                      </p:to>
                                    </p:set>
                                    <p:animEffect transition="in" filter="fade">
                                      <p:cBhvr>
                                        <p:cTn id="85" dur="500"/>
                                        <p:tgtEl>
                                          <p:spTgt spid="9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95"/>
                                        </p:tgtEl>
                                        <p:attrNameLst>
                                          <p:attrName>style.visibility</p:attrName>
                                        </p:attrNameLst>
                                      </p:cBhvr>
                                      <p:to>
                                        <p:strVal val="visible"/>
                                      </p:to>
                                    </p:set>
                                    <p:animEffect transition="in" filter="fade">
                                      <p:cBhvr>
                                        <p:cTn id="88" dur="500"/>
                                        <p:tgtEl>
                                          <p:spTgt spid="9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96"/>
                                        </p:tgtEl>
                                        <p:attrNameLst>
                                          <p:attrName>style.visibility</p:attrName>
                                        </p:attrNameLst>
                                      </p:cBhvr>
                                      <p:to>
                                        <p:strVal val="visible"/>
                                      </p:to>
                                    </p:set>
                                    <p:animEffect transition="in" filter="fade">
                                      <p:cBhvr>
                                        <p:cTn id="91" dur="500"/>
                                        <p:tgtEl>
                                          <p:spTgt spid="96"/>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9"/>
                                        </p:tgtEl>
                                        <p:attrNameLst>
                                          <p:attrName>style.visibility</p:attrName>
                                        </p:attrNameLst>
                                      </p:cBhvr>
                                      <p:to>
                                        <p:strVal val="visible"/>
                                      </p:to>
                                    </p:set>
                                    <p:animEffect transition="in" filter="fade">
                                      <p:cBhvr>
                                        <p:cTn id="94" dur="500"/>
                                        <p:tgtEl>
                                          <p:spTgt spid="109"/>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fade">
                                      <p:cBhvr>
                                        <p:cTn id="97" dur="500"/>
                                        <p:tgtEl>
                                          <p:spTgt spid="110"/>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1"/>
                                        </p:tgtEl>
                                        <p:attrNameLst>
                                          <p:attrName>style.visibility</p:attrName>
                                        </p:attrNameLst>
                                      </p:cBhvr>
                                      <p:to>
                                        <p:strVal val="visible"/>
                                      </p:to>
                                    </p:set>
                                    <p:animEffect transition="in" filter="fade">
                                      <p:cBhvr>
                                        <p:cTn id="100" dur="500"/>
                                        <p:tgtEl>
                                          <p:spTgt spid="111"/>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Effect transition="in" filter="fade">
                                      <p:cBhvr>
                                        <p:cTn id="103" dur="500"/>
                                        <p:tgtEl>
                                          <p:spTgt spid="1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3"/>
                                        </p:tgtEl>
                                        <p:attrNameLst>
                                          <p:attrName>style.visibility</p:attrName>
                                        </p:attrNameLst>
                                      </p:cBhvr>
                                      <p:to>
                                        <p:strVal val="visible"/>
                                      </p:to>
                                    </p:set>
                                    <p:animEffect transition="in" filter="fade">
                                      <p:cBhvr>
                                        <p:cTn id="106" dur="500"/>
                                        <p:tgtEl>
                                          <p:spTgt spid="113"/>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500"/>
                                        <p:tgtEl>
                                          <p:spTgt spid="114"/>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15"/>
                                        </p:tgtEl>
                                        <p:attrNameLst>
                                          <p:attrName>style.visibility</p:attrName>
                                        </p:attrNameLst>
                                      </p:cBhvr>
                                      <p:to>
                                        <p:strVal val="visible"/>
                                      </p:to>
                                    </p:set>
                                    <p:animEffect transition="in" filter="fade">
                                      <p:cBhvr>
                                        <p:cTn id="112" dur="500"/>
                                        <p:tgtEl>
                                          <p:spTgt spid="11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16"/>
                                        </p:tgtEl>
                                        <p:attrNameLst>
                                          <p:attrName>style.visibility</p:attrName>
                                        </p:attrNameLst>
                                      </p:cBhvr>
                                      <p:to>
                                        <p:strVal val="visible"/>
                                      </p:to>
                                    </p:set>
                                    <p:animEffect transition="in" filter="fade">
                                      <p:cBhvr>
                                        <p:cTn id="115" dur="500"/>
                                        <p:tgtEl>
                                          <p:spTgt spid="116"/>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117"/>
                                        </p:tgtEl>
                                        <p:attrNameLst>
                                          <p:attrName>style.visibility</p:attrName>
                                        </p:attrNameLst>
                                      </p:cBhvr>
                                      <p:to>
                                        <p:strVal val="visible"/>
                                      </p:to>
                                    </p:set>
                                    <p:animEffect transition="in" filter="fade">
                                      <p:cBhvr>
                                        <p:cTn id="118" dur="500"/>
                                        <p:tgtEl>
                                          <p:spTgt spid="11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18"/>
                                        </p:tgtEl>
                                        <p:attrNameLst>
                                          <p:attrName>style.visibility</p:attrName>
                                        </p:attrNameLst>
                                      </p:cBhvr>
                                      <p:to>
                                        <p:strVal val="visible"/>
                                      </p:to>
                                    </p:set>
                                    <p:animEffect transition="in" filter="fade">
                                      <p:cBhvr>
                                        <p:cTn id="121" dur="500"/>
                                        <p:tgtEl>
                                          <p:spTgt spid="11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19"/>
                                        </p:tgtEl>
                                        <p:attrNameLst>
                                          <p:attrName>style.visibility</p:attrName>
                                        </p:attrNameLst>
                                      </p:cBhvr>
                                      <p:to>
                                        <p:strVal val="visible"/>
                                      </p:to>
                                    </p:set>
                                    <p:animEffect transition="in" filter="fade">
                                      <p:cBhvr>
                                        <p:cTn id="124" dur="500"/>
                                        <p:tgtEl>
                                          <p:spTgt spid="11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20"/>
                                        </p:tgtEl>
                                        <p:attrNameLst>
                                          <p:attrName>style.visibility</p:attrName>
                                        </p:attrNameLst>
                                      </p:cBhvr>
                                      <p:to>
                                        <p:strVal val="visible"/>
                                      </p:to>
                                    </p:set>
                                    <p:animEffect transition="in" filter="fade">
                                      <p:cBhvr>
                                        <p:cTn id="127" dur="500"/>
                                        <p:tgtEl>
                                          <p:spTgt spid="120"/>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121"/>
                                        </p:tgtEl>
                                        <p:attrNameLst>
                                          <p:attrName>style.visibility</p:attrName>
                                        </p:attrNameLst>
                                      </p:cBhvr>
                                      <p:to>
                                        <p:strVal val="visible"/>
                                      </p:to>
                                    </p:set>
                                    <p:animEffect transition="in" filter="fade">
                                      <p:cBhvr>
                                        <p:cTn id="130" dur="500"/>
                                        <p:tgtEl>
                                          <p:spTgt spid="121"/>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fade">
                                      <p:cBhvr>
                                        <p:cTn id="133" dur="500"/>
                                        <p:tgtEl>
                                          <p:spTgt spid="122"/>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23"/>
                                        </p:tgtEl>
                                        <p:attrNameLst>
                                          <p:attrName>style.visibility</p:attrName>
                                        </p:attrNameLst>
                                      </p:cBhvr>
                                      <p:to>
                                        <p:strVal val="visible"/>
                                      </p:to>
                                    </p:set>
                                    <p:animEffect transition="in" filter="fade">
                                      <p:cBhvr>
                                        <p:cTn id="136" dur="500"/>
                                        <p:tgtEl>
                                          <p:spTgt spid="123"/>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Effect transition="in" filter="fade">
                                      <p:cBhvr>
                                        <p:cTn id="139" dur="500"/>
                                        <p:tgtEl>
                                          <p:spTgt spid="124"/>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500"/>
                                        <p:tgtEl>
                                          <p:spTgt spid="59"/>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61"/>
                                        </p:tgtEl>
                                        <p:attrNameLst>
                                          <p:attrName>style.visibility</p:attrName>
                                        </p:attrNameLst>
                                      </p:cBhvr>
                                      <p:to>
                                        <p:strVal val="visible"/>
                                      </p:to>
                                    </p:set>
                                    <p:animEffect transition="in" filter="fade">
                                      <p:cBhvr>
                                        <p:cTn id="149" dur="500"/>
                                        <p:tgtEl>
                                          <p:spTgt spid="6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grpId="0" nodeType="click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fade">
                                      <p:cBhvr>
                                        <p:cTn id="154" dur="500"/>
                                        <p:tgtEl>
                                          <p:spTgt spid="6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27"/>
                                        </p:tgtEl>
                                        <p:attrNameLst>
                                          <p:attrName>style.visibility</p:attrName>
                                        </p:attrNameLst>
                                      </p:cBhvr>
                                      <p:to>
                                        <p:strVal val="visible"/>
                                      </p:to>
                                    </p:set>
                                    <p:animEffect transition="in" filter="fade">
                                      <p:cBhvr>
                                        <p:cTn id="159" dur="500"/>
                                        <p:tgtEl>
                                          <p:spTgt spid="127"/>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nodeType="clickEffect">
                                  <p:stCondLst>
                                    <p:cond delay="0"/>
                                  </p:stCondLst>
                                  <p:childTnLst>
                                    <p:set>
                                      <p:cBhvr>
                                        <p:cTn id="163" dur="1" fill="hold">
                                          <p:stCondLst>
                                            <p:cond delay="0"/>
                                          </p:stCondLst>
                                        </p:cTn>
                                        <p:tgtEl>
                                          <p:spTgt spid="128"/>
                                        </p:tgtEl>
                                        <p:attrNameLst>
                                          <p:attrName>style.visibility</p:attrName>
                                        </p:attrNameLst>
                                      </p:cBhvr>
                                      <p:to>
                                        <p:strVal val="visible"/>
                                      </p:to>
                                    </p:set>
                                    <p:animEffect transition="in" filter="wipe(down)">
                                      <p:cBhvr>
                                        <p:cTn id="164" dur="500"/>
                                        <p:tgtEl>
                                          <p:spTgt spid="128"/>
                                        </p:tgtEl>
                                      </p:cBhvr>
                                    </p:animEffect>
                                  </p:childTnLst>
                                </p:cTn>
                              </p:par>
                            </p:childTnLst>
                          </p:cTn>
                        </p:par>
                      </p:childTnLst>
                    </p:cTn>
                  </p:par>
                  <p:par>
                    <p:cTn id="165" fill="hold">
                      <p:stCondLst>
                        <p:cond delay="indefinite"/>
                      </p:stCondLst>
                      <p:childTnLst>
                        <p:par>
                          <p:cTn id="166" fill="hold">
                            <p:stCondLst>
                              <p:cond delay="0"/>
                            </p:stCondLst>
                            <p:childTnLst>
                              <p:par>
                                <p:cTn id="167" presetID="10" presetClass="entr" presetSubtype="0" fill="hold" grpId="0" nodeType="clickEffect">
                                  <p:stCondLst>
                                    <p:cond delay="0"/>
                                  </p:stCondLst>
                                  <p:childTnLst>
                                    <p:set>
                                      <p:cBhvr>
                                        <p:cTn id="168" dur="1" fill="hold">
                                          <p:stCondLst>
                                            <p:cond delay="0"/>
                                          </p:stCondLst>
                                        </p:cTn>
                                        <p:tgtEl>
                                          <p:spTgt spid="125"/>
                                        </p:tgtEl>
                                        <p:attrNameLst>
                                          <p:attrName>style.visibility</p:attrName>
                                        </p:attrNameLst>
                                      </p:cBhvr>
                                      <p:to>
                                        <p:strVal val="visible"/>
                                      </p:to>
                                    </p:set>
                                    <p:animEffect transition="in" filter="fade">
                                      <p:cBhvr>
                                        <p:cTn id="169" dur="500"/>
                                        <p:tgtEl>
                                          <p:spTgt spid="125"/>
                                        </p:tgtEl>
                                      </p:cBhvr>
                                    </p:animEffect>
                                  </p:childTnLst>
                                </p:cTn>
                              </p:par>
                            </p:childTnLst>
                          </p:cTn>
                        </p:par>
                      </p:childTnLst>
                    </p:cTn>
                  </p:par>
                  <p:par>
                    <p:cTn id="170" fill="hold">
                      <p:stCondLst>
                        <p:cond delay="indefinite"/>
                      </p:stCondLst>
                      <p:childTnLst>
                        <p:par>
                          <p:cTn id="171" fill="hold">
                            <p:stCondLst>
                              <p:cond delay="0"/>
                            </p:stCondLst>
                            <p:childTnLst>
                              <p:par>
                                <p:cTn id="172" presetID="10" presetClass="entr" presetSubtype="0" fill="hold" grpId="0" nodeType="clickEffect">
                                  <p:stCondLst>
                                    <p:cond delay="0"/>
                                  </p:stCondLst>
                                  <p:childTnLst>
                                    <p:set>
                                      <p:cBhvr>
                                        <p:cTn id="173" dur="1" fill="hold">
                                          <p:stCondLst>
                                            <p:cond delay="0"/>
                                          </p:stCondLst>
                                        </p:cTn>
                                        <p:tgtEl>
                                          <p:spTgt spid="60"/>
                                        </p:tgtEl>
                                        <p:attrNameLst>
                                          <p:attrName>style.visibility</p:attrName>
                                        </p:attrNameLst>
                                      </p:cBhvr>
                                      <p:to>
                                        <p:strVal val="visible"/>
                                      </p:to>
                                    </p:set>
                                    <p:animEffect transition="in" filter="fade">
                                      <p:cBhvr>
                                        <p:cTn id="174" dur="500"/>
                                        <p:tgtEl>
                                          <p:spTgt spid="60"/>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126"/>
                                        </p:tgtEl>
                                        <p:attrNameLst>
                                          <p:attrName>style.visibility</p:attrName>
                                        </p:attrNameLst>
                                      </p:cBhvr>
                                      <p:to>
                                        <p:strVal val="visible"/>
                                      </p:to>
                                    </p:set>
                                    <p:animEffect transition="in" filter="fade">
                                      <p:cBhvr>
                                        <p:cTn id="179" dur="500"/>
                                        <p:tgtEl>
                                          <p:spTgt spid="126"/>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500"/>
                                        <p:tgtEl>
                                          <p:spTgt spid="62"/>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64"/>
                                        </p:tgtEl>
                                        <p:attrNameLst>
                                          <p:attrName>style.visibility</p:attrName>
                                        </p:attrNameLst>
                                      </p:cBhvr>
                                      <p:to>
                                        <p:strVal val="visible"/>
                                      </p:to>
                                    </p:set>
                                    <p:animEffect transition="in" filter="fade">
                                      <p:cBhvr>
                                        <p:cTn id="189" dur="500"/>
                                        <p:tgtEl>
                                          <p:spTgt spid="64"/>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animEffect transition="in" filter="fade">
                                      <p:cBhvr>
                                        <p:cTn id="194" dur="500"/>
                                        <p:tgtEl>
                                          <p:spTgt spid="34"/>
                                        </p:tgtEl>
                                      </p:cBhvr>
                                    </p:animEffect>
                                  </p:childTnLst>
                                </p:cTn>
                              </p:par>
                            </p:childTnLst>
                          </p:cTn>
                        </p:par>
                      </p:childTnLst>
                    </p:cTn>
                  </p:par>
                  <p:par>
                    <p:cTn id="195" fill="hold">
                      <p:stCondLst>
                        <p:cond delay="indefinite"/>
                      </p:stCondLst>
                      <p:childTnLst>
                        <p:par>
                          <p:cTn id="196" fill="hold">
                            <p:stCondLst>
                              <p:cond delay="0"/>
                            </p:stCondLst>
                            <p:childTnLst>
                              <p:par>
                                <p:cTn id="197" presetID="10" presetClass="entr" presetSubtype="0" fill="hold" grpId="0" nodeType="click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fade">
                                      <p:cBhvr>
                                        <p:cTn id="199" dur="500"/>
                                        <p:tgtEl>
                                          <p:spTgt spid="35"/>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grpId="0" nodeType="clickEffect">
                                  <p:stCondLst>
                                    <p:cond delay="0"/>
                                  </p:stCondLst>
                                  <p:childTnLst>
                                    <p:set>
                                      <p:cBhvr>
                                        <p:cTn id="203" dur="1" fill="hold">
                                          <p:stCondLst>
                                            <p:cond delay="0"/>
                                          </p:stCondLst>
                                        </p:cTn>
                                        <p:tgtEl>
                                          <p:spTgt spid="36"/>
                                        </p:tgtEl>
                                        <p:attrNameLst>
                                          <p:attrName>style.visibility</p:attrName>
                                        </p:attrNameLst>
                                      </p:cBhvr>
                                      <p:to>
                                        <p:strVal val="visible"/>
                                      </p:to>
                                    </p:set>
                                    <p:animEffect transition="in" filter="fade">
                                      <p:cBhvr>
                                        <p:cTn id="204" dur="500"/>
                                        <p:tgtEl>
                                          <p:spTgt spid="36"/>
                                        </p:tgtEl>
                                      </p:cBhvr>
                                    </p:animEffect>
                                  </p:childTnLst>
                                </p:cTn>
                              </p:par>
                            </p:childTnLst>
                          </p:cTn>
                        </p:par>
                      </p:childTnLst>
                    </p:cTn>
                  </p:par>
                  <p:par>
                    <p:cTn id="205" fill="hold">
                      <p:stCondLst>
                        <p:cond delay="indefinite"/>
                      </p:stCondLst>
                      <p:childTnLst>
                        <p:par>
                          <p:cTn id="206" fill="hold">
                            <p:stCondLst>
                              <p:cond delay="0"/>
                            </p:stCondLst>
                            <p:childTnLst>
                              <p:par>
                                <p:cTn id="207" presetID="10" presetClass="entr" presetSubtype="0" fill="hold" grpId="0" nodeType="clickEffect">
                                  <p:stCondLst>
                                    <p:cond delay="0"/>
                                  </p:stCondLst>
                                  <p:childTnLst>
                                    <p:set>
                                      <p:cBhvr>
                                        <p:cTn id="208" dur="1" fill="hold">
                                          <p:stCondLst>
                                            <p:cond delay="0"/>
                                          </p:stCondLst>
                                        </p:cTn>
                                        <p:tgtEl>
                                          <p:spTgt spid="38"/>
                                        </p:tgtEl>
                                        <p:attrNameLst>
                                          <p:attrName>style.visibility</p:attrName>
                                        </p:attrNameLst>
                                      </p:cBhvr>
                                      <p:to>
                                        <p:strVal val="visible"/>
                                      </p:to>
                                    </p:set>
                                    <p:animEffect transition="in" filter="fade">
                                      <p:cBhvr>
                                        <p:cTn id="209" dur="500"/>
                                        <p:tgtEl>
                                          <p:spTgt spid="38"/>
                                        </p:tgtEl>
                                      </p:cBhvr>
                                    </p:animEffect>
                                  </p:childTnLst>
                                </p:cTn>
                              </p:par>
                              <p:par>
                                <p:cTn id="210" presetID="10" presetClass="entr" presetSubtype="0" fill="hold" grpId="0" nodeType="withEffect">
                                  <p:stCondLst>
                                    <p:cond delay="0"/>
                                  </p:stCondLst>
                                  <p:childTnLst>
                                    <p:set>
                                      <p:cBhvr>
                                        <p:cTn id="211" dur="1" fill="hold">
                                          <p:stCondLst>
                                            <p:cond delay="0"/>
                                          </p:stCondLst>
                                        </p:cTn>
                                        <p:tgtEl>
                                          <p:spTgt spid="101"/>
                                        </p:tgtEl>
                                        <p:attrNameLst>
                                          <p:attrName>style.visibility</p:attrName>
                                        </p:attrNameLst>
                                      </p:cBhvr>
                                      <p:to>
                                        <p:strVal val="visible"/>
                                      </p:to>
                                    </p:set>
                                    <p:animEffect transition="in" filter="fade">
                                      <p:cBhvr>
                                        <p:cTn id="212" dur="500"/>
                                        <p:tgtEl>
                                          <p:spTgt spid="101"/>
                                        </p:tgtEl>
                                      </p:cBhvr>
                                    </p:animEffect>
                                  </p:childTnLst>
                                </p:cTn>
                              </p:par>
                              <p:par>
                                <p:cTn id="213" presetID="10" presetClass="entr" presetSubtype="0" fill="hold" grpId="0" nodeType="withEffect">
                                  <p:stCondLst>
                                    <p:cond delay="0"/>
                                  </p:stCondLst>
                                  <p:childTnLst>
                                    <p:set>
                                      <p:cBhvr>
                                        <p:cTn id="214" dur="1" fill="hold">
                                          <p:stCondLst>
                                            <p:cond delay="0"/>
                                          </p:stCondLst>
                                        </p:cTn>
                                        <p:tgtEl>
                                          <p:spTgt spid="102"/>
                                        </p:tgtEl>
                                        <p:attrNameLst>
                                          <p:attrName>style.visibility</p:attrName>
                                        </p:attrNameLst>
                                      </p:cBhvr>
                                      <p:to>
                                        <p:strVal val="visible"/>
                                      </p:to>
                                    </p:set>
                                    <p:animEffect transition="in" filter="fade">
                                      <p:cBhvr>
                                        <p:cTn id="215" dur="500"/>
                                        <p:tgtEl>
                                          <p:spTgt spid="102"/>
                                        </p:tgtEl>
                                      </p:cBhvr>
                                    </p:animEffect>
                                  </p:childTnLst>
                                </p:cTn>
                              </p:par>
                            </p:childTnLst>
                          </p:cTn>
                        </p:par>
                      </p:childTnLst>
                    </p:cTn>
                  </p:par>
                  <p:par>
                    <p:cTn id="216" fill="hold">
                      <p:stCondLst>
                        <p:cond delay="indefinite"/>
                      </p:stCondLst>
                      <p:childTnLst>
                        <p:par>
                          <p:cTn id="217" fill="hold">
                            <p:stCondLst>
                              <p:cond delay="0"/>
                            </p:stCondLst>
                            <p:childTnLst>
                              <p:par>
                                <p:cTn id="218" presetID="10" presetClass="entr" presetSubtype="0" fill="hold" grpId="0" nodeType="clickEffect">
                                  <p:stCondLst>
                                    <p:cond delay="0"/>
                                  </p:stCondLst>
                                  <p:childTnLst>
                                    <p:set>
                                      <p:cBhvr>
                                        <p:cTn id="219" dur="1" fill="hold">
                                          <p:stCondLst>
                                            <p:cond delay="0"/>
                                          </p:stCondLst>
                                        </p:cTn>
                                        <p:tgtEl>
                                          <p:spTgt spid="39"/>
                                        </p:tgtEl>
                                        <p:attrNameLst>
                                          <p:attrName>style.visibility</p:attrName>
                                        </p:attrNameLst>
                                      </p:cBhvr>
                                      <p:to>
                                        <p:strVal val="visible"/>
                                      </p:to>
                                    </p:set>
                                    <p:animEffect transition="in" filter="fade">
                                      <p:cBhvr>
                                        <p:cTn id="220" dur="500"/>
                                        <p:tgtEl>
                                          <p:spTgt spid="39"/>
                                        </p:tgtEl>
                                      </p:cBhvr>
                                    </p:animEffec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40"/>
                                        </p:tgtEl>
                                        <p:attrNameLst>
                                          <p:attrName>style.visibility</p:attrName>
                                        </p:attrNameLst>
                                      </p:cBhvr>
                                      <p:to>
                                        <p:strVal val="visible"/>
                                      </p:to>
                                    </p:set>
                                    <p:animEffect transition="in" filter="fade">
                                      <p:cBhvr>
                                        <p:cTn id="225" dur="500"/>
                                        <p:tgtEl>
                                          <p:spTgt spid="40"/>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41"/>
                                        </p:tgtEl>
                                        <p:attrNameLst>
                                          <p:attrName>style.visibility</p:attrName>
                                        </p:attrNameLst>
                                      </p:cBhvr>
                                      <p:to>
                                        <p:strVal val="visible"/>
                                      </p:to>
                                    </p:set>
                                    <p:animEffect transition="in" filter="fade">
                                      <p:cBhvr>
                                        <p:cTn id="230" dur="500"/>
                                        <p:tgtEl>
                                          <p:spTgt spid="41"/>
                                        </p:tgtEl>
                                      </p:cBhvr>
                                    </p:animEffect>
                                  </p:childTnLst>
                                </p:cTn>
                              </p:par>
                            </p:childTnLst>
                          </p:cTn>
                        </p:par>
                      </p:childTnLst>
                    </p:cTn>
                  </p:par>
                  <p:par>
                    <p:cTn id="231" fill="hold">
                      <p:stCondLst>
                        <p:cond delay="indefinite"/>
                      </p:stCondLst>
                      <p:childTnLst>
                        <p:par>
                          <p:cTn id="232" fill="hold">
                            <p:stCondLst>
                              <p:cond delay="0"/>
                            </p:stCondLst>
                            <p:childTnLst>
                              <p:par>
                                <p:cTn id="233" presetID="10" presetClass="entr" presetSubtype="0" fill="hold" grpId="0" nodeType="clickEffect">
                                  <p:stCondLst>
                                    <p:cond delay="0"/>
                                  </p:stCondLst>
                                  <p:childTnLst>
                                    <p:set>
                                      <p:cBhvr>
                                        <p:cTn id="234" dur="1" fill="hold">
                                          <p:stCondLst>
                                            <p:cond delay="0"/>
                                          </p:stCondLst>
                                        </p:cTn>
                                        <p:tgtEl>
                                          <p:spTgt spid="42"/>
                                        </p:tgtEl>
                                        <p:attrNameLst>
                                          <p:attrName>style.visibility</p:attrName>
                                        </p:attrNameLst>
                                      </p:cBhvr>
                                      <p:to>
                                        <p:strVal val="visible"/>
                                      </p:to>
                                    </p:set>
                                    <p:animEffect transition="in" filter="fade">
                                      <p:cBhvr>
                                        <p:cTn id="235" dur="500"/>
                                        <p:tgtEl>
                                          <p:spTgt spid="42"/>
                                        </p:tgtEl>
                                      </p:cBhvr>
                                    </p:animEffect>
                                  </p:childTnLst>
                                </p:cTn>
                              </p:par>
                            </p:childTnLst>
                          </p:cTn>
                        </p:par>
                      </p:childTnLst>
                    </p:cTn>
                  </p:par>
                  <p:par>
                    <p:cTn id="236" fill="hold">
                      <p:stCondLst>
                        <p:cond delay="indefinite"/>
                      </p:stCondLst>
                      <p:childTnLst>
                        <p:par>
                          <p:cTn id="237" fill="hold">
                            <p:stCondLst>
                              <p:cond delay="0"/>
                            </p:stCondLst>
                            <p:childTnLst>
                              <p:par>
                                <p:cTn id="238" presetID="10" presetClass="entr" presetSubtype="0" fill="hold" grpId="0" nodeType="clickEffect">
                                  <p:stCondLst>
                                    <p:cond delay="0"/>
                                  </p:stCondLst>
                                  <p:childTnLst>
                                    <p:set>
                                      <p:cBhvr>
                                        <p:cTn id="239" dur="1" fill="hold">
                                          <p:stCondLst>
                                            <p:cond delay="0"/>
                                          </p:stCondLst>
                                        </p:cTn>
                                        <p:tgtEl>
                                          <p:spTgt spid="43"/>
                                        </p:tgtEl>
                                        <p:attrNameLst>
                                          <p:attrName>style.visibility</p:attrName>
                                        </p:attrNameLst>
                                      </p:cBhvr>
                                      <p:to>
                                        <p:strVal val="visible"/>
                                      </p:to>
                                    </p:set>
                                    <p:animEffect transition="in" filter="fade">
                                      <p:cBhvr>
                                        <p:cTn id="240" dur="500"/>
                                        <p:tgtEl>
                                          <p:spTgt spid="43"/>
                                        </p:tgtEl>
                                      </p:cBhvr>
                                    </p:animEffect>
                                  </p:childTnLst>
                                </p:cTn>
                              </p:par>
                            </p:childTnLst>
                          </p:cTn>
                        </p:par>
                      </p:childTnLst>
                    </p:cTn>
                  </p:par>
                  <p:par>
                    <p:cTn id="241" fill="hold">
                      <p:stCondLst>
                        <p:cond delay="indefinite"/>
                      </p:stCondLst>
                      <p:childTnLst>
                        <p:par>
                          <p:cTn id="242" fill="hold">
                            <p:stCondLst>
                              <p:cond delay="0"/>
                            </p:stCondLst>
                            <p:childTnLst>
                              <p:par>
                                <p:cTn id="243" presetID="10" presetClass="entr" presetSubtype="0" fill="hold" grpId="0" nodeType="clickEffect">
                                  <p:stCondLst>
                                    <p:cond delay="0"/>
                                  </p:stCondLst>
                                  <p:childTnLst>
                                    <p:set>
                                      <p:cBhvr>
                                        <p:cTn id="244" dur="1" fill="hold">
                                          <p:stCondLst>
                                            <p:cond delay="0"/>
                                          </p:stCondLst>
                                        </p:cTn>
                                        <p:tgtEl>
                                          <p:spTgt spid="44"/>
                                        </p:tgtEl>
                                        <p:attrNameLst>
                                          <p:attrName>style.visibility</p:attrName>
                                        </p:attrNameLst>
                                      </p:cBhvr>
                                      <p:to>
                                        <p:strVal val="visible"/>
                                      </p:to>
                                    </p:set>
                                    <p:animEffect transition="in" filter="fade">
                                      <p:cBhvr>
                                        <p:cTn id="245" dur="500"/>
                                        <p:tgtEl>
                                          <p:spTgt spid="44"/>
                                        </p:tgtEl>
                                      </p:cBhvr>
                                    </p:animEffec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45"/>
                                        </p:tgtEl>
                                        <p:attrNameLst>
                                          <p:attrName>style.visibility</p:attrName>
                                        </p:attrNameLst>
                                      </p:cBhvr>
                                      <p:to>
                                        <p:strVal val="visible"/>
                                      </p:to>
                                    </p:set>
                                    <p:animEffect transition="in" filter="fade">
                                      <p:cBhvr>
                                        <p:cTn id="250" dur="500"/>
                                        <p:tgtEl>
                                          <p:spTgt spid="45"/>
                                        </p:tgtEl>
                                      </p:cBhvr>
                                    </p:animEffect>
                                  </p:childTnLst>
                                </p:cTn>
                              </p:par>
                            </p:childTnLst>
                          </p:cTn>
                        </p:par>
                      </p:childTnLst>
                    </p:cTn>
                  </p:par>
                  <p:par>
                    <p:cTn id="251" fill="hold">
                      <p:stCondLst>
                        <p:cond delay="indefinite"/>
                      </p:stCondLst>
                      <p:childTnLst>
                        <p:par>
                          <p:cTn id="252" fill="hold">
                            <p:stCondLst>
                              <p:cond delay="0"/>
                            </p:stCondLst>
                            <p:childTnLst>
                              <p:par>
                                <p:cTn id="253" presetID="10" presetClass="entr" presetSubtype="0" fill="hold" grpId="0" nodeType="clickEffect">
                                  <p:stCondLst>
                                    <p:cond delay="0"/>
                                  </p:stCondLst>
                                  <p:childTnLst>
                                    <p:set>
                                      <p:cBhvr>
                                        <p:cTn id="254" dur="1" fill="hold">
                                          <p:stCondLst>
                                            <p:cond delay="0"/>
                                          </p:stCondLst>
                                        </p:cTn>
                                        <p:tgtEl>
                                          <p:spTgt spid="46"/>
                                        </p:tgtEl>
                                        <p:attrNameLst>
                                          <p:attrName>style.visibility</p:attrName>
                                        </p:attrNameLst>
                                      </p:cBhvr>
                                      <p:to>
                                        <p:strVal val="visible"/>
                                      </p:to>
                                    </p:set>
                                    <p:animEffect transition="in" filter="fade">
                                      <p:cBhvr>
                                        <p:cTn id="255" dur="500"/>
                                        <p:tgtEl>
                                          <p:spTgt spid="46"/>
                                        </p:tgtEl>
                                      </p:cBhvr>
                                    </p:animEffect>
                                  </p:childTnLst>
                                </p:cTn>
                              </p:par>
                            </p:childTnLst>
                          </p:cTn>
                        </p:par>
                      </p:childTnLst>
                    </p:cTn>
                  </p:par>
                  <p:par>
                    <p:cTn id="256" fill="hold">
                      <p:stCondLst>
                        <p:cond delay="indefinite"/>
                      </p:stCondLst>
                      <p:childTnLst>
                        <p:par>
                          <p:cTn id="257" fill="hold">
                            <p:stCondLst>
                              <p:cond delay="0"/>
                            </p:stCondLst>
                            <p:childTnLst>
                              <p:par>
                                <p:cTn id="258" presetID="10" presetClass="entr" presetSubtype="0" fill="hold" grpId="0" nodeType="click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fade">
                                      <p:cBhvr>
                                        <p:cTn id="260" dur="500"/>
                                        <p:tgtEl>
                                          <p:spTgt spid="47"/>
                                        </p:tgtEl>
                                      </p:cBhvr>
                                    </p:animEffect>
                                  </p:childTnLst>
                                </p:cTn>
                              </p:par>
                            </p:childTnLst>
                          </p:cTn>
                        </p:par>
                      </p:childTnLst>
                    </p:cTn>
                  </p:par>
                  <p:par>
                    <p:cTn id="261" fill="hold">
                      <p:stCondLst>
                        <p:cond delay="indefinite"/>
                      </p:stCondLst>
                      <p:childTnLst>
                        <p:par>
                          <p:cTn id="262" fill="hold">
                            <p:stCondLst>
                              <p:cond delay="0"/>
                            </p:stCondLst>
                            <p:childTnLst>
                              <p:par>
                                <p:cTn id="263" presetID="10" presetClass="entr" presetSubtype="0" fill="hold" grpId="0" nodeType="clickEffect">
                                  <p:stCondLst>
                                    <p:cond delay="0"/>
                                  </p:stCondLst>
                                  <p:childTnLst>
                                    <p:set>
                                      <p:cBhvr>
                                        <p:cTn id="264" dur="1" fill="hold">
                                          <p:stCondLst>
                                            <p:cond delay="0"/>
                                          </p:stCondLst>
                                        </p:cTn>
                                        <p:tgtEl>
                                          <p:spTgt spid="48"/>
                                        </p:tgtEl>
                                        <p:attrNameLst>
                                          <p:attrName>style.visibility</p:attrName>
                                        </p:attrNameLst>
                                      </p:cBhvr>
                                      <p:to>
                                        <p:strVal val="visible"/>
                                      </p:to>
                                    </p:set>
                                    <p:animEffect transition="in" filter="fade">
                                      <p:cBhvr>
                                        <p:cTn id="265" dur="500"/>
                                        <p:tgtEl>
                                          <p:spTgt spid="48"/>
                                        </p:tgtEl>
                                      </p:cBhvr>
                                    </p:animEffect>
                                  </p:childTnLst>
                                </p:cTn>
                              </p:par>
                            </p:childTnLst>
                          </p:cTn>
                        </p:par>
                      </p:childTnLst>
                    </p:cTn>
                  </p:par>
                  <p:par>
                    <p:cTn id="266" fill="hold">
                      <p:stCondLst>
                        <p:cond delay="indefinite"/>
                      </p:stCondLst>
                      <p:childTnLst>
                        <p:par>
                          <p:cTn id="267" fill="hold">
                            <p:stCondLst>
                              <p:cond delay="0"/>
                            </p:stCondLst>
                            <p:childTnLst>
                              <p:par>
                                <p:cTn id="268" presetID="10" presetClass="entr" presetSubtype="0" fill="hold" grpId="0" nodeType="clickEffect">
                                  <p:stCondLst>
                                    <p:cond delay="0"/>
                                  </p:stCondLst>
                                  <p:childTnLst>
                                    <p:set>
                                      <p:cBhvr>
                                        <p:cTn id="269" dur="1" fill="hold">
                                          <p:stCondLst>
                                            <p:cond delay="0"/>
                                          </p:stCondLst>
                                        </p:cTn>
                                        <p:tgtEl>
                                          <p:spTgt spid="65"/>
                                        </p:tgtEl>
                                        <p:attrNameLst>
                                          <p:attrName>style.visibility</p:attrName>
                                        </p:attrNameLst>
                                      </p:cBhvr>
                                      <p:to>
                                        <p:strVal val="visible"/>
                                      </p:to>
                                    </p:set>
                                    <p:animEffect transition="in" filter="fade">
                                      <p:cBhvr>
                                        <p:cTn id="270" dur="500"/>
                                        <p:tgtEl>
                                          <p:spTgt spid="65"/>
                                        </p:tgtEl>
                                      </p:cBhvr>
                                    </p:animEffect>
                                  </p:childTnLst>
                                </p:cTn>
                              </p:par>
                            </p:childTnLst>
                          </p:cTn>
                        </p:par>
                      </p:childTnLst>
                    </p:cTn>
                  </p:par>
                  <p:par>
                    <p:cTn id="271" fill="hold">
                      <p:stCondLst>
                        <p:cond delay="indefinite"/>
                      </p:stCondLst>
                      <p:childTnLst>
                        <p:par>
                          <p:cTn id="272" fill="hold">
                            <p:stCondLst>
                              <p:cond delay="0"/>
                            </p:stCondLst>
                            <p:childTnLst>
                              <p:par>
                                <p:cTn id="273" presetID="10" presetClass="entr" presetSubtype="0" fill="hold" grpId="0" nodeType="clickEffect">
                                  <p:stCondLst>
                                    <p:cond delay="0"/>
                                  </p:stCondLst>
                                  <p:childTnLst>
                                    <p:set>
                                      <p:cBhvr>
                                        <p:cTn id="274" dur="1" fill="hold">
                                          <p:stCondLst>
                                            <p:cond delay="0"/>
                                          </p:stCondLst>
                                        </p:cTn>
                                        <p:tgtEl>
                                          <p:spTgt spid="66"/>
                                        </p:tgtEl>
                                        <p:attrNameLst>
                                          <p:attrName>style.visibility</p:attrName>
                                        </p:attrNameLst>
                                      </p:cBhvr>
                                      <p:to>
                                        <p:strVal val="visible"/>
                                      </p:to>
                                    </p:set>
                                    <p:animEffect transition="in" filter="fade">
                                      <p:cBhvr>
                                        <p:cTn id="275" dur="500"/>
                                        <p:tgtEl>
                                          <p:spTgt spid="66"/>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67"/>
                                        </p:tgtEl>
                                        <p:attrNameLst>
                                          <p:attrName>style.visibility</p:attrName>
                                        </p:attrNameLst>
                                      </p:cBhvr>
                                      <p:to>
                                        <p:strVal val="visible"/>
                                      </p:to>
                                    </p:set>
                                    <p:animEffect transition="in" filter="fade">
                                      <p:cBhvr>
                                        <p:cTn id="280" dur="500"/>
                                        <p:tgtEl>
                                          <p:spTgt spid="67"/>
                                        </p:tgtEl>
                                      </p:cBhvr>
                                    </p:animEffect>
                                  </p:childTnLst>
                                </p:cTn>
                              </p:par>
                            </p:childTnLst>
                          </p:cTn>
                        </p:par>
                      </p:childTnLst>
                    </p:cTn>
                  </p:par>
                  <p:par>
                    <p:cTn id="281" fill="hold">
                      <p:stCondLst>
                        <p:cond delay="indefinite"/>
                      </p:stCondLst>
                      <p:childTnLst>
                        <p:par>
                          <p:cTn id="282" fill="hold">
                            <p:stCondLst>
                              <p:cond delay="0"/>
                            </p:stCondLst>
                            <p:childTnLst>
                              <p:par>
                                <p:cTn id="283" presetID="10" presetClass="entr" presetSubtype="0" fill="hold" grpId="0" nodeType="clickEffect">
                                  <p:stCondLst>
                                    <p:cond delay="0"/>
                                  </p:stCondLst>
                                  <p:childTnLst>
                                    <p:set>
                                      <p:cBhvr>
                                        <p:cTn id="284" dur="1" fill="hold">
                                          <p:stCondLst>
                                            <p:cond delay="0"/>
                                          </p:stCondLst>
                                        </p:cTn>
                                        <p:tgtEl>
                                          <p:spTgt spid="68"/>
                                        </p:tgtEl>
                                        <p:attrNameLst>
                                          <p:attrName>style.visibility</p:attrName>
                                        </p:attrNameLst>
                                      </p:cBhvr>
                                      <p:to>
                                        <p:strVal val="visible"/>
                                      </p:to>
                                    </p:set>
                                    <p:animEffect transition="in" filter="fade">
                                      <p:cBhvr>
                                        <p:cTn id="285" dur="500"/>
                                        <p:tgtEl>
                                          <p:spTgt spid="68"/>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grpId="0" nodeType="clickEffect">
                                  <p:stCondLst>
                                    <p:cond delay="0"/>
                                  </p:stCondLst>
                                  <p:childTnLst>
                                    <p:set>
                                      <p:cBhvr>
                                        <p:cTn id="289" dur="1" fill="hold">
                                          <p:stCondLst>
                                            <p:cond delay="0"/>
                                          </p:stCondLst>
                                        </p:cTn>
                                        <p:tgtEl>
                                          <p:spTgt spid="69"/>
                                        </p:tgtEl>
                                        <p:attrNameLst>
                                          <p:attrName>style.visibility</p:attrName>
                                        </p:attrNameLst>
                                      </p:cBhvr>
                                      <p:to>
                                        <p:strVal val="visible"/>
                                      </p:to>
                                    </p:set>
                                    <p:animEffect transition="in" filter="fade">
                                      <p:cBhvr>
                                        <p:cTn id="290" dur="500"/>
                                        <p:tgtEl>
                                          <p:spTgt spid="69"/>
                                        </p:tgtEl>
                                      </p:cBhvr>
                                    </p:animEffect>
                                  </p:childTnLst>
                                </p:cTn>
                              </p:par>
                            </p:childTnLst>
                          </p:cTn>
                        </p:par>
                      </p:childTnLst>
                    </p:cTn>
                  </p:par>
                  <p:par>
                    <p:cTn id="291" fill="hold">
                      <p:stCondLst>
                        <p:cond delay="indefinite"/>
                      </p:stCondLst>
                      <p:childTnLst>
                        <p:par>
                          <p:cTn id="292" fill="hold">
                            <p:stCondLst>
                              <p:cond delay="0"/>
                            </p:stCondLst>
                            <p:childTnLst>
                              <p:par>
                                <p:cTn id="293" presetID="10" presetClass="entr" presetSubtype="0" fill="hold" grpId="0" nodeType="clickEffect">
                                  <p:stCondLst>
                                    <p:cond delay="0"/>
                                  </p:stCondLst>
                                  <p:childTnLst>
                                    <p:set>
                                      <p:cBhvr>
                                        <p:cTn id="294" dur="1" fill="hold">
                                          <p:stCondLst>
                                            <p:cond delay="0"/>
                                          </p:stCondLst>
                                        </p:cTn>
                                        <p:tgtEl>
                                          <p:spTgt spid="70"/>
                                        </p:tgtEl>
                                        <p:attrNameLst>
                                          <p:attrName>style.visibility</p:attrName>
                                        </p:attrNameLst>
                                      </p:cBhvr>
                                      <p:to>
                                        <p:strVal val="visible"/>
                                      </p:to>
                                    </p:set>
                                    <p:animEffect transition="in" filter="fade">
                                      <p:cBhvr>
                                        <p:cTn id="295" dur="500"/>
                                        <p:tgtEl>
                                          <p:spTgt spid="70"/>
                                        </p:tgtEl>
                                      </p:cBhvr>
                                    </p:animEffect>
                                  </p:childTnLst>
                                </p:cTn>
                              </p:par>
                            </p:childTnLst>
                          </p:cTn>
                        </p:par>
                      </p:childTnLst>
                    </p:cTn>
                  </p:par>
                  <p:par>
                    <p:cTn id="296" fill="hold">
                      <p:stCondLst>
                        <p:cond delay="indefinite"/>
                      </p:stCondLst>
                      <p:childTnLst>
                        <p:par>
                          <p:cTn id="297" fill="hold">
                            <p:stCondLst>
                              <p:cond delay="0"/>
                            </p:stCondLst>
                            <p:childTnLst>
                              <p:par>
                                <p:cTn id="298" presetID="10" presetClass="entr" presetSubtype="0" fill="hold" grpId="0" nodeType="clickEffect">
                                  <p:stCondLst>
                                    <p:cond delay="0"/>
                                  </p:stCondLst>
                                  <p:childTnLst>
                                    <p:set>
                                      <p:cBhvr>
                                        <p:cTn id="299" dur="1" fill="hold">
                                          <p:stCondLst>
                                            <p:cond delay="0"/>
                                          </p:stCondLst>
                                        </p:cTn>
                                        <p:tgtEl>
                                          <p:spTgt spid="71"/>
                                        </p:tgtEl>
                                        <p:attrNameLst>
                                          <p:attrName>style.visibility</p:attrName>
                                        </p:attrNameLst>
                                      </p:cBhvr>
                                      <p:to>
                                        <p:strVal val="visible"/>
                                      </p:to>
                                    </p:set>
                                    <p:animEffect transition="in" filter="fade">
                                      <p:cBhvr>
                                        <p:cTn id="300" dur="500"/>
                                        <p:tgtEl>
                                          <p:spTgt spid="71"/>
                                        </p:tgtEl>
                                      </p:cBhvr>
                                    </p:animEffect>
                                  </p:childTnLst>
                                </p:cTn>
                              </p:par>
                            </p:childTnLst>
                          </p:cTn>
                        </p:par>
                      </p:childTnLst>
                    </p:cTn>
                  </p:par>
                  <p:par>
                    <p:cTn id="301" fill="hold">
                      <p:stCondLst>
                        <p:cond delay="indefinite"/>
                      </p:stCondLst>
                      <p:childTnLst>
                        <p:par>
                          <p:cTn id="302" fill="hold">
                            <p:stCondLst>
                              <p:cond delay="0"/>
                            </p:stCondLst>
                            <p:childTnLst>
                              <p:par>
                                <p:cTn id="303" presetID="10" presetClass="entr" presetSubtype="0" fill="hold" grpId="0" nodeType="clickEffect">
                                  <p:stCondLst>
                                    <p:cond delay="0"/>
                                  </p:stCondLst>
                                  <p:childTnLst>
                                    <p:set>
                                      <p:cBhvr>
                                        <p:cTn id="304" dur="1" fill="hold">
                                          <p:stCondLst>
                                            <p:cond delay="0"/>
                                          </p:stCondLst>
                                        </p:cTn>
                                        <p:tgtEl>
                                          <p:spTgt spid="49"/>
                                        </p:tgtEl>
                                        <p:attrNameLst>
                                          <p:attrName>style.visibility</p:attrName>
                                        </p:attrNameLst>
                                      </p:cBhvr>
                                      <p:to>
                                        <p:strVal val="visible"/>
                                      </p:to>
                                    </p:set>
                                    <p:animEffect transition="in" filter="fade">
                                      <p:cBhvr>
                                        <p:cTn id="305" dur="500"/>
                                        <p:tgtEl>
                                          <p:spTgt spid="49"/>
                                        </p:tgtEl>
                                      </p:cBhvr>
                                    </p:animEffect>
                                  </p:childTnLst>
                                </p:cTn>
                              </p:par>
                              <p:par>
                                <p:cTn id="306" presetID="10" presetClass="entr" presetSubtype="0" fill="hold" grpId="0" nodeType="withEffect">
                                  <p:stCondLst>
                                    <p:cond delay="0"/>
                                  </p:stCondLst>
                                  <p:childTnLst>
                                    <p:set>
                                      <p:cBhvr>
                                        <p:cTn id="307" dur="1" fill="hold">
                                          <p:stCondLst>
                                            <p:cond delay="0"/>
                                          </p:stCondLst>
                                        </p:cTn>
                                        <p:tgtEl>
                                          <p:spTgt spid="50"/>
                                        </p:tgtEl>
                                        <p:attrNameLst>
                                          <p:attrName>style.visibility</p:attrName>
                                        </p:attrNameLst>
                                      </p:cBhvr>
                                      <p:to>
                                        <p:strVal val="visible"/>
                                      </p:to>
                                    </p:set>
                                    <p:animEffect transition="in" filter="fade">
                                      <p:cBhvr>
                                        <p:cTn id="308" dur="500"/>
                                        <p:tgtEl>
                                          <p:spTgt spid="50"/>
                                        </p:tgtEl>
                                      </p:cBhvr>
                                    </p:animEffect>
                                  </p:childTnLst>
                                </p:cTn>
                              </p:par>
                              <p:par>
                                <p:cTn id="309" presetID="10" presetClass="entr" presetSubtype="0" fill="hold" grpId="0" nodeType="withEffect">
                                  <p:stCondLst>
                                    <p:cond delay="0"/>
                                  </p:stCondLst>
                                  <p:childTnLst>
                                    <p:set>
                                      <p:cBhvr>
                                        <p:cTn id="310" dur="1" fill="hold">
                                          <p:stCondLst>
                                            <p:cond delay="0"/>
                                          </p:stCondLst>
                                        </p:cTn>
                                        <p:tgtEl>
                                          <p:spTgt spid="51"/>
                                        </p:tgtEl>
                                        <p:attrNameLst>
                                          <p:attrName>style.visibility</p:attrName>
                                        </p:attrNameLst>
                                      </p:cBhvr>
                                      <p:to>
                                        <p:strVal val="visible"/>
                                      </p:to>
                                    </p:set>
                                    <p:animEffect transition="in" filter="fade">
                                      <p:cBhvr>
                                        <p:cTn id="311" dur="500"/>
                                        <p:tgtEl>
                                          <p:spTgt spid="51"/>
                                        </p:tgtEl>
                                      </p:cBhvr>
                                    </p:animEffect>
                                  </p:childTnLst>
                                </p:cTn>
                              </p:par>
                              <p:par>
                                <p:cTn id="312" presetID="10" presetClass="entr" presetSubtype="0" fill="hold" grpId="0" nodeType="withEffect">
                                  <p:stCondLst>
                                    <p:cond delay="0"/>
                                  </p:stCondLst>
                                  <p:childTnLst>
                                    <p:set>
                                      <p:cBhvr>
                                        <p:cTn id="313" dur="1" fill="hold">
                                          <p:stCondLst>
                                            <p:cond delay="0"/>
                                          </p:stCondLst>
                                        </p:cTn>
                                        <p:tgtEl>
                                          <p:spTgt spid="52"/>
                                        </p:tgtEl>
                                        <p:attrNameLst>
                                          <p:attrName>style.visibility</p:attrName>
                                        </p:attrNameLst>
                                      </p:cBhvr>
                                      <p:to>
                                        <p:strVal val="visible"/>
                                      </p:to>
                                    </p:set>
                                    <p:animEffect transition="in" filter="fade">
                                      <p:cBhvr>
                                        <p:cTn id="314" dur="500"/>
                                        <p:tgtEl>
                                          <p:spTgt spid="52"/>
                                        </p:tgtEl>
                                      </p:cBhvr>
                                    </p:animEffect>
                                  </p:childTnLst>
                                </p:cTn>
                              </p:par>
                              <p:par>
                                <p:cTn id="315" presetID="10" presetClass="entr" presetSubtype="0" fill="hold" grpId="0" nodeType="withEffect">
                                  <p:stCondLst>
                                    <p:cond delay="0"/>
                                  </p:stCondLst>
                                  <p:childTnLst>
                                    <p:set>
                                      <p:cBhvr>
                                        <p:cTn id="316" dur="1" fill="hold">
                                          <p:stCondLst>
                                            <p:cond delay="0"/>
                                          </p:stCondLst>
                                        </p:cTn>
                                        <p:tgtEl>
                                          <p:spTgt spid="53"/>
                                        </p:tgtEl>
                                        <p:attrNameLst>
                                          <p:attrName>style.visibility</p:attrName>
                                        </p:attrNameLst>
                                      </p:cBhvr>
                                      <p:to>
                                        <p:strVal val="visible"/>
                                      </p:to>
                                    </p:set>
                                    <p:animEffect transition="in" filter="fade">
                                      <p:cBhvr>
                                        <p:cTn id="317" dur="500"/>
                                        <p:tgtEl>
                                          <p:spTgt spid="53"/>
                                        </p:tgtEl>
                                      </p:cBhvr>
                                    </p:animEffect>
                                  </p:childTnLst>
                                </p:cTn>
                              </p:par>
                              <p:par>
                                <p:cTn id="318" presetID="10" presetClass="entr" presetSubtype="0" fill="hold" grpId="0" nodeType="withEffect">
                                  <p:stCondLst>
                                    <p:cond delay="0"/>
                                  </p:stCondLst>
                                  <p:childTnLst>
                                    <p:set>
                                      <p:cBhvr>
                                        <p:cTn id="319" dur="1" fill="hold">
                                          <p:stCondLst>
                                            <p:cond delay="0"/>
                                          </p:stCondLst>
                                        </p:cTn>
                                        <p:tgtEl>
                                          <p:spTgt spid="54"/>
                                        </p:tgtEl>
                                        <p:attrNameLst>
                                          <p:attrName>style.visibility</p:attrName>
                                        </p:attrNameLst>
                                      </p:cBhvr>
                                      <p:to>
                                        <p:strVal val="visible"/>
                                      </p:to>
                                    </p:set>
                                    <p:animEffect transition="in" filter="fade">
                                      <p:cBhvr>
                                        <p:cTn id="320" dur="500"/>
                                        <p:tgtEl>
                                          <p:spTgt spid="54"/>
                                        </p:tgtEl>
                                      </p:cBhvr>
                                    </p:animEffect>
                                  </p:childTnLst>
                                </p:cTn>
                              </p:par>
                              <p:par>
                                <p:cTn id="321" presetID="10"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childTnLst>
                                </p:cTn>
                              </p:par>
                              <p:par>
                                <p:cTn id="324" presetID="10" presetClass="entr" presetSubtype="0" fill="hold" grpId="0" nodeType="withEffect">
                                  <p:stCondLst>
                                    <p:cond delay="0"/>
                                  </p:stCondLst>
                                  <p:childTnLst>
                                    <p:set>
                                      <p:cBhvr>
                                        <p:cTn id="325" dur="1" fill="hold">
                                          <p:stCondLst>
                                            <p:cond delay="0"/>
                                          </p:stCondLst>
                                        </p:cTn>
                                        <p:tgtEl>
                                          <p:spTgt spid="104"/>
                                        </p:tgtEl>
                                        <p:attrNameLst>
                                          <p:attrName>style.visibility</p:attrName>
                                        </p:attrNameLst>
                                      </p:cBhvr>
                                      <p:to>
                                        <p:strVal val="visible"/>
                                      </p:to>
                                    </p:set>
                                    <p:animEffect transition="in" filter="fade">
                                      <p:cBhvr>
                                        <p:cTn id="326" dur="500"/>
                                        <p:tgtEl>
                                          <p:spTgt spid="104"/>
                                        </p:tgtEl>
                                      </p:cBhvr>
                                    </p:animEffect>
                                  </p:childTnLst>
                                </p:cTn>
                              </p:par>
                              <p:par>
                                <p:cTn id="327" presetID="10" presetClass="entr" presetSubtype="0" fill="hold" grpId="0" nodeType="withEffect">
                                  <p:stCondLst>
                                    <p:cond delay="0"/>
                                  </p:stCondLst>
                                  <p:childTnLst>
                                    <p:set>
                                      <p:cBhvr>
                                        <p:cTn id="328" dur="1" fill="hold">
                                          <p:stCondLst>
                                            <p:cond delay="0"/>
                                          </p:stCondLst>
                                        </p:cTn>
                                        <p:tgtEl>
                                          <p:spTgt spid="105"/>
                                        </p:tgtEl>
                                        <p:attrNameLst>
                                          <p:attrName>style.visibility</p:attrName>
                                        </p:attrNameLst>
                                      </p:cBhvr>
                                      <p:to>
                                        <p:strVal val="visible"/>
                                      </p:to>
                                    </p:set>
                                    <p:animEffect transition="in" filter="fade">
                                      <p:cBhvr>
                                        <p:cTn id="329" dur="500"/>
                                        <p:tgtEl>
                                          <p:spTgt spid="105"/>
                                        </p:tgtEl>
                                      </p:cBhvr>
                                    </p:animEffect>
                                  </p:childTnLst>
                                </p:cTn>
                              </p:par>
                              <p:par>
                                <p:cTn id="330" presetID="10" presetClass="entr" presetSubtype="0" fill="hold" grpId="0" nodeType="withEffect">
                                  <p:stCondLst>
                                    <p:cond delay="0"/>
                                  </p:stCondLst>
                                  <p:childTnLst>
                                    <p:set>
                                      <p:cBhvr>
                                        <p:cTn id="331" dur="1" fill="hold">
                                          <p:stCondLst>
                                            <p:cond delay="0"/>
                                          </p:stCondLst>
                                        </p:cTn>
                                        <p:tgtEl>
                                          <p:spTgt spid="106"/>
                                        </p:tgtEl>
                                        <p:attrNameLst>
                                          <p:attrName>style.visibility</p:attrName>
                                        </p:attrNameLst>
                                      </p:cBhvr>
                                      <p:to>
                                        <p:strVal val="visible"/>
                                      </p:to>
                                    </p:set>
                                    <p:animEffect transition="in" filter="fade">
                                      <p:cBhvr>
                                        <p:cTn id="332" dur="500"/>
                                        <p:tgtEl>
                                          <p:spTgt spid="106"/>
                                        </p:tgtEl>
                                      </p:cBhvr>
                                    </p:animEffect>
                                  </p:childTnLst>
                                </p:cTn>
                              </p:par>
                              <p:par>
                                <p:cTn id="333" presetID="10" presetClass="entr" presetSubtype="0" fill="hold" grpId="0" nodeType="withEffect">
                                  <p:stCondLst>
                                    <p:cond delay="0"/>
                                  </p:stCondLst>
                                  <p:childTnLst>
                                    <p:set>
                                      <p:cBhvr>
                                        <p:cTn id="334" dur="1" fill="hold">
                                          <p:stCondLst>
                                            <p:cond delay="0"/>
                                          </p:stCondLst>
                                        </p:cTn>
                                        <p:tgtEl>
                                          <p:spTgt spid="107"/>
                                        </p:tgtEl>
                                        <p:attrNameLst>
                                          <p:attrName>style.visibility</p:attrName>
                                        </p:attrNameLst>
                                      </p:cBhvr>
                                      <p:to>
                                        <p:strVal val="visible"/>
                                      </p:to>
                                    </p:set>
                                    <p:animEffect transition="in" filter="fade">
                                      <p:cBhvr>
                                        <p:cTn id="335" dur="500"/>
                                        <p:tgtEl>
                                          <p:spTgt spid="107"/>
                                        </p:tgtEl>
                                      </p:cBhvr>
                                    </p:animEffect>
                                  </p:childTnLst>
                                </p:cTn>
                              </p:par>
                              <p:par>
                                <p:cTn id="336" presetID="10" presetClass="entr" presetSubtype="0" fill="hold" grpId="0" nodeType="withEffect">
                                  <p:stCondLst>
                                    <p:cond delay="0"/>
                                  </p:stCondLst>
                                  <p:childTnLst>
                                    <p:set>
                                      <p:cBhvr>
                                        <p:cTn id="337" dur="1" fill="hold">
                                          <p:stCondLst>
                                            <p:cond delay="0"/>
                                          </p:stCondLst>
                                        </p:cTn>
                                        <p:tgtEl>
                                          <p:spTgt spid="108"/>
                                        </p:tgtEl>
                                        <p:attrNameLst>
                                          <p:attrName>style.visibility</p:attrName>
                                        </p:attrNameLst>
                                      </p:cBhvr>
                                      <p:to>
                                        <p:strVal val="visible"/>
                                      </p:to>
                                    </p:set>
                                    <p:animEffect transition="in" filter="fade">
                                      <p:cBhvr>
                                        <p:cTn id="33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1" grpId="0" animBg="1"/>
      <p:bldP spid="92" grpId="0" animBg="1"/>
      <p:bldP spid="93" grpId="0" animBg="1"/>
      <p:bldP spid="94" grpId="0" animBg="1"/>
      <p:bldP spid="95" grpId="0" animBg="1"/>
      <p:bldP spid="96"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p:bldP spid="126" grpId="0"/>
      <p:bldP spid="1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457200" y="457200"/>
            <a:ext cx="8229600" cy="960438"/>
          </a:xfrm>
        </p:spPr>
        <p:txBody>
          <a:bodyPr/>
          <a:lstStyle/>
          <a:p>
            <a:pPr eaLnBrk="1" hangingPunct="1"/>
            <a:r>
              <a:rPr lang="en-US" altLang="en-US" b="1" dirty="0"/>
              <a:t>Choosing a Business Form</a:t>
            </a:r>
          </a:p>
        </p:txBody>
      </p:sp>
      <p:sp>
        <p:nvSpPr>
          <p:cNvPr id="75779" name="Text Box 1028"/>
          <p:cNvSpPr txBox="1">
            <a:spLocks noChangeArrowheads="1"/>
          </p:cNvSpPr>
          <p:nvPr/>
        </p:nvSpPr>
        <p:spPr bwMode="auto">
          <a:xfrm>
            <a:off x="2971800" y="4086225"/>
            <a:ext cx="3733800" cy="1200150"/>
          </a:xfrm>
          <a:prstGeom prst="rect">
            <a:avLst/>
          </a:prstGeom>
          <a:gradFill rotWithShape="1">
            <a:gsLst>
              <a:gs pos="0">
                <a:srgbClr val="7B57A8"/>
              </a:gs>
              <a:gs pos="20000">
                <a:srgbClr val="7B58A6"/>
              </a:gs>
              <a:gs pos="100000">
                <a:srgbClr val="5D417E"/>
              </a:gs>
            </a:gsLst>
            <a:lin ang="5400000"/>
          </a:gradFill>
          <a:ln w="9525">
            <a:solidFill>
              <a:srgbClr val="7D60A0"/>
            </a:solidFill>
            <a:miter lim="800000"/>
            <a:headEnd/>
            <a:tailEnd/>
          </a:ln>
          <a:effectLst>
            <a:outerShdw dist="23000" dir="5400000" rotWithShape="0">
              <a:srgbClr val="808080">
                <a:alpha val="34998"/>
              </a:srgbClr>
            </a:outerShdw>
          </a:effectLst>
        </p:spPr>
        <p:txBody>
          <a:bodyPr>
            <a:spAutoFit/>
          </a:bodyPr>
          <a:lstStyle/>
          <a:p>
            <a:pPr algn="ctr">
              <a:spcBef>
                <a:spcPct val="50000"/>
              </a:spcBef>
            </a:pPr>
            <a:r>
              <a:rPr lang="en-US" altLang="en-US" sz="2400" b="1">
                <a:solidFill>
                  <a:schemeClr val="bg1"/>
                </a:solidFill>
                <a:latin typeface="Calibri" pitchFamily="34" charset="0"/>
                <a:ea typeface="MS PGothic" pitchFamily="34" charset="-128"/>
              </a:rPr>
              <a:t>Many factors should be considered when choosing the proper business form.</a:t>
            </a:r>
          </a:p>
        </p:txBody>
      </p:sp>
      <p:sp>
        <p:nvSpPr>
          <p:cNvPr id="6" name="Rectangle 5"/>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7" name="Slide Number Placeholder 6"/>
          <p:cNvSpPr>
            <a:spLocks noGrp="1"/>
          </p:cNvSpPr>
          <p:nvPr>
            <p:ph type="sldNum" sz="quarter" idx="12"/>
          </p:nvPr>
        </p:nvSpPr>
        <p:spPr/>
        <p:txBody>
          <a:bodyPr/>
          <a:lstStyle/>
          <a:p>
            <a:pPr>
              <a:defRPr/>
            </a:pPr>
            <a:fld id="{FFCACB27-0C82-4A95-AF3A-BA78C51BE3A6}" type="slidenum">
              <a:rPr lang="en-US" smtClean="0"/>
              <a:pPr>
                <a:defRPr/>
              </a:pPr>
              <a:t>6</a:t>
            </a:fld>
            <a:endParaRPr lang="en-US" dirty="0"/>
          </a:p>
        </p:txBody>
      </p:sp>
      <p:sp>
        <p:nvSpPr>
          <p:cNvPr id="8" name="Rounded Rectangle 7"/>
          <p:cNvSpPr/>
          <p:nvPr/>
        </p:nvSpPr>
        <p:spPr>
          <a:xfrm>
            <a:off x="138113" y="6553200"/>
            <a:ext cx="5500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C1: </a:t>
            </a:r>
            <a:r>
              <a:rPr lang="en-US" sz="1100" dirty="0"/>
              <a:t>Identify characteristics of partnerships and similar organizations.</a:t>
            </a:r>
          </a:p>
        </p:txBody>
      </p:sp>
      <p:pic>
        <p:nvPicPr>
          <p:cNvPr id="2" name="Picture 1"/>
          <p:cNvPicPr>
            <a:picLocks noChangeAspect="1"/>
          </p:cNvPicPr>
          <p:nvPr/>
        </p:nvPicPr>
        <p:blipFill>
          <a:blip r:embed="rId3"/>
          <a:stretch>
            <a:fillRect/>
          </a:stretch>
        </p:blipFill>
        <p:spPr>
          <a:xfrm>
            <a:off x="231164" y="1518729"/>
            <a:ext cx="8681672" cy="1827721"/>
          </a:xfrm>
          <a:prstGeom prst="rect">
            <a:avLst/>
          </a:prstGeom>
        </p:spPr>
      </p:pic>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4"/>
          <p:cNvSpPr>
            <a:spLocks noGrp="1"/>
          </p:cNvSpPr>
          <p:nvPr>
            <p:ph type="ctrTitle"/>
          </p:nvPr>
        </p:nvSpPr>
        <p:spPr>
          <a:xfrm>
            <a:off x="914400" y="1981200"/>
            <a:ext cx="7315200" cy="3124200"/>
          </a:xfrm>
        </p:spPr>
        <p:txBody>
          <a:bodyPr/>
          <a:lstStyle/>
          <a:p>
            <a:r>
              <a:rPr lang="en-US" altLang="en-US" dirty="0"/>
              <a:t/>
            </a:r>
            <a:br>
              <a:rPr lang="en-US" altLang="en-US" dirty="0"/>
            </a:br>
            <a:r>
              <a:rPr lang="en-US" altLang="en-US" dirty="0"/>
              <a:t/>
            </a:r>
            <a:br>
              <a:rPr lang="en-US" altLang="en-US" dirty="0"/>
            </a:br>
            <a:r>
              <a:rPr lang="en-US" altLang="en-US" dirty="0"/>
              <a:t> A1:	</a:t>
            </a:r>
            <a:br>
              <a:rPr lang="en-US" altLang="en-US" dirty="0"/>
            </a:br>
            <a:r>
              <a:rPr lang="en-US" dirty="0"/>
              <a:t>Compute partner return on equity and use it to evaluate partnership performance.</a:t>
            </a:r>
            <a:br>
              <a:rPr lang="en-US" dirty="0"/>
            </a:br>
            <a:r>
              <a:rPr lang="en-US" altLang="en-US" dirty="0"/>
              <a:t/>
            </a:r>
            <a:br>
              <a:rPr lang="en-US" altLang="en-US" dirty="0"/>
            </a:br>
            <a:r>
              <a:rPr lang="en-US" altLang="en-US" dirty="0"/>
              <a:t/>
            </a:r>
            <a:br>
              <a:rPr lang="en-US" altLang="en-US" dirty="0"/>
            </a:br>
            <a:endParaRPr lang="en-US" altLang="en-US" dirty="0"/>
          </a:p>
        </p:txBody>
      </p:sp>
      <p:sp>
        <p:nvSpPr>
          <p:cNvPr id="129027" name="Slide Number Placeholder 3"/>
          <p:cNvSpPr>
            <a:spLocks noGrp="1"/>
          </p:cNvSpPr>
          <p:nvPr>
            <p:ph type="sldNum" sz="quarter" idx="12"/>
          </p:nvPr>
        </p:nvSpPr>
        <p:spPr bwMode="auto">
          <a:xfrm>
            <a:off x="6553200" y="6457950"/>
            <a:ext cx="2133600" cy="365125"/>
          </a:xfrm>
          <a:noFill/>
          <a:ln>
            <a:miter lim="800000"/>
            <a:headEnd/>
            <a:tailEnd/>
          </a:ln>
        </p:spPr>
        <p:txBody>
          <a:bodyPr wrap="square" numCol="1" anchorCtr="0" compatLnSpc="1">
            <a:prstTxWarp prst="textNoShape">
              <a:avLst/>
            </a:prstTxWarp>
          </a:bodyPr>
          <a:lstStyle/>
          <a:p>
            <a:fld id="{F852A342-602F-4935-96E7-FB3214A272D8}" type="slidenum">
              <a:rPr lang="en-US" altLang="en-US" smtClean="0">
                <a:solidFill>
                  <a:srgbClr val="898989"/>
                </a:solidFill>
                <a:latin typeface="Arial" pitchFamily="34" charset="0"/>
                <a:cs typeface="Arial" pitchFamily="34" charset="0"/>
              </a:rPr>
              <a:pPr/>
              <a:t>60</a:t>
            </a:fld>
            <a:endParaRPr lang="en-US" altLang="en-US">
              <a:solidFill>
                <a:srgbClr val="898989"/>
              </a:solidFill>
              <a:latin typeface="Arial" pitchFamily="34" charset="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129029" name="Picture 2"/>
          <p:cNvPicPr>
            <a:picLocks noChangeAspect="1" noChangeArrowheads="1"/>
          </p:cNvPicPr>
          <p:nvPr/>
        </p:nvPicPr>
        <p:blipFill>
          <a:blip r:embed="rId3" cstate="print"/>
          <a:srcRect/>
          <a:stretch>
            <a:fillRect/>
          </a:stretch>
        </p:blipFill>
        <p:spPr bwMode="auto">
          <a:xfrm>
            <a:off x="914400" y="1625755"/>
            <a:ext cx="7315200" cy="87312"/>
          </a:xfrm>
          <a:prstGeom prst="rect">
            <a:avLst/>
          </a:prstGeom>
          <a:noFill/>
          <a:ln w="9525">
            <a:noFill/>
            <a:miter lim="800000"/>
            <a:headEnd/>
            <a:tailEnd/>
          </a:ln>
        </p:spPr>
      </p:pic>
      <p:pic>
        <p:nvPicPr>
          <p:cNvPr id="129030" name="Picture 2"/>
          <p:cNvPicPr>
            <a:picLocks noChangeAspect="1" noChangeArrowheads="1"/>
          </p:cNvPicPr>
          <p:nvPr/>
        </p:nvPicPr>
        <p:blipFill>
          <a:blip r:embed="rId3" cstate="print"/>
          <a:srcRect/>
          <a:stretch>
            <a:fillRect/>
          </a:stretch>
        </p:blipFill>
        <p:spPr bwMode="auto">
          <a:xfrm>
            <a:off x="914400" y="4724400"/>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6"/>
          <p:cNvPicPr>
            <a:picLocks noChangeAspect="1" noChangeArrowheads="1"/>
          </p:cNvPicPr>
          <p:nvPr/>
        </p:nvPicPr>
        <p:blipFill>
          <a:blip r:embed="rId3" cstate="print"/>
          <a:srcRect/>
          <a:stretch>
            <a:fillRect/>
          </a:stretch>
        </p:blipFill>
        <p:spPr bwMode="auto">
          <a:xfrm>
            <a:off x="85725" y="3133725"/>
            <a:ext cx="8972550" cy="2505075"/>
          </a:xfrm>
          <a:prstGeom prst="rect">
            <a:avLst/>
          </a:prstGeom>
          <a:noFill/>
          <a:ln w="9525">
            <a:noFill/>
            <a:miter lim="800000"/>
            <a:headEnd/>
            <a:tailEnd/>
          </a:ln>
        </p:spPr>
      </p:pic>
      <p:sp>
        <p:nvSpPr>
          <p:cNvPr id="130051" name="Rectangle 2"/>
          <p:cNvSpPr>
            <a:spLocks noGrp="1" noChangeArrowheads="1"/>
          </p:cNvSpPr>
          <p:nvPr>
            <p:ph type="title"/>
          </p:nvPr>
        </p:nvSpPr>
        <p:spPr>
          <a:xfrm>
            <a:off x="457200" y="533400"/>
            <a:ext cx="8229600" cy="1066800"/>
          </a:xfrm>
        </p:spPr>
        <p:txBody>
          <a:bodyPr/>
          <a:lstStyle/>
          <a:p>
            <a:pPr eaLnBrk="1" hangingPunct="1"/>
            <a:r>
              <a:rPr lang="en-US" altLang="en-US" b="1" dirty="0"/>
              <a:t>Partner Return on Equity </a:t>
            </a:r>
          </a:p>
        </p:txBody>
      </p:sp>
      <p:sp>
        <p:nvSpPr>
          <p:cNvPr id="21510" name="AutoShape 12"/>
          <p:cNvSpPr>
            <a:spLocks noChangeArrowheads="1"/>
          </p:cNvSpPr>
          <p:nvPr/>
        </p:nvSpPr>
        <p:spPr bwMode="auto">
          <a:xfrm>
            <a:off x="1295400" y="1752600"/>
            <a:ext cx="6629400" cy="1066800"/>
          </a:xfrm>
          <a:prstGeom prst="roundRect">
            <a:avLst>
              <a:gd name="adj" fmla="val 16667"/>
            </a:avLst>
          </a:prstGeom>
          <a:solidFill>
            <a:srgbClr val="FFFFCC"/>
          </a:solidFill>
          <a:ln w="12700">
            <a:solidFill>
              <a:schemeClr val="tx2"/>
            </a:solidFill>
            <a:round/>
            <a:headEnd/>
            <a:tailEnd/>
          </a:ln>
          <a:effectLst>
            <a:outerShdw blurRad="63500" dist="38100" dir="2700000" algn="tl" rotWithShape="0">
              <a:srgbClr val="000000">
                <a:alpha val="39999"/>
              </a:srgbClr>
            </a:outerShdw>
          </a:effectLst>
        </p:spPr>
        <p:txBody>
          <a:bodyPr wrap="none" anchor="ctr"/>
          <a:lstStyle/>
          <a:p>
            <a:pPr>
              <a:defRPr/>
            </a:pPr>
            <a:endParaRPr lang="en-US" dirty="0">
              <a:latin typeface="Calibri" pitchFamily="-84" charset="0"/>
              <a:ea typeface="ＭＳ Ｐゴシック" pitchFamily="-84" charset="-128"/>
              <a:cs typeface="Arial" charset="0"/>
            </a:endParaRPr>
          </a:p>
        </p:txBody>
      </p:sp>
      <p:grpSp>
        <p:nvGrpSpPr>
          <p:cNvPr id="130053" name="Group 11"/>
          <p:cNvGrpSpPr>
            <a:grpSpLocks/>
          </p:cNvGrpSpPr>
          <p:nvPr/>
        </p:nvGrpSpPr>
        <p:grpSpPr bwMode="auto">
          <a:xfrm>
            <a:off x="1392238" y="1874838"/>
            <a:ext cx="6375400" cy="822325"/>
            <a:chOff x="531" y="1177"/>
            <a:chExt cx="3693" cy="518"/>
          </a:xfrm>
        </p:grpSpPr>
        <p:sp>
          <p:nvSpPr>
            <p:cNvPr id="130059" name="Text Box 7"/>
            <p:cNvSpPr txBox="1">
              <a:spLocks noChangeArrowheads="1"/>
            </p:cNvSpPr>
            <p:nvPr/>
          </p:nvSpPr>
          <p:spPr bwMode="auto">
            <a:xfrm>
              <a:off x="531" y="1177"/>
              <a:ext cx="1285" cy="518"/>
            </a:xfrm>
            <a:prstGeom prst="rect">
              <a:avLst/>
            </a:prstGeom>
            <a:noFill/>
            <a:ln w="12700">
              <a:noFill/>
              <a:miter lim="800000"/>
              <a:headEnd/>
              <a:tailEnd/>
            </a:ln>
          </p:spPr>
          <p:txBody>
            <a:bodyPr wrap="none">
              <a:spAutoFit/>
            </a:bodyPr>
            <a:lstStyle/>
            <a:p>
              <a:pPr algn="ctr"/>
              <a:r>
                <a:rPr lang="en-US" altLang="en-US" sz="2400" b="1"/>
                <a:t>Partner return</a:t>
              </a:r>
              <a:br>
                <a:rPr lang="en-US" altLang="en-US" sz="2400" b="1"/>
              </a:br>
              <a:r>
                <a:rPr lang="en-US" altLang="en-US" sz="2400" b="1"/>
                <a:t>on equity</a:t>
              </a:r>
            </a:p>
          </p:txBody>
        </p:sp>
        <p:sp>
          <p:nvSpPr>
            <p:cNvPr id="130060" name="Text Box 8"/>
            <p:cNvSpPr txBox="1">
              <a:spLocks noChangeArrowheads="1"/>
            </p:cNvSpPr>
            <p:nvPr/>
          </p:nvSpPr>
          <p:spPr bwMode="auto">
            <a:xfrm>
              <a:off x="2174" y="1177"/>
              <a:ext cx="2031" cy="518"/>
            </a:xfrm>
            <a:prstGeom prst="rect">
              <a:avLst/>
            </a:prstGeom>
            <a:noFill/>
            <a:ln w="12700">
              <a:noFill/>
              <a:miter lim="800000"/>
              <a:headEnd/>
              <a:tailEnd/>
            </a:ln>
          </p:spPr>
          <p:txBody>
            <a:bodyPr wrap="none">
              <a:spAutoFit/>
            </a:bodyPr>
            <a:lstStyle/>
            <a:p>
              <a:pPr algn="ctr"/>
              <a:r>
                <a:rPr lang="en-US" altLang="en-US" sz="2400" b="1"/>
                <a:t>Partner net income</a:t>
              </a:r>
              <a:br>
                <a:rPr lang="en-US" altLang="en-US" sz="2400" b="1"/>
              </a:br>
              <a:r>
                <a:rPr lang="en-US" altLang="en-US" sz="2400" b="1"/>
                <a:t>Average partner equity</a:t>
              </a:r>
            </a:p>
          </p:txBody>
        </p:sp>
        <p:sp>
          <p:nvSpPr>
            <p:cNvPr id="130061" name="Text Box 9"/>
            <p:cNvSpPr txBox="1">
              <a:spLocks noChangeArrowheads="1"/>
            </p:cNvSpPr>
            <p:nvPr/>
          </p:nvSpPr>
          <p:spPr bwMode="auto">
            <a:xfrm>
              <a:off x="1872" y="1292"/>
              <a:ext cx="209" cy="288"/>
            </a:xfrm>
            <a:prstGeom prst="rect">
              <a:avLst/>
            </a:prstGeom>
            <a:noFill/>
            <a:ln w="12700">
              <a:noFill/>
              <a:miter lim="800000"/>
              <a:headEnd/>
              <a:tailEnd/>
            </a:ln>
          </p:spPr>
          <p:txBody>
            <a:bodyPr wrap="none">
              <a:spAutoFit/>
            </a:bodyPr>
            <a:lstStyle/>
            <a:p>
              <a:r>
                <a:rPr lang="en-US" altLang="en-US" sz="2400" b="1"/>
                <a:t>=</a:t>
              </a:r>
            </a:p>
          </p:txBody>
        </p:sp>
        <p:sp>
          <p:nvSpPr>
            <p:cNvPr id="130062" name="Line 10"/>
            <p:cNvSpPr>
              <a:spLocks noChangeShapeType="1"/>
            </p:cNvSpPr>
            <p:nvPr/>
          </p:nvSpPr>
          <p:spPr bwMode="auto">
            <a:xfrm>
              <a:off x="2160" y="1440"/>
              <a:ext cx="2064" cy="0"/>
            </a:xfrm>
            <a:prstGeom prst="line">
              <a:avLst/>
            </a:prstGeom>
            <a:noFill/>
            <a:ln w="28575">
              <a:solidFill>
                <a:schemeClr val="tx1"/>
              </a:solidFill>
              <a:round/>
              <a:headEnd/>
              <a:tailEnd/>
            </a:ln>
          </p:spPr>
          <p:txBody>
            <a:bodyPr/>
            <a:lstStyle/>
            <a:p>
              <a:endParaRPr lang="en-US"/>
            </a:p>
          </p:txBody>
        </p:sp>
      </p:grpSp>
      <p:sp>
        <p:nvSpPr>
          <p:cNvPr id="130054" name="Line 14"/>
          <p:cNvSpPr>
            <a:spLocks noChangeShapeType="1"/>
          </p:cNvSpPr>
          <p:nvPr/>
        </p:nvSpPr>
        <p:spPr bwMode="auto">
          <a:xfrm flipV="1">
            <a:off x="3200400" y="5257800"/>
            <a:ext cx="838200" cy="685800"/>
          </a:xfrm>
          <a:prstGeom prst="line">
            <a:avLst/>
          </a:prstGeom>
          <a:noFill/>
          <a:ln w="44450">
            <a:solidFill>
              <a:srgbClr val="FF0000"/>
            </a:solidFill>
            <a:round/>
            <a:headEnd/>
            <a:tailEnd type="triangle" w="med" len="med"/>
          </a:ln>
        </p:spPr>
        <p:txBody>
          <a:bodyPr/>
          <a:lstStyle/>
          <a:p>
            <a:endParaRPr lang="en-US"/>
          </a:p>
        </p:txBody>
      </p:sp>
      <p:sp>
        <p:nvSpPr>
          <p:cNvPr id="130055" name="Text Box 13"/>
          <p:cNvSpPr txBox="1">
            <a:spLocks noChangeArrowheads="1"/>
          </p:cNvSpPr>
          <p:nvPr/>
        </p:nvSpPr>
        <p:spPr bwMode="auto">
          <a:xfrm>
            <a:off x="1524000" y="5943600"/>
            <a:ext cx="3657600" cy="461963"/>
          </a:xfrm>
          <a:prstGeom prst="rect">
            <a:avLst/>
          </a:prstGeom>
          <a:solidFill>
            <a:srgbClr val="CCFFCC"/>
          </a:solidFill>
          <a:ln w="38100">
            <a:solidFill>
              <a:srgbClr val="000000"/>
            </a:solidFill>
            <a:miter lim="800000"/>
            <a:headEnd/>
            <a:tailEnd/>
          </a:ln>
        </p:spPr>
        <p:txBody>
          <a:bodyPr>
            <a:spAutoFit/>
          </a:bodyPr>
          <a:lstStyle/>
          <a:p>
            <a:pPr>
              <a:spcBef>
                <a:spcPct val="50000"/>
              </a:spcBef>
            </a:pPr>
            <a:r>
              <a:rPr lang="en-US" altLang="en-US" sz="2400" b="1" dirty="0"/>
              <a:t>216/[(85+253)/2] = 128%</a:t>
            </a:r>
          </a:p>
        </p:txBody>
      </p:sp>
      <p:sp>
        <p:nvSpPr>
          <p:cNvPr id="13" name="Rectangle 1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14" name="Slide Number Placeholder 13"/>
          <p:cNvSpPr>
            <a:spLocks noGrp="1"/>
          </p:cNvSpPr>
          <p:nvPr>
            <p:ph type="sldNum" sz="quarter" idx="12"/>
          </p:nvPr>
        </p:nvSpPr>
        <p:spPr/>
        <p:txBody>
          <a:bodyPr/>
          <a:lstStyle/>
          <a:p>
            <a:pPr>
              <a:defRPr/>
            </a:pPr>
            <a:fld id="{CA514939-5097-43FA-BCD2-8D80B3C36B67}" type="slidenum">
              <a:rPr lang="en-US" smtClean="0"/>
              <a:pPr>
                <a:defRPr/>
              </a:pPr>
              <a:t>61</a:t>
            </a:fld>
            <a:endParaRPr lang="en-US" dirty="0"/>
          </a:p>
        </p:txBody>
      </p:sp>
      <p:sp>
        <p:nvSpPr>
          <p:cNvPr id="15" name="Rounded Rectangle 14"/>
          <p:cNvSpPr/>
          <p:nvPr/>
        </p:nvSpPr>
        <p:spPr>
          <a:xfrm>
            <a:off x="138113" y="6553200"/>
            <a:ext cx="66436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A1: </a:t>
            </a:r>
            <a:r>
              <a:rPr lang="en-US" sz="1100" dirty="0"/>
              <a:t>Compute partner return on equity and use it to evaluate partnership performance.</a:t>
            </a:r>
          </a:p>
        </p:txBody>
      </p:sp>
      <p:sp>
        <p:nvSpPr>
          <p:cNvPr id="16" name="TextBox 15"/>
          <p:cNvSpPr txBox="1"/>
          <p:nvPr/>
        </p:nvSpPr>
        <p:spPr>
          <a:xfrm>
            <a:off x="8032560" y="2373997"/>
            <a:ext cx="1066800" cy="646331"/>
          </a:xfrm>
          <a:prstGeom prst="rect">
            <a:avLst/>
          </a:prstGeom>
          <a:solidFill>
            <a:srgbClr val="FFFF99"/>
          </a:solidFill>
        </p:spPr>
        <p:txBody>
          <a:bodyPr wrap="square" rtlCol="0">
            <a:spAutoFit/>
          </a:bodyPr>
          <a:lstStyle/>
          <a:p>
            <a:pPr algn="ctr" fontAlgn="auto">
              <a:spcBef>
                <a:spcPts val="0"/>
              </a:spcBef>
              <a:spcAft>
                <a:spcPts val="0"/>
              </a:spcAft>
              <a:defRPr/>
            </a:pPr>
            <a:r>
              <a:rPr lang="en-US" kern="0" dirty="0">
                <a:latin typeface="Berlin Sans FB" panose="020E0602020502020306" pitchFamily="34" charset="0"/>
              </a:rPr>
              <a:t>Exhibit 12.4</a:t>
            </a:r>
          </a:p>
        </p:txBody>
      </p:sp>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3"/>
          <p:cNvSpPr>
            <a:spLocks noGrp="1"/>
          </p:cNvSpPr>
          <p:nvPr>
            <p:ph type="title"/>
          </p:nvPr>
        </p:nvSpPr>
        <p:spPr>
          <a:xfrm>
            <a:off x="457200" y="1676400"/>
            <a:ext cx="8229600" cy="1295400"/>
          </a:xfrm>
        </p:spPr>
        <p:txBody>
          <a:bodyPr/>
          <a:lstStyle/>
          <a:p>
            <a:pPr eaLnBrk="1" hangingPunct="1"/>
            <a:r>
              <a:rPr lang="en-US" altLang="en-US" b="1" dirty="0"/>
              <a:t>End of Chapter 12</a:t>
            </a:r>
          </a:p>
        </p:txBody>
      </p:sp>
      <p:sp>
        <p:nvSpPr>
          <p:cNvPr id="3" name="Rectangle 2"/>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4" name="Slide Number Placeholder 3"/>
          <p:cNvSpPr>
            <a:spLocks noGrp="1"/>
          </p:cNvSpPr>
          <p:nvPr>
            <p:ph type="sldNum" sz="quarter" idx="12"/>
          </p:nvPr>
        </p:nvSpPr>
        <p:spPr/>
        <p:txBody>
          <a:bodyPr/>
          <a:lstStyle/>
          <a:p>
            <a:pPr>
              <a:defRPr/>
            </a:pPr>
            <a:fld id="{3740B696-3B2C-4C89-9422-E23F2E4F3900}" type="slidenum">
              <a:rPr lang="en-US" smtClean="0"/>
              <a:pPr>
                <a:defRPr/>
              </a:pPr>
              <a:t>62</a:t>
            </a:fld>
            <a:endParaRPr lang="en-US"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ctrTitle"/>
          </p:nvPr>
        </p:nvSpPr>
        <p:spPr>
          <a:xfrm>
            <a:off x="914400" y="1828800"/>
            <a:ext cx="7315200" cy="3124200"/>
          </a:xfrm>
        </p:spPr>
        <p:txBody>
          <a:bodyPr/>
          <a:lstStyle/>
          <a:p>
            <a:r>
              <a:rPr lang="en-US" altLang="en-US" dirty="0"/>
              <a:t/>
            </a:r>
            <a:br>
              <a:rPr lang="en-US" altLang="en-US" dirty="0"/>
            </a:br>
            <a:r>
              <a:rPr lang="en-US" altLang="en-US" dirty="0"/>
              <a:t/>
            </a:r>
            <a:br>
              <a:rPr lang="en-US" altLang="en-US" dirty="0"/>
            </a:br>
            <a:r>
              <a:rPr lang="en-US" altLang="en-US" dirty="0"/>
              <a:t> P1:	</a:t>
            </a:r>
            <a:br>
              <a:rPr lang="en-US" altLang="en-US" dirty="0"/>
            </a:br>
            <a:r>
              <a:rPr lang="en-US" dirty="0"/>
              <a:t>Prepare entries for partnership formation.</a:t>
            </a:r>
            <a:br>
              <a:rPr lang="en-US" dirty="0"/>
            </a:br>
            <a:r>
              <a:rPr lang="en-US" altLang="en-US" dirty="0"/>
              <a:t/>
            </a:r>
            <a:br>
              <a:rPr lang="en-US" altLang="en-US" dirty="0"/>
            </a:br>
            <a:r>
              <a:rPr lang="en-US" altLang="en-US" dirty="0"/>
              <a:t/>
            </a:r>
            <a:br>
              <a:rPr lang="en-US" altLang="en-US" dirty="0"/>
            </a:br>
            <a:endParaRPr lang="en-US" altLang="en-US" dirty="0"/>
          </a:p>
        </p:txBody>
      </p:sp>
      <p:sp>
        <p:nvSpPr>
          <p:cNvPr id="768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13654C6-CFB2-45CF-9392-47C35944D9C3}" type="slidenum">
              <a:rPr lang="en-US" altLang="en-US" smtClean="0">
                <a:solidFill>
                  <a:srgbClr val="898989"/>
                </a:solidFill>
                <a:latin typeface="Arial" pitchFamily="34" charset="0"/>
                <a:cs typeface="Arial" pitchFamily="34" charset="0"/>
              </a:rPr>
              <a:pPr/>
              <a:t>7</a:t>
            </a:fld>
            <a:endParaRPr lang="en-US" altLang="en-US">
              <a:solidFill>
                <a:srgbClr val="898989"/>
              </a:solidFill>
              <a:latin typeface="Arial" pitchFamily="34" charset="0"/>
              <a:cs typeface="Arial" pitchFamily="34" charset="0"/>
            </a:endParaRPr>
          </a:p>
        </p:txBody>
      </p:sp>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rgbClr val="FFFF00"/>
              </a:solidFill>
              <a:latin typeface="Palatino Linotype"/>
              <a:cs typeface="+mn-cs"/>
            </a:endParaRPr>
          </a:p>
        </p:txBody>
      </p:sp>
      <p:pic>
        <p:nvPicPr>
          <p:cNvPr id="76805" name="Picture 2"/>
          <p:cNvPicPr>
            <a:picLocks noChangeAspect="1" noChangeArrowheads="1"/>
          </p:cNvPicPr>
          <p:nvPr/>
        </p:nvPicPr>
        <p:blipFill>
          <a:blip r:embed="rId3" cstate="print"/>
          <a:srcRect/>
          <a:stretch>
            <a:fillRect/>
          </a:stretch>
        </p:blipFill>
        <p:spPr bwMode="auto">
          <a:xfrm>
            <a:off x="914400" y="1893094"/>
            <a:ext cx="7315200" cy="87312"/>
          </a:xfrm>
          <a:prstGeom prst="rect">
            <a:avLst/>
          </a:prstGeom>
          <a:noFill/>
          <a:ln w="9525">
            <a:noFill/>
            <a:miter lim="800000"/>
            <a:headEnd/>
            <a:tailEnd/>
          </a:ln>
        </p:spPr>
      </p:pic>
      <p:pic>
        <p:nvPicPr>
          <p:cNvPr id="76806" name="Picture 2"/>
          <p:cNvPicPr>
            <a:picLocks noChangeAspect="1" noChangeArrowheads="1"/>
          </p:cNvPicPr>
          <p:nvPr/>
        </p:nvPicPr>
        <p:blipFill>
          <a:blip r:embed="rId3" cstate="print"/>
          <a:srcRect/>
          <a:stretch>
            <a:fillRect/>
          </a:stretch>
        </p:blipFill>
        <p:spPr bwMode="auto">
          <a:xfrm>
            <a:off x="914400" y="4340225"/>
            <a:ext cx="7315200" cy="87313"/>
          </a:xfrm>
          <a:prstGeom prst="rect">
            <a:avLst/>
          </a:prstGeom>
          <a:noFill/>
          <a:ln w="9525">
            <a:noFill/>
            <a:miter lim="800000"/>
            <a:headEnd/>
            <a:tailEnd/>
          </a:ln>
        </p:spPr>
      </p:pic>
      <p:sp>
        <p:nvSpPr>
          <p:cNvPr id="8" name="TextBox 7"/>
          <p:cNvSpPr txBox="1"/>
          <p:nvPr/>
        </p:nvSpPr>
        <p:spPr>
          <a:xfrm>
            <a:off x="2133600" y="762806"/>
            <a:ext cx="5257800" cy="769441"/>
          </a:xfrm>
          <a:prstGeom prst="rect">
            <a:avLst/>
          </a:prstGeom>
          <a:noFill/>
        </p:spPr>
        <p:txBody>
          <a:bodyPr wrap="square" rtlCol="0">
            <a:spAutoFit/>
          </a:bodyPr>
          <a:lstStyle/>
          <a:p>
            <a:r>
              <a:rPr lang="en-US" altLang="en-US" sz="4400" b="1" dirty="0">
                <a:latin typeface="+mj-lt"/>
              </a:rPr>
              <a:t>Learning Objective</a:t>
            </a:r>
            <a:endParaRPr lang="en-US" sz="4400" dirty="0">
              <a:latin typeface="+mj-lt"/>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283"/>
            <a:ext cx="8229600" cy="838200"/>
          </a:xfrm>
        </p:spPr>
        <p:txBody>
          <a:bodyPr/>
          <a:lstStyle/>
          <a:p>
            <a:pPr eaLnBrk="1" hangingPunct="1"/>
            <a:r>
              <a:rPr lang="en-US" altLang="en-US" b="1" dirty="0"/>
              <a:t>Accounting for </a:t>
            </a:r>
            <a:br>
              <a:rPr lang="en-US" altLang="en-US" b="1" dirty="0"/>
            </a:br>
            <a:r>
              <a:rPr lang="en-US" altLang="en-US" b="1" dirty="0"/>
              <a:t>Partnership Formation</a:t>
            </a:r>
          </a:p>
        </p:txBody>
      </p:sp>
      <p:sp>
        <p:nvSpPr>
          <p:cNvPr id="16387" name="Text Box 3"/>
          <p:cNvSpPr txBox="1">
            <a:spLocks noChangeArrowheads="1"/>
          </p:cNvSpPr>
          <p:nvPr/>
        </p:nvSpPr>
        <p:spPr bwMode="auto">
          <a:xfrm>
            <a:off x="729343" y="1837304"/>
            <a:ext cx="7924800" cy="955675"/>
          </a:xfrm>
          <a:prstGeom prst="rect">
            <a:avLst/>
          </a:prstGeom>
          <a:solidFill>
            <a:srgbClr val="FFFF99"/>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20000"/>
              </a:spcBef>
              <a:buSzPct val="85000"/>
              <a:buFont typeface="Wingdings" pitchFamily="-84" charset="2"/>
              <a:buNone/>
              <a:defRPr/>
            </a:pPr>
            <a:r>
              <a:rPr lang="en-US" sz="2800" dirty="0">
                <a:solidFill>
                  <a:srgbClr val="4F6228"/>
                </a:solidFill>
                <a:latin typeface="Calibri" pitchFamily="-84" charset="0"/>
                <a:ea typeface="ＭＳ Ｐゴシック" pitchFamily="-84" charset="-128"/>
                <a:cs typeface="Arial" charset="0"/>
              </a:rPr>
              <a:t>Partners can invest both assets and liabilities in the partnership.</a:t>
            </a:r>
            <a:endParaRPr lang="en-US" sz="2400" dirty="0">
              <a:solidFill>
                <a:srgbClr val="4F6228"/>
              </a:solidFill>
              <a:latin typeface="Calibri" pitchFamily="-84" charset="0"/>
              <a:ea typeface="ＭＳ Ｐゴシック" pitchFamily="-84" charset="-128"/>
              <a:cs typeface="Arial" charset="0"/>
            </a:endParaRPr>
          </a:p>
        </p:txBody>
      </p:sp>
      <p:sp>
        <p:nvSpPr>
          <p:cNvPr id="16388" name="Text Box 4"/>
          <p:cNvSpPr txBox="1">
            <a:spLocks noChangeArrowheads="1"/>
          </p:cNvSpPr>
          <p:nvPr/>
        </p:nvSpPr>
        <p:spPr bwMode="auto">
          <a:xfrm>
            <a:off x="729343" y="2945379"/>
            <a:ext cx="7924800" cy="954088"/>
          </a:xfrm>
          <a:prstGeom prst="rect">
            <a:avLst/>
          </a:prstGeom>
          <a:solidFill>
            <a:srgbClr val="953735"/>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20000"/>
              </a:spcBef>
              <a:buSzPct val="85000"/>
              <a:buFont typeface="Wingdings" pitchFamily="-84" charset="2"/>
              <a:buNone/>
              <a:defRPr/>
            </a:pPr>
            <a:r>
              <a:rPr lang="en-US" sz="2800" dirty="0">
                <a:solidFill>
                  <a:schemeClr val="bg1"/>
                </a:solidFill>
                <a:latin typeface="Calibri" pitchFamily="-84" charset="0"/>
                <a:ea typeface="ＭＳ Ｐゴシック" pitchFamily="-84" charset="-128"/>
                <a:cs typeface="Arial" charset="0"/>
              </a:rPr>
              <a:t>Assets and liabilities are recorded at an agreed-upon value, normally fair market value.</a:t>
            </a:r>
            <a:endParaRPr lang="en-US" sz="2400" dirty="0">
              <a:solidFill>
                <a:schemeClr val="bg1"/>
              </a:solidFill>
              <a:latin typeface="Calibri" pitchFamily="-84" charset="0"/>
              <a:ea typeface="ＭＳ Ｐゴシック" pitchFamily="-84" charset="-128"/>
              <a:cs typeface="Arial" charset="0"/>
            </a:endParaRPr>
          </a:p>
        </p:txBody>
      </p:sp>
      <p:sp>
        <p:nvSpPr>
          <p:cNvPr id="16389" name="Text Box 5"/>
          <p:cNvSpPr txBox="1">
            <a:spLocks noChangeArrowheads="1"/>
          </p:cNvSpPr>
          <p:nvPr/>
        </p:nvSpPr>
        <p:spPr bwMode="auto">
          <a:xfrm>
            <a:off x="729343" y="4088379"/>
            <a:ext cx="7924800" cy="954088"/>
          </a:xfrm>
          <a:prstGeom prst="rect">
            <a:avLst/>
          </a:prstGeom>
          <a:solidFill>
            <a:srgbClr val="E6B9B8"/>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20000"/>
              </a:spcBef>
              <a:buSzPct val="85000"/>
              <a:buFont typeface="Wingdings" pitchFamily="-84" charset="2"/>
              <a:buNone/>
              <a:defRPr/>
            </a:pPr>
            <a:r>
              <a:rPr lang="en-US" sz="2800" dirty="0">
                <a:solidFill>
                  <a:srgbClr val="002060"/>
                </a:solidFill>
                <a:latin typeface="Calibri" pitchFamily="-84" charset="0"/>
                <a:ea typeface="ＭＳ Ｐゴシック" pitchFamily="-84" charset="-128"/>
                <a:cs typeface="Arial" charset="0"/>
              </a:rPr>
              <a:t>Asset contributions increase the partner’s capital account.</a:t>
            </a:r>
            <a:endParaRPr lang="en-US" sz="2400" dirty="0">
              <a:solidFill>
                <a:srgbClr val="002060"/>
              </a:solidFill>
              <a:latin typeface="Calibri" pitchFamily="-84" charset="0"/>
              <a:ea typeface="ＭＳ Ｐゴシック" pitchFamily="-84" charset="-128"/>
              <a:cs typeface="Arial" charset="0"/>
            </a:endParaRPr>
          </a:p>
        </p:txBody>
      </p:sp>
      <p:sp>
        <p:nvSpPr>
          <p:cNvPr id="16390" name="Text Box 6"/>
          <p:cNvSpPr txBox="1">
            <a:spLocks noChangeArrowheads="1"/>
          </p:cNvSpPr>
          <p:nvPr/>
        </p:nvSpPr>
        <p:spPr bwMode="auto">
          <a:xfrm>
            <a:off x="729343" y="5231379"/>
            <a:ext cx="7924800" cy="954088"/>
          </a:xfrm>
          <a:prstGeom prst="rect">
            <a:avLst/>
          </a:prstGeom>
          <a:solidFill>
            <a:srgbClr val="EBF1DE"/>
          </a:solidFill>
          <a:ln w="9525">
            <a:solidFill>
              <a:schemeClr val="tx1"/>
            </a:solidFill>
            <a:miter lim="800000"/>
            <a:headEnd/>
            <a:tailEnd/>
          </a:ln>
          <a:effectLst>
            <a:outerShdw blurRad="63500" dist="38100" dir="2700000" algn="tl" rotWithShape="0">
              <a:srgbClr val="000000">
                <a:alpha val="39999"/>
              </a:srgbClr>
            </a:outerShdw>
          </a:effectLst>
        </p:spPr>
        <p:txBody>
          <a:bodyPr>
            <a:spAutoFit/>
          </a:bodyPr>
          <a:lstStyle/>
          <a:p>
            <a:pPr algn="ctr">
              <a:spcBef>
                <a:spcPct val="20000"/>
              </a:spcBef>
              <a:buSzPct val="85000"/>
              <a:buFont typeface="Wingdings" pitchFamily="-84" charset="2"/>
              <a:buNone/>
              <a:defRPr/>
            </a:pPr>
            <a:r>
              <a:rPr lang="en-US" sz="2800" dirty="0">
                <a:solidFill>
                  <a:srgbClr val="4F6228"/>
                </a:solidFill>
                <a:latin typeface="Calibri" pitchFamily="-84" charset="0"/>
                <a:ea typeface="ＭＳ Ｐゴシック" pitchFamily="-84" charset="-128"/>
                <a:cs typeface="Arial" charset="0"/>
              </a:rPr>
              <a:t>Withdrawals from the partnership decrease the partner’s capital account.</a:t>
            </a:r>
            <a:endParaRPr lang="en-US" sz="2400" dirty="0">
              <a:solidFill>
                <a:srgbClr val="4F6228"/>
              </a:solidFill>
              <a:latin typeface="Calibri" pitchFamily="-84" charset="0"/>
              <a:ea typeface="ＭＳ Ｐゴシック" pitchFamily="-84" charset="-128"/>
              <a:cs typeface="Arial" charset="0"/>
            </a:endParaRPr>
          </a:p>
        </p:txBody>
      </p:sp>
      <p:sp>
        <p:nvSpPr>
          <p:cNvPr id="8" name="Rectangle 7"/>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9" name="Slide Number Placeholder 8"/>
          <p:cNvSpPr>
            <a:spLocks noGrp="1"/>
          </p:cNvSpPr>
          <p:nvPr>
            <p:ph type="sldNum" sz="quarter" idx="12"/>
          </p:nvPr>
        </p:nvSpPr>
        <p:spPr/>
        <p:txBody>
          <a:bodyPr/>
          <a:lstStyle/>
          <a:p>
            <a:pPr>
              <a:defRPr/>
            </a:pPr>
            <a:fld id="{51797FCA-0922-46CC-8080-C4DEA9A9E17C}" type="slidenum">
              <a:rPr lang="en-US" smtClean="0"/>
              <a:pPr>
                <a:defRPr/>
              </a:pPr>
              <a:t>8</a:t>
            </a:fld>
            <a:endParaRPr lang="en-US" dirty="0"/>
          </a:p>
        </p:txBody>
      </p:sp>
      <p:sp>
        <p:nvSpPr>
          <p:cNvPr id="10" name="Rounded Rectangle 9"/>
          <p:cNvSpPr/>
          <p:nvPr/>
        </p:nvSpPr>
        <p:spPr>
          <a:xfrm>
            <a:off x="138113" y="6553200"/>
            <a:ext cx="4205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entries for partnership formation.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slide(fromTop)">
                                      <p:cBhvr>
                                        <p:cTn id="7" dur="500"/>
                                        <p:tgtEl>
                                          <p:spTgt spid="16387"/>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slide(fromTop)">
                                      <p:cBhvr>
                                        <p:cTn id="11" dur="500"/>
                                        <p:tgtEl>
                                          <p:spTgt spid="16388"/>
                                        </p:tgtEl>
                                      </p:cBhvr>
                                    </p:animEffect>
                                  </p:childTnLst>
                                </p:cTn>
                              </p:par>
                            </p:childTnLst>
                          </p:cTn>
                        </p:par>
                        <p:par>
                          <p:cTn id="12" fill="hold" nodeType="afterGroup">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6389"/>
                                        </p:tgtEl>
                                        <p:attrNameLst>
                                          <p:attrName>style.visibility</p:attrName>
                                        </p:attrNameLst>
                                      </p:cBhvr>
                                      <p:to>
                                        <p:strVal val="visible"/>
                                      </p:to>
                                    </p:set>
                                    <p:animEffect transition="in" filter="slide(fromTop)">
                                      <p:cBhvr>
                                        <p:cTn id="15" dur="500"/>
                                        <p:tgtEl>
                                          <p:spTgt spid="16389"/>
                                        </p:tgtEl>
                                      </p:cBhvr>
                                    </p:animEffect>
                                  </p:childTnLst>
                                </p:cTn>
                              </p:par>
                            </p:childTnLst>
                          </p:cTn>
                        </p:par>
                        <p:par>
                          <p:cTn id="16" fill="hold" nodeType="afterGroup">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6390"/>
                                        </p:tgtEl>
                                        <p:attrNameLst>
                                          <p:attrName>style.visibility</p:attrName>
                                        </p:attrNameLst>
                                      </p:cBhvr>
                                      <p:to>
                                        <p:strVal val="visible"/>
                                      </p:to>
                                    </p:set>
                                    <p:animEffect transition="in" filter="slide(fromTop)">
                                      <p:cBhvr>
                                        <p:cTn id="19" dur="5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autoUpdateAnimBg="0"/>
      <p:bldP spid="16388" grpId="0" animBg="1" autoUpdateAnimBg="0"/>
      <p:bldP spid="16389" grpId="0" animBg="1" autoUpdateAnimBg="0"/>
      <p:bldP spid="1639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p:nvPr>
        </p:nvSpPr>
        <p:spPr/>
        <p:txBody>
          <a:bodyPr/>
          <a:lstStyle/>
          <a:p>
            <a:pPr eaLnBrk="1" hangingPunct="1"/>
            <a:r>
              <a:rPr lang="en-US" altLang="en-US" b="1" dirty="0"/>
              <a:t>Organizing a Partnership</a:t>
            </a:r>
          </a:p>
        </p:txBody>
      </p:sp>
      <p:sp>
        <p:nvSpPr>
          <p:cNvPr id="17413" name="Rectangle 5"/>
          <p:cNvSpPr>
            <a:spLocks noGrp="1" noChangeArrowheads="1"/>
          </p:cNvSpPr>
          <p:nvPr>
            <p:ph type="body" idx="4294967295"/>
          </p:nvPr>
        </p:nvSpPr>
        <p:spPr>
          <a:xfrm>
            <a:off x="0" y="1219200"/>
            <a:ext cx="9144000" cy="2057400"/>
          </a:xfrm>
          <a:solidFill>
            <a:schemeClr val="bg2">
              <a:lumMod val="90000"/>
            </a:schemeClr>
          </a:solidFill>
          <a:ln w="12700">
            <a:solidFill>
              <a:schemeClr val="tx1"/>
            </a:solidFill>
          </a:ln>
        </p:spPr>
        <p:txBody>
          <a:bodyPr lIns="90488" tIns="44450" rIns="90488" bIns="44450" rtlCol="0">
            <a:normAutofit/>
          </a:bodyPr>
          <a:lstStyle/>
          <a:p>
            <a:pPr algn="ctr" eaLnBrk="1" fontAlgn="auto" hangingPunct="1">
              <a:lnSpc>
                <a:spcPct val="90000"/>
              </a:lnSpc>
              <a:spcAft>
                <a:spcPts val="0"/>
              </a:spcAft>
              <a:buFont typeface="Wingdings" pitchFamily="-84" charset="2"/>
              <a:buNone/>
              <a:defRPr/>
            </a:pPr>
            <a:r>
              <a:rPr lang="en-US" sz="2800" dirty="0">
                <a:solidFill>
                  <a:srgbClr val="4F6228"/>
                </a:solidFill>
                <a:ea typeface="ＭＳ Ｐゴシック" pitchFamily="-84" charset="-128"/>
              </a:rPr>
              <a:t>On 1/11, Kayla Zayn and Hector Perez organize a partnership called BOARDS. Zayn’s initial investment is $7,000 cash, $33,000 in boarding facilities, and a note payable for $10,000 on the boarding facilities. Perez’s initial investment is $10,000 cash. </a:t>
            </a:r>
          </a:p>
        </p:txBody>
      </p:sp>
      <p:pic>
        <p:nvPicPr>
          <p:cNvPr id="78853" name="Picture 8"/>
          <p:cNvPicPr>
            <a:picLocks noChangeAspect="1" noChangeArrowheads="1"/>
          </p:cNvPicPr>
          <p:nvPr/>
        </p:nvPicPr>
        <p:blipFill>
          <a:blip r:embed="rId3" cstate="print"/>
          <a:srcRect/>
          <a:stretch>
            <a:fillRect/>
          </a:stretch>
        </p:blipFill>
        <p:spPr bwMode="auto">
          <a:xfrm>
            <a:off x="152400" y="3429000"/>
            <a:ext cx="8839200" cy="1676400"/>
          </a:xfrm>
          <a:prstGeom prst="rect">
            <a:avLst/>
          </a:prstGeom>
          <a:noFill/>
          <a:ln w="9525">
            <a:solidFill>
              <a:schemeClr val="tx1"/>
            </a:solidFill>
            <a:miter lim="800000"/>
            <a:headEnd/>
            <a:tailEnd/>
          </a:ln>
        </p:spPr>
      </p:pic>
      <p:pic>
        <p:nvPicPr>
          <p:cNvPr id="78854" name="Picture 9"/>
          <p:cNvPicPr>
            <a:picLocks noChangeAspect="1" noChangeArrowheads="1"/>
          </p:cNvPicPr>
          <p:nvPr/>
        </p:nvPicPr>
        <p:blipFill>
          <a:blip r:embed="rId4" cstate="print"/>
          <a:srcRect/>
          <a:stretch>
            <a:fillRect/>
          </a:stretch>
        </p:blipFill>
        <p:spPr bwMode="auto">
          <a:xfrm>
            <a:off x="152400" y="5257800"/>
            <a:ext cx="8839200" cy="838200"/>
          </a:xfrm>
          <a:prstGeom prst="rect">
            <a:avLst/>
          </a:prstGeom>
          <a:noFill/>
          <a:ln w="9525">
            <a:solidFill>
              <a:schemeClr val="tx1"/>
            </a:solidFill>
            <a:miter lim="800000"/>
            <a:headEnd/>
            <a:tailEnd/>
          </a:ln>
        </p:spPr>
      </p:pic>
      <p:sp>
        <p:nvSpPr>
          <p:cNvPr id="7" name="Rectangle 6"/>
          <p:cNvSpPr/>
          <p:nvPr/>
        </p:nvSpPr>
        <p:spPr>
          <a:xfrm>
            <a:off x="0" y="0"/>
            <a:ext cx="9144000" cy="533400"/>
          </a:xfrm>
          <a:prstGeom prst="rect">
            <a:avLst/>
          </a:prstGeom>
          <a:solidFill>
            <a:srgbClr val="006991"/>
          </a:solidFill>
          <a:ln w="28575" cap="flat" cmpd="sng" algn="ctr">
            <a:solidFill>
              <a:srgbClr val="6076B4">
                <a:shade val="50000"/>
              </a:srgb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Palatino Linotype"/>
            </a:endParaRPr>
          </a:p>
        </p:txBody>
      </p:sp>
      <p:sp>
        <p:nvSpPr>
          <p:cNvPr id="8" name="Slide Number Placeholder 7"/>
          <p:cNvSpPr>
            <a:spLocks noGrp="1"/>
          </p:cNvSpPr>
          <p:nvPr>
            <p:ph type="sldNum" sz="quarter" idx="12"/>
          </p:nvPr>
        </p:nvSpPr>
        <p:spPr/>
        <p:txBody>
          <a:bodyPr/>
          <a:lstStyle/>
          <a:p>
            <a:pPr>
              <a:defRPr/>
            </a:pPr>
            <a:fld id="{07CFE924-EF8C-4779-BA11-4484DE2C2C3D}" type="slidenum">
              <a:rPr lang="en-US" smtClean="0"/>
              <a:pPr>
                <a:defRPr/>
              </a:pPr>
              <a:t>9</a:t>
            </a:fld>
            <a:endParaRPr lang="en-US" dirty="0"/>
          </a:p>
        </p:txBody>
      </p:sp>
      <p:sp>
        <p:nvSpPr>
          <p:cNvPr id="9" name="Rounded Rectangle 8"/>
          <p:cNvSpPr/>
          <p:nvPr/>
        </p:nvSpPr>
        <p:spPr>
          <a:xfrm>
            <a:off x="138113" y="6553200"/>
            <a:ext cx="4205287" cy="225917"/>
          </a:xfrm>
          <a:prstGeom prst="roundRect">
            <a:avLst/>
          </a:prstGeom>
          <a:solidFill>
            <a:srgbClr val="FFFFCC"/>
          </a:solidFill>
          <a:ln w="25400" cap="flat" cmpd="sng" algn="ctr">
            <a:solidFill>
              <a:srgbClr val="4F81BD">
                <a:shade val="50000"/>
              </a:srgbClr>
            </a:solidFill>
            <a:prstDash val="solid"/>
          </a:ln>
          <a:effectLst/>
        </p:spPr>
        <p:txBody>
          <a:bodyPr anchor="ctr"/>
          <a:lstStyle/>
          <a:p>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Learning Objective </a:t>
            </a:r>
            <a:r>
              <a:rPr lang="en-US" altLang="en-US" sz="1100" b="1" kern="0" dirty="0">
                <a:solidFill>
                  <a:prstClr val="black"/>
                </a:solidFill>
                <a:latin typeface="Arial Narrow" pitchFamily="34" charset="0"/>
                <a:cs typeface="+mn-cs"/>
              </a:rPr>
              <a:t>P</a:t>
            </a:r>
            <a:r>
              <a:rPr kumimoji="0" lang="en-US" altLang="en-US" sz="1100" b="1" i="0" u="none" strike="noStrike" kern="0" cap="none" spc="0" normalizeH="0" baseline="0" noProof="0" dirty="0">
                <a:ln>
                  <a:noFill/>
                </a:ln>
                <a:solidFill>
                  <a:prstClr val="black"/>
                </a:solidFill>
                <a:effectLst/>
                <a:uLnTx/>
                <a:uFillTx/>
                <a:latin typeface="Arial Narrow" pitchFamily="34" charset="0"/>
                <a:ea typeface="+mn-ea"/>
                <a:cs typeface="+mn-cs"/>
              </a:rPr>
              <a:t>1: </a:t>
            </a:r>
            <a:r>
              <a:rPr lang="en-US" sz="1100" dirty="0"/>
              <a:t>Prepare entries for partnership formation.</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5174</TotalTime>
  <Words>12492</Words>
  <Application>Microsoft Office PowerPoint</Application>
  <PresentationFormat>On-screen Show (4:3)</PresentationFormat>
  <Paragraphs>1172</Paragraphs>
  <Slides>62</Slides>
  <Notes>58</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62</vt:i4>
      </vt:variant>
    </vt:vector>
  </HeadingPairs>
  <TitlesOfParts>
    <vt:vector size="79" baseType="lpstr">
      <vt:lpstr>MS PGothic</vt:lpstr>
      <vt:lpstr>MS PGothic</vt:lpstr>
      <vt:lpstr>Arial</vt:lpstr>
      <vt:lpstr>Arial Narrow</vt:lpstr>
      <vt:lpstr>Berlin Sans FB</vt:lpstr>
      <vt:lpstr>Calibri</vt:lpstr>
      <vt:lpstr>Palatino Linotype</vt:lpstr>
      <vt:lpstr>Times</vt:lpstr>
      <vt:lpstr>Wingdings</vt:lpstr>
      <vt:lpstr>Office Theme</vt:lpstr>
      <vt:lpstr>16_Office Theme</vt:lpstr>
      <vt:lpstr>1_Office Theme</vt:lpstr>
      <vt:lpstr>2_Office Theme</vt:lpstr>
      <vt:lpstr>3_Office Theme</vt:lpstr>
      <vt:lpstr>4_Office Theme</vt:lpstr>
      <vt:lpstr>5_Office Theme</vt:lpstr>
      <vt:lpstr>Worksheet</vt:lpstr>
      <vt:lpstr>Accounting for  Partnerships</vt:lpstr>
      <vt:lpstr>PowerPoint Presentation</vt:lpstr>
      <vt:lpstr>  C1:  Identify characteristics of partnerships and similar organizations.  </vt:lpstr>
      <vt:lpstr>Partnership Formation</vt:lpstr>
      <vt:lpstr>Organizations with Partnership Characteristics</vt:lpstr>
      <vt:lpstr>Choosing a Business Form</vt:lpstr>
      <vt:lpstr>   P1:  Prepare entries for partnership formation.   </vt:lpstr>
      <vt:lpstr>Accounting for  Partnership Formation</vt:lpstr>
      <vt:lpstr>Organizing a Partnership</vt:lpstr>
      <vt:lpstr>Organizing a Partnership</vt:lpstr>
      <vt:lpstr>PowerPoint Presentation</vt:lpstr>
      <vt:lpstr>   P2:  Allocate and record income and loss among partners.   </vt:lpstr>
      <vt:lpstr>Dividing Partnership  Income or Loss</vt:lpstr>
      <vt:lpstr>Allocation on Stated Ratios</vt:lpstr>
      <vt:lpstr>Allocation on Capital Balances</vt:lpstr>
      <vt:lpstr>Allocation on Services, Capital,  and Stated Ratios</vt:lpstr>
      <vt:lpstr>Allocation on Services, Capital,  and Stated Ratios</vt:lpstr>
      <vt:lpstr>Allocation on Services, Capital, and Stated Ratios</vt:lpstr>
      <vt:lpstr>Partnership Financial Statements</vt:lpstr>
      <vt:lpstr>PowerPoint Presentation</vt:lpstr>
      <vt:lpstr>PowerPoint Presentation</vt:lpstr>
      <vt:lpstr>PowerPoint Presentation</vt:lpstr>
      <vt:lpstr>PowerPoint Presentation</vt:lpstr>
      <vt:lpstr>   P3:  Account for the admission and withdrawal of partners.   </vt:lpstr>
      <vt:lpstr>Admission of a Partner</vt:lpstr>
      <vt:lpstr>Purchase of Partnership Interest</vt:lpstr>
      <vt:lpstr>Purchase of Partnership Interest</vt:lpstr>
      <vt:lpstr>Investing Assets in a Partnership</vt:lpstr>
      <vt:lpstr>Investing Assets in a Partnership</vt:lpstr>
      <vt:lpstr>Bonus to Old or New Partners</vt:lpstr>
      <vt:lpstr>Bonus to Old Partners</vt:lpstr>
      <vt:lpstr>Bonus to Old Partners</vt:lpstr>
      <vt:lpstr>Bonus to New Partner</vt:lpstr>
      <vt:lpstr>Bonus to New Partner</vt:lpstr>
      <vt:lpstr>PowerPoint Presentation</vt:lpstr>
      <vt:lpstr>PowerPoint Presentation</vt:lpstr>
      <vt:lpstr>PowerPoint Presentation</vt:lpstr>
      <vt:lpstr>Withdrawal of a Partner </vt:lpstr>
      <vt:lpstr>Withdrawal of a Partner  - No Bonus</vt:lpstr>
      <vt:lpstr>Withdrawal of a Partner – Bonus to Remaining Partners</vt:lpstr>
      <vt:lpstr>Withdrawal of a Partner  - Bonus to Withdrawing Partner</vt:lpstr>
      <vt:lpstr>Death of a Partner</vt:lpstr>
      <vt:lpstr>PowerPoint Presentation</vt:lpstr>
      <vt:lpstr>PowerPoint Presentation</vt:lpstr>
      <vt:lpstr>PowerPoint Presentation</vt:lpstr>
      <vt:lpstr>PowerPoint Presentation</vt:lpstr>
      <vt:lpstr>PowerPoint Presentation</vt:lpstr>
      <vt:lpstr>  P4:  Prepare entries for partnership liquidation.   </vt:lpstr>
      <vt:lpstr>Liquidation of a Partnership </vt:lpstr>
      <vt:lpstr>No Capital Deficiency </vt:lpstr>
      <vt:lpstr>No Capital Deficiency </vt:lpstr>
      <vt:lpstr>No Capital Deficiency </vt:lpstr>
      <vt:lpstr>Capital Deficiency </vt:lpstr>
      <vt:lpstr>Capital Deficiency</vt:lpstr>
      <vt:lpstr>Partner Cannot Pay Deficiency </vt:lpstr>
      <vt:lpstr>PowerPoint Presentation</vt:lpstr>
      <vt:lpstr>PowerPoint Presentation</vt:lpstr>
      <vt:lpstr>PowerPoint Presentation</vt:lpstr>
      <vt:lpstr>PowerPoint Presentation</vt:lpstr>
      <vt:lpstr>   A1:  Compute partner return on equity and use it to evaluate partnership performance.   </vt:lpstr>
      <vt:lpstr>Partner Return on Equity </vt:lpstr>
      <vt:lpstr>End of Chapter 12</vt:lpstr>
    </vt:vector>
  </TitlesOfParts>
  <Company>Jon A. Booker, Ph.D., CPA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A. Booker</dc:creator>
  <cp:lastModifiedBy>Richard Snapp</cp:lastModifiedBy>
  <cp:revision>318</cp:revision>
  <dcterms:created xsi:type="dcterms:W3CDTF">2012-08-14T18:57:47Z</dcterms:created>
  <dcterms:modified xsi:type="dcterms:W3CDTF">2018-01-02T00:01:49Z</dcterms:modified>
</cp:coreProperties>
</file>