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 id="2147484084" r:id="rId2"/>
    <p:sldMasterId id="2147484099" r:id="rId3"/>
    <p:sldMasterId id="2147484273" r:id="rId4"/>
    <p:sldMasterId id="2147484382" r:id="rId5"/>
    <p:sldMasterId id="2147484394" r:id="rId6"/>
    <p:sldMasterId id="2147484406" r:id="rId7"/>
    <p:sldMasterId id="2147484418" r:id="rId8"/>
    <p:sldMasterId id="2147484430" r:id="rId9"/>
  </p:sldMasterIdLst>
  <p:notesMasterIdLst>
    <p:notesMasterId r:id="rId77"/>
  </p:notesMasterIdLst>
  <p:handoutMasterIdLst>
    <p:handoutMasterId r:id="rId78"/>
  </p:handoutMasterIdLst>
  <p:sldIdLst>
    <p:sldId id="418" r:id="rId10"/>
    <p:sldId id="468" r:id="rId11"/>
    <p:sldId id="435" r:id="rId12"/>
    <p:sldId id="379" r:id="rId13"/>
    <p:sldId id="375" r:id="rId14"/>
    <p:sldId id="376" r:id="rId15"/>
    <p:sldId id="377" r:id="rId16"/>
    <p:sldId id="465" r:id="rId17"/>
    <p:sldId id="381" r:id="rId18"/>
    <p:sldId id="382" r:id="rId19"/>
    <p:sldId id="383" r:id="rId20"/>
    <p:sldId id="472" r:id="rId21"/>
    <p:sldId id="384" r:id="rId22"/>
    <p:sldId id="437" r:id="rId23"/>
    <p:sldId id="385" r:id="rId24"/>
    <p:sldId id="386" r:id="rId25"/>
    <p:sldId id="389" r:id="rId26"/>
    <p:sldId id="387" r:id="rId27"/>
    <p:sldId id="473" r:id="rId28"/>
    <p:sldId id="474" r:id="rId29"/>
    <p:sldId id="475" r:id="rId30"/>
    <p:sldId id="476" r:id="rId31"/>
    <p:sldId id="477" r:id="rId32"/>
    <p:sldId id="439" r:id="rId33"/>
    <p:sldId id="390" r:id="rId34"/>
    <p:sldId id="391" r:id="rId35"/>
    <p:sldId id="392" r:id="rId36"/>
    <p:sldId id="393" r:id="rId37"/>
    <p:sldId id="394" r:id="rId38"/>
    <p:sldId id="478" r:id="rId39"/>
    <p:sldId id="479" r:id="rId40"/>
    <p:sldId id="480" r:id="rId41"/>
    <p:sldId id="481" r:id="rId42"/>
    <p:sldId id="443" r:id="rId43"/>
    <p:sldId id="398" r:id="rId44"/>
    <p:sldId id="399" r:id="rId45"/>
    <p:sldId id="400" r:id="rId46"/>
    <p:sldId id="445" r:id="rId47"/>
    <p:sldId id="401" r:id="rId48"/>
    <p:sldId id="402" r:id="rId49"/>
    <p:sldId id="403" r:id="rId50"/>
    <p:sldId id="404" r:id="rId51"/>
    <p:sldId id="405" r:id="rId52"/>
    <p:sldId id="406" r:id="rId53"/>
    <p:sldId id="407" r:id="rId54"/>
    <p:sldId id="428" r:id="rId55"/>
    <p:sldId id="429" r:id="rId56"/>
    <p:sldId id="430" r:id="rId57"/>
    <p:sldId id="482" r:id="rId58"/>
    <p:sldId id="483" r:id="rId59"/>
    <p:sldId id="451" r:id="rId60"/>
    <p:sldId id="409" r:id="rId61"/>
    <p:sldId id="453" r:id="rId62"/>
    <p:sldId id="410" r:id="rId63"/>
    <p:sldId id="455" r:id="rId64"/>
    <p:sldId id="471" r:id="rId65"/>
    <p:sldId id="396" r:id="rId66"/>
    <p:sldId id="397" r:id="rId67"/>
    <p:sldId id="469" r:id="rId68"/>
    <p:sldId id="457" r:id="rId69"/>
    <p:sldId id="413" r:id="rId70"/>
    <p:sldId id="467" r:id="rId71"/>
    <p:sldId id="417" r:id="rId72"/>
    <p:sldId id="463" r:id="rId73"/>
    <p:sldId id="415" r:id="rId74"/>
    <p:sldId id="416" r:id="rId75"/>
    <p:sldId id="258" r:id="rId7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5" clrIdx="0"/>
  <p:cmAuthor id="1" name="Reviewer" initials="R" lastIdx="20" clrIdx="1"/>
  <p:cmAuthor id="2" name="Schauer, Lindsey" initials="S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31650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65" autoAdjust="0"/>
    <p:restoredTop sz="81100" autoAdjust="0"/>
  </p:normalViewPr>
  <p:slideViewPr>
    <p:cSldViewPr>
      <p:cViewPr varScale="1">
        <p:scale>
          <a:sx n="72" d="100"/>
          <a:sy n="72" d="100"/>
        </p:scale>
        <p:origin x="125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smtClean="0"/>
              <a:t>10-</a:t>
            </a:r>
            <a:fld id="{856ED416-DC50-4E12-BC12-C30BA51054D8}" type="slidenum">
              <a:rPr lang="en-US" smtClean="0"/>
              <a:pPr>
                <a:defRPr/>
              </a:pPr>
              <a:t>‹#›</a:t>
            </a:fld>
            <a:endParaRPr lang="en-US" dirty="0"/>
          </a:p>
        </p:txBody>
      </p:sp>
    </p:spTree>
    <p:extLst>
      <p:ext uri="{BB962C8B-B14F-4D97-AF65-F5344CB8AC3E}">
        <p14:creationId xmlns:p14="http://schemas.microsoft.com/office/powerpoint/2010/main" val="12089844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14 - </a:t>
            </a:r>
            <a:fld id="{684406FC-A06A-4E37-B801-2A2C02D80714}"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35336520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Chapter 14: Long-Term Liabilities</a:t>
            </a:r>
          </a:p>
        </p:txBody>
      </p:sp>
    </p:spTree>
    <p:extLst>
      <p:ext uri="{BB962C8B-B14F-4D97-AF65-F5344CB8AC3E}">
        <p14:creationId xmlns:p14="http://schemas.microsoft.com/office/powerpoint/2010/main" val="13905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059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059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0597" name="Rectangle 6"/>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10598" name="Rectangle 7"/>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smtClean="0"/>
              <a:t>The issuer records the first semiannual interest payment as shown. The issuer pays and records its semiannual interest obligation every six months until the bonds mature.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75249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16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16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1621" name="Rectangle 6"/>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11622" name="Rectangle 7"/>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smtClean="0"/>
              <a:t>When the bonds mature, the issuer records its payment of principal as shown in this slide.</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180107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14.1</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0447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Many bond issuers try to set a contract rate of interest equal to the market rate they expect as of the bond issuance date. When the contract rate and market rate are equal, a bond sells at par value, but when they are not equal, a bond does not sell at par value. Instead, it is sold at a </a:t>
            </a:r>
            <a:r>
              <a:rPr lang="en-US" altLang="en-US" i="1" dirty="0" smtClean="0"/>
              <a:t>premium </a:t>
            </a:r>
            <a:r>
              <a:rPr lang="en-US" altLang="en-US" dirty="0" smtClean="0"/>
              <a:t>above par value or at a </a:t>
            </a:r>
            <a:r>
              <a:rPr lang="en-US" altLang="en-US" i="1" dirty="0" smtClean="0"/>
              <a:t>discount </a:t>
            </a:r>
            <a:r>
              <a:rPr lang="en-US" altLang="en-US" dirty="0" smtClean="0"/>
              <a:t>below par value. Exhibit 14.3 shows the relation between the contract rate, market rate, and a bond’s issue price.</a:t>
            </a:r>
          </a:p>
          <a:p>
            <a:endParaRPr lang="en-US" altLang="en-US" dirty="0" smtClean="0"/>
          </a:p>
        </p:txBody>
      </p:sp>
    </p:spTree>
    <p:extLst>
      <p:ext uri="{BB962C8B-B14F-4D97-AF65-F5344CB8AC3E}">
        <p14:creationId xmlns:p14="http://schemas.microsoft.com/office/powerpoint/2010/main" val="287789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3984543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A </a:t>
            </a:r>
            <a:r>
              <a:rPr lang="en-US" altLang="en-US" b="1" dirty="0" smtClean="0"/>
              <a:t>discount on bonds payable </a:t>
            </a:r>
            <a:r>
              <a:rPr lang="en-US" altLang="en-US" dirty="0" smtClean="0"/>
              <a:t>occurs when a company issues bonds with a contract rate less than the market rate. This means that the issue price is less than par value. To illustrate, assume that </a:t>
            </a:r>
            <a:r>
              <a:rPr lang="en-US" altLang="en-US" b="1" dirty="0" smtClean="0"/>
              <a:t>Fila </a:t>
            </a:r>
            <a:r>
              <a:rPr lang="en-US" altLang="en-US" dirty="0" smtClean="0"/>
              <a:t>issues bonds with a $100,000 par value, an 8% annual contract rate (paid semiannually), and a two-year life. Also assume that the market rate for Fila bonds is 10%. These bonds will sell at a discount since the contract rate is less than the market rate. The exact issue price for these bonds is stated as 96.454 (implying 96.454% of par value, or $96,454).</a:t>
            </a:r>
          </a:p>
          <a:p>
            <a:endParaRPr lang="en-US" altLang="en-US" dirty="0" smtClean="0"/>
          </a:p>
        </p:txBody>
      </p:sp>
    </p:spTree>
    <p:extLst>
      <p:ext uri="{BB962C8B-B14F-4D97-AF65-F5344CB8AC3E}">
        <p14:creationId xmlns:p14="http://schemas.microsoft.com/office/powerpoint/2010/main" val="128031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When Fila accepts $96,454 cash for its bonds on the issue date of December 31, 2017, it records the sale as shown.</a:t>
            </a:r>
          </a:p>
          <a:p>
            <a:endParaRPr lang="en-US" altLang="en-US" dirty="0" smtClean="0"/>
          </a:p>
        </p:txBody>
      </p:sp>
    </p:spTree>
    <p:extLst>
      <p:ext uri="{BB962C8B-B14F-4D97-AF65-F5344CB8AC3E}">
        <p14:creationId xmlns:p14="http://schemas.microsoft.com/office/powerpoint/2010/main" val="991658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xfrm>
            <a:off x="943610" y="4447461"/>
            <a:ext cx="5189855" cy="42133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5663" rIns="92958" bIns="45663" numCol="1" anchor="t" anchorCtr="0" compatLnSpc="1">
            <a:prstTxWarp prst="textNoShape">
              <a:avLst/>
            </a:prstTxWarp>
          </a:bodyPr>
          <a:lstStyle/>
          <a:p>
            <a:pPr>
              <a:defRPr/>
            </a:pPr>
            <a:r>
              <a:rPr lang="en-US" dirty="0" smtClean="0"/>
              <a:t>This slide shows the pattern of decreases in the Discount on Bonds Payable account and the pattern of increases in the bonds’ carrying value. The following points summarize the discount bonds’ straight-line amortization:</a:t>
            </a:r>
          </a:p>
          <a:p>
            <a:pPr>
              <a:defRPr/>
            </a:pPr>
            <a:endParaRPr lang="en-US" dirty="0" smtClean="0"/>
          </a:p>
          <a:p>
            <a:pPr marL="234841" indent="-234841">
              <a:buFontTx/>
              <a:buAutoNum type="arabicPeriod"/>
              <a:defRPr/>
            </a:pPr>
            <a:r>
              <a:rPr lang="en-US" dirty="0" smtClean="0"/>
              <a:t>At issuance, the $100,000 par value consists of the $96,454 cash received by the issuer plus the $3,546 discount. </a:t>
            </a:r>
          </a:p>
          <a:p>
            <a:pPr marL="234841" indent="-234841">
              <a:buFontTx/>
              <a:buAutoNum type="arabicPeriod"/>
              <a:defRPr/>
            </a:pPr>
            <a:r>
              <a:rPr lang="en-US" dirty="0" smtClean="0"/>
              <a:t>During the bonds’ life, the (unamortized) discount decreases each period by the $887 amortization ($3,546 / 4), and the carrying value (par value less unamortized discount) increases each period by $887. </a:t>
            </a:r>
          </a:p>
          <a:p>
            <a:pPr marL="234841" indent="-234841">
              <a:buFontTx/>
              <a:buAutoNum type="arabicPeriod"/>
              <a:defRPr/>
            </a:pPr>
            <a:r>
              <a:rPr lang="en-US" dirty="0" smtClean="0"/>
              <a:t>At maturity, the unamortized discount equals zero, and the carrying value equals the $100,000 par value that the issuer pays the holder.</a:t>
            </a:r>
          </a:p>
          <a:p>
            <a:pPr>
              <a:defRPr/>
            </a:pPr>
            <a:endParaRPr lang="en-US" dirty="0" smtClean="0"/>
          </a:p>
          <a:p>
            <a:pPr>
              <a:defRPr/>
            </a:pPr>
            <a:r>
              <a:rPr lang="en-US" dirty="0" smtClean="0"/>
              <a:t>We see that the issuer incurs a $4,887 bond interest expense each period but pays only $4,000 cash. The $887 unpaid portion of this expense is added to the bonds’ carrying value. (The total $3,546 unamortized discount is “paid” when the bonds mature; $100,000 is paid at maturity but only $96,454 was received at issuance.)</a:t>
            </a:r>
          </a:p>
          <a:p>
            <a:pPr>
              <a:defRPr/>
            </a:pPr>
            <a:endParaRPr lang="en-US" dirty="0" smtClean="0"/>
          </a:p>
        </p:txBody>
      </p:sp>
      <p:sp>
        <p:nvSpPr>
          <p:cNvPr id="117763"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Tree>
    <p:extLst>
      <p:ext uri="{BB962C8B-B14F-4D97-AF65-F5344CB8AC3E}">
        <p14:creationId xmlns:p14="http://schemas.microsoft.com/office/powerpoint/2010/main" val="2010654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These bonds are reported in the long-term liability section of the issuer’s December 31, 2016, balance sheet as shown in the top portion of this slide. A discount is deducted from the par value of bonds to yield the </a:t>
            </a:r>
            <a:r>
              <a:rPr lang="en-US" altLang="en-US" b="1" dirty="0" smtClean="0"/>
              <a:t>carrying (book) value of bonds. </a:t>
            </a:r>
            <a:r>
              <a:rPr lang="en-US" altLang="en-US" dirty="0" smtClean="0"/>
              <a:t>Discount on Bonds Payable is a contra liability account.</a:t>
            </a:r>
          </a:p>
          <a:p>
            <a:endParaRPr lang="en-US" altLang="en-US" dirty="0" smtClean="0"/>
          </a:p>
          <a:p>
            <a:r>
              <a:rPr lang="en-US" altLang="en-US" dirty="0" smtClean="0"/>
              <a:t>Fila receives $96,454 for its bonds; in return it must pay bondholders $100,000 after two years (plus semiannual interest payments). The $3,546 discount is paid to bondholders at maturity and is part of the cost of using the $96,454 for two years. The upper portion of panel A in this slide shows that total bond interest expense of $19,546 is the difference between the total amount repaid to bondholders ($116,000) and the amount borrowed from bondholders ($96,454). Alternatively, we can compute total bond interest expense as the sum of the four interest payments and the bond discount. This alternative computation is shown in the lower portion of panel A.</a:t>
            </a:r>
          </a:p>
          <a:p>
            <a:endParaRPr lang="en-US" altLang="en-US" dirty="0" smtClean="0"/>
          </a:p>
          <a:p>
            <a:pPr defTabSz="939363">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179875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14.2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 company issues 8%, two-year bonds on December 31, 20x1, with a par value of $7,000 and semiannual interest payments. On the issue date, the annual market rate for these bonds is 10%, which implies a selling price of 96.46 or $6,752. (a) Prepare an amortization table for these bonds; use the straight-line method to amortize the discount. Then, prepare journal entries to record (b) the issuance of bonds on December 31, 20x1; (c) the first through fourth interest payments on each June 30 and December 31; and (d) the maturity of the bond on December 31, 20x3.</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28031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52904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Need-to-Know</a:t>
            </a:r>
            <a:r>
              <a:rPr lang="en-US" baseline="0" dirty="0"/>
              <a:t> 14.2</a:t>
            </a:r>
          </a:p>
          <a:p>
            <a:r>
              <a:rPr lang="en-US" altLang="en-US" dirty="0" smtClean="0"/>
              <a:t>The amortization schedule chronicles the change in the carrying value from the issue price, $6,752, to the par value of $7,000. The carrying value of all bonds always moves towards the par value. The initial selling price was calculated by taking the par value, $7,000, and multiplying by 96.46%, 0.9646. Because this bond sold for less than par value, it is said to sell at a discount. The amount of the discount is the difference between the carrying value and the par value. The carrying value will increase by $248 over the next four semiannual periods, $62 per period. The initial unamortized discount is $248. As the amount of the unamortized discount decreases by $62 every six months, the carrying value will increase. Until, at the end of the two-year period, the unamortized discount is $0, and the carrying value has increased to the par value of $7,000. The carrying value of the bonds is always held in two accounts. The Bonds payable account always holds the par value, $7,000. The balance in Bonds payable remains unchanged during the two-year period. Discount on bonds payable is a contra liability account. Since its purpose is to reduce the value of a liability, it has a normal debit balance. Eliminating the balance in Discount on bonds payable is called "amortizing the bond.” We credit Discount on bonds payable by $62 every six months over the two-year period.</a:t>
            </a:r>
          </a:p>
          <a:p>
            <a:endParaRPr lang="en-US" altLang="en-US" dirty="0" smtClean="0"/>
          </a:p>
          <a:p>
            <a:pPr eaLnBrk="1" hangingPunct="1">
              <a:spcBef>
                <a:spcPct val="0"/>
              </a:spcBef>
            </a:pPr>
            <a:r>
              <a:rPr lang="en-US" altLang="en-US" dirty="0" smtClean="0"/>
              <a:t>The journal entry to record the issuance of the bonds on December 31, 20x1 is a debit to Cash for the par value, $7,000, multiplied by the selling price, 96.46%; $6,752. We debit Discount on bonds payable for $248, and credit Bonds payable for the par value, $7,000.</a:t>
            </a: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0557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14.2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journal entry to record the semiannual interest payment on June 30, 20x2 is a debit to Bond interest expense, a credit to Discount on bonds payable for $62, a credit to Cash for the semiannual interest payment; $7,000 multiplied by the contract rate of 8%, divided by two, as these are semiannual payments. The semiannual cash payment is $280. Bond interest expense is $280 plus $62, a total of $342. Whenever a bond sells at a discount, bond interest expense is greater than the amount of the cash payment. Because the company is using the straight-line method of amortizing the bond discount, each of the four semiannual interest payments has the exact same journal entry.</a:t>
            </a:r>
          </a:p>
          <a:p>
            <a:endParaRPr lang="en-US" baseline="0"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061446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14.2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simplest definition of interest expense is the difference between the amount borrowed and the amount repaid. In this case, the borrower is promising to make four payments of $280, a total of $1,120, followed by one payment of $7,000, the $7,000 par value. The total to be repaid is $8,120. When we subtract the amount borrowed, the issue price of $6,752, total bond interest expense over the life of the bond is $1,368. When we divide by the four semiannual payments, this agrees with the $342 we calculated as the semiannual bond interest expense.</a:t>
            </a:r>
          </a:p>
          <a:p>
            <a:endParaRPr lang="en-US" baseline="0"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01319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14.2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final journal entry repays the par value; debit Bonds payable, $7,000, and credit Cash.</a:t>
            </a:r>
          </a:p>
          <a:p>
            <a:endParaRPr lang="en-US" baseline="0"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51620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477623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When the contract rate of bonds is higher than the market rate, the bonds sell at a price higher than par value. The amount by which the bond price exceeds par value is the </a:t>
            </a:r>
            <a:r>
              <a:rPr lang="en-US" altLang="en-US" b="1" dirty="0" smtClean="0"/>
              <a:t>premium on bonds. </a:t>
            </a:r>
            <a:r>
              <a:rPr lang="en-US" altLang="en-US" dirty="0" smtClean="0"/>
              <a:t>To illustrate, assume that </a:t>
            </a:r>
            <a:r>
              <a:rPr lang="en-US" altLang="en-US" b="1" dirty="0" smtClean="0"/>
              <a:t>Adidas </a:t>
            </a:r>
            <a:r>
              <a:rPr lang="en-US" altLang="en-US" dirty="0" smtClean="0"/>
              <a:t>issues bonds with a $100,000 par value, a 12% annual contract rate, semiannual interest payments, and a two-year life. Also assume that the market rate for Adidas bonds is 10% on the issue date. The Adidas bonds will sell at a premium because the contract rate is higher than the market rate. The issue price for these bonds is stated as 103.546 (implying 103.546% of par value, or $103,546); we show how to compute this issue price later in the chapter. These bonds obligate the issuer to pay out two separate future cash flows:</a:t>
            </a:r>
          </a:p>
          <a:p>
            <a:r>
              <a:rPr lang="en-US" altLang="en-US" dirty="0" smtClean="0"/>
              <a:t>1.  Par value of $100,000 cash at the end of the bonds’ two-year life.</a:t>
            </a:r>
          </a:p>
          <a:p>
            <a:r>
              <a:rPr lang="en-US" altLang="en-US" dirty="0" smtClean="0"/>
              <a:t>2.  Cash interest payments of $6,000 ($100,000 x 12% x 1/2 year) at the end of each semiannual period during the bonds’ two-year life.</a:t>
            </a:r>
          </a:p>
          <a:p>
            <a:endParaRPr lang="en-US" altLang="en-US" dirty="0" smtClean="0"/>
          </a:p>
          <a:p>
            <a:endParaRPr lang="en-US" altLang="en-US" dirty="0" smtClean="0"/>
          </a:p>
        </p:txBody>
      </p:sp>
    </p:spTree>
    <p:extLst>
      <p:ext uri="{BB962C8B-B14F-4D97-AF65-F5344CB8AC3E}">
        <p14:creationId xmlns:p14="http://schemas.microsoft.com/office/powerpoint/2010/main" val="4209711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When Adidas receives $103,546 cash for its bonds on the issue date of December 31, 2017, it records this transaction as shown.</a:t>
            </a:r>
          </a:p>
        </p:txBody>
      </p:sp>
    </p:spTree>
    <p:extLst>
      <p:ext uri="{BB962C8B-B14F-4D97-AF65-F5344CB8AC3E}">
        <p14:creationId xmlns:p14="http://schemas.microsoft.com/office/powerpoint/2010/main" val="1477643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These bonds are reported in the long-term liability section of the issuer’s December 31, 2017, balance sheet as shown in this slide. A premium is added to par value to yield the carrying (book) value of bonds. Premium on Bonds Payable is an adjunct liability account.</a:t>
            </a:r>
          </a:p>
          <a:p>
            <a:endParaRPr lang="en-US" altLang="en-US" dirty="0" smtClean="0">
              <a:ea typeface="ＭＳ Ｐゴシック" pitchFamily="34" charset="-128"/>
            </a:endParaRPr>
          </a:p>
        </p:txBody>
      </p:sp>
    </p:spTree>
    <p:extLst>
      <p:ext uri="{BB962C8B-B14F-4D97-AF65-F5344CB8AC3E}">
        <p14:creationId xmlns:p14="http://schemas.microsoft.com/office/powerpoint/2010/main" val="1749084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9"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The straight-line method allocates an equal portion of total bond interest expense to each of the bonds’ semiannual interest periods. To apply this method to Adidas bonds, we divide the two years’ total bond interest expense of $20,454 by four (the number of semiannual periods in the bonds’ life). This gives a total bond interest expense of $5,113 per period, which is $5,113.50 rounded down so that the journal entry balances and for simplicity in presentation (alternatively, one could carry cents).</a:t>
            </a:r>
          </a:p>
          <a:p>
            <a:endParaRPr lang="en-US" altLang="en-US" dirty="0" smtClean="0"/>
          </a:p>
          <a:p>
            <a:r>
              <a:rPr lang="en-US" altLang="en-US" dirty="0" smtClean="0"/>
              <a:t>This entry shows how the issuer records bond interest expense and updates the balance of the bond liability account for </a:t>
            </a:r>
            <a:r>
              <a:rPr lang="en-US" altLang="en-US" i="1" dirty="0" smtClean="0"/>
              <a:t>each </a:t>
            </a:r>
            <a:r>
              <a:rPr lang="en-US" altLang="en-US" dirty="0" smtClean="0"/>
              <a:t>semiannual period (June 30, 2018,</a:t>
            </a:r>
            <a:r>
              <a:rPr lang="en-US" altLang="en-US" sz="1400" dirty="0" smtClean="0"/>
              <a:t> </a:t>
            </a:r>
            <a:r>
              <a:rPr lang="en-US" altLang="en-US" dirty="0" smtClean="0"/>
              <a:t>through December 31, 2019).</a:t>
            </a:r>
            <a:endParaRPr lang="en-US" altLang="en-US" sz="1400" dirty="0" smtClean="0"/>
          </a:p>
          <a:p>
            <a:pPr marL="0" lvl="1"/>
            <a:endParaRPr lang="en-US" altLang="en-US" sz="1400" dirty="0" smtClean="0"/>
          </a:p>
          <a:p>
            <a:endParaRPr lang="en-US" altLang="en-US" dirty="0" smtClean="0"/>
          </a:p>
          <a:p>
            <a:endParaRPr lang="en-US" altLang="en-US" dirty="0" smtClean="0"/>
          </a:p>
        </p:txBody>
      </p:sp>
    </p:spTree>
    <p:extLst>
      <p:ext uri="{BB962C8B-B14F-4D97-AF65-F5344CB8AC3E}">
        <p14:creationId xmlns:p14="http://schemas.microsoft.com/office/powerpoint/2010/main" val="4076970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xfrm>
            <a:off x="864976" y="4447461"/>
            <a:ext cx="5504392" cy="42133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This amortization table shows the pattern of decreases in the unamortized Premium on Bonds Payable account and in the bonds’ carrying value. The following points summarize straight-line amortization of the premium bonds:</a:t>
            </a:r>
          </a:p>
          <a:p>
            <a:pPr marL="234841" indent="-234841">
              <a:buFontTx/>
              <a:buAutoNum type="arabicPeriod"/>
              <a:defRPr/>
            </a:pPr>
            <a:r>
              <a:rPr lang="en-US" dirty="0" smtClean="0"/>
              <a:t>At issuance, the $100,000 par value plus the $3,546 premium equals the $103,546 cash received by the issuer.</a:t>
            </a:r>
            <a:endParaRPr lang="en-US" sz="1400" dirty="0" smtClean="0"/>
          </a:p>
          <a:p>
            <a:pPr marL="234841" indent="-234841">
              <a:buFontTx/>
              <a:buAutoNum type="arabicPeriod" startAt="2"/>
              <a:defRPr/>
            </a:pPr>
            <a:r>
              <a:rPr lang="en-US" dirty="0" smtClean="0"/>
              <a:t>During the bonds’ life, the (unamortized) premium decreases each period by the</a:t>
            </a:r>
            <a:r>
              <a:rPr lang="en-US" dirty="0" smtClean="0">
                <a:ea typeface="ＭＳ Ｐゴシック" pitchFamily="34" charset="-128"/>
              </a:rPr>
              <a:t> </a:t>
            </a:r>
            <a:r>
              <a:rPr lang="en-US" dirty="0" smtClean="0"/>
              <a:t>$887 amortization ($3,546 / 4), and the carrying value decreases each period by the same $887.</a:t>
            </a:r>
            <a:endParaRPr lang="en-US" sz="1400" dirty="0" smtClean="0"/>
          </a:p>
          <a:p>
            <a:pPr marL="234841" indent="-234841">
              <a:buFontTx/>
              <a:buAutoNum type="arabicPeriod" startAt="2"/>
              <a:defRPr/>
            </a:pPr>
            <a:r>
              <a:rPr lang="en-US" dirty="0" smtClean="0"/>
              <a:t>At maturity, the unamortized premium equals zero, and the carrying value equals the</a:t>
            </a:r>
            <a:r>
              <a:rPr lang="en-US" sz="1400" dirty="0" smtClean="0"/>
              <a:t> </a:t>
            </a:r>
            <a:r>
              <a:rPr lang="en-US" dirty="0" smtClean="0"/>
              <a:t>$100,000 par value that the issuer pays the holder.</a:t>
            </a:r>
          </a:p>
          <a:p>
            <a:pPr>
              <a:defRPr/>
            </a:pPr>
            <a:endParaRPr lang="en-US" dirty="0" smtClean="0"/>
          </a:p>
          <a:p>
            <a:pPr defTabSz="939363">
              <a:defRPr/>
            </a:pPr>
            <a:r>
              <a:rPr lang="en-US" altLang="en-US" b="1" dirty="0" smtClean="0"/>
              <a:t>Review what you have learned in the following NEED-TO-KNOW Slides.</a:t>
            </a:r>
            <a:endParaRPr lang="en-US" altLang="en-US" dirty="0" smtClean="0"/>
          </a:p>
          <a:p>
            <a:pPr>
              <a:defRPr/>
            </a:pPr>
            <a:endParaRPr lang="en-US" dirty="0" smtClean="0"/>
          </a:p>
          <a:p>
            <a:pPr>
              <a:defRPr/>
            </a:pPr>
            <a:endParaRPr lang="en-US" sz="1400" dirty="0" smtClean="0"/>
          </a:p>
          <a:p>
            <a:pPr marL="234841" indent="-234841">
              <a:buFontTx/>
              <a:buAutoNum type="arabicPeriod"/>
              <a:defRPr/>
            </a:pPr>
            <a:endParaRPr lang="en-US" altLang="en-US" dirty="0" smtClean="0">
              <a:ea typeface="ＭＳ Ｐゴシック" pitchFamily="34" charset="-128"/>
            </a:endParaRPr>
          </a:p>
          <a:p>
            <a:pPr>
              <a:defRPr/>
            </a:pPr>
            <a:endParaRPr lang="en-US" altLang="en-US" dirty="0" smtClean="0">
              <a:ea typeface="ＭＳ Ｐゴシック" pitchFamily="34" charset="-128"/>
            </a:endParaRPr>
          </a:p>
        </p:txBody>
      </p:sp>
    </p:spTree>
    <p:extLst>
      <p:ext uri="{BB962C8B-B14F-4D97-AF65-F5344CB8AC3E}">
        <p14:creationId xmlns:p14="http://schemas.microsoft.com/office/powerpoint/2010/main" val="259860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321719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14.3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 company issues 8%, two-year bonds on December 31, 20x1, with a par value of $7,000 and semiannual interest payments. On the issue date, the annual market rate for these bonds is 6%, which implies a selling price of 103.71 or $7,260. (a) Prepare an amortization table for these bonds; use the straight-line method to amortize the premium. Then, prepare journal entries to record (b) the issuance of bonds on December 31, 20x1; (c) the first through fourth interest payments on each June 30 and December 31; and (d) the maturity of the bond on December 31, 20x3.</a:t>
            </a:r>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688471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Need-to-Know</a:t>
            </a:r>
            <a:r>
              <a:rPr lang="en-US" baseline="0" dirty="0"/>
              <a:t> </a:t>
            </a:r>
            <a:r>
              <a:rPr lang="en-US" baseline="0" dirty="0" smtClean="0"/>
              <a:t>14.3</a:t>
            </a:r>
          </a:p>
          <a:p>
            <a:r>
              <a:rPr lang="en-US" altLang="en-US" dirty="0" smtClean="0"/>
              <a:t>An amortization table shows the change in the carrying value from the issue price, $7,260, to the par value of $7,000. The selling price of the bond is equal to the par value, $7,000, multiplied by 103.71%; $7,260. Whenever the stated rate of bonds is greater than the market rate, a bond sells at a premium. The carrying value will decrease by $65 per period; the initial unamortized premium of $260 divided by four semiannual periods. The amortization of the premium reduces the carrying value by the same amount. The carrying value drops by $65 every six months until, at the end of the two-year period the unamortized premium is $0, and the carrying value is equal to the par value. The carrying value of the bonds is held in two accounts. Bonds payable holds the par value for the entire two-year period. Premium on bonds payable has a normal credit balance. On the date of issuance, the unamortized premium is $260. By the end of the two-year period, the balance in Premium on bonds payable must be $0. We amortize the premium, reducing the balance in Premium on bonds payable, and therefore the carrying value of the bonds, by $65 every six months.</a:t>
            </a:r>
          </a:p>
          <a:p>
            <a:endParaRPr lang="en-US" altLang="en-US" dirty="0" smtClean="0"/>
          </a:p>
          <a:p>
            <a:pPr eaLnBrk="1" hangingPunct="1">
              <a:spcBef>
                <a:spcPct val="0"/>
              </a:spcBef>
            </a:pPr>
            <a:r>
              <a:rPr lang="en-US" altLang="en-US" dirty="0" smtClean="0"/>
              <a:t>The journal entry to record the issuance of the bonds on December 31, 20x1 is a debit to Cash, $7,000 multiplied by 1.0371, $7,260. We credit Premium on bonds payable for $260, and Bonds payable for the par value, $7,000. Total interest expense equals the amount to be repaid on the bond minus the amount borrowed. This bond requires semiannual payments of $280; the $7,000 par value, multiplied by the stated rate of 8%, multiplied by ½, as the interest payments are made semiannually.</a:t>
            </a:r>
          </a:p>
          <a:p>
            <a:endParaRPr lang="en-US" altLang="en-US" dirty="0" smtClean="0"/>
          </a:p>
          <a:p>
            <a:r>
              <a:rPr lang="en-US" altLang="en-US" dirty="0" smtClean="0"/>
              <a:t> </a:t>
            </a:r>
          </a:p>
          <a:p>
            <a:endParaRPr lang="en-US" altLang="en-US" dirty="0" smtClean="0"/>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28043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14.3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There will be four payments of $280; $1,120 of interest payments, plus one payment of the par value. The total amount to be repaid over the life of the bond is $8,120. When we subtract the amount borrowed, the issue price of $7,260, total bond interest expense over the two-year period is $860. Using the straight-line method, bond interest expense is recorded evenly over the life of the bond. $860 divided by four semiannual periods is $215 per period. The journal entry to record the first semiannual interest payment is a debit to Bond interest expense, $215; debit Premium on bonds payable, $65, and credit Cash for the semiannual payment, $280. Alternatively, we can calculate bond interest expense by taking the semiannual payment, $280, and subtracting the amortization of the premium. $280 - $65 is $215. Since we're using the straight-line method, bond interest expense, and therefore the journal entry, remains constant for each of the four semiannual periods.</a:t>
            </a:r>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17181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14.3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journal entry to record the repayment of the par value is a debit to Bonds payable and a credit to Cash.</a:t>
            </a:r>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0332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549939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The carrying value of bonds at the end of their lives equals par value ($100,000). The retirement of these bonds at maturity, assuming interest is already paid and entered, is recorded as shown.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167948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Issuers sometimes retire some or all of their bonds prior to maturity. For instance, if interest rates decline greatly, an issuer may wish to replace high-interest-paying bonds with new low-interest bonds. Two common ways to retire bonds before maturity are to (1) exercise a call option or (2) purchase them on the open market. In the first instance, an issuer can reserve the right to retire bonds early by issuing callable bonds. The bond indenture can give the issuer an option to </a:t>
            </a:r>
            <a:r>
              <a:rPr lang="en-US" altLang="en-US" i="1" dirty="0" smtClean="0"/>
              <a:t>call </a:t>
            </a:r>
            <a:r>
              <a:rPr lang="en-US" altLang="en-US" dirty="0" smtClean="0"/>
              <a:t>the bonds before they mature by paying the par value plus a </a:t>
            </a:r>
            <a:r>
              <a:rPr lang="en-US" altLang="en-US" i="1" dirty="0" smtClean="0"/>
              <a:t>call premium </a:t>
            </a:r>
            <a:r>
              <a:rPr lang="en-US" altLang="en-US" dirty="0" smtClean="0"/>
              <a:t>to bondholders. In the second case, the issuer retires bonds by repurchasing them on the open market at their current price. Whether bonds are called or repurchased, the issuer is unlikely to pay a price that exactly equals their carrying value. When a difference exists between the bonds’ carrying value and the amount paid, the issuer records a gain or loss equal to the difference.</a:t>
            </a:r>
          </a:p>
          <a:p>
            <a:endParaRPr lang="en-US" altLang="en-US" dirty="0" smtClean="0"/>
          </a:p>
          <a:p>
            <a:r>
              <a:rPr lang="en-US" altLang="en-US" dirty="0" smtClean="0"/>
              <a:t>To illustrate the accounting for retiring callable bonds, assume that a company issued callable bonds with a par value of $100,000. The call option requires the issuer to pay a call premium of $3,000 to bondholders in addition to the par value. Next, assume that after the June 30, 2017, interest payment, the bonds have a carrying value of $104,500. Then on July 1, 2017, the issuer calls these bonds and pays $103,000 to bondholders. The issuer recognizes a $1,500 gain from the difference between the bonds’ carrying value of $104,500 and the retirement price of $103,000. The issuer records this bond retirement as shown on this slide.</a:t>
            </a:r>
          </a:p>
          <a:p>
            <a:endParaRPr lang="en-US" altLang="en-US" dirty="0" smtClean="0"/>
          </a:p>
        </p:txBody>
      </p:sp>
    </p:spTree>
    <p:extLst>
      <p:ext uri="{BB962C8B-B14F-4D97-AF65-F5344CB8AC3E}">
        <p14:creationId xmlns:p14="http://schemas.microsoft.com/office/powerpoint/2010/main" val="389130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Holders of convertible bonds have the right to convert their bonds to stock. When conversion occurs, the bonds’ carrying value is transferred to equity accounts and no gain or loss is recorded. </a:t>
            </a:r>
          </a:p>
          <a:p>
            <a:endParaRPr lang="en-US" altLang="en-US" dirty="0" smtClean="0"/>
          </a:p>
          <a:p>
            <a:r>
              <a:rPr lang="en-US" altLang="en-US" dirty="0" smtClean="0"/>
              <a:t>To illustrate, assume that on January 1 the $100,000 par value bonds of </a:t>
            </a:r>
            <a:r>
              <a:rPr lang="en-US" altLang="en-US" b="1" dirty="0" smtClean="0"/>
              <a:t>Converse</a:t>
            </a:r>
            <a:r>
              <a:rPr lang="en-US" altLang="en-US" dirty="0" smtClean="0"/>
              <a:t>, with a carrying value of $100,000, are converted to 15,000 shares of $2 par value common stock. The entry to record this conversion is shown on this slide.</a:t>
            </a:r>
          </a:p>
        </p:txBody>
      </p:sp>
    </p:spTree>
    <p:extLst>
      <p:ext uri="{BB962C8B-B14F-4D97-AF65-F5344CB8AC3E}">
        <p14:creationId xmlns:p14="http://schemas.microsoft.com/office/powerpoint/2010/main" val="1435804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1475462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6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7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7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72"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39273"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dirty="0" smtClean="0"/>
              <a:t>Like bonds, notes are issued to obtain assets such as cash. Unlike bonds, notes are typically transacted with a </a:t>
            </a:r>
            <a:r>
              <a:rPr lang="en-US" i="1" dirty="0" smtClean="0"/>
              <a:t>single </a:t>
            </a:r>
            <a:r>
              <a:rPr lang="en-US" dirty="0" smtClean="0"/>
              <a:t>lender such as a bank. An issuer initially records a note at its selling price—that is, the note’s face value minus any discount or plus any premium. Over the note’s life, the amount of interest expense allocated to each period is computed by multiplying the market rate (at issuance of the note) by the beginning-of-period note balance. The note’s carrying (book) value at any time equals its face value minus any unamortized discount or plus any unamortized premium; carrying value is also computed as the present value of all remaining payments, discounted using the market rate at issuance.</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08616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80"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05481"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smtClean="0"/>
              <a:t>Projects that demand large amounts of money often are funded from bond issuances. (Both for-profit and nonprofit companies, as well as governmental units, such as nations, states, cities, and school districts, issue bonds.) A </a:t>
            </a:r>
            <a:r>
              <a:rPr lang="en-US" altLang="en-US" b="1" dirty="0" smtClean="0"/>
              <a:t>bond </a:t>
            </a:r>
            <a:r>
              <a:rPr lang="en-US" altLang="en-US" dirty="0" smtClean="0"/>
              <a:t>is its issuer’s written promise to pay an amount identified as the par value of the bond with interest. The </a:t>
            </a:r>
            <a:r>
              <a:rPr lang="en-US" altLang="en-US" b="1" dirty="0" smtClean="0"/>
              <a:t>par value of a bond, </a:t>
            </a:r>
            <a:r>
              <a:rPr lang="en-US" altLang="en-US" dirty="0" smtClean="0"/>
              <a:t>also called the </a:t>
            </a:r>
            <a:r>
              <a:rPr lang="en-US" altLang="en-US" i="1" dirty="0" smtClean="0"/>
              <a:t>face amount </a:t>
            </a:r>
            <a:r>
              <a:rPr lang="en-US" altLang="en-US" dirty="0" smtClean="0"/>
              <a:t>or </a:t>
            </a:r>
            <a:r>
              <a:rPr lang="en-US" altLang="en-US" i="1" dirty="0" smtClean="0"/>
              <a:t>face value, </a:t>
            </a:r>
            <a:r>
              <a:rPr lang="en-US" altLang="en-US" dirty="0" smtClean="0"/>
              <a:t>is paid at a specified future date known as the bond’s </a:t>
            </a:r>
            <a:r>
              <a:rPr lang="en-US" altLang="en-US" i="1" dirty="0" smtClean="0"/>
              <a:t>maturity date. </a:t>
            </a:r>
            <a:r>
              <a:rPr lang="en-US" altLang="en-US" dirty="0" smtClean="0"/>
              <a:t>Most bonds also require the issuer to make semiannual interest payments. The amount of interest paid each period is determined by multiplying the par value of the bond by the bond’s contract rate of interest for that same period.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817716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6"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40297"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smtClean="0">
                <a:ea typeface="ＭＳ Ｐゴシック" pitchFamily="34" charset="-128"/>
              </a:rPr>
              <a:t>For some notes, the principal and interest are paid in a single payment at the end of the note term.</a:t>
            </a:r>
          </a:p>
          <a:p>
            <a:endParaRPr lang="en-US" altLang="en-US" dirty="0" smtClean="0">
              <a:ea typeface="ＭＳ Ｐゴシック" pitchFamily="34" charset="-128"/>
            </a:endParaRPr>
          </a:p>
        </p:txBody>
      </p:sp>
    </p:spTree>
    <p:extLst>
      <p:ext uri="{BB962C8B-B14F-4D97-AF65-F5344CB8AC3E}">
        <p14:creationId xmlns:p14="http://schemas.microsoft.com/office/powerpoint/2010/main" val="1168408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15" name="Rectangle 3"/>
          <p:cNvSpPr>
            <a:spLocks noChangeArrowheads="1"/>
          </p:cNvSpPr>
          <p:nvPr/>
        </p:nvSpPr>
        <p:spPr bwMode="auto">
          <a:xfrm>
            <a:off x="4010342" y="8894921"/>
            <a:ext cx="3066733" cy="468154"/>
          </a:xfrm>
          <a:prstGeom prst="rect">
            <a:avLst/>
          </a:prstGeom>
          <a:noFill/>
          <a:ln w="12700">
            <a:noFill/>
            <a:miter lim="800000"/>
            <a:headEnd/>
            <a:tailEnd/>
          </a:ln>
        </p:spPr>
        <p:txBody>
          <a:bodyPr lIns="19570" tIns="0" rIns="19570" bIns="0" anchor="b"/>
          <a:lstStyle/>
          <a:p>
            <a:pPr algn="r"/>
            <a:endParaRPr lang="en-US" altLang="en-US" sz="1000" i="1" dirty="0">
              <a:latin typeface="Times New Roman" pitchFamily="18" charset="0"/>
            </a:endParaRPr>
          </a:p>
        </p:txBody>
      </p:sp>
      <p:sp>
        <p:nvSpPr>
          <p:cNvPr id="141316"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17"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18"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19"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20"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21"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41322"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smtClean="0">
                <a:ea typeface="ＭＳ Ｐゴシック" pitchFamily="34" charset="-128"/>
              </a:rPr>
              <a:t>Other notes require regular payments during the note term. In some cases, the regular payments consist of equal principal payments plus interest. In other cases, the regular payments consist of equal payments that include both principal payments and interest payments. Most car loans are like this latter example. The payment is the same every month and consists of interest and some principal payment.</a:t>
            </a:r>
          </a:p>
        </p:txBody>
      </p:sp>
    </p:spTree>
    <p:extLst>
      <p:ext uri="{BB962C8B-B14F-4D97-AF65-F5344CB8AC3E}">
        <p14:creationId xmlns:p14="http://schemas.microsoft.com/office/powerpoint/2010/main" val="3780204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smtClean="0"/>
              <a:t>An </a:t>
            </a:r>
            <a:r>
              <a:rPr lang="en-US" b="1" dirty="0" smtClean="0"/>
              <a:t>installment note </a:t>
            </a:r>
            <a:r>
              <a:rPr lang="en-US" dirty="0" smtClean="0"/>
              <a:t>is an obligation requiring a series of payments to the lender. Installment notes are common for franchises and other businesses when lenders and borrowers agree to spread payments over several periods. To illustrate, assume that Foghog borrows $60,000 from a bank to purchase equipment. It signs an 8% installment note requiring three payments on an installment note normally include the accrued interest expense plus a portion of the amount borrowed (the </a:t>
            </a:r>
            <a:r>
              <a:rPr lang="en-US" i="1" dirty="0" smtClean="0"/>
              <a:t>principal</a:t>
            </a:r>
            <a:r>
              <a:rPr lang="en-US" dirty="0" smtClean="0"/>
              <a:t>). </a:t>
            </a:r>
          </a:p>
          <a:p>
            <a:endParaRPr lang="en-US" dirty="0" smtClean="0"/>
          </a:p>
          <a:p>
            <a:r>
              <a:rPr lang="en-US" dirty="0" smtClean="0"/>
              <a:t>The equal total payments pattern consists of changing amounts of both interest and principal. To illustrate, assume that Foghog borrows $60,000 by signing a $60,000 note that requires three </a:t>
            </a:r>
            <a:r>
              <a:rPr lang="en-US" i="1" dirty="0" smtClean="0"/>
              <a:t>equal payments </a:t>
            </a:r>
            <a:r>
              <a:rPr lang="en-US" dirty="0" smtClean="0"/>
              <a:t>of $23,282 at the end of each year. (The present value of an annuity of three annual payments of $23,282, discounted at 8%, equals $60,000.) The $23,282 includes both interest and principal, the amounts of which change with each payment. </a:t>
            </a:r>
          </a:p>
        </p:txBody>
      </p:sp>
    </p:spTree>
    <p:extLst>
      <p:ext uri="{BB962C8B-B14F-4D97-AF65-F5344CB8AC3E}">
        <p14:creationId xmlns:p14="http://schemas.microsoft.com/office/powerpoint/2010/main" val="2963734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smtClean="0"/>
              <a:t>This slide shows the pattern of equal total payments and its two parts, interest and principal. Column A shows the note’s beginning balance. Column B shows accrued interest for each year at 8% of the beginning note balance. Column C shows the impact on the note’s principal, which equals the difference between the total payment in column D and the interest expense in column B. Column E shows the note’s year-end balance. Although the six cash payments are equal, accrued interest decreases each year because the principal balance of the note declines. As the amount of interest decreases each year, the portion of each payment applied to principal increases. </a:t>
            </a:r>
          </a:p>
        </p:txBody>
      </p:sp>
    </p:spTree>
    <p:extLst>
      <p:ext uri="{BB962C8B-B14F-4D97-AF65-F5344CB8AC3E}">
        <p14:creationId xmlns:p14="http://schemas.microsoft.com/office/powerpoint/2010/main" val="3211606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smtClean="0"/>
              <a:t>Foghog uses the amounts in the prior slide to record its first two payments (for years 2017 and 2018) as shown in this slide. Foghog records similar entries but with different amounts for the last payment. After three years, the Notes Payable account balance is zero.</a:t>
            </a:r>
          </a:p>
          <a:p>
            <a:endParaRPr lang="en-US" altLang="en-US" dirty="0" smtClean="0">
              <a:ea typeface="ＭＳ Ｐゴシック" pitchFamily="34" charset="-128"/>
            </a:endParaRPr>
          </a:p>
        </p:txBody>
      </p:sp>
    </p:spTree>
    <p:extLst>
      <p:ext uri="{BB962C8B-B14F-4D97-AF65-F5344CB8AC3E}">
        <p14:creationId xmlns:p14="http://schemas.microsoft.com/office/powerpoint/2010/main" val="1662616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dirty="0" smtClean="0"/>
              <a:t>A </a:t>
            </a:r>
            <a:r>
              <a:rPr lang="en-US" b="1" dirty="0" smtClean="0"/>
              <a:t>mortgage </a:t>
            </a:r>
            <a:r>
              <a:rPr lang="en-US" dirty="0" smtClean="0"/>
              <a:t>is a legal agreement that helps protect a lender if a borrower fails to make required payments on notes or bonds. A mortgage gives the lender a right to be paid from the cash proceeds of the sale of a borrower’s assets identified in the mortgage. A legal document, called a </a:t>
            </a:r>
            <a:r>
              <a:rPr lang="en-US" i="1" dirty="0" smtClean="0"/>
              <a:t>mortgage contract, </a:t>
            </a:r>
            <a:r>
              <a:rPr lang="en-US" dirty="0" smtClean="0"/>
              <a:t>describes the mortgage terms.</a:t>
            </a:r>
          </a:p>
          <a:p>
            <a:endParaRPr lang="en-US" dirty="0" smtClean="0"/>
          </a:p>
          <a:p>
            <a:r>
              <a:rPr lang="en-US" i="1" dirty="0" smtClean="0"/>
              <a:t>Mortgage notes </a:t>
            </a:r>
            <a:r>
              <a:rPr lang="en-US" dirty="0" smtClean="0"/>
              <a:t>carry a mortgage contract pledging title to specific assets as security for the note. Mortgage notes are especially popular in the purchase of homes and the acquisition of plant assets. Less common </a:t>
            </a:r>
            <a:r>
              <a:rPr lang="en-US" i="1" dirty="0" smtClean="0"/>
              <a:t>mortgage bonds </a:t>
            </a:r>
            <a:r>
              <a:rPr lang="en-US" dirty="0" smtClean="0"/>
              <a:t>are backed by the issuer’s assets. Accounting for mortgage notes and bonds is similar to that for unsecured notes and bonds, except that the mortgage agreement must be disclosed. </a:t>
            </a:r>
          </a:p>
          <a:p>
            <a:endParaRPr lang="en-US" altLang="en-US" dirty="0" smtClean="0"/>
          </a:p>
          <a:p>
            <a:pPr defTabSz="939363">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1214536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Need-to-Know</a:t>
            </a:r>
            <a:r>
              <a:rPr lang="en-US" baseline="0" dirty="0" smtClean="0"/>
              <a:t> 14.4</a:t>
            </a:r>
          </a:p>
          <a:p>
            <a:pPr eaLnBrk="1" hangingPunct="1">
              <a:spcBef>
                <a:spcPct val="0"/>
              </a:spcBef>
            </a:pPr>
            <a:r>
              <a:rPr lang="en-US" dirty="0" smtClean="0"/>
              <a:t>On January 1, 20x1, a company borrows $1,000 cash by signing a four-year, 5% installment note. The note requires four equal total payments of accrued interest and principal on December 31 of each year from 20x1 through 20x4.</a:t>
            </a:r>
          </a:p>
          <a:p>
            <a:pPr eaLnBrk="1" hangingPunct="1">
              <a:spcBef>
                <a:spcPct val="0"/>
              </a:spcBef>
            </a:pPr>
            <a:endParaRPr lang="en-US" dirty="0" smtClean="0"/>
          </a:p>
          <a:p>
            <a:pPr marL="228600" indent="-228600">
              <a:buAutoNum type="arabicPeriod"/>
            </a:pPr>
            <a:r>
              <a:rPr lang="en-US" dirty="0" smtClean="0"/>
              <a:t>Compute the amount of each of the four equal total payments. The loan is to be repaid with a series of equal payments spread out evenly over time; this is an ordinary annuity. The $1,000 is the present value of the ordinary annuity. The $1,000 is equal to the present value of an ordinary annuity factor for n = 4, and an interest rate of 5%, multiplied by the amount of the payment. To solve for the amount of the payment, we take the $1,000 and divide by the present value of an annuity factor.</a:t>
            </a:r>
          </a:p>
          <a:p>
            <a:pPr marL="228600" indent="-228600">
              <a:buAutoNum type="arabicPeriod"/>
            </a:pPr>
            <a:endParaRPr lang="en-US" dirty="0" smtClean="0"/>
          </a:p>
        </p:txBody>
      </p:sp>
    </p:spTree>
    <p:extLst>
      <p:ext uri="{BB962C8B-B14F-4D97-AF65-F5344CB8AC3E}">
        <p14:creationId xmlns:p14="http://schemas.microsoft.com/office/powerpoint/2010/main" val="1407971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Need-to-Know</a:t>
            </a:r>
            <a:r>
              <a:rPr lang="en-US" baseline="0" dirty="0" smtClean="0"/>
              <a:t> 14.4</a:t>
            </a:r>
          </a:p>
          <a:p>
            <a:r>
              <a:rPr lang="en-US" dirty="0" smtClean="0"/>
              <a:t>When we go to the Present Value of an Ordinary Annuity table, Table B.3, at the intersection of 5% and n = 4, the factor is 3.5460.</a:t>
            </a:r>
          </a:p>
        </p:txBody>
      </p:sp>
    </p:spTree>
    <p:extLst>
      <p:ext uri="{BB962C8B-B14F-4D97-AF65-F5344CB8AC3E}">
        <p14:creationId xmlns:p14="http://schemas.microsoft.com/office/powerpoint/2010/main" val="2429997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Need-to-Know</a:t>
            </a:r>
            <a:r>
              <a:rPr lang="en-US" baseline="0" dirty="0" smtClean="0"/>
              <a:t> 14.4</a:t>
            </a:r>
          </a:p>
          <a:p>
            <a:r>
              <a:rPr lang="en-US" dirty="0" smtClean="0"/>
              <a:t>Four payments spread out evenly over time, at an interest rate of 5%, is the equivalent of 3.546 payments received in advance. $1,000 divided by 3.5460 is an annual payment of $282. </a:t>
            </a:r>
          </a:p>
        </p:txBody>
      </p:sp>
    </p:spTree>
    <p:extLst>
      <p:ext uri="{BB962C8B-B14F-4D97-AF65-F5344CB8AC3E}">
        <p14:creationId xmlns:p14="http://schemas.microsoft.com/office/powerpoint/2010/main" val="11142905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14.4</a:t>
            </a:r>
          </a:p>
          <a:p>
            <a:r>
              <a:rPr lang="en-US" dirty="0" smtClean="0"/>
              <a:t>2. Prepare an amortization table for this installment note. An amortization table shows the change in the carrying value of the note; how much of each payment is principal, and how much is interest. We know that on December 31 of each year, we'll make a $282 payment. Interest expense in 20X1 is equal to 5% multiplied by $1,000, $50. Since the total payment is $282, $50 of which is interest expense, the remaining $232 is a reduction in principal. The principal balance after the first payment is $768; $1,000 minus $232.</a:t>
            </a:r>
          </a:p>
          <a:p>
            <a:r>
              <a:rPr lang="en-US" dirty="0" smtClean="0"/>
              <a:t> </a:t>
            </a:r>
          </a:p>
          <a:p>
            <a:r>
              <a:rPr lang="en-US" dirty="0" smtClean="0"/>
              <a:t>In 20X2, the beginning balance of $768 multiplied by 5% is interest expense in 20X2 of $38. The total payment is $282; $38 is interest, and the remaining $244 is principal. The balance on the installment note at the end of 20X2 is $524; $768 minus $244. In 2019, $524 multiplied by 5% is $26 of interest. $282 minus $26 is $256. The ending balance on the note at the end of 20X3 is $268; $524 minus $256.</a:t>
            </a:r>
          </a:p>
          <a:p>
            <a:r>
              <a:rPr lang="en-US" dirty="0" smtClean="0"/>
              <a:t> </a:t>
            </a:r>
          </a:p>
          <a:p>
            <a:r>
              <a:rPr lang="en-US" dirty="0" smtClean="0"/>
              <a:t>At the end of 20X4, the note balance must be $0. The total principal payment in 20X3 must be $268. $282 minus $268 is $14. The final amount of interest expense includes the cumulative amount of rounding from the earlier transactions. The total reduction in principal is $1,000; total cash payments, $1,128, which proves that total interest expense is $128.</a:t>
            </a:r>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60470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xfrm>
            <a:off x="943610" y="4447461"/>
            <a:ext cx="5425758" cy="4759563"/>
          </a:xfrm>
          <a:ln>
            <a:miter lim="800000"/>
            <a:headEnd/>
            <a:tailEnd/>
          </a:ln>
        </p:spPr>
        <p:txBody>
          <a:bodyPr>
            <a:normAutofit/>
          </a:bodyPr>
          <a:lstStyle/>
          <a:p>
            <a:pPr>
              <a:defRPr/>
            </a:pPr>
            <a:r>
              <a:rPr lang="en-US" sz="1000" dirty="0" smtClean="0"/>
              <a:t>There are three main advantages of bond financing:</a:t>
            </a:r>
          </a:p>
          <a:p>
            <a:pPr>
              <a:defRPr/>
            </a:pPr>
            <a:r>
              <a:rPr lang="en-US" sz="1000" i="1" dirty="0" smtClean="0"/>
              <a:t>1.  Bonds do not affect owner control</a:t>
            </a:r>
            <a:r>
              <a:rPr lang="en-US" sz="1000" dirty="0" smtClean="0"/>
              <a:t>. Equity financing reflects ownership in a company, whereas bond financing does not. A person who contributes $1,000 of a company’s $10,000 equity financing typically controls one-tenth of all owner decisions. A person who owns a $1,000, 11%, 20-year bond has no ownership right. This person, or bond- holder, is to receive from the bond issuer 11% interest, or $110, each year the bond is outstanding and $1,000 when it matures in 20 years.</a:t>
            </a:r>
          </a:p>
          <a:p>
            <a:pPr>
              <a:defRPr/>
            </a:pPr>
            <a:r>
              <a:rPr lang="en-US" sz="1000" i="1" dirty="0" smtClean="0"/>
              <a:t>2.  Interest on bonds is tax deductible</a:t>
            </a:r>
            <a:r>
              <a:rPr lang="en-US" sz="1000" dirty="0" smtClean="0"/>
              <a:t>. Bond interest payments are tax deductible for the issuer, but equity payments (distributions) to owners are not. To illustrate, assume that a corporation with no bond financing earns $15,000 in income </a:t>
            </a:r>
            <a:r>
              <a:rPr lang="en-US" sz="1000" i="1" dirty="0" smtClean="0"/>
              <a:t>before </a:t>
            </a:r>
            <a:r>
              <a:rPr lang="en-US" sz="1000" dirty="0" smtClean="0"/>
              <a:t>paying taxes at a 40% tax rate, which amounts to $6,000 ($15,000 x 40%) in taxes. If a portion of its financing is in bonds, however, the resulting bond interest is deducted in computing taxable income. That is, if bond interest expense is $10,000, the taxes owed would be $2,000 ([$15,000 x $10,000] x 40%), which is less than the $6,000 owed with no bond financing.</a:t>
            </a:r>
          </a:p>
          <a:p>
            <a:pPr>
              <a:defRPr/>
            </a:pPr>
            <a:r>
              <a:rPr lang="en-US" sz="1000" i="1" dirty="0" smtClean="0"/>
              <a:t>3.  Bonds can increase return on equity</a:t>
            </a:r>
            <a:r>
              <a:rPr lang="en-US" sz="1000" dirty="0" smtClean="0"/>
              <a:t>. A company that earns a higher return with borrowed funds than it pays in interest on those funds increases its return on equity. This process is called </a:t>
            </a:r>
            <a:r>
              <a:rPr lang="en-US" sz="1000" i="1" dirty="0" smtClean="0"/>
              <a:t>financial leverage </a:t>
            </a:r>
            <a:r>
              <a:rPr lang="en-US" sz="1000" dirty="0" smtClean="0"/>
              <a:t>or </a:t>
            </a:r>
            <a:r>
              <a:rPr lang="en-US" sz="1000" i="1" dirty="0" smtClean="0"/>
              <a:t>trading on the equity</a:t>
            </a:r>
            <a:r>
              <a:rPr lang="en-US" sz="1000" dirty="0" smtClean="0"/>
              <a:t>.</a:t>
            </a:r>
          </a:p>
          <a:p>
            <a:pPr>
              <a:defRPr/>
            </a:pPr>
            <a:endParaRPr lang="en-US" sz="1000" dirty="0" smtClean="0">
              <a:ea typeface="ＭＳ Ｐゴシック" pitchFamily="34" charset="-128"/>
            </a:endParaRPr>
          </a:p>
          <a:p>
            <a:pPr>
              <a:defRPr/>
            </a:pPr>
            <a:r>
              <a:rPr lang="en-US" sz="1000" dirty="0" smtClean="0"/>
              <a:t>The two main disadvantages of bond financing are these:</a:t>
            </a:r>
          </a:p>
          <a:p>
            <a:pPr>
              <a:defRPr/>
            </a:pPr>
            <a:r>
              <a:rPr lang="en-US" sz="1000" i="1" dirty="0" smtClean="0"/>
              <a:t>1.  Bonds can decrease return on equity</a:t>
            </a:r>
            <a:r>
              <a:rPr lang="en-US" sz="1000" dirty="0" smtClean="0"/>
              <a:t>. When a company earns a lower return with the borrowed funds than it pays in interest, it decreases its return on equity. This downside risk of financial leverage is more likely to arise when a company has periods of low income or net losses.  </a:t>
            </a:r>
          </a:p>
          <a:p>
            <a:pPr>
              <a:defRPr/>
            </a:pPr>
            <a:r>
              <a:rPr lang="en-US" sz="1000" i="1" dirty="0" smtClean="0"/>
              <a:t>2.  Bonds require payment of both periodic interest and the par value at maturity</a:t>
            </a:r>
            <a:r>
              <a:rPr lang="en-US" sz="1000" dirty="0" smtClean="0"/>
              <a:t>. Bond payments can be especially burdensome when income and cash flow are low. Equity financing, in contrast, does not require any payments because cash withdrawals (dividends) are paid at the discretion of the owner (or board).</a:t>
            </a:r>
            <a:endParaRPr lang="en-US" sz="1000" dirty="0" smtClean="0">
              <a:ea typeface="ＭＳ Ｐゴシック" pitchFamily="34" charset="-128"/>
            </a:endParaRPr>
          </a:p>
          <a:p>
            <a:pPr>
              <a:defRPr/>
            </a:pPr>
            <a:endParaRPr lang="en-US" sz="1000" dirty="0" smtClean="0">
              <a:ea typeface="ＭＳ Ｐゴシック" pitchFamily="34" charset="-128"/>
            </a:endParaRPr>
          </a:p>
          <a:p>
            <a:pPr>
              <a:defRPr/>
            </a:pPr>
            <a:endParaRPr lang="en-US" sz="1000" dirty="0" smtClean="0">
              <a:ea typeface="ＭＳ Ｐゴシック" pitchFamily="34" charset="-128"/>
            </a:endParaRPr>
          </a:p>
          <a:p>
            <a:pPr>
              <a:defRPr/>
            </a:pPr>
            <a:endParaRPr lang="en-US" sz="1000"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p:txBody>
      </p:sp>
    </p:spTree>
    <p:extLst>
      <p:ext uri="{BB962C8B-B14F-4D97-AF65-F5344CB8AC3E}">
        <p14:creationId xmlns:p14="http://schemas.microsoft.com/office/powerpoint/2010/main" val="1352962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14.4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3. Prepare journal entries to record the loan on January 1, 20X1, and the four payments from December 31, 20X1, through December 31, 20X4. To record the borrowing, debit Cash, $1,000, and credit Notes payable. On December 31, 20X1: Debit Interest expense, $50; debit Notes payable, $232; and credit Cash for $282. At the end of 20X2, the principal balance is lower, as is the amount of interest expense; 5% of $768 is $38. Debit Notes payable, $244, and credit Cash. In 20X3, debit Interest expense, $26; debit Notes payable, $256; and credit Cash, $282. And, in 20X4, debit Interest expense for the amount to balance, $14; debit Notes payable, $268; and credit Cash, $282.</a:t>
            </a:r>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741002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2213442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xfrm>
            <a:off x="864976" y="4447460"/>
            <a:ext cx="5504392" cy="4681538"/>
          </a:xfrm>
          <a:noFill/>
        </p:spPr>
        <p:txBody>
          <a:bodyPr wrap="square" numCol="1" anchor="t" anchorCtr="0" compatLnSpc="1">
            <a:prstTxWarp prst="textNoShape">
              <a:avLst/>
            </a:prstTxWarp>
            <a:normAutofit fontScale="77500" lnSpcReduction="20000"/>
          </a:bodyPr>
          <a:lstStyle/>
          <a:p>
            <a:r>
              <a:rPr lang="en-US" sz="1300" b="1" dirty="0" smtClean="0"/>
              <a:t>Secured or Unsecured Secured bonds </a:t>
            </a:r>
            <a:r>
              <a:rPr lang="en-US" sz="1300" dirty="0" smtClean="0"/>
              <a:t>(and notes) have specific assets of the issuer pledged (or </a:t>
            </a:r>
            <a:r>
              <a:rPr lang="en-US" sz="1300" i="1" dirty="0" smtClean="0"/>
              <a:t>mortgaged</a:t>
            </a:r>
            <a:r>
              <a:rPr lang="en-US" sz="1300" dirty="0" smtClean="0"/>
              <a:t>) as collateral. This arrangement gives holders added protection against the issuer’s default. If the issuer fails to pay interest or par value, the secured holders can demand that the collateral be sold and the proceeds used to pay the obligation.</a:t>
            </a:r>
          </a:p>
          <a:p>
            <a:r>
              <a:rPr lang="en-US" sz="1300" b="1" dirty="0" smtClean="0"/>
              <a:t>Unsecured bonds </a:t>
            </a:r>
            <a:r>
              <a:rPr lang="en-US" sz="1300" dirty="0" smtClean="0"/>
              <a:t>(and notes), also called </a:t>
            </a:r>
            <a:r>
              <a:rPr lang="en-US" sz="1300" i="1" dirty="0" smtClean="0"/>
              <a:t>debentures, </a:t>
            </a:r>
            <a:r>
              <a:rPr lang="en-US" sz="1300" dirty="0" smtClean="0"/>
              <a:t>are backed by the issuer’s general credit standing. Unsecured debt is riskier than secured debt. </a:t>
            </a:r>
            <a:r>
              <a:rPr lang="en-US" sz="1300" i="1" dirty="0" smtClean="0"/>
              <a:t>Subordinated debentures </a:t>
            </a:r>
            <a:r>
              <a:rPr lang="en-US" sz="1300" dirty="0" smtClean="0"/>
              <a:t>are liabilities that are not repaid until the claims of the more senior, unsecured (and secured) liabilities are settled.</a:t>
            </a:r>
          </a:p>
          <a:p>
            <a:r>
              <a:rPr lang="en-US" sz="1300" b="1" dirty="0" smtClean="0"/>
              <a:t>Term or Serial Term bonds </a:t>
            </a:r>
            <a:r>
              <a:rPr lang="en-US" sz="1300" dirty="0" smtClean="0"/>
              <a:t>(and notes) are scheduled for maturity on one specified date. </a:t>
            </a:r>
            <a:r>
              <a:rPr lang="en-US" sz="1300" b="1" dirty="0" smtClean="0"/>
              <a:t>Serial bonds </a:t>
            </a:r>
            <a:r>
              <a:rPr lang="en-US" sz="1300" dirty="0" smtClean="0"/>
              <a:t>(and notes) mature at more than one date (often in series) and thus are usually repaid over a number of periods. For instance, $100,000 of serial bonds might mature at the rate of $10,000 each year from six to 15 years after they are issued. Many bonds are </a:t>
            </a:r>
            <a:r>
              <a:rPr lang="en-US" sz="1300" b="1" dirty="0" smtClean="0"/>
              <a:t>sinking fund bonds, </a:t>
            </a:r>
            <a:r>
              <a:rPr lang="en-US" sz="1300" dirty="0" smtClean="0"/>
              <a:t>which to reduce the holder’s risk require the issuer to create a </a:t>
            </a:r>
            <a:r>
              <a:rPr lang="en-US" sz="1300" i="1" dirty="0" smtClean="0"/>
              <a:t>sinking fund </a:t>
            </a:r>
            <a:r>
              <a:rPr lang="en-US" sz="1300" dirty="0" smtClean="0"/>
              <a:t>of assets set aside at specified amounts and dates to repay the bonds.</a:t>
            </a:r>
          </a:p>
          <a:p>
            <a:r>
              <a:rPr lang="en-US" sz="1300" b="1" dirty="0" smtClean="0"/>
              <a:t>Registered or Bearer </a:t>
            </a:r>
            <a:r>
              <a:rPr lang="en-US" sz="1300" dirty="0" smtClean="0"/>
              <a:t>Bonds issued in the names and addresses of their holders are </a:t>
            </a:r>
            <a:r>
              <a:rPr lang="en-US" sz="1300" b="1" dirty="0" smtClean="0"/>
              <a:t>registered bonds. </a:t>
            </a:r>
            <a:r>
              <a:rPr lang="en-US" sz="1300" dirty="0" smtClean="0"/>
              <a:t>The issuer makes bond payments by sending checks (or cash transfers) to registered holders. A registered holder must notify the issuer of any ownership change. Registered bonds offer the issuer the practical advantage of not having to actually issue bond certificates. Bonds payable to whoever holds them (the </a:t>
            </a:r>
            <a:r>
              <a:rPr lang="en-US" sz="1300" i="1" dirty="0" smtClean="0"/>
              <a:t>bearer</a:t>
            </a:r>
            <a:r>
              <a:rPr lang="en-US" sz="1300" dirty="0" smtClean="0"/>
              <a:t>) are called </a:t>
            </a:r>
            <a:r>
              <a:rPr lang="en-US" sz="1300" b="1" dirty="0" smtClean="0"/>
              <a:t>bearer bonds </a:t>
            </a:r>
            <a:r>
              <a:rPr lang="en-US" sz="1300" dirty="0" smtClean="0"/>
              <a:t>or </a:t>
            </a:r>
            <a:r>
              <a:rPr lang="en-US" sz="1300" i="1" dirty="0" smtClean="0"/>
              <a:t>unregistered bonds</a:t>
            </a:r>
            <a:r>
              <a:rPr lang="en-US" sz="1300" dirty="0" smtClean="0"/>
              <a:t>. Sales or exchanges might not be recorded, so the holder of a bearer bond is presumed to be its rightful owner. As a result, lost bearer bonds are difficult to replace. Many bearer bonds are also </a:t>
            </a:r>
            <a:r>
              <a:rPr lang="en-US" sz="1300" b="1" dirty="0" smtClean="0"/>
              <a:t>coupon bonds. </a:t>
            </a:r>
            <a:r>
              <a:rPr lang="en-US" sz="1300" dirty="0" smtClean="0"/>
              <a:t>This term reflects interest coupons that are attached to the bonds. When each coupon matures, the holder presents it to a bank or broker for collection. At maturity, the holder follows the same process and presents the bond certificate for collection. Issuers of coupon bonds cannot deduct the related interest expense for taxable income. This is to prevent abuse by taxpayers who own coupon bonds but fail to report interest income on their tax returns.</a:t>
            </a:r>
          </a:p>
          <a:p>
            <a:r>
              <a:rPr lang="en-US" sz="1300" b="1" dirty="0" smtClean="0"/>
              <a:t>Convertible and/or Callable Convertible bonds </a:t>
            </a:r>
            <a:r>
              <a:rPr lang="en-US" sz="1300" dirty="0" smtClean="0"/>
              <a:t>(and notes) can be exchanged for a fixed number of shares of the issuing corporation’s common stock. Convertible debt offers holders the potential to participate in future increases in stock price. Holders still receive periodic interest while the debt is held and the par value if they hold the debt to maturity. In most cases, the holders decide whether and when to convert debt to stock. </a:t>
            </a:r>
            <a:r>
              <a:rPr lang="en-US" sz="1300" b="1" dirty="0" smtClean="0"/>
              <a:t>Callable bonds </a:t>
            </a:r>
            <a:r>
              <a:rPr lang="en-US" sz="1300" dirty="0" smtClean="0"/>
              <a:t>(and notes) have an option exercisable by the issuer to retire them at a stated dollar amount before maturity.</a:t>
            </a:r>
          </a:p>
          <a:p>
            <a:r>
              <a:rPr lang="en-US" dirty="0" smtClean="0"/>
              <a:t/>
            </a:r>
            <a:br>
              <a:rPr lang="en-US" dirty="0" smtClean="0"/>
            </a:br>
            <a:endParaRPr lang="en-US" altLang="en-US" dirty="0" smtClean="0">
              <a:ea typeface="ＭＳ Ｐゴシック" pitchFamily="34" charset="-128"/>
            </a:endParaRPr>
          </a:p>
        </p:txBody>
      </p:sp>
    </p:spTree>
    <p:extLst>
      <p:ext uri="{BB962C8B-B14F-4D97-AF65-F5344CB8AC3E}">
        <p14:creationId xmlns:p14="http://schemas.microsoft.com/office/powerpoint/2010/main" val="2481520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21792193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smtClean="0"/>
              <a:t>Beyond assessing different characteristics of debt as just described, we want to know the level of debt, especially in relation to total equity. Such knowledge helps us assess the risk of a company’s financing structure. A company financed mainly with debt is more risky because liabilities must be repaid—usually with periodic interest—whereas equity financing does not. A measure to assess the risk of a company’s financing structure is the </a:t>
            </a:r>
            <a:r>
              <a:rPr lang="en-US" b="1" dirty="0" smtClean="0"/>
              <a:t>debt-to-equity ratio.</a:t>
            </a:r>
          </a:p>
          <a:p>
            <a:endParaRPr lang="en-US" b="1" dirty="0" smtClean="0"/>
          </a:p>
          <a:p>
            <a:r>
              <a:rPr lang="en-US" dirty="0" smtClean="0"/>
              <a:t>The debt-to-equity ratio varies across companies and industries. To apply the debt-to-equity ratio, let’s look at this measure for </a:t>
            </a:r>
            <a:r>
              <a:rPr lang="en-US" b="1" dirty="0" smtClean="0"/>
              <a:t>Amazon.com </a:t>
            </a:r>
            <a:r>
              <a:rPr lang="en-US" dirty="0" smtClean="0"/>
              <a:t>in this slide.</a:t>
            </a:r>
          </a:p>
          <a:p>
            <a:endParaRPr lang="en-US" b="1" dirty="0" smtClean="0"/>
          </a:p>
          <a:p>
            <a:r>
              <a:rPr lang="en-US" dirty="0" smtClean="0"/>
              <a:t>Amazon’s 2015 debt-to-equity ratio is 3.9, meaning that debtholders contributed $3.90 for each $1 contributed by equity holders. This implies a riskier than usual financing structure for Amazon. A similar concern is drawn from a comparison of Amazon with its competitors, where the 2015 industry ratio is 1.7. Analysis across the years shows that Amazon’s financing structure has risen to a riskier level in recent years. Given its growth in revenues and innovative past, investors have been patient in waiting for income. However, debtholders will grow increasingly concerned if income doesn’t rise in the near future.</a:t>
            </a:r>
          </a:p>
          <a:p>
            <a:endParaRPr lang="en-US" dirty="0" smtClean="0"/>
          </a:p>
        </p:txBody>
      </p:sp>
    </p:spTree>
    <p:extLst>
      <p:ext uri="{BB962C8B-B14F-4D97-AF65-F5344CB8AC3E}">
        <p14:creationId xmlns:p14="http://schemas.microsoft.com/office/powerpoint/2010/main" val="3964213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2152578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smtClean="0"/>
              <a:t>To compute the price of a bond, we apply present value concepts. A bond’s market value (price) at issuance equals the present value of its future cash payments, where the interest (discount) rate used is the bond’s market rate.</a:t>
            </a:r>
          </a:p>
          <a:p>
            <a:endParaRPr lang="en-US" altLang="en-US" dirty="0" smtClean="0">
              <a:ea typeface="ＭＳ Ｐゴシック" pitchFamily="34" charset="-128"/>
            </a:endParaRPr>
          </a:p>
        </p:txBody>
      </p:sp>
      <p:sp>
        <p:nvSpPr>
          <p:cNvPr id="133123"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Tree>
    <p:extLst>
      <p:ext uri="{BB962C8B-B14F-4D97-AF65-F5344CB8AC3E}">
        <p14:creationId xmlns:p14="http://schemas.microsoft.com/office/powerpoint/2010/main" val="4233244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bwMode="auto">
          <a:xfrm>
            <a:off x="943610" y="4447461"/>
            <a:ext cx="5425758" cy="42133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The issue price of bonds is found by computing the present value of the bonds’ cash payments, discounted at the bonds’ market rate. When computing the present value of the Fila bonds, we work with </a:t>
            </a:r>
            <a:r>
              <a:rPr lang="en-US" i="1" dirty="0" smtClean="0"/>
              <a:t>semiannual </a:t>
            </a:r>
            <a:r>
              <a:rPr lang="en-US" dirty="0" smtClean="0"/>
              <a:t>compounding periods because this is the time between interest payments; the annual market rate of 10% is considered a semiannual rate of 5%. Also, the two-year bond life is viewed as four semiannual periods. The price computation is twofold: </a:t>
            </a:r>
          </a:p>
          <a:p>
            <a:pPr marL="234841" indent="-234841">
              <a:buFontTx/>
              <a:buAutoNum type="arabicParenBoth"/>
              <a:defRPr/>
            </a:pPr>
            <a:r>
              <a:rPr lang="en-US" dirty="0" smtClean="0"/>
              <a:t>Find the present value of the $100,000 par value paid at maturity; and </a:t>
            </a:r>
          </a:p>
          <a:p>
            <a:pPr marL="234841" indent="-234841">
              <a:buFontTx/>
              <a:buAutoNum type="arabicParenBoth"/>
              <a:defRPr/>
            </a:pPr>
            <a:r>
              <a:rPr lang="en-US" dirty="0" smtClean="0"/>
              <a:t>Find the present value of the series of four semiannual payments of $4,000 each.</a:t>
            </a:r>
          </a:p>
          <a:p>
            <a:pPr>
              <a:defRPr/>
            </a:pPr>
            <a:endParaRPr lang="en-US" altLang="en-US" dirty="0" smtClean="0"/>
          </a:p>
          <a:p>
            <a:pPr>
              <a:defRPr/>
            </a:pPr>
            <a:endParaRPr lang="en-US" altLang="en-US" dirty="0" smtClean="0"/>
          </a:p>
          <a:p>
            <a:pPr>
              <a:defRPr/>
            </a:pPr>
            <a:endParaRPr lang="en-US" altLang="en-US" dirty="0" smtClean="0">
              <a:ea typeface="ＭＳ Ｐゴシック" pitchFamily="34" charset="-128"/>
            </a:endParaRPr>
          </a:p>
          <a:p>
            <a:pPr>
              <a:defRPr/>
            </a:pPr>
            <a:endParaRPr lang="en-US" altLang="en-US" dirty="0" smtClean="0">
              <a:ea typeface="ＭＳ Ｐゴシック" pitchFamily="34" charset="-128"/>
            </a:endParaRPr>
          </a:p>
        </p:txBody>
      </p:sp>
    </p:spTree>
    <p:extLst>
      <p:ext uri="{BB962C8B-B14F-4D97-AF65-F5344CB8AC3E}">
        <p14:creationId xmlns:p14="http://schemas.microsoft.com/office/powerpoint/2010/main" val="1992205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5"/>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These present values can be found by using </a:t>
            </a:r>
            <a:r>
              <a:rPr lang="en-US" altLang="en-US" i="1" dirty="0" smtClean="0"/>
              <a:t>present value tables</a:t>
            </a:r>
            <a:r>
              <a:rPr lang="en-US" altLang="en-US" dirty="0" smtClean="0"/>
              <a:t>. Appendix B at the end of this book shows present value tables and describes their use. Table B.1 at the end of Appendix B is used for the single $100,000 maturity payment, and Table B.3 in Appendix B is used for the $4,000 series of interest payments. Specifically, we go to Table B.1, row 4, and across to the 5% column to identify the present value factor of 0.8227 for the maturity payment. Next, we go to Table B.3, row 4, and across to the 5% column, where the present value factor is 3.5460 for the series of interest payments. We compute bond price by multiplying the cash flow payments by their corresponding present value factors and adding them together.</a:t>
            </a:r>
            <a:endParaRPr lang="en-US" altLang="en-US" dirty="0" smtClean="0">
              <a:ea typeface="ＭＳ Ｐゴシック" pitchFamily="34" charset="-128"/>
            </a:endParaRPr>
          </a:p>
        </p:txBody>
      </p:sp>
    </p:spTree>
    <p:extLst>
      <p:ext uri="{BB962C8B-B14F-4D97-AF65-F5344CB8AC3E}">
        <p14:creationId xmlns:p14="http://schemas.microsoft.com/office/powerpoint/2010/main" val="2962774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5"/>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These present values can be found by using </a:t>
            </a:r>
            <a:r>
              <a:rPr lang="en-US" altLang="en-US" i="1" dirty="0" smtClean="0"/>
              <a:t>present value tables</a:t>
            </a:r>
            <a:r>
              <a:rPr lang="en-US" altLang="en-US" dirty="0" smtClean="0"/>
              <a:t>. Appendix B at the end of this book shows present value tables and describes their use. Table B.1 at the end of Appendix B is used for the single $100,000 maturity payment, and Table B.3 in Appendix B is used for the $6,000 series of interest payments. Specifically, we go to Table B.1, row 4, and across to the 5% column to identify the present value factor of 0.8227 for the maturity payment. Next, we go to Table B.3, row 4, and across to the 5% column, where the present value factor is 3.5460 for the series of interest payments. We compute bond price by multiplying the cash flow payments by their corresponding present value factors and adding them together.</a:t>
            </a:r>
            <a:endParaRPr lang="en-US" altLang="en-US" dirty="0" smtClean="0">
              <a:ea typeface="ＭＳ Ｐゴシック" pitchFamily="34" charset="-128"/>
            </a:endParaRPr>
          </a:p>
        </p:txBody>
      </p:sp>
    </p:spTree>
    <p:extLst>
      <p:ext uri="{BB962C8B-B14F-4D97-AF65-F5344CB8AC3E}">
        <p14:creationId xmlns:p14="http://schemas.microsoft.com/office/powerpoint/2010/main" val="41470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The </a:t>
            </a:r>
            <a:r>
              <a:rPr lang="en-US" altLang="en-US" b="1" dirty="0" smtClean="0"/>
              <a:t>IBM </a:t>
            </a:r>
            <a:r>
              <a:rPr lang="en-US" altLang="en-US" dirty="0" smtClean="0"/>
              <a:t>bond quote here is interpreted (left to right) as </a:t>
            </a:r>
            <a:r>
              <a:rPr lang="en-US" altLang="en-US" b="1" dirty="0" smtClean="0"/>
              <a:t>Bonds, </a:t>
            </a:r>
            <a:r>
              <a:rPr lang="en-US" altLang="en-US" dirty="0" smtClean="0"/>
              <a:t>issuer name; </a:t>
            </a:r>
            <a:r>
              <a:rPr lang="en-US" altLang="en-US" b="1" dirty="0" smtClean="0"/>
              <a:t>Rate, </a:t>
            </a:r>
            <a:r>
              <a:rPr lang="en-US" altLang="en-US" dirty="0" smtClean="0"/>
              <a:t>contract interest rate (4%); </a:t>
            </a:r>
            <a:r>
              <a:rPr lang="en-US" altLang="en-US" b="1" dirty="0" smtClean="0"/>
              <a:t>Mat, </a:t>
            </a:r>
            <a:r>
              <a:rPr lang="en-US" altLang="en-US" dirty="0" smtClean="0"/>
              <a:t>matures in year 2042 when principal is paid; </a:t>
            </a:r>
            <a:r>
              <a:rPr lang="en-US" altLang="en-US" b="1" dirty="0" smtClean="0"/>
              <a:t>Yld, </a:t>
            </a:r>
            <a:r>
              <a:rPr lang="en-US" altLang="en-US" dirty="0" smtClean="0"/>
              <a:t>yield rate (3.81%) of bond at current price; </a:t>
            </a:r>
            <a:r>
              <a:rPr lang="en-US" altLang="en-US" b="1" dirty="0" smtClean="0"/>
              <a:t>Vol, </a:t>
            </a:r>
            <a:r>
              <a:rPr lang="en-US" altLang="en-US" dirty="0" smtClean="0"/>
              <a:t>daily dollar worth ($110,000) of trades (in 1,000s); </a:t>
            </a:r>
            <a:r>
              <a:rPr lang="en-US" altLang="en-US" b="1" dirty="0" smtClean="0"/>
              <a:t>Close, </a:t>
            </a:r>
            <a:r>
              <a:rPr lang="en-US" altLang="en-US" dirty="0" smtClean="0"/>
              <a:t>closing price (103.08) for the day as percentage of par value; </a:t>
            </a:r>
            <a:r>
              <a:rPr lang="en-US" altLang="en-US" b="1" dirty="0" smtClean="0"/>
              <a:t>Chg, </a:t>
            </a:r>
            <a:r>
              <a:rPr lang="en-US" altLang="en-US" dirty="0" smtClean="0"/>
              <a:t>change (0.73%) in closing price from prior day’s close.</a:t>
            </a:r>
          </a:p>
          <a:p>
            <a:endParaRPr lang="en-US" altLang="en-US" dirty="0" smtClean="0">
              <a:cs typeface="Arial" charset="0"/>
            </a:endParaRPr>
          </a:p>
        </p:txBody>
      </p:sp>
    </p:spTree>
    <p:extLst>
      <p:ext uri="{BB962C8B-B14F-4D97-AF65-F5344CB8AC3E}">
        <p14:creationId xmlns:p14="http://schemas.microsoft.com/office/powerpoint/2010/main" val="13225511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30501340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smtClean="0"/>
              <a:t>The </a:t>
            </a:r>
            <a:r>
              <a:rPr lang="en-US" b="1" dirty="0" smtClean="0"/>
              <a:t>effective interest method, </a:t>
            </a:r>
            <a:r>
              <a:rPr lang="en-US" dirty="0" smtClean="0"/>
              <a:t>or simply </a:t>
            </a:r>
            <a:r>
              <a:rPr lang="en-US" i="1" dirty="0" smtClean="0"/>
              <a:t>interest method, </a:t>
            </a:r>
            <a:r>
              <a:rPr lang="en-US" dirty="0" smtClean="0"/>
              <a:t>allocates total bond interest expense over the bonds’ life in a way that yields a constant rate of interest. This constant rate of interest is the market rate at the issue date. Thus, bond interest expense for a period equals the carrying value of the bond at the beginning of that period multiplied by the market rate when issued.</a:t>
            </a:r>
          </a:p>
          <a:p>
            <a:endParaRPr lang="en-US" dirty="0" smtClean="0"/>
          </a:p>
          <a:p>
            <a:r>
              <a:rPr lang="en-US" dirty="0" smtClean="0"/>
              <a:t>This slide shows an effective interest amortization table for the Fila bonds example earlier in the slides. The key difference between the effective interest and straight-line methods lies in computing bond interest expense. Instead of assigning an equal amount of bond interest expense to each period, the effective interest method assigns a bond interest expense amount that increases over the life of a discount bond. </a:t>
            </a:r>
            <a:r>
              <a:rPr lang="en-US" b="1" dirty="0" smtClean="0"/>
              <a:t>Both methods allocate the </a:t>
            </a:r>
            <a:r>
              <a:rPr lang="en-US" b="1" i="1" dirty="0" smtClean="0"/>
              <a:t>same </a:t>
            </a:r>
            <a:r>
              <a:rPr lang="en-US" b="1" dirty="0" smtClean="0"/>
              <a:t>$19,546 of total bond interest expense to the bonds’ life, but in different patterns. </a:t>
            </a:r>
            <a:r>
              <a:rPr lang="en-US" dirty="0" smtClean="0"/>
              <a:t>Specifically, the amortization table in this slide shows that the balance of the discount (column D) is amortized until it reaches zero. Also, the bonds’ carrying value (column E) changes each period until it equals par value at maturity.</a:t>
            </a:r>
          </a:p>
        </p:txBody>
      </p:sp>
    </p:spTree>
    <p:extLst>
      <p:ext uri="{BB962C8B-B14F-4D97-AF65-F5344CB8AC3E}">
        <p14:creationId xmlns:p14="http://schemas.microsoft.com/office/powerpoint/2010/main" val="9197727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34055481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smtClean="0"/>
              <a:t>This slide shows the amortization table using the effective interest method for the Adidas bonds example earlier in the slides. Column A lists the semiannual cash payments. Column B shows the amount of bond interest expense, computed as the 5% semiannual market rate at issuance multiplied by the beginning-of-period carrying value. The amount of cash paid in column A is larger than the bond interest expense because the cash payment is based on the higher 6% semiannual contract rate. The excess cash payment over the interest expense reduces the principal. These amounts are shown in column C. Column E shows the carrying value after deducting the amortized premium in column C from the prior period’s carrying value. Column D shows the premium’s reduction by periodic amortization. </a:t>
            </a:r>
          </a:p>
          <a:p>
            <a:endParaRPr lang="en-US" altLang="en-US" dirty="0" smtClean="0"/>
          </a:p>
        </p:txBody>
      </p:sp>
    </p:spTree>
    <p:extLst>
      <p:ext uri="{BB962C8B-B14F-4D97-AF65-F5344CB8AC3E}">
        <p14:creationId xmlns:p14="http://schemas.microsoft.com/office/powerpoint/2010/main" val="32537880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783292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xfrm>
            <a:off x="943610" y="4447461"/>
            <a:ext cx="5425758" cy="4213384"/>
          </a:xfrm>
          <a:noFill/>
        </p:spPr>
        <p:txBody>
          <a:bodyPr wrap="square" numCol="1" anchor="t" anchorCtr="0" compatLnSpc="1">
            <a:prstTxWarp prst="textNoShape">
              <a:avLst/>
            </a:prstTxWarp>
            <a:normAutofit/>
          </a:bodyPr>
          <a:lstStyle/>
          <a:p>
            <a:r>
              <a:rPr lang="en-US" dirty="0" smtClean="0"/>
              <a:t>A </a:t>
            </a:r>
            <a:r>
              <a:rPr lang="en-US" b="1" dirty="0" smtClean="0"/>
              <a:t>lease </a:t>
            </a:r>
            <a:r>
              <a:rPr lang="en-US" dirty="0" smtClean="0"/>
              <a:t>is a contractual agreement between a </a:t>
            </a:r>
            <a:r>
              <a:rPr lang="en-US" i="1" dirty="0" smtClean="0"/>
              <a:t>lessor </a:t>
            </a:r>
            <a:r>
              <a:rPr lang="en-US" dirty="0" smtClean="0"/>
              <a:t>(asset owner) and a </a:t>
            </a:r>
            <a:r>
              <a:rPr lang="en-US" i="1" dirty="0" smtClean="0"/>
              <a:t>lessee </a:t>
            </a:r>
            <a:r>
              <a:rPr lang="en-US" dirty="0" smtClean="0"/>
              <a:t>(asset renter or tenant) that grants the lessee the right to use the asset for a period of time in return for cash (rent) payments. Nearly one-fourth of all equipment purchases are financed with leases. The advantages of lease financing include the lack of an immediate large cash payment and the potential to deduct rental payments in computing taxable income. From an accounting perspective, leases can be classified as either operating or capital leases. </a:t>
            </a:r>
          </a:p>
          <a:p>
            <a:r>
              <a:rPr lang="en-US" dirty="0" smtClean="0"/>
              <a:t> </a:t>
            </a:r>
          </a:p>
          <a:p>
            <a:r>
              <a:rPr lang="en-US" b="1" dirty="0" smtClean="0"/>
              <a:t>Operating leases </a:t>
            </a:r>
            <a:r>
              <a:rPr lang="en-US" dirty="0" smtClean="0"/>
              <a:t>are short-term (or cancelable) leases in which the lessor retains the risks and rewards of ownership. Examples include most car and apartment rental agreements. The lessee records such lease payments as expenses; the lessor records them as revenue. The lessee does not report the leased item as an asset or a liability (it is the lessor’s asset). </a:t>
            </a:r>
          </a:p>
          <a:p>
            <a:endParaRPr lang="en-US" dirty="0" smtClean="0"/>
          </a:p>
          <a:p>
            <a:r>
              <a:rPr lang="en-US" b="1" dirty="0" smtClean="0"/>
              <a:t>Capital leases </a:t>
            </a:r>
            <a:r>
              <a:rPr lang="en-US" dirty="0" smtClean="0"/>
              <a:t>are long-term (or noncancelable) leases by which the lessor transfers substantially all risks and rewards of ownership to the lessee. Examples include most leases of airplanes and department store buildings. The lessee records the leased item as its own asset along with a lease liability at the start of the lease term; the amount recorded equals the present value of all lease payments. </a:t>
            </a:r>
          </a:p>
        </p:txBody>
      </p:sp>
    </p:spTree>
    <p:extLst>
      <p:ext uri="{BB962C8B-B14F-4D97-AF65-F5344CB8AC3E}">
        <p14:creationId xmlns:p14="http://schemas.microsoft.com/office/powerpoint/2010/main" val="37765239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smtClean="0"/>
              <a:t>A </a:t>
            </a:r>
            <a:r>
              <a:rPr lang="en-US" b="1" dirty="0" smtClean="0"/>
              <a:t>pension plan </a:t>
            </a:r>
            <a:r>
              <a:rPr lang="en-US" dirty="0" smtClean="0"/>
              <a:t>is a contractual agreement between an employer and its employees for the employer to provide benefits (payments) to employees after they retire. Most employers pay the full cost of the pension, but sometimes employees pay part of the cost. An employer records its payment into a pension plan with a debit to Pension Expense and a credit to Cash.</a:t>
            </a:r>
          </a:p>
          <a:p>
            <a:endParaRPr lang="en-US" altLang="en-US" dirty="0" smtClean="0"/>
          </a:p>
          <a:p>
            <a:r>
              <a:rPr lang="en-US" dirty="0" smtClean="0"/>
              <a:t>Many pensions are known as </a:t>
            </a:r>
            <a:r>
              <a:rPr lang="en-US" i="1" dirty="0" smtClean="0"/>
              <a:t>defined benefit plans </a:t>
            </a:r>
            <a:r>
              <a:rPr lang="en-US" dirty="0" smtClean="0"/>
              <a:t>that define future benefits; the employer’s contributions vary, depending on assumptions about future pension assets and liabilities.</a:t>
            </a:r>
            <a:endParaRPr lang="en-US" altLang="en-US" dirty="0" smtClean="0"/>
          </a:p>
        </p:txBody>
      </p:sp>
    </p:spTree>
    <p:extLst>
      <p:ext uri="{BB962C8B-B14F-4D97-AF65-F5344CB8AC3E}">
        <p14:creationId xmlns:p14="http://schemas.microsoft.com/office/powerpoint/2010/main" val="2600856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88401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smtClean="0"/>
              <a:t>Authorization of bond issuances includes the number of bonds authorized, their par value, and the contract interest rate. The legal document identifying the rights and obligations of both the bondholders and the issuer is called the </a:t>
            </a:r>
            <a:r>
              <a:rPr lang="en-US" altLang="en-US" b="1" dirty="0" smtClean="0"/>
              <a:t>bond indenture, </a:t>
            </a:r>
            <a:r>
              <a:rPr lang="en-US" altLang="en-US" dirty="0" smtClean="0"/>
              <a:t>which is the legal contract between the issuer and the bondholders (and specifies how often interest is paid). A bondholder may also receive a bond certificate as evidence of the company’s debt. A </a:t>
            </a:r>
            <a:r>
              <a:rPr lang="en-US" altLang="en-US" b="1" dirty="0" smtClean="0"/>
              <a:t>bond certificate, </a:t>
            </a:r>
            <a:r>
              <a:rPr lang="en-US" altLang="en-US" dirty="0" smtClean="0"/>
              <a:t>such as that shown in this slide, includes specifics such as the issuer’s name, the par value, the contract interest rate, and the maturity date. </a:t>
            </a:r>
          </a:p>
        </p:txBody>
      </p:sp>
    </p:spTree>
    <p:extLst>
      <p:ext uri="{BB962C8B-B14F-4D97-AF65-F5344CB8AC3E}">
        <p14:creationId xmlns:p14="http://schemas.microsoft.com/office/powerpoint/2010/main" val="254513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15905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95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95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9573" name="Rectangle 6"/>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09574" name="Rectangle 7"/>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smtClean="0"/>
              <a:t>Suppose a company receives authorization to issue $100,000 of 8%, 2-year bonds dated December 31, 2017, that mature on December 31, 2019, and pay interest semiannually on each June 30 and December 31. After accepting the bond indenture on behalf of the bondholders, the trustee can sell all or a portion of the bonds to an underwriter. If all bonds are sold at par value, the issuer records the sale as shown.</a:t>
            </a:r>
          </a:p>
          <a:p>
            <a:endParaRPr lang="en-US" altLang="en-US" dirty="0" smtClean="0"/>
          </a:p>
          <a:p>
            <a:r>
              <a:rPr lang="en-US" altLang="en-US" dirty="0" smtClean="0"/>
              <a:t>This entry reflects increases in the issuer’s cash </a:t>
            </a:r>
            <a:r>
              <a:rPr lang="en-US" altLang="en-US" i="1" dirty="0" smtClean="0"/>
              <a:t>and </a:t>
            </a:r>
            <a:r>
              <a:rPr lang="en-US" altLang="en-US" dirty="0" smtClean="0"/>
              <a:t>long-term liabilities.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762672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smtClean="0">
                <a:solidFill>
                  <a:srgbClr val="953735"/>
                </a:solidFill>
              </a:rPr>
              <a:t>PowerPoint Authors:</a:t>
            </a:r>
          </a:p>
          <a:p>
            <a:pPr eaLnBrk="1" hangingPunct="1">
              <a:defRPr/>
            </a:pPr>
            <a:r>
              <a:rPr lang="en-US" altLang="en-US" sz="1600" dirty="0" smtClean="0">
                <a:solidFill>
                  <a:srgbClr val="953735"/>
                </a:solidFill>
              </a:rPr>
              <a:t>	Susan Coomer Galbreath, Ph.D., CPA</a:t>
            </a:r>
          </a:p>
          <a:p>
            <a:pPr eaLnBrk="1" hangingPunct="1">
              <a:defRPr/>
            </a:pPr>
            <a:r>
              <a:rPr lang="en-US" altLang="en-US" sz="1600" dirty="0" smtClean="0">
                <a:solidFill>
                  <a:srgbClr val="953735"/>
                </a:solidFill>
              </a:rPr>
              <a:t>	Charles W. Caldwell, D.B.A., CMA</a:t>
            </a:r>
          </a:p>
          <a:p>
            <a:pPr eaLnBrk="1" hangingPunct="1">
              <a:defRPr/>
            </a:pPr>
            <a:r>
              <a:rPr lang="en-US" altLang="en-US" sz="1600" dirty="0" smtClean="0">
                <a:solidFill>
                  <a:srgbClr val="953735"/>
                </a:solidFill>
              </a:rPr>
              <a:t>	Jon A. Booker, Ph.D., CPA, CIA</a:t>
            </a:r>
          </a:p>
          <a:p>
            <a:pPr eaLnBrk="1" hangingPunct="1">
              <a:defRPr/>
            </a:pPr>
            <a:r>
              <a:rPr lang="en-US" alt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smtClean="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BC51543E-151D-4FEA-A918-4E0FEB4E0E7A}" type="datetime1">
              <a:rPr lang="en-US" smtClean="0"/>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A4DDD72E-6E31-4D06-8C4C-94B938AE0E96}"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0D0164-265C-41D2-8DA8-C4712878780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09AE0A-D845-45E3-81E9-4062E2B187CE}" type="slidenum">
              <a:rPr lang="en-US"/>
              <a:pPr>
                <a:defRPr/>
              </a:pPr>
              <a:t>‹#›</a:t>
            </a:fld>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04997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7968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03715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4854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9F3632-6B3D-4AE6-8BFE-42DC7802B48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44D66F-A42B-447B-9658-CF4207F1CF3D}"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30AE62-E5AB-4BE0-9842-C26D9DFD732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F6A59ED3-2EB8-4AB4-B8BB-FA73DDCCFA9A}"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606118-7AA9-4A50-9A82-C5445C32DF4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76D93D0C-2A46-4113-B4D7-A4C582345F39}"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D863FE-DD23-4505-84A3-1EC1F776A11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3A5E0433-1576-4E2E-8665-8B31D942F252}"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4C30A0-C52C-416F-AC06-5236848A4D88}"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634F4434-5BAD-489E-A824-0BBB03C5D615}"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0A6C1E-965A-4933-8A09-71FB5CBE0F16}"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E649A08C-8505-46B5-BA36-6576F60A7BF7}"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7714A1-8430-4595-A171-9A039BD50EA1}"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1C3E298E-3B1E-4B6D-B6EE-5B4EB2A3C77A}"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00125E-F25B-4CFE-9DC0-A1BDC299AFF1}"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ABD6A88-8BF7-4DA7-974C-6986D1360C6B}"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144F46-834E-43DB-A960-080DDA723C0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C365A7-E35F-401B-A197-BE328E9B41F3}"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0EF3EB-DBA6-4DF5-984A-05CABF59652A}"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DE8D2CA5-A146-4AA0-AFED-BAB50334699C}"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3D22CB-F371-4DA1-9CCE-1CAD2CBA3139}"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2C225346-F2CF-4E78-BECA-8E967ED69169}"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E8B79-8ED5-44E1-B30E-C84765F40CC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22A6C0D-11A0-4CF3-B61B-A492B684ACE2}"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801F4D-BA59-46A0-B5C9-D51AE84B23F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5EC1236D-7717-4B45-B560-423AD271F405}"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CD4F0A-9ADF-45A7-91DA-C78C4D7B85D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9BA4FB1-9503-4B6A-8DC7-A7EB10B0EF9A}"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7A9EFC-83B8-418E-A79F-8CC49029FDA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F1E1372-E574-46E8-B472-0B19A99F9C58}"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C5D5EB-875C-4238-9B39-BB5A7760F9E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40F265-B58C-4FCA-AC2C-4CA9A181B3C3}"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179007-7A27-471F-8D45-2A7572E0E6D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F02564-51AD-47B7-A2CF-A98CF722DCEF}"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48F19D-BDFA-4B34-88F9-61CF8E8D54F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63AC87-14A9-4D1F-89C2-777D97B38C52}"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761037-3EEE-4260-8C9B-1489087A3228}"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B1FF7E0-FCA7-42E5-8FD7-1E61F6249202}"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A39BCD-19C2-471B-92AE-AE8A242819CD}"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DEC5BC-E6C7-4926-BAA7-22D1076ABDE2}"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C09922-438D-4B1F-9F23-5E70DB852DD5}"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029D050-3A15-47FA-9946-8C3F8B0DD761}"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5CC3E2E-DEBC-40C3-8863-5BF6DA4E523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22F6EDE-AB0A-4194-856B-06A024B53652}"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A6D174-BD2A-49DA-AEB5-A65D65FCEA2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BBE403-5E48-441E-9D42-25B15397D535}"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688E4BD-5F56-4AF4-B303-8099490D196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B03963D-6134-42CB-BBA2-4B8C69C63578}"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F10A1B-31DE-4024-BDC9-2D58BE53BD2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F4AEA3-2FAA-4169-8BF9-588FAA1CE907}"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0259173-E9ED-474F-AEEA-7FF14DDF042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C485C8-C2D5-45AA-9CB5-ACF6715D2617}"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845D257-DF27-4F97-9C91-931C5B133BB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D7508E-C03F-4930-B4C2-C1B422C8DB0B}"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338686-886A-41E7-A3C9-46F84D188AE2}"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F22430E-F083-4C03-89F9-90F64E0D9568}"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D847CD-A4B8-4EF7-84FE-5095A887F05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035015-83AA-406F-854F-7F6FC0A74B9B}"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BFB4F2-462F-40D6-A84B-883872E8AC3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13F295-E0D9-4A61-BF5A-425BD8C837EB}"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95D70A8-33D9-4596-844E-F94B15A0E74B}"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534AAC-E202-44FD-814D-FF873A80B5CF}"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32AAE14-8617-42AC-9D45-69F8FDE11FBE}"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FC64CF-6BF0-44D3-B056-8ED7C0200E4F}"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E375C7A-F8E5-4485-BD4C-600B8ECAB87C}"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C00923B-3308-48D5-B985-3A484C5A29B1}"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B8CFB79-1897-4F03-9B47-363AE8F8152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373C293-B51A-4F07-A219-631306E74541}"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13D273-C65A-4785-8A59-EA3DFF1C7A74}"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FA2F5F-F74C-486E-BD94-FA2E06F145E4}"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2CED48E-86F8-4BFF-AA17-CF916826E72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92299A-642A-48AE-B9B0-080AC32EDE6C}"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61B703A-960F-418D-8E48-00EF81D59CC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BE93FD-9956-43F6-9105-7554C3F2FED7}"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7367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71C06A-6DCE-4AD8-ADC4-3821C50EAF13}"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606AE42-BE54-41AD-BE10-BF7400FB9D40}"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84395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56160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57250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05767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80878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76465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90719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65202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969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4237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3729ED-7197-4929-93FE-42085F9DECCF}"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9FE5292-AC8B-4B00-89A8-644CC8C862A7}" type="slidenum">
              <a:rPr lang="en-US"/>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21595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76626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26171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1706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949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44363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95182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51789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5020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0141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02E782-F5C1-45C2-A843-773CD4AF2449}"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56DB202-C648-4B15-85D2-A4C96BBABE23}" type="slidenum">
              <a:rPr lang="en-US"/>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3384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23779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24062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24994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03262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16558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62909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15449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07535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3999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587907-B65B-41FE-8E91-06576ABB5B7C}"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5065B3-84BF-4D7D-8A8C-9F53C4CC065E}" type="slidenum">
              <a:rPr lang="en-US"/>
              <a:pPr>
                <a:defRPr/>
              </a:pPr>
              <a:t>‹#›</a:t>
            </a:fld>
            <a:endParaRPr lang="en-US"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24564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9044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71131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73139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60745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87621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95009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3786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34486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6037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2A8884-8C18-4778-B432-BE944C8084CE}"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63527C-1C1E-4966-A674-ABFF7D9057D2}" type="slidenum">
              <a:rPr lang="en-US"/>
              <a:pPr>
                <a:defRPr/>
              </a:pPr>
              <a:t>‹#›</a:t>
            </a:fld>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02852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522899"/>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0471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12636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05200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5562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96157"/>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2452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28770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1635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D12C2C9-0D57-40F3-B8DC-FECFB0C4646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D636E7-4D62-4CDA-921C-ED0310F505A0}"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14 - </a:t>
            </a:r>
            <a:fld id="{E14A782E-4160-4886-8026-A72D6E816A93}"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44"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45"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C4827813-ADF7-4105-A289-34611DE32206}"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DC70366F-4561-4686-97B7-DAE3B647A4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6" r:id="rId12"/>
    <p:sldLayoutId id="2147484347" r:id="rId13"/>
    <p:sldLayoutId id="2147484348" r:id="rId14"/>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B97F2F43-E1B3-4B07-994B-A63BDF147363}"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EEB0047-82B7-4A9E-937C-18F6576E41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6CDCAF3A-EFDC-4FC0-8441-1B7BE66E20E0}"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D12DA5D-C34F-4FA4-94FF-089A642FB06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385252363"/>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618564570"/>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902254903"/>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694400439"/>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726945048"/>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Microsoft_Excel_97-2003_Worksheet3.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oleObject" Target="../embeddings/Microsoft_Excel_97-2003_Worksheet4.xls"/><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4.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4.w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4.wmf"/><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4.emf"/><Relationship Id="rId5" Type="http://schemas.openxmlformats.org/officeDocument/2006/relationships/oleObject" Target="../embeddings/Microsoft_Excel_97-2003_Worksheet5.xls"/><Relationship Id="rId4" Type="http://schemas.openxmlformats.org/officeDocument/2006/relationships/oleObject" Target="../embeddings/oleObject12.bin"/></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ctrTitle"/>
          </p:nvPr>
        </p:nvSpPr>
        <p:spPr>
          <a:xfrm>
            <a:off x="685800" y="533400"/>
            <a:ext cx="7772400" cy="1524000"/>
          </a:xfrm>
        </p:spPr>
        <p:txBody>
          <a:bodyPr/>
          <a:lstStyle/>
          <a:p>
            <a:pPr algn="l" eaLnBrk="1" hangingPunct="1"/>
            <a:r>
              <a:rPr lang="en-US" altLang="en-US" b="1" dirty="0" smtClean="0"/>
              <a:t>Long-Term Liabilities</a:t>
            </a:r>
          </a:p>
        </p:txBody>
      </p:sp>
      <p:sp>
        <p:nvSpPr>
          <p:cNvPr id="45059" name="Subtitle 2"/>
          <p:cNvSpPr>
            <a:spLocks noGrp="1"/>
          </p:cNvSpPr>
          <p:nvPr>
            <p:ph type="subTitle" idx="1"/>
          </p:nvPr>
        </p:nvSpPr>
        <p:spPr>
          <a:xfrm>
            <a:off x="702039" y="1911246"/>
            <a:ext cx="3200400" cy="1143000"/>
          </a:xfrm>
        </p:spPr>
        <p:txBody>
          <a:bodyPr/>
          <a:lstStyle/>
          <a:p>
            <a:pPr algn="l" eaLnBrk="1" hangingPunct="1">
              <a:buFont typeface="Wingdings" pitchFamily="2" charset="2"/>
              <a:buNone/>
            </a:pPr>
            <a:r>
              <a:rPr lang="en-US" altLang="en-US" dirty="0" smtClean="0">
                <a:solidFill>
                  <a:srgbClr val="898989"/>
                </a:solidFill>
              </a:rPr>
              <a:t>Chapter 14</a:t>
            </a:r>
          </a:p>
          <a:p>
            <a:pPr algn="l" eaLnBrk="1" hangingPunct="1">
              <a:buFont typeface="Wingdings" pitchFamily="2" charset="2"/>
              <a:buNone/>
            </a:pPr>
            <a:endParaRPr lang="en-US" altLang="en-US" dirty="0" smtClean="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685800" y="4343400"/>
            <a:ext cx="7264685"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dirty="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
        <p:nvSpPr>
          <p:cNvPr id="12" name="Rectangle 4"/>
          <p:cNvSpPr>
            <a:spLocks noGrp="1" noChangeArrowheads="1"/>
          </p:cNvSpPr>
          <p:nvPr>
            <p:ph type="ftr" sz="quarter" idx="10"/>
          </p:nvPr>
        </p:nvSpPr>
        <p:spPr bwMode="auto">
          <a:xfrm>
            <a:off x="685800" y="6172200"/>
            <a:ext cx="7391400"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Copyright © 2017 McGraw-Hill Education.  All rights reserved.</a:t>
            </a:r>
          </a:p>
          <a:p>
            <a:pPr>
              <a:defRPr/>
            </a:pPr>
            <a:r>
              <a:rPr lang="en-US" dirty="0" smtClean="0"/>
              <a:t>No reproduction or distribution without the prior written consent of McGraw-Hill Education.</a:t>
            </a:r>
          </a:p>
          <a:p>
            <a:pPr>
              <a:defRPr/>
            </a:pPr>
            <a:endParaRPr lang="en-US" sz="1600" dirty="0" smtClean="0"/>
          </a:p>
        </p:txBody>
      </p:sp>
      <p:pic>
        <p:nvPicPr>
          <p:cNvPr id="7" name="Picture 6"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6621"/>
            <a:ext cx="2617430" cy="3368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2348" y="2862864"/>
            <a:ext cx="7513451" cy="1139224"/>
          </a:xfrm>
          <a:prstGeom prst="rect">
            <a:avLst/>
          </a:prstGeom>
        </p:spPr>
      </p:pic>
      <p:sp>
        <p:nvSpPr>
          <p:cNvPr id="25602" name="Rectangle 2"/>
          <p:cNvSpPr>
            <a:spLocks noChangeArrowheads="1"/>
          </p:cNvSpPr>
          <p:nvPr/>
        </p:nvSpPr>
        <p:spPr bwMode="auto">
          <a:xfrm>
            <a:off x="1335088" y="4462463"/>
            <a:ext cx="6477000" cy="490537"/>
          </a:xfrm>
          <a:prstGeom prst="rect">
            <a:avLst/>
          </a:prstGeom>
          <a:solidFill>
            <a:schemeClr val="accent2">
              <a:lumMod val="40000"/>
              <a:lumOff val="60000"/>
            </a:schemeClr>
          </a:solidFill>
          <a:ln w="12700">
            <a:solidFill>
              <a:srgbClr val="6E0043"/>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600" b="1" dirty="0" smtClean="0">
                <a:solidFill>
                  <a:srgbClr val="9A3D01"/>
                </a:solidFill>
                <a:latin typeface="Calibri" pitchFamily="34" charset="0"/>
                <a:ea typeface="ＭＳ Ｐゴシック" pitchFamily="34" charset="-128"/>
              </a:rPr>
              <a:t>$100,000 </a:t>
            </a:r>
            <a:r>
              <a:rPr lang="en-US" sz="2600" b="1" dirty="0">
                <a:solidFill>
                  <a:srgbClr val="9A3D01"/>
                </a:solidFill>
                <a:latin typeface="Calibri" pitchFamily="34" charset="0"/>
                <a:ea typeface="ＭＳ Ｐゴシック" pitchFamily="34" charset="-128"/>
              </a:rPr>
              <a:t>× </a:t>
            </a:r>
            <a:r>
              <a:rPr lang="en-US" sz="2600" b="1" dirty="0" smtClean="0">
                <a:solidFill>
                  <a:srgbClr val="9A3D01"/>
                </a:solidFill>
                <a:latin typeface="Calibri" pitchFamily="34" charset="0"/>
                <a:ea typeface="ＭＳ Ｐゴシック" pitchFamily="34" charset="-128"/>
              </a:rPr>
              <a:t>8% </a:t>
            </a:r>
            <a:r>
              <a:rPr lang="en-US" sz="2600" b="1" dirty="0">
                <a:solidFill>
                  <a:srgbClr val="9A3D01"/>
                </a:solidFill>
                <a:latin typeface="Calibri" pitchFamily="34" charset="0"/>
                <a:ea typeface="ＭＳ Ｐゴシック" pitchFamily="34" charset="-128"/>
              </a:rPr>
              <a:t>× ½ year = </a:t>
            </a:r>
            <a:r>
              <a:rPr lang="en-US" sz="2600" b="1" dirty="0" smtClean="0">
                <a:solidFill>
                  <a:srgbClr val="9A3D01"/>
                </a:solidFill>
                <a:latin typeface="Calibri" pitchFamily="34" charset="0"/>
                <a:ea typeface="ＭＳ Ｐゴシック" pitchFamily="34" charset="-128"/>
              </a:rPr>
              <a:t>$4,000</a:t>
            </a:r>
            <a:endParaRPr lang="en-US" sz="2600" b="1" dirty="0">
              <a:solidFill>
                <a:srgbClr val="9A3D01"/>
              </a:solidFill>
              <a:latin typeface="Calibri" pitchFamily="34" charset="0"/>
              <a:ea typeface="ＭＳ Ｐゴシック" pitchFamily="34" charset="-128"/>
            </a:endParaRPr>
          </a:p>
        </p:txBody>
      </p:sp>
      <p:sp>
        <p:nvSpPr>
          <p:cNvPr id="51203" name="Rectangle 3"/>
          <p:cNvSpPr>
            <a:spLocks noGrp="1" noChangeArrowheads="1"/>
          </p:cNvSpPr>
          <p:nvPr>
            <p:ph type="title"/>
          </p:nvPr>
        </p:nvSpPr>
        <p:spPr>
          <a:xfrm>
            <a:off x="457200" y="609600"/>
            <a:ext cx="8229600" cy="990600"/>
          </a:xfrm>
        </p:spPr>
        <p:txBody>
          <a:bodyPr/>
          <a:lstStyle/>
          <a:p>
            <a:pPr eaLnBrk="1" hangingPunct="1"/>
            <a:r>
              <a:rPr lang="en-US" altLang="en-US" b="1" dirty="0" smtClean="0"/>
              <a:t>Issuing Bonds at Par</a:t>
            </a:r>
          </a:p>
        </p:txBody>
      </p:sp>
      <p:sp>
        <p:nvSpPr>
          <p:cNvPr id="25604" name="Rectangle 4"/>
          <p:cNvSpPr>
            <a:spLocks noChangeArrowheads="1"/>
          </p:cNvSpPr>
          <p:nvPr/>
        </p:nvSpPr>
        <p:spPr bwMode="auto">
          <a:xfrm>
            <a:off x="457199" y="1860550"/>
            <a:ext cx="8280529" cy="828432"/>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solidFill>
                  <a:schemeClr val="accent2">
                    <a:lumMod val="50000"/>
                  </a:schemeClr>
                </a:solidFill>
                <a:latin typeface="Calibri" pitchFamily="34" charset="0"/>
                <a:ea typeface="ＭＳ Ｐゴシック" pitchFamily="-108" charset="-128"/>
                <a:cs typeface="Arial" pitchFamily="34" charset="0"/>
              </a:rPr>
              <a:t>On </a:t>
            </a:r>
            <a:r>
              <a:rPr lang="en-US" sz="2400" dirty="0" smtClean="0">
                <a:solidFill>
                  <a:schemeClr val="accent2">
                    <a:lumMod val="50000"/>
                  </a:schemeClr>
                </a:solidFill>
                <a:latin typeface="Calibri" pitchFamily="34" charset="0"/>
                <a:ea typeface="ＭＳ Ｐゴシック" pitchFamily="-108" charset="-128"/>
                <a:cs typeface="Arial" pitchFamily="34" charset="0"/>
              </a:rPr>
              <a:t>June 30, 2018, </a:t>
            </a:r>
            <a:r>
              <a:rPr lang="en-US" sz="2400" dirty="0">
                <a:solidFill>
                  <a:schemeClr val="accent2">
                    <a:lumMod val="50000"/>
                  </a:schemeClr>
                </a:solidFill>
                <a:latin typeface="Calibri" pitchFamily="34" charset="0"/>
                <a:ea typeface="ＭＳ Ｐゴシック" pitchFamily="-108" charset="-128"/>
                <a:cs typeface="Arial" pitchFamily="34" charset="0"/>
              </a:rPr>
              <a:t>the issuer of the bond pays the first semiannual interest payment of </a:t>
            </a:r>
            <a:r>
              <a:rPr lang="en-US" sz="2400" dirty="0" smtClean="0">
                <a:solidFill>
                  <a:schemeClr val="accent2">
                    <a:lumMod val="50000"/>
                  </a:schemeClr>
                </a:solidFill>
                <a:latin typeface="Calibri" pitchFamily="34" charset="0"/>
                <a:ea typeface="ＭＳ Ｐゴシック" pitchFamily="-108" charset="-128"/>
                <a:cs typeface="Arial" pitchFamily="34" charset="0"/>
              </a:rPr>
              <a:t>$</a:t>
            </a:r>
            <a:r>
              <a:rPr lang="en-US" sz="2400" dirty="0">
                <a:solidFill>
                  <a:schemeClr val="accent2">
                    <a:lumMod val="50000"/>
                  </a:schemeClr>
                </a:solidFill>
                <a:latin typeface="Calibri" pitchFamily="34" charset="0"/>
                <a:ea typeface="ＭＳ Ｐゴシック" pitchFamily="-108" charset="-128"/>
                <a:cs typeface="Arial" pitchFamily="34" charset="0"/>
              </a:rPr>
              <a:t>4</a:t>
            </a:r>
            <a:r>
              <a:rPr lang="en-US" sz="2400" dirty="0" smtClean="0">
                <a:solidFill>
                  <a:schemeClr val="accent2">
                    <a:lumMod val="50000"/>
                  </a:schemeClr>
                </a:solidFill>
                <a:latin typeface="Calibri" pitchFamily="34" charset="0"/>
                <a:ea typeface="ＭＳ Ｐゴシック" pitchFamily="-108" charset="-128"/>
                <a:cs typeface="Arial" pitchFamily="34" charset="0"/>
              </a:rPr>
              <a:t>,000</a:t>
            </a:r>
            <a:r>
              <a:rPr lang="en-US" sz="2400" dirty="0">
                <a:solidFill>
                  <a:schemeClr val="accent2">
                    <a:lumMod val="50000"/>
                  </a:schemeClr>
                </a:solidFill>
                <a:latin typeface="Calibri" pitchFamily="34" charset="0"/>
                <a:ea typeface="ＭＳ Ｐゴシック" pitchFamily="-108" charset="-128"/>
                <a:cs typeface="Arial" pitchFamily="34" charset="0"/>
              </a:rPr>
              <a:t>.</a:t>
            </a:r>
          </a:p>
        </p:txBody>
      </p:sp>
      <p:sp>
        <p:nvSpPr>
          <p:cNvPr id="8" name="Rectangle 2"/>
          <p:cNvSpPr>
            <a:spLocks noChangeArrowheads="1"/>
          </p:cNvSpPr>
          <p:nvPr/>
        </p:nvSpPr>
        <p:spPr bwMode="auto">
          <a:xfrm>
            <a:off x="257175" y="5413375"/>
            <a:ext cx="8610600" cy="490538"/>
          </a:xfrm>
          <a:prstGeom prst="rect">
            <a:avLst/>
          </a:prstGeom>
          <a:solidFill>
            <a:schemeClr val="accent2">
              <a:lumMod val="40000"/>
              <a:lumOff val="60000"/>
            </a:schemeClr>
          </a:solidFill>
          <a:ln w="12700">
            <a:solidFill>
              <a:srgbClr val="6E0043"/>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600" b="1" dirty="0">
                <a:solidFill>
                  <a:srgbClr val="9A3D01"/>
                </a:solidFill>
                <a:latin typeface="Calibri" pitchFamily="34" charset="0"/>
                <a:ea typeface="ＭＳ Ｐゴシック" pitchFamily="34" charset="-128"/>
              </a:rPr>
              <a:t>This entry is made every six months until the bonds mature.</a:t>
            </a:r>
          </a:p>
        </p:txBody>
      </p:sp>
      <p:cxnSp>
        <p:nvCxnSpPr>
          <p:cNvPr id="10" name="Straight Arrow Connector 9"/>
          <p:cNvCxnSpPr/>
          <p:nvPr/>
        </p:nvCxnSpPr>
        <p:spPr>
          <a:xfrm flipV="1">
            <a:off x="6781800" y="3430588"/>
            <a:ext cx="190500" cy="1023937"/>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781800" y="3709470"/>
            <a:ext cx="1143000" cy="74505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A9FE5292-AC8B-4B00-89A8-644CC8C862A7}" type="slidenum">
              <a:rPr lang="en-US" smtClean="0"/>
              <a:pPr>
                <a:defRPr/>
              </a:pPr>
              <a:t>10</a:t>
            </a:fld>
            <a:endParaRPr lang="en-US" dirty="0"/>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to record bond issuance and interest expense.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up)">
                                      <p:cBhvr>
                                        <p:cTn id="7" dur="500"/>
                                        <p:tgtEl>
                                          <p:spTgt spid="25604"/>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p:cTn id="11" dur="1000" fill="hold"/>
                                        <p:tgtEl>
                                          <p:spTgt spid="25602"/>
                                        </p:tgtEl>
                                        <p:attrNameLst>
                                          <p:attrName>ppt_w</p:attrName>
                                        </p:attrNameLst>
                                      </p:cBhvr>
                                      <p:tavLst>
                                        <p:tav tm="0">
                                          <p:val>
                                            <p:strVal val="#ppt_w*0.70"/>
                                          </p:val>
                                        </p:tav>
                                        <p:tav tm="100000">
                                          <p:val>
                                            <p:strVal val="#ppt_w"/>
                                          </p:val>
                                        </p:tav>
                                      </p:tavLst>
                                    </p:anim>
                                    <p:anim calcmode="lin" valueType="num">
                                      <p:cBhvr>
                                        <p:cTn id="12" dur="1000" fill="hold"/>
                                        <p:tgtEl>
                                          <p:spTgt spid="25602"/>
                                        </p:tgtEl>
                                        <p:attrNameLst>
                                          <p:attrName>ppt_h</p:attrName>
                                        </p:attrNameLst>
                                      </p:cBhvr>
                                      <p:tavLst>
                                        <p:tav tm="0">
                                          <p:val>
                                            <p:strVal val="#ppt_h"/>
                                          </p:val>
                                        </p:tav>
                                        <p:tav tm="100000">
                                          <p:val>
                                            <p:strVal val="#ppt_h"/>
                                          </p:val>
                                        </p:tav>
                                      </p:tavLst>
                                    </p:anim>
                                    <p:animEffect transition="in" filter="fade">
                                      <p:cBhvr>
                                        <p:cTn id="13" dur="1000"/>
                                        <p:tgtEl>
                                          <p:spTgt spid="25602"/>
                                        </p:tgtEl>
                                      </p:cBhvr>
                                    </p:animEffect>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nodeType="afterGroup">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457200" y="609600"/>
            <a:ext cx="8229600" cy="990600"/>
          </a:xfrm>
        </p:spPr>
        <p:txBody>
          <a:bodyPr/>
          <a:lstStyle/>
          <a:p>
            <a:pPr eaLnBrk="1" hangingPunct="1"/>
            <a:r>
              <a:rPr lang="en-US" altLang="en-US" b="1" dirty="0" smtClean="0"/>
              <a:t>Issuing Bonds at Par</a:t>
            </a:r>
          </a:p>
        </p:txBody>
      </p:sp>
      <p:sp>
        <p:nvSpPr>
          <p:cNvPr id="25604" name="Rectangle 4"/>
          <p:cNvSpPr>
            <a:spLocks noChangeArrowheads="1"/>
          </p:cNvSpPr>
          <p:nvPr/>
        </p:nvSpPr>
        <p:spPr bwMode="auto">
          <a:xfrm>
            <a:off x="304800" y="1797050"/>
            <a:ext cx="8467890" cy="828432"/>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solidFill>
                  <a:schemeClr val="accent2">
                    <a:lumMod val="50000"/>
                  </a:schemeClr>
                </a:solidFill>
                <a:latin typeface="Calibri" pitchFamily="34" charset="0"/>
                <a:ea typeface="ＭＳ Ｐゴシック" pitchFamily="-108" charset="-128"/>
                <a:cs typeface="Arial" pitchFamily="34" charset="0"/>
              </a:rPr>
              <a:t>On December 31, </a:t>
            </a:r>
            <a:r>
              <a:rPr lang="en-US" sz="2400" dirty="0" smtClean="0">
                <a:solidFill>
                  <a:schemeClr val="accent2">
                    <a:lumMod val="50000"/>
                  </a:schemeClr>
                </a:solidFill>
                <a:latin typeface="Calibri" pitchFamily="34" charset="0"/>
                <a:ea typeface="ＭＳ Ｐゴシック" pitchFamily="-108" charset="-128"/>
                <a:cs typeface="Arial" pitchFamily="34" charset="0"/>
              </a:rPr>
              <a:t>2019, </a:t>
            </a:r>
            <a:r>
              <a:rPr lang="en-US" sz="2400" dirty="0">
                <a:solidFill>
                  <a:schemeClr val="accent2">
                    <a:lumMod val="50000"/>
                  </a:schemeClr>
                </a:solidFill>
                <a:latin typeface="Calibri" pitchFamily="34" charset="0"/>
                <a:ea typeface="ＭＳ Ｐゴシック" pitchFamily="-108" charset="-128"/>
                <a:cs typeface="Arial" pitchFamily="34" charset="0"/>
              </a:rPr>
              <a:t>the bonds mature and the issuer of the bond pays face value of </a:t>
            </a:r>
            <a:r>
              <a:rPr lang="en-US" sz="2400" dirty="0" smtClean="0">
                <a:solidFill>
                  <a:schemeClr val="accent2">
                    <a:lumMod val="50000"/>
                  </a:schemeClr>
                </a:solidFill>
                <a:latin typeface="Calibri" pitchFamily="34" charset="0"/>
                <a:ea typeface="ＭＳ Ｐゴシック" pitchFamily="-108" charset="-128"/>
                <a:cs typeface="Arial" pitchFamily="34" charset="0"/>
              </a:rPr>
              <a:t>$100,000 </a:t>
            </a:r>
            <a:r>
              <a:rPr lang="en-US" sz="2400" dirty="0">
                <a:solidFill>
                  <a:schemeClr val="accent2">
                    <a:lumMod val="50000"/>
                  </a:schemeClr>
                </a:solidFill>
                <a:latin typeface="Calibri" pitchFamily="34" charset="0"/>
                <a:ea typeface="ＭＳ Ｐゴシック" pitchFamily="-108" charset="-128"/>
                <a:cs typeface="Arial" pitchFamily="34" charset="0"/>
              </a:rPr>
              <a:t>to the bondholders.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9FE5292-AC8B-4B00-89A8-644CC8C862A7}" type="slidenum">
              <a:rPr lang="en-US" smtClean="0"/>
              <a:pPr>
                <a:defRPr/>
              </a:pPr>
              <a:t>11</a:t>
            </a:fld>
            <a:endParaRPr lang="en-US" dirty="0"/>
          </a:p>
        </p:txBody>
      </p:sp>
      <p:sp>
        <p:nvSpPr>
          <p:cNvPr id="8" name="Rounded Rectangle 7"/>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to record bond issuance and interest expense.</a:t>
            </a:r>
          </a:p>
        </p:txBody>
      </p:sp>
      <p:pic>
        <p:nvPicPr>
          <p:cNvPr id="9" name="Picture 8"/>
          <p:cNvPicPr>
            <a:picLocks noChangeAspect="1"/>
          </p:cNvPicPr>
          <p:nvPr/>
        </p:nvPicPr>
        <p:blipFill>
          <a:blip r:embed="rId3"/>
          <a:stretch>
            <a:fillRect/>
          </a:stretch>
        </p:blipFill>
        <p:spPr>
          <a:xfrm>
            <a:off x="1170261" y="3113653"/>
            <a:ext cx="6736967" cy="1550957"/>
          </a:xfrm>
          <a:prstGeom prst="rect">
            <a:avLst/>
          </a:prstGeom>
          <a:ln w="19050">
            <a:solidFill>
              <a:srgbClr val="C00000"/>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up)">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09600" y="2033588"/>
            <a:ext cx="774858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457200" y="708025"/>
            <a:ext cx="8859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A company issues 8%, two-year bonds on December 31, 20X1, with a par value of $7,000 and semiannual</a:t>
            </a:r>
            <a:endParaRPr lang="en-US" altLang="en-US" dirty="0">
              <a:solidFill>
                <a:prstClr val="black"/>
              </a:solidFill>
              <a:cs typeface="+mn-cs"/>
            </a:endParaRPr>
          </a:p>
        </p:txBody>
      </p:sp>
      <p:sp>
        <p:nvSpPr>
          <p:cNvPr id="22" name="Rectangle 7"/>
          <p:cNvSpPr>
            <a:spLocks noChangeArrowheads="1"/>
          </p:cNvSpPr>
          <p:nvPr/>
        </p:nvSpPr>
        <p:spPr bwMode="auto">
          <a:xfrm>
            <a:off x="457200" y="933450"/>
            <a:ext cx="892810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interest payments. On the issue date, the annual market rate for these bonds is 8%, which implies a selling</a:t>
            </a:r>
            <a:endParaRPr lang="en-US" altLang="en-US">
              <a:solidFill>
                <a:prstClr val="black"/>
              </a:solidFill>
              <a:cs typeface="+mn-cs"/>
            </a:endParaRPr>
          </a:p>
        </p:txBody>
      </p:sp>
      <p:sp>
        <p:nvSpPr>
          <p:cNvPr id="24" name="Rectangle 8"/>
          <p:cNvSpPr>
            <a:spLocks noChangeArrowheads="1"/>
          </p:cNvSpPr>
          <p:nvPr/>
        </p:nvSpPr>
        <p:spPr bwMode="auto">
          <a:xfrm>
            <a:off x="457200" y="1157288"/>
            <a:ext cx="8859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price of $7,000. Prepare journal entries to record (a) the issuance of bonds on December 31, 20X1; (b) the</a:t>
            </a:r>
            <a:endParaRPr lang="en-US" altLang="en-US">
              <a:solidFill>
                <a:prstClr val="black"/>
              </a:solidFill>
              <a:cs typeface="+mn-cs"/>
            </a:endParaRPr>
          </a:p>
        </p:txBody>
      </p:sp>
      <p:sp>
        <p:nvSpPr>
          <p:cNvPr id="25" name="Rectangle 9"/>
          <p:cNvSpPr>
            <a:spLocks noChangeArrowheads="1"/>
          </p:cNvSpPr>
          <p:nvPr/>
        </p:nvSpPr>
        <p:spPr bwMode="auto">
          <a:xfrm>
            <a:off x="457200" y="1382713"/>
            <a:ext cx="8848726"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first through fourth interest payments on each June 30 and December 31; and (c) the maturity of the bond</a:t>
            </a:r>
            <a:endParaRPr lang="en-US" altLang="en-US">
              <a:solidFill>
                <a:prstClr val="black"/>
              </a:solidFill>
              <a:cs typeface="+mn-cs"/>
            </a:endParaRPr>
          </a:p>
        </p:txBody>
      </p:sp>
      <p:sp>
        <p:nvSpPr>
          <p:cNvPr id="26" name="Rectangle 10"/>
          <p:cNvSpPr>
            <a:spLocks noChangeArrowheads="1"/>
          </p:cNvSpPr>
          <p:nvPr/>
        </p:nvSpPr>
        <p:spPr bwMode="auto">
          <a:xfrm>
            <a:off x="457200" y="1606550"/>
            <a:ext cx="20558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on December 31, 20X3.</a:t>
            </a:r>
            <a:endParaRPr lang="en-US" altLang="en-US">
              <a:solidFill>
                <a:prstClr val="black"/>
              </a:solidFill>
              <a:cs typeface="+mn-cs"/>
            </a:endParaRPr>
          </a:p>
        </p:txBody>
      </p:sp>
      <p:sp>
        <p:nvSpPr>
          <p:cNvPr id="27" name="Rectangle 11"/>
          <p:cNvSpPr>
            <a:spLocks noChangeArrowheads="1"/>
          </p:cNvSpPr>
          <p:nvPr/>
        </p:nvSpPr>
        <p:spPr bwMode="auto">
          <a:xfrm>
            <a:off x="6707188" y="2055813"/>
            <a:ext cx="573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Debit</a:t>
            </a:r>
            <a:endParaRPr lang="en-US" altLang="en-US">
              <a:solidFill>
                <a:prstClr val="black"/>
              </a:solidFill>
              <a:cs typeface="+mn-cs"/>
            </a:endParaRPr>
          </a:p>
        </p:txBody>
      </p:sp>
      <p:sp>
        <p:nvSpPr>
          <p:cNvPr id="28" name="Rectangle 12"/>
          <p:cNvSpPr>
            <a:spLocks noChangeArrowheads="1"/>
          </p:cNvSpPr>
          <p:nvPr/>
        </p:nvSpPr>
        <p:spPr bwMode="auto">
          <a:xfrm>
            <a:off x="7627938" y="2055813"/>
            <a:ext cx="639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Credit</a:t>
            </a:r>
            <a:endParaRPr lang="en-US" altLang="en-US">
              <a:solidFill>
                <a:prstClr val="black"/>
              </a:solidFill>
              <a:cs typeface="+mn-cs"/>
            </a:endParaRPr>
          </a:p>
        </p:txBody>
      </p:sp>
      <p:sp>
        <p:nvSpPr>
          <p:cNvPr id="29" name="Rectangle 13"/>
          <p:cNvSpPr>
            <a:spLocks noChangeArrowheads="1"/>
          </p:cNvSpPr>
          <p:nvPr/>
        </p:nvSpPr>
        <p:spPr bwMode="auto">
          <a:xfrm>
            <a:off x="654050" y="2281238"/>
            <a:ext cx="830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Issuance</a:t>
            </a:r>
            <a:endParaRPr lang="en-US" altLang="en-US" dirty="0">
              <a:solidFill>
                <a:prstClr val="black"/>
              </a:solidFill>
              <a:cs typeface="+mn-cs"/>
            </a:endParaRPr>
          </a:p>
        </p:txBody>
      </p:sp>
      <p:sp>
        <p:nvSpPr>
          <p:cNvPr id="30" name="Rectangle 14"/>
          <p:cNvSpPr>
            <a:spLocks noChangeArrowheads="1"/>
          </p:cNvSpPr>
          <p:nvPr/>
        </p:nvSpPr>
        <p:spPr bwMode="auto">
          <a:xfrm>
            <a:off x="1755775" y="2281238"/>
            <a:ext cx="527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Cash</a:t>
            </a:r>
            <a:endParaRPr lang="en-US" altLang="en-US">
              <a:solidFill>
                <a:prstClr val="black"/>
              </a:solidFill>
              <a:cs typeface="+mn-cs"/>
            </a:endParaRPr>
          </a:p>
        </p:txBody>
      </p:sp>
      <p:sp>
        <p:nvSpPr>
          <p:cNvPr id="224" name="Rectangle 15"/>
          <p:cNvSpPr>
            <a:spLocks noChangeArrowheads="1"/>
          </p:cNvSpPr>
          <p:nvPr/>
        </p:nvSpPr>
        <p:spPr bwMode="auto">
          <a:xfrm>
            <a:off x="6842125" y="2281238"/>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7,000</a:t>
            </a:r>
            <a:endParaRPr lang="en-US" altLang="en-US">
              <a:solidFill>
                <a:prstClr val="black"/>
              </a:solidFill>
              <a:cs typeface="+mn-cs"/>
            </a:endParaRPr>
          </a:p>
        </p:txBody>
      </p:sp>
      <p:sp>
        <p:nvSpPr>
          <p:cNvPr id="225" name="Rectangle 16"/>
          <p:cNvSpPr>
            <a:spLocks noChangeArrowheads="1"/>
          </p:cNvSpPr>
          <p:nvPr/>
        </p:nvSpPr>
        <p:spPr bwMode="auto">
          <a:xfrm>
            <a:off x="2058988" y="2505075"/>
            <a:ext cx="13477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Bonds payable</a:t>
            </a:r>
            <a:endParaRPr lang="en-US" altLang="en-US">
              <a:solidFill>
                <a:prstClr val="black"/>
              </a:solidFill>
              <a:cs typeface="+mn-cs"/>
            </a:endParaRPr>
          </a:p>
        </p:txBody>
      </p:sp>
      <p:sp>
        <p:nvSpPr>
          <p:cNvPr id="227" name="Rectangle 17"/>
          <p:cNvSpPr>
            <a:spLocks noChangeArrowheads="1"/>
          </p:cNvSpPr>
          <p:nvPr/>
        </p:nvSpPr>
        <p:spPr bwMode="auto">
          <a:xfrm>
            <a:off x="7796213" y="2505075"/>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7,000</a:t>
            </a:r>
            <a:endParaRPr lang="en-US" altLang="en-US">
              <a:solidFill>
                <a:prstClr val="black"/>
              </a:solidFill>
              <a:cs typeface="+mn-cs"/>
            </a:endParaRPr>
          </a:p>
        </p:txBody>
      </p:sp>
      <p:sp>
        <p:nvSpPr>
          <p:cNvPr id="228" name="Rectangle 18"/>
          <p:cNvSpPr>
            <a:spLocks noChangeArrowheads="1"/>
          </p:cNvSpPr>
          <p:nvPr/>
        </p:nvSpPr>
        <p:spPr bwMode="auto">
          <a:xfrm>
            <a:off x="654050" y="2954338"/>
            <a:ext cx="1179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Every 6 mos.</a:t>
            </a:r>
            <a:endParaRPr lang="en-US" altLang="en-US">
              <a:solidFill>
                <a:prstClr val="black"/>
              </a:solidFill>
              <a:cs typeface="+mn-cs"/>
            </a:endParaRPr>
          </a:p>
        </p:txBody>
      </p:sp>
      <p:sp>
        <p:nvSpPr>
          <p:cNvPr id="229" name="Rectangle 19"/>
          <p:cNvSpPr>
            <a:spLocks noChangeArrowheads="1"/>
          </p:cNvSpPr>
          <p:nvPr/>
        </p:nvSpPr>
        <p:spPr bwMode="auto">
          <a:xfrm>
            <a:off x="1755775" y="2954338"/>
            <a:ext cx="1987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Bond interest expense</a:t>
            </a:r>
            <a:endParaRPr lang="en-US" altLang="en-US">
              <a:solidFill>
                <a:prstClr val="black"/>
              </a:solidFill>
              <a:cs typeface="+mn-cs"/>
            </a:endParaRPr>
          </a:p>
        </p:txBody>
      </p:sp>
      <p:sp>
        <p:nvSpPr>
          <p:cNvPr id="230" name="Rectangle 20"/>
          <p:cNvSpPr>
            <a:spLocks noChangeArrowheads="1"/>
          </p:cNvSpPr>
          <p:nvPr/>
        </p:nvSpPr>
        <p:spPr bwMode="auto">
          <a:xfrm>
            <a:off x="3663950" y="2954338"/>
            <a:ext cx="2155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($7,000 x .08 market / 2)</a:t>
            </a:r>
            <a:endParaRPr lang="en-US" altLang="en-US" dirty="0">
              <a:solidFill>
                <a:prstClr val="black"/>
              </a:solidFill>
              <a:cs typeface="+mn-cs"/>
            </a:endParaRPr>
          </a:p>
        </p:txBody>
      </p:sp>
      <p:sp>
        <p:nvSpPr>
          <p:cNvPr id="231" name="Rectangle 21"/>
          <p:cNvSpPr>
            <a:spLocks noChangeArrowheads="1"/>
          </p:cNvSpPr>
          <p:nvPr/>
        </p:nvSpPr>
        <p:spPr bwMode="auto">
          <a:xfrm>
            <a:off x="6999288" y="2954338"/>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280</a:t>
            </a:r>
            <a:endParaRPr lang="en-US" altLang="en-US">
              <a:solidFill>
                <a:prstClr val="black"/>
              </a:solidFill>
              <a:cs typeface="+mn-cs"/>
            </a:endParaRPr>
          </a:p>
        </p:txBody>
      </p:sp>
      <p:sp>
        <p:nvSpPr>
          <p:cNvPr id="254" name="Rectangle 22"/>
          <p:cNvSpPr>
            <a:spLocks noChangeArrowheads="1"/>
          </p:cNvSpPr>
          <p:nvPr/>
        </p:nvSpPr>
        <p:spPr bwMode="auto">
          <a:xfrm>
            <a:off x="2058988" y="3179763"/>
            <a:ext cx="527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Cash</a:t>
            </a:r>
            <a:endParaRPr lang="en-US" altLang="en-US">
              <a:solidFill>
                <a:prstClr val="black"/>
              </a:solidFill>
              <a:cs typeface="+mn-cs"/>
            </a:endParaRPr>
          </a:p>
        </p:txBody>
      </p:sp>
      <p:sp>
        <p:nvSpPr>
          <p:cNvPr id="255" name="Rectangle 23"/>
          <p:cNvSpPr>
            <a:spLocks noChangeArrowheads="1"/>
          </p:cNvSpPr>
          <p:nvPr/>
        </p:nvSpPr>
        <p:spPr bwMode="auto">
          <a:xfrm>
            <a:off x="7953375" y="3179763"/>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280</a:t>
            </a:r>
            <a:endParaRPr lang="en-US" altLang="en-US">
              <a:solidFill>
                <a:prstClr val="black"/>
              </a:solidFill>
              <a:cs typeface="+mn-cs"/>
            </a:endParaRPr>
          </a:p>
        </p:txBody>
      </p:sp>
      <p:sp>
        <p:nvSpPr>
          <p:cNvPr id="256" name="Rectangle 24"/>
          <p:cNvSpPr>
            <a:spLocks noChangeArrowheads="1"/>
          </p:cNvSpPr>
          <p:nvPr/>
        </p:nvSpPr>
        <p:spPr bwMode="auto">
          <a:xfrm>
            <a:off x="654050" y="3629025"/>
            <a:ext cx="774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Maturity</a:t>
            </a:r>
            <a:endParaRPr lang="en-US" altLang="en-US">
              <a:solidFill>
                <a:prstClr val="black"/>
              </a:solidFill>
              <a:cs typeface="+mn-cs"/>
            </a:endParaRPr>
          </a:p>
        </p:txBody>
      </p:sp>
      <p:sp>
        <p:nvSpPr>
          <p:cNvPr id="257" name="Rectangle 25"/>
          <p:cNvSpPr>
            <a:spLocks noChangeArrowheads="1"/>
          </p:cNvSpPr>
          <p:nvPr/>
        </p:nvSpPr>
        <p:spPr bwMode="auto">
          <a:xfrm>
            <a:off x="1755775" y="3629025"/>
            <a:ext cx="13477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Bonds payable</a:t>
            </a:r>
            <a:endParaRPr lang="en-US" altLang="en-US">
              <a:solidFill>
                <a:prstClr val="black"/>
              </a:solidFill>
              <a:cs typeface="+mn-cs"/>
            </a:endParaRPr>
          </a:p>
        </p:txBody>
      </p:sp>
      <p:sp>
        <p:nvSpPr>
          <p:cNvPr id="258" name="Rectangle 26"/>
          <p:cNvSpPr>
            <a:spLocks noChangeArrowheads="1"/>
          </p:cNvSpPr>
          <p:nvPr/>
        </p:nvSpPr>
        <p:spPr bwMode="auto">
          <a:xfrm>
            <a:off x="6842125" y="3629025"/>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7,000</a:t>
            </a:r>
            <a:endParaRPr lang="en-US" altLang="en-US">
              <a:solidFill>
                <a:prstClr val="black"/>
              </a:solidFill>
              <a:cs typeface="+mn-cs"/>
            </a:endParaRPr>
          </a:p>
        </p:txBody>
      </p:sp>
      <p:sp>
        <p:nvSpPr>
          <p:cNvPr id="259" name="Rectangle 27"/>
          <p:cNvSpPr>
            <a:spLocks noChangeArrowheads="1"/>
          </p:cNvSpPr>
          <p:nvPr/>
        </p:nvSpPr>
        <p:spPr bwMode="auto">
          <a:xfrm>
            <a:off x="2058988" y="3852863"/>
            <a:ext cx="527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Cash</a:t>
            </a:r>
            <a:endParaRPr lang="en-US" altLang="en-US">
              <a:solidFill>
                <a:prstClr val="black"/>
              </a:solidFill>
              <a:cs typeface="+mn-cs"/>
            </a:endParaRPr>
          </a:p>
        </p:txBody>
      </p:sp>
      <p:sp>
        <p:nvSpPr>
          <p:cNvPr id="260" name="Rectangle 28"/>
          <p:cNvSpPr>
            <a:spLocks noChangeArrowheads="1"/>
          </p:cNvSpPr>
          <p:nvPr/>
        </p:nvSpPr>
        <p:spPr bwMode="auto">
          <a:xfrm>
            <a:off x="7796213" y="3852863"/>
            <a:ext cx="595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7,000</a:t>
            </a:r>
            <a:endParaRPr lang="en-US" altLang="en-US">
              <a:solidFill>
                <a:prstClr val="black"/>
              </a:solidFill>
              <a:cs typeface="+mn-cs"/>
            </a:endParaRPr>
          </a:p>
        </p:txBody>
      </p:sp>
      <p:sp>
        <p:nvSpPr>
          <p:cNvPr id="261" name="Rectangle 29"/>
          <p:cNvSpPr>
            <a:spLocks noChangeArrowheads="1"/>
          </p:cNvSpPr>
          <p:nvPr/>
        </p:nvSpPr>
        <p:spPr bwMode="auto">
          <a:xfrm>
            <a:off x="3405188" y="2055813"/>
            <a:ext cx="14716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General Journal</a:t>
            </a:r>
            <a:endParaRPr lang="en-US" altLang="en-US">
              <a:solidFill>
                <a:prstClr val="black"/>
              </a:solidFill>
              <a:cs typeface="+mn-cs"/>
            </a:endParaRPr>
          </a:p>
        </p:txBody>
      </p:sp>
      <p:sp>
        <p:nvSpPr>
          <p:cNvPr id="262" name="Line 30"/>
          <p:cNvSpPr>
            <a:spLocks noChangeShapeType="1"/>
          </p:cNvSpPr>
          <p:nvPr/>
        </p:nvSpPr>
        <p:spPr bwMode="auto">
          <a:xfrm>
            <a:off x="609600" y="2033588"/>
            <a:ext cx="0" cy="236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3" name="Rectangle 31"/>
          <p:cNvSpPr>
            <a:spLocks noChangeArrowheads="1"/>
          </p:cNvSpPr>
          <p:nvPr/>
        </p:nvSpPr>
        <p:spPr bwMode="auto">
          <a:xfrm>
            <a:off x="609600" y="2033588"/>
            <a:ext cx="11113" cy="236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4" name="Line 32"/>
          <p:cNvSpPr>
            <a:spLocks noChangeShapeType="1"/>
          </p:cNvSpPr>
          <p:nvPr/>
        </p:nvSpPr>
        <p:spPr bwMode="auto">
          <a:xfrm>
            <a:off x="1665288" y="2044700"/>
            <a:ext cx="0" cy="2143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Rectangle 33"/>
          <p:cNvSpPr>
            <a:spLocks noChangeArrowheads="1"/>
          </p:cNvSpPr>
          <p:nvPr/>
        </p:nvSpPr>
        <p:spPr bwMode="auto">
          <a:xfrm>
            <a:off x="1665288" y="2044700"/>
            <a:ext cx="11113" cy="2143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Line 34"/>
          <p:cNvSpPr>
            <a:spLocks noChangeShapeType="1"/>
          </p:cNvSpPr>
          <p:nvPr/>
        </p:nvSpPr>
        <p:spPr bwMode="auto">
          <a:xfrm>
            <a:off x="6437313" y="2044700"/>
            <a:ext cx="0" cy="2143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Rectangle 35"/>
          <p:cNvSpPr>
            <a:spLocks noChangeArrowheads="1"/>
          </p:cNvSpPr>
          <p:nvPr/>
        </p:nvSpPr>
        <p:spPr bwMode="auto">
          <a:xfrm>
            <a:off x="6437313" y="2044700"/>
            <a:ext cx="11113" cy="2143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Line 36"/>
          <p:cNvSpPr>
            <a:spLocks noChangeShapeType="1"/>
          </p:cNvSpPr>
          <p:nvPr/>
        </p:nvSpPr>
        <p:spPr bwMode="auto">
          <a:xfrm>
            <a:off x="7392988" y="2044700"/>
            <a:ext cx="0" cy="2143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Rectangle 37"/>
          <p:cNvSpPr>
            <a:spLocks noChangeArrowheads="1"/>
          </p:cNvSpPr>
          <p:nvPr/>
        </p:nvSpPr>
        <p:spPr bwMode="auto">
          <a:xfrm>
            <a:off x="7392988" y="2044700"/>
            <a:ext cx="11113" cy="2143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Line 38"/>
          <p:cNvSpPr>
            <a:spLocks noChangeShapeType="1"/>
          </p:cNvSpPr>
          <p:nvPr/>
        </p:nvSpPr>
        <p:spPr bwMode="auto">
          <a:xfrm>
            <a:off x="8347075" y="2044700"/>
            <a:ext cx="0" cy="2254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Rectangle 39"/>
          <p:cNvSpPr>
            <a:spLocks noChangeArrowheads="1"/>
          </p:cNvSpPr>
          <p:nvPr/>
        </p:nvSpPr>
        <p:spPr bwMode="auto">
          <a:xfrm>
            <a:off x="8347075" y="2044700"/>
            <a:ext cx="11113"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 name="Line 40"/>
          <p:cNvSpPr>
            <a:spLocks noChangeShapeType="1"/>
          </p:cNvSpPr>
          <p:nvPr/>
        </p:nvSpPr>
        <p:spPr bwMode="auto">
          <a:xfrm>
            <a:off x="609600" y="22701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 name="Rectangle 41"/>
          <p:cNvSpPr>
            <a:spLocks noChangeArrowheads="1"/>
          </p:cNvSpPr>
          <p:nvPr/>
        </p:nvSpPr>
        <p:spPr bwMode="auto">
          <a:xfrm>
            <a:off x="609600" y="22701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Line 42"/>
          <p:cNvSpPr>
            <a:spLocks noChangeShapeType="1"/>
          </p:cNvSpPr>
          <p:nvPr/>
        </p:nvSpPr>
        <p:spPr bwMode="auto">
          <a:xfrm>
            <a:off x="1665288" y="22701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Rectangle 43"/>
          <p:cNvSpPr>
            <a:spLocks noChangeArrowheads="1"/>
          </p:cNvSpPr>
          <p:nvPr/>
        </p:nvSpPr>
        <p:spPr bwMode="auto">
          <a:xfrm>
            <a:off x="1665288" y="22701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7" name="Line 44"/>
          <p:cNvSpPr>
            <a:spLocks noChangeShapeType="1"/>
          </p:cNvSpPr>
          <p:nvPr/>
        </p:nvSpPr>
        <p:spPr bwMode="auto">
          <a:xfrm>
            <a:off x="6437313" y="22701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8" name="Rectangle 45"/>
          <p:cNvSpPr>
            <a:spLocks noChangeArrowheads="1"/>
          </p:cNvSpPr>
          <p:nvPr/>
        </p:nvSpPr>
        <p:spPr bwMode="auto">
          <a:xfrm>
            <a:off x="6437313" y="22701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9" name="Line 46"/>
          <p:cNvSpPr>
            <a:spLocks noChangeShapeType="1"/>
          </p:cNvSpPr>
          <p:nvPr/>
        </p:nvSpPr>
        <p:spPr bwMode="auto">
          <a:xfrm>
            <a:off x="7392988" y="22701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0" name="Rectangle 47"/>
          <p:cNvSpPr>
            <a:spLocks noChangeArrowheads="1"/>
          </p:cNvSpPr>
          <p:nvPr/>
        </p:nvSpPr>
        <p:spPr bwMode="auto">
          <a:xfrm>
            <a:off x="7392988" y="22701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1" name="Line 48"/>
          <p:cNvSpPr>
            <a:spLocks noChangeShapeType="1"/>
          </p:cNvSpPr>
          <p:nvPr/>
        </p:nvSpPr>
        <p:spPr bwMode="auto">
          <a:xfrm>
            <a:off x="8347075" y="2270125"/>
            <a:ext cx="0" cy="2020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6" name="Rectangle 49"/>
          <p:cNvSpPr>
            <a:spLocks noChangeArrowheads="1"/>
          </p:cNvSpPr>
          <p:nvPr/>
        </p:nvSpPr>
        <p:spPr bwMode="auto">
          <a:xfrm>
            <a:off x="8347075" y="2270125"/>
            <a:ext cx="11113" cy="2020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7" name="Line 50"/>
          <p:cNvSpPr>
            <a:spLocks noChangeShapeType="1"/>
          </p:cNvSpPr>
          <p:nvPr/>
        </p:nvSpPr>
        <p:spPr bwMode="auto">
          <a:xfrm>
            <a:off x="620713" y="2033588"/>
            <a:ext cx="77374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8" name="Rectangle 51"/>
          <p:cNvSpPr>
            <a:spLocks noChangeArrowheads="1"/>
          </p:cNvSpPr>
          <p:nvPr/>
        </p:nvSpPr>
        <p:spPr bwMode="auto">
          <a:xfrm>
            <a:off x="620713" y="2033588"/>
            <a:ext cx="77374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9" name="Line 52"/>
          <p:cNvSpPr>
            <a:spLocks noChangeShapeType="1"/>
          </p:cNvSpPr>
          <p:nvPr/>
        </p:nvSpPr>
        <p:spPr bwMode="auto">
          <a:xfrm>
            <a:off x="620713" y="2259013"/>
            <a:ext cx="77374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0" name="Rectangle 53"/>
          <p:cNvSpPr>
            <a:spLocks noChangeArrowheads="1"/>
          </p:cNvSpPr>
          <p:nvPr/>
        </p:nvSpPr>
        <p:spPr bwMode="auto">
          <a:xfrm>
            <a:off x="620713" y="2259013"/>
            <a:ext cx="77374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1" name="Line 54"/>
          <p:cNvSpPr>
            <a:spLocks noChangeShapeType="1"/>
          </p:cNvSpPr>
          <p:nvPr/>
        </p:nvSpPr>
        <p:spPr bwMode="auto">
          <a:xfrm>
            <a:off x="620713" y="2482850"/>
            <a:ext cx="77374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2" name="Rectangle 55"/>
          <p:cNvSpPr>
            <a:spLocks noChangeArrowheads="1"/>
          </p:cNvSpPr>
          <p:nvPr/>
        </p:nvSpPr>
        <p:spPr bwMode="auto">
          <a:xfrm>
            <a:off x="620713" y="2482850"/>
            <a:ext cx="77374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3" name="Line 56"/>
          <p:cNvSpPr>
            <a:spLocks noChangeShapeType="1"/>
          </p:cNvSpPr>
          <p:nvPr/>
        </p:nvSpPr>
        <p:spPr bwMode="auto">
          <a:xfrm>
            <a:off x="620713" y="2708275"/>
            <a:ext cx="77374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4" name="Rectangle 57"/>
          <p:cNvSpPr>
            <a:spLocks noChangeArrowheads="1"/>
          </p:cNvSpPr>
          <p:nvPr/>
        </p:nvSpPr>
        <p:spPr bwMode="auto">
          <a:xfrm>
            <a:off x="620713" y="2708275"/>
            <a:ext cx="77374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5" name="Line 58"/>
          <p:cNvSpPr>
            <a:spLocks noChangeShapeType="1"/>
          </p:cNvSpPr>
          <p:nvPr/>
        </p:nvSpPr>
        <p:spPr bwMode="auto">
          <a:xfrm>
            <a:off x="620713" y="2932113"/>
            <a:ext cx="77374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6" name="Rectangle 59"/>
          <p:cNvSpPr>
            <a:spLocks noChangeArrowheads="1"/>
          </p:cNvSpPr>
          <p:nvPr/>
        </p:nvSpPr>
        <p:spPr bwMode="auto">
          <a:xfrm>
            <a:off x="620713" y="2932113"/>
            <a:ext cx="77374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7" name="Line 60"/>
          <p:cNvSpPr>
            <a:spLocks noChangeShapeType="1"/>
          </p:cNvSpPr>
          <p:nvPr/>
        </p:nvSpPr>
        <p:spPr bwMode="auto">
          <a:xfrm>
            <a:off x="620713" y="3157538"/>
            <a:ext cx="77374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8" name="Rectangle 61"/>
          <p:cNvSpPr>
            <a:spLocks noChangeArrowheads="1"/>
          </p:cNvSpPr>
          <p:nvPr/>
        </p:nvSpPr>
        <p:spPr bwMode="auto">
          <a:xfrm>
            <a:off x="620713" y="3157538"/>
            <a:ext cx="77374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9" name="Line 62"/>
          <p:cNvSpPr>
            <a:spLocks noChangeShapeType="1"/>
          </p:cNvSpPr>
          <p:nvPr/>
        </p:nvSpPr>
        <p:spPr bwMode="auto">
          <a:xfrm>
            <a:off x="620713" y="3381375"/>
            <a:ext cx="77374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6" name="Rectangle 63"/>
          <p:cNvSpPr>
            <a:spLocks noChangeArrowheads="1"/>
          </p:cNvSpPr>
          <p:nvPr/>
        </p:nvSpPr>
        <p:spPr bwMode="auto">
          <a:xfrm>
            <a:off x="620713" y="3381375"/>
            <a:ext cx="77374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7" name="Line 64"/>
          <p:cNvSpPr>
            <a:spLocks noChangeShapeType="1"/>
          </p:cNvSpPr>
          <p:nvPr/>
        </p:nvSpPr>
        <p:spPr bwMode="auto">
          <a:xfrm>
            <a:off x="620713" y="3606800"/>
            <a:ext cx="77374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8" name="Rectangle 65"/>
          <p:cNvSpPr>
            <a:spLocks noChangeArrowheads="1"/>
          </p:cNvSpPr>
          <p:nvPr/>
        </p:nvSpPr>
        <p:spPr bwMode="auto">
          <a:xfrm>
            <a:off x="620713" y="3606800"/>
            <a:ext cx="77374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9" name="Line 66"/>
          <p:cNvSpPr>
            <a:spLocks noChangeShapeType="1"/>
          </p:cNvSpPr>
          <p:nvPr/>
        </p:nvSpPr>
        <p:spPr bwMode="auto">
          <a:xfrm>
            <a:off x="620713" y="3830638"/>
            <a:ext cx="77374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0" name="Rectangle 67"/>
          <p:cNvSpPr>
            <a:spLocks noChangeArrowheads="1"/>
          </p:cNvSpPr>
          <p:nvPr/>
        </p:nvSpPr>
        <p:spPr bwMode="auto">
          <a:xfrm>
            <a:off x="620713" y="3830638"/>
            <a:ext cx="77374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1" name="Line 68"/>
          <p:cNvSpPr>
            <a:spLocks noChangeShapeType="1"/>
          </p:cNvSpPr>
          <p:nvPr/>
        </p:nvSpPr>
        <p:spPr bwMode="auto">
          <a:xfrm>
            <a:off x="620713" y="4056063"/>
            <a:ext cx="77374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2" name="Rectangle 69"/>
          <p:cNvSpPr>
            <a:spLocks noChangeArrowheads="1"/>
          </p:cNvSpPr>
          <p:nvPr/>
        </p:nvSpPr>
        <p:spPr bwMode="auto">
          <a:xfrm>
            <a:off x="620713" y="4056063"/>
            <a:ext cx="77374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3" name="Line 70"/>
          <p:cNvSpPr>
            <a:spLocks noChangeShapeType="1"/>
          </p:cNvSpPr>
          <p:nvPr/>
        </p:nvSpPr>
        <p:spPr bwMode="auto">
          <a:xfrm>
            <a:off x="620713" y="4279900"/>
            <a:ext cx="77374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4" name="Rectangle 71"/>
          <p:cNvSpPr>
            <a:spLocks noChangeArrowheads="1"/>
          </p:cNvSpPr>
          <p:nvPr/>
        </p:nvSpPr>
        <p:spPr bwMode="auto">
          <a:xfrm>
            <a:off x="620713" y="4279900"/>
            <a:ext cx="77374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0" name="Rectangle 20"/>
          <p:cNvSpPr>
            <a:spLocks noChangeArrowheads="1"/>
          </p:cNvSpPr>
          <p:nvPr/>
        </p:nvSpPr>
        <p:spPr bwMode="auto">
          <a:xfrm>
            <a:off x="3663950" y="3179763"/>
            <a:ext cx="20342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($7,000 x .08 contract / 2)</a:t>
            </a:r>
            <a:endParaRPr lang="en-US" altLang="en-US" dirty="0">
              <a:solidFill>
                <a:prstClr val="black"/>
              </a:solidFill>
              <a:cs typeface="+mn-cs"/>
            </a:endParaRPr>
          </a:p>
        </p:txBody>
      </p:sp>
      <p:sp>
        <p:nvSpPr>
          <p:cNvPr id="72" name="Rectangle 71"/>
          <p:cNvSpPr/>
          <p:nvPr/>
        </p:nvSpPr>
        <p:spPr>
          <a:xfrm>
            <a:off x="4689" y="-4762"/>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14-1</a:t>
            </a:r>
            <a:endParaRPr lang="en-US" sz="2400" b="1" dirty="0">
              <a:solidFill>
                <a:prstClr val="white"/>
              </a:solidFill>
            </a:endParaRPr>
          </a:p>
        </p:txBody>
      </p:sp>
      <p:sp>
        <p:nvSpPr>
          <p:cNvPr id="73" name="Rounded Rectangle 72"/>
          <p:cNvSpPr/>
          <p:nvPr/>
        </p:nvSpPr>
        <p:spPr>
          <a:xfrm>
            <a:off x="4689" y="6632083"/>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a:t>
            </a:r>
            <a:r>
              <a:rPr lang="en-US" altLang="en-US" sz="1100" b="1" kern="0" dirty="0">
                <a:solidFill>
                  <a:prstClr val="black"/>
                </a:solidFill>
                <a:latin typeface="Arial Narrow" pitchFamily="34" charset="0"/>
              </a:rPr>
              <a:t>: </a:t>
            </a:r>
            <a:r>
              <a:rPr lang="en-US" sz="1100" dirty="0">
                <a:solidFill>
                  <a:prstClr val="black"/>
                </a:solidFill>
              </a:rPr>
              <a:t>Prepare entries to record bond issuance and interest expense.</a:t>
            </a:r>
          </a:p>
        </p:txBody>
      </p:sp>
    </p:spTree>
    <p:extLst>
      <p:ext uri="{BB962C8B-B14F-4D97-AF65-F5344CB8AC3E}">
        <p14:creationId xmlns:p14="http://schemas.microsoft.com/office/powerpoint/2010/main" val="2251059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500"/>
                                        <p:tgtEl>
                                          <p:spTgt spid="2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8"/>
                                        </p:tgtEl>
                                        <p:attrNameLst>
                                          <p:attrName>style.visibility</p:attrName>
                                        </p:attrNameLst>
                                      </p:cBhvr>
                                      <p:to>
                                        <p:strVal val="visible"/>
                                      </p:to>
                                    </p:set>
                                    <p:animEffect transition="in" filter="fade">
                                      <p:cBhvr>
                                        <p:cTn id="32" dur="500"/>
                                        <p:tgtEl>
                                          <p:spTgt spid="2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9"/>
                                        </p:tgtEl>
                                        <p:attrNameLst>
                                          <p:attrName>style.visibility</p:attrName>
                                        </p:attrNameLst>
                                      </p:cBhvr>
                                      <p:to>
                                        <p:strVal val="visible"/>
                                      </p:to>
                                    </p:set>
                                    <p:animEffect transition="in" filter="fade">
                                      <p:cBhvr>
                                        <p:cTn id="37" dur="500"/>
                                        <p:tgtEl>
                                          <p:spTgt spid="2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0"/>
                                        </p:tgtEl>
                                        <p:attrNameLst>
                                          <p:attrName>style.visibility</p:attrName>
                                        </p:attrNameLst>
                                      </p:cBhvr>
                                      <p:to>
                                        <p:strVal val="visible"/>
                                      </p:to>
                                    </p:set>
                                    <p:animEffect transition="in" filter="fade">
                                      <p:cBhvr>
                                        <p:cTn id="42" dur="500"/>
                                        <p:tgtEl>
                                          <p:spTgt spid="2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1"/>
                                        </p:tgtEl>
                                        <p:attrNameLst>
                                          <p:attrName>style.visibility</p:attrName>
                                        </p:attrNameLst>
                                      </p:cBhvr>
                                      <p:to>
                                        <p:strVal val="visible"/>
                                      </p:to>
                                    </p:set>
                                    <p:animEffect transition="in" filter="fade">
                                      <p:cBhvr>
                                        <p:cTn id="47" dur="500"/>
                                        <p:tgtEl>
                                          <p:spTgt spid="2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4"/>
                                        </p:tgtEl>
                                        <p:attrNameLst>
                                          <p:attrName>style.visibility</p:attrName>
                                        </p:attrNameLst>
                                      </p:cBhvr>
                                      <p:to>
                                        <p:strVal val="visible"/>
                                      </p:to>
                                    </p:set>
                                    <p:animEffect transition="in" filter="fade">
                                      <p:cBhvr>
                                        <p:cTn id="52" dur="500"/>
                                        <p:tgtEl>
                                          <p:spTgt spid="2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fade">
                                      <p:cBhvr>
                                        <p:cTn id="57" dur="500"/>
                                        <p:tgtEl>
                                          <p:spTgt spid="1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5"/>
                                        </p:tgtEl>
                                        <p:attrNameLst>
                                          <p:attrName>style.visibility</p:attrName>
                                        </p:attrNameLst>
                                      </p:cBhvr>
                                      <p:to>
                                        <p:strVal val="visible"/>
                                      </p:to>
                                    </p:set>
                                    <p:animEffect transition="in" filter="fade">
                                      <p:cBhvr>
                                        <p:cTn id="62" dur="500"/>
                                        <p:tgtEl>
                                          <p:spTgt spid="2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6"/>
                                        </p:tgtEl>
                                        <p:attrNameLst>
                                          <p:attrName>style.visibility</p:attrName>
                                        </p:attrNameLst>
                                      </p:cBhvr>
                                      <p:to>
                                        <p:strVal val="visible"/>
                                      </p:to>
                                    </p:set>
                                    <p:animEffect transition="in" filter="fade">
                                      <p:cBhvr>
                                        <p:cTn id="67" dur="500"/>
                                        <p:tgtEl>
                                          <p:spTgt spid="2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7"/>
                                        </p:tgtEl>
                                        <p:attrNameLst>
                                          <p:attrName>style.visibility</p:attrName>
                                        </p:attrNameLst>
                                      </p:cBhvr>
                                      <p:to>
                                        <p:strVal val="visible"/>
                                      </p:to>
                                    </p:set>
                                    <p:animEffect transition="in" filter="fade">
                                      <p:cBhvr>
                                        <p:cTn id="72" dur="500"/>
                                        <p:tgtEl>
                                          <p:spTgt spid="25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8"/>
                                        </p:tgtEl>
                                        <p:attrNameLst>
                                          <p:attrName>style.visibility</p:attrName>
                                        </p:attrNameLst>
                                      </p:cBhvr>
                                      <p:to>
                                        <p:strVal val="visible"/>
                                      </p:to>
                                    </p:set>
                                    <p:animEffect transition="in" filter="fade">
                                      <p:cBhvr>
                                        <p:cTn id="77" dur="500"/>
                                        <p:tgtEl>
                                          <p:spTgt spid="25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9"/>
                                        </p:tgtEl>
                                        <p:attrNameLst>
                                          <p:attrName>style.visibility</p:attrName>
                                        </p:attrNameLst>
                                      </p:cBhvr>
                                      <p:to>
                                        <p:strVal val="visible"/>
                                      </p:to>
                                    </p:set>
                                    <p:animEffect transition="in" filter="fade">
                                      <p:cBhvr>
                                        <p:cTn id="82" dur="500"/>
                                        <p:tgtEl>
                                          <p:spTgt spid="25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0"/>
                                        </p:tgtEl>
                                        <p:attrNameLst>
                                          <p:attrName>style.visibility</p:attrName>
                                        </p:attrNameLst>
                                      </p:cBhvr>
                                      <p:to>
                                        <p:strVal val="visible"/>
                                      </p:to>
                                    </p:set>
                                    <p:animEffect transition="in" filter="fade">
                                      <p:cBhvr>
                                        <p:cTn id="8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24" grpId="0"/>
      <p:bldP spid="225" grpId="0"/>
      <p:bldP spid="227" grpId="0"/>
      <p:bldP spid="228" grpId="0"/>
      <p:bldP spid="229" grpId="0"/>
      <p:bldP spid="230" grpId="0"/>
      <p:bldP spid="231" grpId="0"/>
      <p:bldP spid="254" grpId="0"/>
      <p:bldP spid="255" grpId="0"/>
      <p:bldP spid="256" grpId="0"/>
      <p:bldP spid="257" grpId="0"/>
      <p:bldP spid="258" grpId="0"/>
      <p:bldP spid="259" grpId="0"/>
      <p:bldP spid="260" grpId="0"/>
      <p:bldP spid="1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09600"/>
            <a:ext cx="8229600" cy="1143000"/>
          </a:xfrm>
        </p:spPr>
        <p:txBody>
          <a:bodyPr/>
          <a:lstStyle/>
          <a:p>
            <a:pPr eaLnBrk="1" hangingPunct="1"/>
            <a:r>
              <a:rPr lang="en-US" altLang="en-US" b="1" dirty="0" smtClean="0"/>
              <a:t>Bond Discount or Premium</a:t>
            </a:r>
          </a:p>
        </p:txBody>
      </p:sp>
      <p:pic>
        <p:nvPicPr>
          <p:cNvPr id="53252" name="Picture 2"/>
          <p:cNvPicPr>
            <a:picLocks noChangeAspect="1" noChangeArrowheads="1"/>
          </p:cNvPicPr>
          <p:nvPr/>
        </p:nvPicPr>
        <p:blipFill>
          <a:blip r:embed="rId3" cstate="print"/>
          <a:srcRect/>
          <a:stretch>
            <a:fillRect/>
          </a:stretch>
        </p:blipFill>
        <p:spPr bwMode="auto">
          <a:xfrm>
            <a:off x="193263" y="2229432"/>
            <a:ext cx="8722138" cy="2247317"/>
          </a:xfrm>
          <a:prstGeom prst="rect">
            <a:avLst/>
          </a:prstGeom>
          <a:noFill/>
          <a:ln w="9525">
            <a:solidFill>
              <a:schemeClr val="tx1"/>
            </a:solid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A9FE5292-AC8B-4B00-89A8-644CC8C862A7}" type="slidenum">
              <a:rPr lang="en-US" smtClean="0"/>
              <a:pPr>
                <a:defRPr/>
              </a:pPr>
              <a:t>13</a:t>
            </a:fld>
            <a:endParaRPr lang="en-US" dirty="0"/>
          </a:p>
        </p:txBody>
      </p:sp>
      <p:sp>
        <p:nvSpPr>
          <p:cNvPr id="7" name="Rounded Rectangle 6"/>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to record bond issuance and interest expense.</a:t>
            </a:r>
          </a:p>
        </p:txBody>
      </p:sp>
      <p:sp>
        <p:nvSpPr>
          <p:cNvPr id="8" name="TextBox 7"/>
          <p:cNvSpPr txBox="1"/>
          <p:nvPr/>
        </p:nvSpPr>
        <p:spPr>
          <a:xfrm>
            <a:off x="7848601" y="1429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14.3</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dirty="0" smtClean="0"/>
              <a:t>Compute </a:t>
            </a:r>
            <a:r>
              <a:rPr lang="en-US" dirty="0"/>
              <a:t>and record amortization of bond discount using straight-line </a:t>
            </a:r>
            <a:r>
              <a:rPr lang="en-US" dirty="0" smtClean="0"/>
              <a:t>method.</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14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41832" y="173538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1832" y="4831052"/>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311150" y="1524000"/>
            <a:ext cx="8528050" cy="3886200"/>
          </a:xfrm>
          <a:prstGeom prst="rect">
            <a:avLst/>
          </a:prstGeom>
          <a:solidFill>
            <a:srgbClr val="F6E9B4"/>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lstStyle/>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Fila issues bonds with the following provisions: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Par Value: $100,000</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Issue Price: 96.454% of par value</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Stated Interest Rate: 8%</a:t>
            </a:r>
            <a:r>
              <a:rPr lang="en-US" sz="2600" dirty="0">
                <a:solidFill>
                  <a:srgbClr val="9900CC"/>
                </a:solidFill>
                <a:ea typeface="ＭＳ Ｐゴシック" pitchFamily="-108" charset="-128"/>
                <a:cs typeface="Arial" pitchFamily="34" charset="0"/>
              </a:rPr>
              <a:t>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Market Interest Rate: 10%</a:t>
            </a:r>
            <a:endParaRPr lang="en-US" sz="2600" dirty="0">
              <a:solidFill>
                <a:srgbClr val="9900CC"/>
              </a:solidFill>
              <a:ea typeface="ＭＳ Ｐゴシック" pitchFamily="-108" charset="-128"/>
              <a:cs typeface="Arial" pitchFamily="34" charset="0"/>
            </a:endParaRP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Interest Dates: 6/30 and 12/31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Bond Date: Dec. 31, </a:t>
            </a:r>
            <a:r>
              <a:rPr lang="en-US" sz="2600" dirty="0" smtClean="0">
                <a:solidFill>
                  <a:schemeClr val="accent2">
                    <a:lumMod val="50000"/>
                  </a:schemeClr>
                </a:solidFill>
                <a:ea typeface="ＭＳ Ｐゴシック" pitchFamily="-108" charset="-128"/>
                <a:cs typeface="Arial" pitchFamily="34" charset="0"/>
              </a:rPr>
              <a:t>2017 </a:t>
            </a:r>
            <a:endParaRPr lang="en-US" sz="2600" dirty="0">
              <a:solidFill>
                <a:schemeClr val="accent2">
                  <a:lumMod val="50000"/>
                </a:schemeClr>
              </a:solidFill>
              <a:ea typeface="ＭＳ Ｐゴシック" pitchFamily="-108" charset="-128"/>
              <a:cs typeface="Arial" pitchFamily="34" charset="0"/>
            </a:endParaRP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Maturity Date: Dec. 31, </a:t>
            </a:r>
            <a:r>
              <a:rPr lang="en-US" sz="2600" dirty="0" smtClean="0">
                <a:solidFill>
                  <a:schemeClr val="accent2">
                    <a:lumMod val="50000"/>
                  </a:schemeClr>
                </a:solidFill>
                <a:ea typeface="ＭＳ Ｐゴシック" pitchFamily="-108" charset="-128"/>
                <a:cs typeface="Arial" pitchFamily="34" charset="0"/>
              </a:rPr>
              <a:t>2019 </a:t>
            </a:r>
            <a:r>
              <a:rPr lang="en-US" sz="2600" dirty="0">
                <a:solidFill>
                  <a:schemeClr val="accent2">
                    <a:lumMod val="50000"/>
                  </a:schemeClr>
                </a:solidFill>
                <a:ea typeface="ＭＳ Ｐゴシック" pitchFamily="-108" charset="-128"/>
                <a:cs typeface="Arial" pitchFamily="34" charset="0"/>
              </a:rPr>
              <a:t>(2 years)</a:t>
            </a:r>
          </a:p>
        </p:txBody>
      </p:sp>
      <p:sp>
        <p:nvSpPr>
          <p:cNvPr id="54275" name="Rectangle 6"/>
          <p:cNvSpPr>
            <a:spLocks noGrp="1" noChangeArrowheads="1"/>
          </p:cNvSpPr>
          <p:nvPr>
            <p:ph type="title"/>
          </p:nvPr>
        </p:nvSpPr>
        <p:spPr>
          <a:xfrm>
            <a:off x="457200" y="685800"/>
            <a:ext cx="8229600" cy="731838"/>
          </a:xfrm>
        </p:spPr>
        <p:txBody>
          <a:bodyPr/>
          <a:lstStyle/>
          <a:p>
            <a:pPr eaLnBrk="1" hangingPunct="1"/>
            <a:r>
              <a:rPr lang="en-US" altLang="en-US" b="1" dirty="0" smtClean="0"/>
              <a:t>Issuing Bonds at a Discount</a:t>
            </a:r>
          </a:p>
        </p:txBody>
      </p:sp>
      <p:sp>
        <p:nvSpPr>
          <p:cNvPr id="50180" name="Text Box 7"/>
          <p:cNvSpPr txBox="1">
            <a:spLocks noChangeArrowheads="1"/>
          </p:cNvSpPr>
          <p:nvPr/>
        </p:nvSpPr>
        <p:spPr bwMode="auto">
          <a:xfrm>
            <a:off x="4235450" y="2895600"/>
            <a:ext cx="412750" cy="91440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sz="5400" dirty="0">
                <a:solidFill>
                  <a:srgbClr val="FF0000"/>
                </a:solidFill>
                <a:ea typeface="ＭＳ Ｐゴシック" pitchFamily="-108" charset="-128"/>
                <a:cs typeface="Arial" pitchFamily="34" charset="0"/>
              </a:rPr>
              <a:t>}</a:t>
            </a:r>
          </a:p>
        </p:txBody>
      </p:sp>
      <p:sp>
        <p:nvSpPr>
          <p:cNvPr id="44037" name="Text Box 8"/>
          <p:cNvSpPr txBox="1">
            <a:spLocks noChangeArrowheads="1"/>
          </p:cNvSpPr>
          <p:nvPr/>
        </p:nvSpPr>
        <p:spPr bwMode="auto">
          <a:xfrm>
            <a:off x="4648200" y="3227388"/>
            <a:ext cx="3883025" cy="461962"/>
          </a:xfrm>
          <a:prstGeom prst="rect">
            <a:avLst/>
          </a:prstGeom>
          <a:solidFill>
            <a:schemeClr val="accent5">
              <a:lumMod val="75000"/>
            </a:schemeClr>
          </a:solidFill>
          <a:ln w="28575">
            <a:solidFill>
              <a:schemeClr val="accent5">
                <a:lumMod val="50000"/>
              </a:schemeClr>
            </a:solidFill>
            <a:miter lim="800000"/>
            <a:headEnd/>
            <a:tailEnd/>
          </a:ln>
        </p:spPr>
        <p:txBody>
          <a:bodyPr wrap="none">
            <a:spAutoFit/>
          </a:bodyPr>
          <a:lstStyle/>
          <a:p>
            <a:pPr>
              <a:defRPr/>
            </a:pPr>
            <a:r>
              <a:rPr lang="en-US" sz="2400" dirty="0">
                <a:solidFill>
                  <a:schemeClr val="bg1"/>
                </a:solidFill>
                <a:latin typeface="Arial" pitchFamily="34" charset="0"/>
                <a:cs typeface="Arial" pitchFamily="34" charset="0"/>
              </a:rPr>
              <a:t>Bond will sell at a discount.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9FE5292-AC8B-4B00-89A8-644CC8C862A7}" type="slidenum">
              <a:rPr lang="en-US" smtClean="0"/>
              <a:pPr>
                <a:defRPr/>
              </a:pPr>
              <a:t>15</a:t>
            </a:fld>
            <a:endParaRPr lang="en-US" dirty="0"/>
          </a:p>
        </p:txBody>
      </p:sp>
      <p:sp>
        <p:nvSpPr>
          <p:cNvPr id="9" name="Rounded Rectangle 8"/>
          <p:cNvSpPr/>
          <p:nvPr/>
        </p:nvSpPr>
        <p:spPr>
          <a:xfrm>
            <a:off x="138113" y="6553200"/>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amortization of bond discount using straight-line method.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animEffect transition="in" filter="wipe(up)">
                                      <p:cBhvr>
                                        <p:cTn id="11" dur="500"/>
                                        <p:tgtEl>
                                          <p:spTgt spid="6451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wipe(up)">
                                      <p:cBhvr>
                                        <p:cTn id="15" dur="500"/>
                                        <p:tgtEl>
                                          <p:spTgt spid="6451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animEffect transition="in" filter="wipe(up)">
                                      <p:cBhvr>
                                        <p:cTn id="19" dur="500"/>
                                        <p:tgtEl>
                                          <p:spTgt spid="64515">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animEffect transition="in" filter="wipe(up)">
                                      <p:cBhvr>
                                        <p:cTn id="23" dur="500"/>
                                        <p:tgtEl>
                                          <p:spTgt spid="64515">
                                            <p:txEl>
                                              <p:pRg st="4" end="4"/>
                                            </p:txEl>
                                          </p:spTgt>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animEffect transition="in" filter="wipe(up)">
                                      <p:cBhvr>
                                        <p:cTn id="27" dur="500"/>
                                        <p:tgtEl>
                                          <p:spTgt spid="64515">
                                            <p:txEl>
                                              <p:pRg st="5" end="5"/>
                                            </p:txEl>
                                          </p:spTgt>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64515">
                                            <p:txEl>
                                              <p:pRg st="6" end="6"/>
                                            </p:txEl>
                                          </p:spTgt>
                                        </p:tgtEl>
                                        <p:attrNameLst>
                                          <p:attrName>style.visibility</p:attrName>
                                        </p:attrNameLst>
                                      </p:cBhvr>
                                      <p:to>
                                        <p:strVal val="visible"/>
                                      </p:to>
                                    </p:set>
                                    <p:animEffect transition="in" filter="wipe(up)">
                                      <p:cBhvr>
                                        <p:cTn id="31" dur="500"/>
                                        <p:tgtEl>
                                          <p:spTgt spid="64515">
                                            <p:txEl>
                                              <p:pRg st="6" end="6"/>
                                            </p:txEl>
                                          </p:spTgt>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64515">
                                            <p:txEl>
                                              <p:pRg st="7" end="7"/>
                                            </p:txEl>
                                          </p:spTgt>
                                        </p:tgtEl>
                                        <p:attrNameLst>
                                          <p:attrName>style.visibility</p:attrName>
                                        </p:attrNameLst>
                                      </p:cBhvr>
                                      <p:to>
                                        <p:strVal val="visible"/>
                                      </p:to>
                                    </p:set>
                                    <p:animEffect transition="in" filter="wipe(up)">
                                      <p:cBhvr>
                                        <p:cTn id="35" dur="500"/>
                                        <p:tgtEl>
                                          <p:spTgt spid="64515">
                                            <p:txEl>
                                              <p:pRg st="7" end="7"/>
                                            </p:txEl>
                                          </p:spTgt>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50180"/>
                                        </p:tgtEl>
                                        <p:attrNameLst>
                                          <p:attrName>style.visibility</p:attrName>
                                        </p:attrNameLst>
                                      </p:cBhvr>
                                      <p:to>
                                        <p:strVal val="visible"/>
                                      </p:to>
                                    </p:set>
                                    <p:animEffect transition="in" filter="dissolve">
                                      <p:cBhvr>
                                        <p:cTn id="39" dur="500"/>
                                        <p:tgtEl>
                                          <p:spTgt spid="50180"/>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44037"/>
                                        </p:tgtEl>
                                        <p:attrNameLst>
                                          <p:attrName>style.visibility</p:attrName>
                                        </p:attrNameLst>
                                      </p:cBhvr>
                                      <p:to>
                                        <p:strVal val="visible"/>
                                      </p:to>
                                    </p:set>
                                    <p:animEffect transition="in" filter="dissolve">
                                      <p:cBhvr>
                                        <p:cTn id="43"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440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3" cstate="print"/>
          <a:srcRect/>
          <a:stretch>
            <a:fillRect/>
          </a:stretch>
        </p:blipFill>
        <p:spPr bwMode="auto">
          <a:xfrm>
            <a:off x="228600" y="3810000"/>
            <a:ext cx="8686800" cy="1173163"/>
          </a:xfrm>
          <a:prstGeom prst="rect">
            <a:avLst/>
          </a:prstGeom>
          <a:noFill/>
          <a:ln w="9525">
            <a:solidFill>
              <a:srgbClr val="002060"/>
            </a:solidFill>
            <a:miter lim="800000"/>
            <a:headEnd/>
            <a:tailEnd/>
          </a:ln>
        </p:spPr>
      </p:pic>
      <p:sp>
        <p:nvSpPr>
          <p:cNvPr id="31749" name="Rectangle 5"/>
          <p:cNvSpPr>
            <a:spLocks noChangeArrowheads="1"/>
          </p:cNvSpPr>
          <p:nvPr/>
        </p:nvSpPr>
        <p:spPr bwMode="auto">
          <a:xfrm>
            <a:off x="304800" y="1792288"/>
            <a:ext cx="8534400" cy="520700"/>
          </a:xfrm>
          <a:prstGeom prst="rect">
            <a:avLst/>
          </a:prstGeom>
          <a:solidFill>
            <a:schemeClr val="accent4">
              <a:lumMod val="20000"/>
              <a:lumOff val="80000"/>
            </a:schemeClr>
          </a:solidFill>
          <a:ln w="12700">
            <a:solidFill>
              <a:schemeClr val="bg2">
                <a:lumMod val="1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spcBef>
                <a:spcPct val="50000"/>
              </a:spcBef>
              <a:defRPr/>
            </a:pPr>
            <a:r>
              <a:rPr lang="en-US" sz="2800" dirty="0">
                <a:solidFill>
                  <a:schemeClr val="accent2">
                    <a:lumMod val="50000"/>
                  </a:schemeClr>
                </a:solidFill>
                <a:ea typeface="ＭＳ Ｐゴシック" pitchFamily="-108" charset="-128"/>
                <a:cs typeface="Arial" pitchFamily="34" charset="0"/>
              </a:rPr>
              <a:t>On Dec. 31, </a:t>
            </a:r>
            <a:r>
              <a:rPr lang="en-US" sz="2800" dirty="0" smtClean="0">
                <a:solidFill>
                  <a:schemeClr val="accent2">
                    <a:lumMod val="50000"/>
                  </a:schemeClr>
                </a:solidFill>
                <a:ea typeface="ＭＳ Ｐゴシック" pitchFamily="-108" charset="-128"/>
                <a:cs typeface="Arial" pitchFamily="34" charset="0"/>
              </a:rPr>
              <a:t>2017, </a:t>
            </a:r>
            <a:r>
              <a:rPr lang="en-US" sz="2800" dirty="0">
                <a:solidFill>
                  <a:schemeClr val="accent2">
                    <a:lumMod val="50000"/>
                  </a:schemeClr>
                </a:solidFill>
                <a:ea typeface="ＭＳ Ｐゴシック" pitchFamily="-108" charset="-128"/>
                <a:cs typeface="Arial" pitchFamily="34" charset="0"/>
              </a:rPr>
              <a:t>Fila should record the bond issue.</a:t>
            </a:r>
          </a:p>
        </p:txBody>
      </p:sp>
      <p:sp>
        <p:nvSpPr>
          <p:cNvPr id="55300" name="Rectangle 6"/>
          <p:cNvSpPr>
            <a:spLocks noGrp="1" noChangeArrowheads="1"/>
          </p:cNvSpPr>
          <p:nvPr>
            <p:ph type="title"/>
          </p:nvPr>
        </p:nvSpPr>
        <p:spPr>
          <a:xfrm>
            <a:off x="931863" y="457200"/>
            <a:ext cx="7158037" cy="1143000"/>
          </a:xfrm>
        </p:spPr>
        <p:txBody>
          <a:bodyPr/>
          <a:lstStyle/>
          <a:p>
            <a:pPr eaLnBrk="1" hangingPunct="1"/>
            <a:r>
              <a:rPr lang="en-US" altLang="en-US" b="1" dirty="0" smtClean="0"/>
              <a:t>Issuing Bonds at a Discount</a:t>
            </a:r>
          </a:p>
        </p:txBody>
      </p:sp>
      <p:graphicFrame>
        <p:nvGraphicFramePr>
          <p:cNvPr id="9" name="Table 8"/>
          <p:cNvGraphicFramePr>
            <a:graphicFrameLocks noGrp="1"/>
          </p:cNvGraphicFramePr>
          <p:nvPr/>
        </p:nvGraphicFramePr>
        <p:xfrm>
          <a:off x="3124200" y="2482850"/>
          <a:ext cx="2971800" cy="1144589"/>
        </p:xfrm>
        <a:graphic>
          <a:graphicData uri="http://schemas.openxmlformats.org/drawingml/2006/table">
            <a:tbl>
              <a:tblPr/>
              <a:tblGrid>
                <a:gridCol w="1596789"/>
                <a:gridCol w="1175414"/>
                <a:gridCol w="199597"/>
              </a:tblGrid>
              <a:tr h="283928">
                <a:tc>
                  <a:txBody>
                    <a:bodyPr/>
                    <a:lstStyle/>
                    <a:p>
                      <a:pPr algn="l" fontAlgn="b"/>
                      <a:r>
                        <a:rPr lang="en-US" sz="1800" b="0" i="0" u="none" strike="noStrike" dirty="0">
                          <a:solidFill>
                            <a:srgbClr val="000000"/>
                          </a:solidFill>
                          <a:latin typeface="Calibri"/>
                        </a:rPr>
                        <a:t>Par value</a:t>
                      </a:r>
                    </a:p>
                  </a:txBody>
                  <a:tcPr marL="9525" marR="9525" marT="952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0" i="0" u="none" strike="noStrike" dirty="0">
                          <a:solidFill>
                            <a:srgbClr val="000000"/>
                          </a:solidFill>
                          <a:latin typeface="Calibri"/>
                        </a:rPr>
                        <a:t> $  100,000 </a:t>
                      </a:r>
                    </a:p>
                  </a:txBody>
                  <a:tcPr marL="9525" marR="9525" marT="952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Calibri"/>
                        </a:rPr>
                        <a:t> </a:t>
                      </a:r>
                    </a:p>
                  </a:txBody>
                  <a:tcPr marL="9525" marR="9525" marT="952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83928">
                <a:tc>
                  <a:txBody>
                    <a:bodyPr/>
                    <a:lstStyle/>
                    <a:p>
                      <a:pPr algn="l" fontAlgn="b"/>
                      <a:r>
                        <a:rPr lang="en-US" sz="1800" b="0" i="0" u="none" strike="noStrike" dirty="0">
                          <a:solidFill>
                            <a:srgbClr val="000000"/>
                          </a:solidFill>
                          <a:latin typeface="Calibri"/>
                        </a:rPr>
                        <a:t>Cash </a:t>
                      </a:r>
                      <a:r>
                        <a:rPr lang="en-US" sz="1800" b="0" i="0" u="none" strike="noStrike" dirty="0" smtClean="0">
                          <a:solidFill>
                            <a:srgbClr val="000000"/>
                          </a:solidFill>
                          <a:latin typeface="Calibri"/>
                        </a:rPr>
                        <a:t>proceeds</a:t>
                      </a:r>
                      <a:endParaRPr lang="en-US" sz="1800" b="0" i="0" u="none" strike="noStrike" dirty="0">
                        <a:solidFill>
                          <a:srgbClr val="FF0000"/>
                        </a:solidFill>
                        <a:latin typeface="Calibri"/>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dirty="0" smtClean="0">
                          <a:solidFill>
                            <a:srgbClr val="000000"/>
                          </a:solidFill>
                          <a:latin typeface="Calibri"/>
                        </a:rPr>
                        <a:t>       96,454 </a:t>
                      </a:r>
                      <a:endParaRPr lang="en-US" sz="1800" b="0" i="0" u="none" strike="noStrike" dirty="0">
                        <a:solidFill>
                          <a:srgbClr val="000000"/>
                        </a:solidFill>
                        <a:latin typeface="Calibri"/>
                      </a:endParaRPr>
                    </a:p>
                  </a:txBody>
                  <a:tcPr marL="9525" marR="9525" marT="952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smtClean="0">
                          <a:solidFill>
                            <a:srgbClr val="FF0000"/>
                          </a:solidFill>
                          <a:latin typeface="Calibri"/>
                        </a:rPr>
                        <a:t>*</a:t>
                      </a:r>
                      <a:endParaRPr lang="en-US" sz="1800" b="0" i="0" u="none" strike="noStrike" dirty="0">
                        <a:solidFill>
                          <a:srgbClr val="FF0000"/>
                        </a:solidFill>
                        <a:latin typeface="Calibri"/>
                      </a:endParaRPr>
                    </a:p>
                  </a:txBody>
                  <a:tcPr marL="9525" marR="9525" marT="9528"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83928">
                <a:tc>
                  <a:txBody>
                    <a:bodyPr/>
                    <a:lstStyle/>
                    <a:p>
                      <a:pPr algn="l" fontAlgn="b"/>
                      <a:r>
                        <a:rPr lang="en-US" sz="1800" b="0" i="0" u="none" strike="noStrike" dirty="0">
                          <a:solidFill>
                            <a:srgbClr val="000000"/>
                          </a:solidFill>
                          <a:latin typeface="Calibri"/>
                        </a:rPr>
                        <a:t>Discount</a:t>
                      </a: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dirty="0">
                          <a:solidFill>
                            <a:srgbClr val="000000"/>
                          </a:solidFill>
                          <a:latin typeface="Calibri"/>
                        </a:rPr>
                        <a:t> $      3,546 </a:t>
                      </a:r>
                    </a:p>
                  </a:txBody>
                  <a:tcPr marL="9525" marR="9525" marT="952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Calibri"/>
                        </a:rPr>
                        <a:t> </a:t>
                      </a:r>
                    </a:p>
                  </a:txBody>
                  <a:tcPr marL="9525" marR="9525" marT="9528"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92805">
                <a:tc gridSpan="2">
                  <a:txBody>
                    <a:bodyPr/>
                    <a:lstStyle/>
                    <a:p>
                      <a:pPr algn="l" fontAlgn="b"/>
                      <a:r>
                        <a:rPr lang="en-US" sz="1200" b="0" i="0" u="none" strike="noStrike" dirty="0">
                          <a:solidFill>
                            <a:srgbClr val="FF0000"/>
                          </a:solidFill>
                          <a:latin typeface="Calibri"/>
                        </a:rPr>
                        <a:t>*</a:t>
                      </a:r>
                      <a:r>
                        <a:rPr lang="en-US" sz="1200" b="0" i="0" u="none" strike="noStrike" dirty="0">
                          <a:solidFill>
                            <a:srgbClr val="000000"/>
                          </a:solidFill>
                          <a:latin typeface="Calibri"/>
                        </a:rPr>
                        <a:t>$100,000 x 96.454%</a:t>
                      </a:r>
                    </a:p>
                  </a:txBody>
                  <a:tcPr marL="9525" marR="9525" marT="952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800" b="0" i="0" u="none" strike="noStrike" dirty="0">
                          <a:solidFill>
                            <a:srgbClr val="000000"/>
                          </a:solidFill>
                          <a:latin typeface="Calibri"/>
                        </a:rPr>
                        <a:t> </a:t>
                      </a:r>
                    </a:p>
                  </a:txBody>
                  <a:tcPr marL="9525" marR="9525" marT="952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grpSp>
        <p:nvGrpSpPr>
          <p:cNvPr id="2" name="Group 10"/>
          <p:cNvGrpSpPr>
            <a:grpSpLocks/>
          </p:cNvGrpSpPr>
          <p:nvPr/>
        </p:nvGrpSpPr>
        <p:grpSpPr bwMode="auto">
          <a:xfrm>
            <a:off x="4191000" y="4267200"/>
            <a:ext cx="4505325" cy="1847850"/>
            <a:chOff x="4191000" y="4057522"/>
            <a:chExt cx="4505325" cy="1848387"/>
          </a:xfrm>
        </p:grpSpPr>
        <p:sp>
          <p:nvSpPr>
            <p:cNvPr id="31747" name="Line 3"/>
            <p:cNvSpPr>
              <a:spLocks noChangeShapeType="1"/>
            </p:cNvSpPr>
            <p:nvPr/>
          </p:nvSpPr>
          <p:spPr bwMode="auto">
            <a:xfrm flipH="1" flipV="1">
              <a:off x="4191000" y="4057522"/>
              <a:ext cx="3200400" cy="1143332"/>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31748" name="Rectangle 4"/>
            <p:cNvSpPr>
              <a:spLocks noChangeArrowheads="1"/>
            </p:cNvSpPr>
            <p:nvPr/>
          </p:nvSpPr>
          <p:spPr bwMode="auto">
            <a:xfrm>
              <a:off x="6705600" y="5200854"/>
              <a:ext cx="1990725" cy="705055"/>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000" dirty="0">
                  <a:solidFill>
                    <a:schemeClr val="accent2">
                      <a:lumMod val="50000"/>
                    </a:schemeClr>
                  </a:solidFill>
                  <a:ea typeface="ＭＳ Ｐゴシック" pitchFamily="-108" charset="-128"/>
                  <a:cs typeface="Arial" pitchFamily="34" charset="0"/>
                </a:rPr>
                <a:t>Contra-Liability</a:t>
              </a:r>
            </a:p>
            <a:p>
              <a:pPr algn="ctr">
                <a:defRPr/>
              </a:pPr>
              <a:r>
                <a:rPr lang="en-US" sz="2000" dirty="0">
                  <a:solidFill>
                    <a:schemeClr val="accent2">
                      <a:lumMod val="50000"/>
                    </a:schemeClr>
                  </a:solidFill>
                  <a:ea typeface="ＭＳ Ｐゴシック" pitchFamily="-108" charset="-128"/>
                  <a:cs typeface="Arial" pitchFamily="34" charset="0"/>
                </a:rPr>
                <a:t>Account</a:t>
              </a:r>
            </a:p>
          </p:txBody>
        </p:sp>
      </p:grpSp>
      <p:sp>
        <p:nvSpPr>
          <p:cNvPr id="11" name="Line 3"/>
          <p:cNvSpPr>
            <a:spLocks noChangeShapeType="1"/>
          </p:cNvSpPr>
          <p:nvPr/>
        </p:nvSpPr>
        <p:spPr bwMode="auto">
          <a:xfrm>
            <a:off x="5943600" y="3276600"/>
            <a:ext cx="1143000" cy="9906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B9C365A7-E35F-401B-A197-BE328E9B41F3}" type="slidenum">
              <a:rPr lang="en-US" smtClean="0"/>
              <a:pPr>
                <a:defRPr/>
              </a:pPr>
              <a:t>16</a:t>
            </a:fld>
            <a:endParaRPr lang="en-US" dirty="0"/>
          </a:p>
        </p:txBody>
      </p:sp>
      <p:sp>
        <p:nvSpPr>
          <p:cNvPr id="14" name="Rounded Rectangle 13"/>
          <p:cNvSpPr/>
          <p:nvPr/>
        </p:nvSpPr>
        <p:spPr>
          <a:xfrm>
            <a:off x="138113" y="6553200"/>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amortization of bond discount using straight-line method.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left)">
                                      <p:cBhvr>
                                        <p:cTn id="7" dur="500"/>
                                        <p:tgtEl>
                                          <p:spTgt spid="31749"/>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nodeType="afterGroup">
                            <p:stCondLst>
                              <p:cond delay="1500"/>
                            </p:stCondLst>
                            <p:childTnLst>
                              <p:par>
                                <p:cTn id="15" presetID="9" presetClass="entr" presetSubtype="0" fill="hold" nodeType="after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dissolve">
                                      <p:cBhvr>
                                        <p:cTn id="17" dur="500"/>
                                        <p:tgtEl>
                                          <p:spTgt spid="102403"/>
                                        </p:tgtEl>
                                      </p:cBhvr>
                                    </p:animEffect>
                                  </p:childTnLst>
                                </p:cTn>
                              </p:par>
                            </p:childTnLst>
                          </p:cTn>
                        </p:par>
                        <p:par>
                          <p:cTn id="18" fill="hold" nodeType="afterGroup">
                            <p:stCondLst>
                              <p:cond delay="2000"/>
                            </p:stCondLst>
                            <p:childTnLst>
                              <p:par>
                                <p:cTn id="19" presetID="2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nodeType="afterGroup">
                            <p:stCondLst>
                              <p:cond delay="2500"/>
                            </p:stCondLst>
                            <p:childTnLst>
                              <p:par>
                                <p:cTn id="23" presetID="55"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p:cNvGraphicFramePr>
          <p:nvPr>
            <p:extLst>
              <p:ext uri="{D42A27DB-BD31-4B8C-83A1-F6EECF244321}">
                <p14:modId xmlns:p14="http://schemas.microsoft.com/office/powerpoint/2010/main" val="3207218937"/>
              </p:ext>
            </p:extLst>
          </p:nvPr>
        </p:nvGraphicFramePr>
        <p:xfrm>
          <a:off x="198438" y="1663700"/>
          <a:ext cx="8716962" cy="2984500"/>
        </p:xfrm>
        <a:graphic>
          <a:graphicData uri="http://schemas.openxmlformats.org/presentationml/2006/ole">
            <mc:AlternateContent xmlns:mc="http://schemas.openxmlformats.org/markup-compatibility/2006">
              <mc:Choice xmlns:v="urn:schemas-microsoft-com:vml" Requires="v">
                <p:oleObj spid="_x0000_s58559" name="Worksheet" r:id="rId5" imgW="5038795" imgH="1904969" progId="Excel.Sheet.8">
                  <p:embed/>
                </p:oleObj>
              </mc:Choice>
              <mc:Fallback>
                <p:oleObj name="Worksheet" r:id="rId5" imgW="5038795" imgH="1904969" progId="Excel.Sheet.8">
                  <p:embed/>
                  <p:pic>
                    <p:nvPicPr>
                      <p:cNvPr id="0" name="Picture 11"/>
                      <p:cNvPicPr>
                        <a:picLocks noChangeArrowheads="1"/>
                      </p:cNvPicPr>
                      <p:nvPr/>
                    </p:nvPicPr>
                    <p:blipFill>
                      <a:blip r:embed="rId6"/>
                      <a:srcRect/>
                      <a:stretch>
                        <a:fillRect/>
                      </a:stretch>
                    </p:blipFill>
                    <p:spPr bwMode="auto">
                      <a:xfrm>
                        <a:off x="198438" y="1663700"/>
                        <a:ext cx="8716962" cy="2984500"/>
                      </a:xfrm>
                      <a:prstGeom prst="rect">
                        <a:avLst/>
                      </a:prstGeom>
                      <a:solidFill>
                        <a:srgbClr val="C1CE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Title 3"/>
          <p:cNvSpPr>
            <a:spLocks noGrp="1"/>
          </p:cNvSpPr>
          <p:nvPr>
            <p:ph type="title"/>
          </p:nvPr>
        </p:nvSpPr>
        <p:spPr>
          <a:xfrm>
            <a:off x="457200" y="685800"/>
            <a:ext cx="8229600" cy="731838"/>
          </a:xfrm>
        </p:spPr>
        <p:txBody>
          <a:bodyPr/>
          <a:lstStyle/>
          <a:p>
            <a:pPr eaLnBrk="1" hangingPunct="1"/>
            <a:r>
              <a:rPr lang="en-US" altLang="en-US" b="1" dirty="0" smtClean="0"/>
              <a:t>Amortizing a Discount Bond</a:t>
            </a:r>
          </a:p>
        </p:txBody>
      </p:sp>
      <p:cxnSp>
        <p:nvCxnSpPr>
          <p:cNvPr id="7" name="Straight Arrow Connector 6"/>
          <p:cNvCxnSpPr/>
          <p:nvPr/>
        </p:nvCxnSpPr>
        <p:spPr>
          <a:xfrm flipV="1">
            <a:off x="7086600" y="4038600"/>
            <a:ext cx="1524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086600" y="4114800"/>
            <a:ext cx="114300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105400" y="5181600"/>
            <a:ext cx="3581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effectLst>
                  <a:outerShdw blurRad="38100" dist="38100" dir="2700000" algn="tl">
                    <a:srgbClr val="000000">
                      <a:alpha val="43137"/>
                    </a:srgbClr>
                  </a:outerShdw>
                </a:effectLst>
              </a:rPr>
              <a:t>These two columns always sum to par value for a discount bond.</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9FE5292-AC8B-4B00-89A8-644CC8C862A7}" type="slidenum">
              <a:rPr lang="en-US" smtClean="0"/>
              <a:pPr>
                <a:defRPr/>
              </a:pPr>
              <a:t>17</a:t>
            </a:fld>
            <a:endParaRPr lang="en-US" dirty="0"/>
          </a:p>
        </p:txBody>
      </p:sp>
      <p:sp>
        <p:nvSpPr>
          <p:cNvPr id="11" name="Rounded Rectangle 10"/>
          <p:cNvSpPr/>
          <p:nvPr/>
        </p:nvSpPr>
        <p:spPr>
          <a:xfrm>
            <a:off x="138113" y="6553200"/>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amortization of bond discount using straight-line method.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p:cNvGraphicFramePr>
          <p:nvPr>
            <p:extLst>
              <p:ext uri="{D42A27DB-BD31-4B8C-83A1-F6EECF244321}">
                <p14:modId xmlns:p14="http://schemas.microsoft.com/office/powerpoint/2010/main" val="4243192899"/>
              </p:ext>
            </p:extLst>
          </p:nvPr>
        </p:nvGraphicFramePr>
        <p:xfrm>
          <a:off x="1524000" y="1524000"/>
          <a:ext cx="6097588" cy="1449388"/>
        </p:xfrm>
        <a:graphic>
          <a:graphicData uri="http://schemas.openxmlformats.org/presentationml/2006/ole">
            <mc:AlternateContent xmlns:mc="http://schemas.openxmlformats.org/markup-compatibility/2006">
              <mc:Choice xmlns:v="urn:schemas-microsoft-com:vml" Requires="v">
                <p:oleObj spid="_x0000_s56511" name="Worksheet" r:id="rId5" imgW="4086409" imgH="961911" progId="Excel.Sheet.8">
                  <p:embed/>
                </p:oleObj>
              </mc:Choice>
              <mc:Fallback>
                <p:oleObj name="Worksheet" r:id="rId5" imgW="4086409" imgH="961911" progId="Excel.Sheet.8">
                  <p:embed/>
                  <p:pic>
                    <p:nvPicPr>
                      <p:cNvPr id="0" name="Picture 12"/>
                      <p:cNvPicPr>
                        <a:picLocks noChangeArrowheads="1"/>
                      </p:cNvPicPr>
                      <p:nvPr/>
                    </p:nvPicPr>
                    <p:blipFill>
                      <a:blip r:embed="rId6"/>
                      <a:srcRect/>
                      <a:stretch>
                        <a:fillRect/>
                      </a:stretch>
                    </p:blipFill>
                    <p:spPr bwMode="auto">
                      <a:xfrm>
                        <a:off x="1524000" y="1524000"/>
                        <a:ext cx="6097588" cy="1449388"/>
                      </a:xfrm>
                      <a:prstGeom prst="rect">
                        <a:avLst/>
                      </a:prstGeom>
                      <a:solidFill>
                        <a:schemeClr val="tx1"/>
                      </a:solidFill>
                      <a:ln w="9525">
                        <a:solidFill>
                          <a:srgbClr val="000000"/>
                        </a:solidFill>
                        <a:miter lim="800000"/>
                        <a:headEnd/>
                        <a:tailEnd/>
                      </a:ln>
                      <a:effectLst>
                        <a:outerShdw dist="71842" dir="2700000" algn="ctr" rotWithShape="0">
                          <a:schemeClr val="hlink"/>
                        </a:outerShdw>
                      </a:effectLst>
                    </p:spPr>
                  </p:pic>
                </p:oleObj>
              </mc:Fallback>
            </mc:AlternateContent>
          </a:graphicData>
        </a:graphic>
      </p:graphicFrame>
      <p:sp>
        <p:nvSpPr>
          <p:cNvPr id="32771" name="Line 3"/>
          <p:cNvSpPr>
            <a:spLocks noChangeShapeType="1"/>
          </p:cNvSpPr>
          <p:nvPr/>
        </p:nvSpPr>
        <p:spPr bwMode="auto">
          <a:xfrm flipH="1" flipV="1">
            <a:off x="7162800" y="2819400"/>
            <a:ext cx="76200" cy="400029"/>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32772" name="Line 4"/>
          <p:cNvSpPr>
            <a:spLocks noChangeShapeType="1"/>
          </p:cNvSpPr>
          <p:nvPr/>
        </p:nvSpPr>
        <p:spPr bwMode="auto">
          <a:xfrm flipV="1">
            <a:off x="5105400" y="2514600"/>
            <a:ext cx="533400" cy="688954"/>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32773" name="Rectangle 5"/>
          <p:cNvSpPr>
            <a:spLocks noChangeArrowheads="1"/>
          </p:cNvSpPr>
          <p:nvPr/>
        </p:nvSpPr>
        <p:spPr bwMode="auto">
          <a:xfrm>
            <a:off x="3733800" y="3219429"/>
            <a:ext cx="2400300" cy="458788"/>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Maturity Value</a:t>
            </a:r>
          </a:p>
        </p:txBody>
      </p:sp>
      <p:sp>
        <p:nvSpPr>
          <p:cNvPr id="32774" name="Rectangle 6"/>
          <p:cNvSpPr>
            <a:spLocks noChangeArrowheads="1"/>
          </p:cNvSpPr>
          <p:nvPr/>
        </p:nvSpPr>
        <p:spPr bwMode="auto">
          <a:xfrm>
            <a:off x="6274308" y="3215481"/>
            <a:ext cx="2400300" cy="458787"/>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Carrying Value</a:t>
            </a:r>
          </a:p>
        </p:txBody>
      </p:sp>
      <p:sp>
        <p:nvSpPr>
          <p:cNvPr id="56327" name="Rectangle 7"/>
          <p:cNvSpPr>
            <a:spLocks noGrp="1" noChangeArrowheads="1"/>
          </p:cNvSpPr>
          <p:nvPr>
            <p:ph type="title"/>
          </p:nvPr>
        </p:nvSpPr>
        <p:spPr>
          <a:xfrm>
            <a:off x="931863" y="533400"/>
            <a:ext cx="7158037" cy="914400"/>
          </a:xfrm>
        </p:spPr>
        <p:txBody>
          <a:bodyPr/>
          <a:lstStyle/>
          <a:p>
            <a:pPr eaLnBrk="1" hangingPunct="1"/>
            <a:r>
              <a:rPr lang="en-US" altLang="en-US" b="1" dirty="0" smtClean="0"/>
              <a:t>Issuing Bonds at a Discount</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9FE5292-AC8B-4B00-89A8-644CC8C862A7}" type="slidenum">
              <a:rPr lang="en-US" smtClean="0"/>
              <a:pPr>
                <a:defRPr/>
              </a:pPr>
              <a:t>18</a:t>
            </a:fld>
            <a:endParaRPr lang="en-US" dirty="0"/>
          </a:p>
        </p:txBody>
      </p:sp>
      <p:sp>
        <p:nvSpPr>
          <p:cNvPr id="12" name="Rounded Rectangle 11"/>
          <p:cNvSpPr/>
          <p:nvPr/>
        </p:nvSpPr>
        <p:spPr>
          <a:xfrm>
            <a:off x="0" y="6615745"/>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amortization of bond discount using straight-line method.</a:t>
            </a:r>
          </a:p>
        </p:txBody>
      </p:sp>
      <p:sp>
        <p:nvSpPr>
          <p:cNvPr id="13" name="TextBox 12"/>
          <p:cNvSpPr txBox="1"/>
          <p:nvPr/>
        </p:nvSpPr>
        <p:spPr>
          <a:xfrm>
            <a:off x="7848601" y="1429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14.6</a:t>
            </a:r>
            <a:endParaRPr lang="en-US" kern="0" dirty="0">
              <a:latin typeface="Berlin Sans FB" panose="020E0602020502020306" pitchFamily="34" charset="0"/>
            </a:endParaRPr>
          </a:p>
        </p:txBody>
      </p:sp>
      <p:pic>
        <p:nvPicPr>
          <p:cNvPr id="2" name="Picture 1"/>
          <p:cNvPicPr>
            <a:picLocks noChangeAspect="1"/>
          </p:cNvPicPr>
          <p:nvPr/>
        </p:nvPicPr>
        <p:blipFill>
          <a:blip r:embed="rId7"/>
          <a:stretch>
            <a:fillRect/>
          </a:stretch>
        </p:blipFill>
        <p:spPr>
          <a:xfrm>
            <a:off x="1524000" y="3809928"/>
            <a:ext cx="6150334" cy="26662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55663" y="2474913"/>
            <a:ext cx="610076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 name="Rectangle 6"/>
          <p:cNvSpPr>
            <a:spLocks noChangeArrowheads="1"/>
          </p:cNvSpPr>
          <p:nvPr/>
        </p:nvSpPr>
        <p:spPr bwMode="auto">
          <a:xfrm>
            <a:off x="855663" y="4048125"/>
            <a:ext cx="3681413"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 name="Rectangle 7"/>
          <p:cNvSpPr>
            <a:spLocks noChangeArrowheads="1"/>
          </p:cNvSpPr>
          <p:nvPr/>
        </p:nvSpPr>
        <p:spPr bwMode="auto">
          <a:xfrm>
            <a:off x="4800600" y="4048125"/>
            <a:ext cx="3468688"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 name="Rectangle 8"/>
          <p:cNvSpPr>
            <a:spLocks noChangeArrowheads="1"/>
          </p:cNvSpPr>
          <p:nvPr/>
        </p:nvSpPr>
        <p:spPr bwMode="auto">
          <a:xfrm>
            <a:off x="895350" y="2495550"/>
            <a:ext cx="189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Semiannual Period-End</a:t>
            </a:r>
            <a:endParaRPr lang="en-US">
              <a:solidFill>
                <a:prstClr val="black"/>
              </a:solidFill>
              <a:cs typeface="+mn-cs"/>
            </a:endParaRPr>
          </a:p>
        </p:txBody>
      </p:sp>
      <p:sp>
        <p:nvSpPr>
          <p:cNvPr id="12" name="Rectangle 9"/>
          <p:cNvSpPr>
            <a:spLocks noChangeArrowheads="1"/>
          </p:cNvSpPr>
          <p:nvPr/>
        </p:nvSpPr>
        <p:spPr bwMode="auto">
          <a:xfrm>
            <a:off x="5232400" y="2495550"/>
            <a:ext cx="1220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Carrying Value</a:t>
            </a:r>
            <a:endParaRPr lang="en-US">
              <a:solidFill>
                <a:prstClr val="black"/>
              </a:solidFill>
              <a:cs typeface="+mn-cs"/>
            </a:endParaRPr>
          </a:p>
        </p:txBody>
      </p:sp>
      <p:sp>
        <p:nvSpPr>
          <p:cNvPr id="13" name="Rectangle 10"/>
          <p:cNvSpPr>
            <a:spLocks noChangeArrowheads="1"/>
          </p:cNvSpPr>
          <p:nvPr/>
        </p:nvSpPr>
        <p:spPr bwMode="auto">
          <a:xfrm>
            <a:off x="1249363" y="2722563"/>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14" name="Rectangle 11"/>
          <p:cNvSpPr>
            <a:spLocks noChangeArrowheads="1"/>
          </p:cNvSpPr>
          <p:nvPr/>
        </p:nvSpPr>
        <p:spPr bwMode="auto">
          <a:xfrm>
            <a:off x="1692275" y="2722563"/>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15" name="Rectangle 12"/>
          <p:cNvSpPr>
            <a:spLocks noChangeArrowheads="1"/>
          </p:cNvSpPr>
          <p:nvPr/>
        </p:nvSpPr>
        <p:spPr bwMode="auto">
          <a:xfrm>
            <a:off x="4006850" y="2722563"/>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$248</a:t>
            </a:r>
            <a:endParaRPr lang="en-US" dirty="0">
              <a:solidFill>
                <a:prstClr val="black"/>
              </a:solidFill>
              <a:cs typeface="+mn-cs"/>
            </a:endParaRPr>
          </a:p>
        </p:txBody>
      </p:sp>
      <p:sp>
        <p:nvSpPr>
          <p:cNvPr id="16" name="Rectangle 13"/>
          <p:cNvSpPr>
            <a:spLocks noChangeArrowheads="1"/>
          </p:cNvSpPr>
          <p:nvPr/>
        </p:nvSpPr>
        <p:spPr bwMode="auto">
          <a:xfrm>
            <a:off x="5575300" y="2722563"/>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$6,752</a:t>
            </a:r>
            <a:endParaRPr lang="en-US" dirty="0">
              <a:solidFill>
                <a:prstClr val="black"/>
              </a:solidFill>
              <a:cs typeface="+mn-cs"/>
            </a:endParaRPr>
          </a:p>
        </p:txBody>
      </p:sp>
      <p:sp>
        <p:nvSpPr>
          <p:cNvPr id="17" name="Rectangle 14"/>
          <p:cNvSpPr>
            <a:spLocks noChangeArrowheads="1"/>
          </p:cNvSpPr>
          <p:nvPr/>
        </p:nvSpPr>
        <p:spPr bwMode="auto">
          <a:xfrm>
            <a:off x="1249363" y="2928938"/>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a:t>
            </a:r>
            <a:endParaRPr lang="en-US">
              <a:solidFill>
                <a:prstClr val="black"/>
              </a:solidFill>
              <a:cs typeface="+mn-cs"/>
            </a:endParaRPr>
          </a:p>
        </p:txBody>
      </p:sp>
      <p:sp>
        <p:nvSpPr>
          <p:cNvPr id="18" name="Rectangle 15"/>
          <p:cNvSpPr>
            <a:spLocks noChangeArrowheads="1"/>
          </p:cNvSpPr>
          <p:nvPr/>
        </p:nvSpPr>
        <p:spPr bwMode="auto">
          <a:xfrm>
            <a:off x="1692275" y="2928938"/>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06/30/20X2</a:t>
            </a:r>
            <a:endParaRPr lang="en-US">
              <a:solidFill>
                <a:prstClr val="black"/>
              </a:solidFill>
              <a:cs typeface="+mn-cs"/>
            </a:endParaRPr>
          </a:p>
        </p:txBody>
      </p:sp>
      <p:sp>
        <p:nvSpPr>
          <p:cNvPr id="19" name="Rectangle 16"/>
          <p:cNvSpPr>
            <a:spLocks noChangeArrowheads="1"/>
          </p:cNvSpPr>
          <p:nvPr/>
        </p:nvSpPr>
        <p:spPr bwMode="auto">
          <a:xfrm>
            <a:off x="4097338" y="292893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186</a:t>
            </a:r>
            <a:endParaRPr lang="en-US" dirty="0">
              <a:solidFill>
                <a:prstClr val="black"/>
              </a:solidFill>
              <a:cs typeface="+mn-cs"/>
            </a:endParaRPr>
          </a:p>
        </p:txBody>
      </p:sp>
      <p:sp>
        <p:nvSpPr>
          <p:cNvPr id="20" name="Rectangle 17"/>
          <p:cNvSpPr>
            <a:spLocks noChangeArrowheads="1"/>
          </p:cNvSpPr>
          <p:nvPr/>
        </p:nvSpPr>
        <p:spPr bwMode="auto">
          <a:xfrm>
            <a:off x="5665788" y="29289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6,814</a:t>
            </a:r>
            <a:endParaRPr lang="en-US">
              <a:solidFill>
                <a:prstClr val="black"/>
              </a:solidFill>
              <a:cs typeface="+mn-cs"/>
            </a:endParaRPr>
          </a:p>
        </p:txBody>
      </p:sp>
      <p:sp>
        <p:nvSpPr>
          <p:cNvPr id="21" name="Rectangle 18"/>
          <p:cNvSpPr>
            <a:spLocks noChangeArrowheads="1"/>
          </p:cNvSpPr>
          <p:nvPr/>
        </p:nvSpPr>
        <p:spPr bwMode="auto">
          <a:xfrm>
            <a:off x="1249363" y="3135313"/>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a:t>
            </a:r>
            <a:endParaRPr lang="en-US">
              <a:solidFill>
                <a:prstClr val="black"/>
              </a:solidFill>
              <a:cs typeface="+mn-cs"/>
            </a:endParaRPr>
          </a:p>
        </p:txBody>
      </p:sp>
      <p:sp>
        <p:nvSpPr>
          <p:cNvPr id="23" name="Rectangle 19"/>
          <p:cNvSpPr>
            <a:spLocks noChangeArrowheads="1"/>
          </p:cNvSpPr>
          <p:nvPr/>
        </p:nvSpPr>
        <p:spPr bwMode="auto">
          <a:xfrm>
            <a:off x="1692275" y="3135313"/>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31" name="Rectangle 20"/>
          <p:cNvSpPr>
            <a:spLocks noChangeArrowheads="1"/>
          </p:cNvSpPr>
          <p:nvPr/>
        </p:nvSpPr>
        <p:spPr bwMode="auto">
          <a:xfrm>
            <a:off x="4097338" y="31353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124</a:t>
            </a:r>
            <a:endParaRPr lang="en-US">
              <a:solidFill>
                <a:prstClr val="black"/>
              </a:solidFill>
              <a:cs typeface="+mn-cs"/>
            </a:endParaRPr>
          </a:p>
        </p:txBody>
      </p:sp>
      <p:sp>
        <p:nvSpPr>
          <p:cNvPr id="226" name="Rectangle 21"/>
          <p:cNvSpPr>
            <a:spLocks noChangeArrowheads="1"/>
          </p:cNvSpPr>
          <p:nvPr/>
        </p:nvSpPr>
        <p:spPr bwMode="auto">
          <a:xfrm>
            <a:off x="5665788" y="313531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6,876</a:t>
            </a:r>
            <a:endParaRPr lang="en-US">
              <a:solidFill>
                <a:prstClr val="black"/>
              </a:solidFill>
              <a:cs typeface="+mn-cs"/>
            </a:endParaRPr>
          </a:p>
        </p:txBody>
      </p:sp>
      <p:sp>
        <p:nvSpPr>
          <p:cNvPr id="232" name="Rectangle 22"/>
          <p:cNvSpPr>
            <a:spLocks noChangeArrowheads="1"/>
          </p:cNvSpPr>
          <p:nvPr/>
        </p:nvSpPr>
        <p:spPr bwMode="auto">
          <a:xfrm>
            <a:off x="1249363" y="3340100"/>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a:t>
            </a:r>
            <a:endParaRPr lang="en-US">
              <a:solidFill>
                <a:prstClr val="black"/>
              </a:solidFill>
              <a:cs typeface="+mn-cs"/>
            </a:endParaRPr>
          </a:p>
        </p:txBody>
      </p:sp>
      <p:sp>
        <p:nvSpPr>
          <p:cNvPr id="233" name="Rectangle 23"/>
          <p:cNvSpPr>
            <a:spLocks noChangeArrowheads="1"/>
          </p:cNvSpPr>
          <p:nvPr/>
        </p:nvSpPr>
        <p:spPr bwMode="auto">
          <a:xfrm>
            <a:off x="1692275" y="33401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234" name="Rectangle 24"/>
          <p:cNvSpPr>
            <a:spLocks noChangeArrowheads="1"/>
          </p:cNvSpPr>
          <p:nvPr/>
        </p:nvSpPr>
        <p:spPr bwMode="auto">
          <a:xfrm>
            <a:off x="4187825" y="33401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35" name="Rectangle 25"/>
          <p:cNvSpPr>
            <a:spLocks noChangeArrowheads="1"/>
          </p:cNvSpPr>
          <p:nvPr/>
        </p:nvSpPr>
        <p:spPr bwMode="auto">
          <a:xfrm>
            <a:off x="5665788" y="33401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6,938</a:t>
            </a:r>
            <a:endParaRPr lang="en-US">
              <a:solidFill>
                <a:prstClr val="black"/>
              </a:solidFill>
              <a:cs typeface="+mn-cs"/>
            </a:endParaRPr>
          </a:p>
        </p:txBody>
      </p:sp>
      <p:sp>
        <p:nvSpPr>
          <p:cNvPr id="236" name="Rectangle 26"/>
          <p:cNvSpPr>
            <a:spLocks noChangeArrowheads="1"/>
          </p:cNvSpPr>
          <p:nvPr/>
        </p:nvSpPr>
        <p:spPr bwMode="auto">
          <a:xfrm>
            <a:off x="1249363" y="3546475"/>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a:t>
            </a:r>
            <a:endParaRPr lang="en-US">
              <a:solidFill>
                <a:prstClr val="black"/>
              </a:solidFill>
              <a:cs typeface="+mn-cs"/>
            </a:endParaRPr>
          </a:p>
        </p:txBody>
      </p:sp>
      <p:sp>
        <p:nvSpPr>
          <p:cNvPr id="237" name="Rectangle 27"/>
          <p:cNvSpPr>
            <a:spLocks noChangeArrowheads="1"/>
          </p:cNvSpPr>
          <p:nvPr/>
        </p:nvSpPr>
        <p:spPr bwMode="auto">
          <a:xfrm>
            <a:off x="1692275" y="35464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238" name="Rectangle 28"/>
          <p:cNvSpPr>
            <a:spLocks noChangeArrowheads="1"/>
          </p:cNvSpPr>
          <p:nvPr/>
        </p:nvSpPr>
        <p:spPr bwMode="auto">
          <a:xfrm>
            <a:off x="4278313" y="35464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239" name="Rectangle 29"/>
          <p:cNvSpPr>
            <a:spLocks noChangeArrowheads="1"/>
          </p:cNvSpPr>
          <p:nvPr/>
        </p:nvSpPr>
        <p:spPr bwMode="auto">
          <a:xfrm>
            <a:off x="5575300" y="35464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40" name="Rectangle 30"/>
          <p:cNvSpPr>
            <a:spLocks noChangeArrowheads="1"/>
          </p:cNvSpPr>
          <p:nvPr/>
        </p:nvSpPr>
        <p:spPr bwMode="auto">
          <a:xfrm>
            <a:off x="4096544" y="1962090"/>
            <a:ext cx="3369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C00000"/>
                </a:solidFill>
                <a:cs typeface="+mn-cs"/>
              </a:rPr>
              <a:t>Change in Carrying Value</a:t>
            </a:r>
          </a:p>
          <a:p>
            <a:r>
              <a:rPr lang="en-US" sz="1300" dirty="0">
                <a:solidFill>
                  <a:srgbClr val="C00000"/>
                </a:solidFill>
                <a:cs typeface="+mn-cs"/>
              </a:rPr>
              <a:t>$248 / 4 semiannual periods = $62 per period</a:t>
            </a:r>
            <a:endParaRPr lang="en-US" dirty="0">
              <a:solidFill>
                <a:srgbClr val="C00000"/>
              </a:solidFill>
              <a:cs typeface="+mn-cs"/>
            </a:endParaRPr>
          </a:p>
        </p:txBody>
      </p:sp>
      <p:sp>
        <p:nvSpPr>
          <p:cNvPr id="241" name="Rectangle 31"/>
          <p:cNvSpPr>
            <a:spLocks noChangeArrowheads="1"/>
          </p:cNvSpPr>
          <p:nvPr/>
        </p:nvSpPr>
        <p:spPr bwMode="auto">
          <a:xfrm>
            <a:off x="895350" y="42957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42" name="Rectangle 32"/>
          <p:cNvSpPr>
            <a:spLocks noChangeArrowheads="1"/>
          </p:cNvSpPr>
          <p:nvPr/>
        </p:nvSpPr>
        <p:spPr bwMode="auto">
          <a:xfrm>
            <a:off x="2166938" y="42957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248</a:t>
            </a:r>
            <a:endParaRPr lang="en-US">
              <a:solidFill>
                <a:prstClr val="black"/>
              </a:solidFill>
              <a:cs typeface="+mn-cs"/>
            </a:endParaRPr>
          </a:p>
        </p:txBody>
      </p:sp>
      <p:sp>
        <p:nvSpPr>
          <p:cNvPr id="243" name="Rectangle 33"/>
          <p:cNvSpPr>
            <a:spLocks noChangeArrowheads="1"/>
          </p:cNvSpPr>
          <p:nvPr/>
        </p:nvSpPr>
        <p:spPr bwMode="auto">
          <a:xfrm>
            <a:off x="6594475" y="42957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44" name="Rectangle 34"/>
          <p:cNvSpPr>
            <a:spLocks noChangeArrowheads="1"/>
          </p:cNvSpPr>
          <p:nvPr/>
        </p:nvSpPr>
        <p:spPr bwMode="auto">
          <a:xfrm>
            <a:off x="7775575" y="42957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45" name="Rectangle 35"/>
          <p:cNvSpPr>
            <a:spLocks noChangeArrowheads="1"/>
          </p:cNvSpPr>
          <p:nvPr/>
        </p:nvSpPr>
        <p:spPr bwMode="auto">
          <a:xfrm>
            <a:off x="2741613" y="450215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06/30/20X2</a:t>
            </a:r>
            <a:endParaRPr lang="en-US" dirty="0">
              <a:solidFill>
                <a:prstClr val="black"/>
              </a:solidFill>
              <a:cs typeface="+mn-cs"/>
            </a:endParaRPr>
          </a:p>
        </p:txBody>
      </p:sp>
      <p:sp>
        <p:nvSpPr>
          <p:cNvPr id="246" name="Rectangle 36"/>
          <p:cNvSpPr>
            <a:spLocks noChangeArrowheads="1"/>
          </p:cNvSpPr>
          <p:nvPr/>
        </p:nvSpPr>
        <p:spPr bwMode="auto">
          <a:xfrm>
            <a:off x="4173538" y="45021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47" name="Rectangle 37"/>
          <p:cNvSpPr>
            <a:spLocks noChangeArrowheads="1"/>
          </p:cNvSpPr>
          <p:nvPr/>
        </p:nvSpPr>
        <p:spPr bwMode="auto">
          <a:xfrm>
            <a:off x="2741613" y="470852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248" name="Rectangle 38"/>
          <p:cNvSpPr>
            <a:spLocks noChangeArrowheads="1"/>
          </p:cNvSpPr>
          <p:nvPr/>
        </p:nvSpPr>
        <p:spPr bwMode="auto">
          <a:xfrm>
            <a:off x="4173538" y="47085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49" name="Rectangle 39"/>
          <p:cNvSpPr>
            <a:spLocks noChangeArrowheads="1"/>
          </p:cNvSpPr>
          <p:nvPr/>
        </p:nvSpPr>
        <p:spPr bwMode="auto">
          <a:xfrm>
            <a:off x="2741613" y="49149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250" name="Rectangle 40"/>
          <p:cNvSpPr>
            <a:spLocks noChangeArrowheads="1"/>
          </p:cNvSpPr>
          <p:nvPr/>
        </p:nvSpPr>
        <p:spPr bwMode="auto">
          <a:xfrm>
            <a:off x="4173538" y="49149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51" name="Rectangle 41"/>
          <p:cNvSpPr>
            <a:spLocks noChangeArrowheads="1"/>
          </p:cNvSpPr>
          <p:nvPr/>
        </p:nvSpPr>
        <p:spPr bwMode="auto">
          <a:xfrm>
            <a:off x="2741613" y="511968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252" name="Rectangle 42"/>
          <p:cNvSpPr>
            <a:spLocks noChangeArrowheads="1"/>
          </p:cNvSpPr>
          <p:nvPr/>
        </p:nvSpPr>
        <p:spPr bwMode="auto">
          <a:xfrm>
            <a:off x="4173538" y="511968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53" name="Rectangle 43"/>
          <p:cNvSpPr>
            <a:spLocks noChangeArrowheads="1"/>
          </p:cNvSpPr>
          <p:nvPr/>
        </p:nvSpPr>
        <p:spPr bwMode="auto">
          <a:xfrm>
            <a:off x="895350" y="53371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271" name="Rectangle 44"/>
          <p:cNvSpPr>
            <a:spLocks noChangeArrowheads="1"/>
          </p:cNvSpPr>
          <p:nvPr/>
        </p:nvSpPr>
        <p:spPr bwMode="auto">
          <a:xfrm>
            <a:off x="2438400" y="53371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278" name="Rectangle 45"/>
          <p:cNvSpPr>
            <a:spLocks noChangeArrowheads="1"/>
          </p:cNvSpPr>
          <p:nvPr/>
        </p:nvSpPr>
        <p:spPr bwMode="auto">
          <a:xfrm>
            <a:off x="6686550" y="53371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279" name="Rectangle 46"/>
          <p:cNvSpPr>
            <a:spLocks noChangeArrowheads="1"/>
          </p:cNvSpPr>
          <p:nvPr/>
        </p:nvSpPr>
        <p:spPr bwMode="auto">
          <a:xfrm>
            <a:off x="7775575" y="53371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80" name="Rectangle 47"/>
          <p:cNvSpPr>
            <a:spLocks noChangeArrowheads="1"/>
          </p:cNvSpPr>
          <p:nvPr/>
        </p:nvSpPr>
        <p:spPr bwMode="auto">
          <a:xfrm>
            <a:off x="522288" y="630238"/>
            <a:ext cx="6877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company issues 8%, two-year bonds on December 31, 20X1, with a par value of $7,000 and </a:t>
            </a:r>
            <a:endParaRPr lang="en-US">
              <a:solidFill>
                <a:prstClr val="black"/>
              </a:solidFill>
              <a:cs typeface="+mn-cs"/>
            </a:endParaRPr>
          </a:p>
        </p:txBody>
      </p:sp>
      <p:sp>
        <p:nvSpPr>
          <p:cNvPr id="281" name="Rectangle 48"/>
          <p:cNvSpPr>
            <a:spLocks noChangeArrowheads="1"/>
          </p:cNvSpPr>
          <p:nvPr/>
        </p:nvSpPr>
        <p:spPr bwMode="auto">
          <a:xfrm>
            <a:off x="522288" y="825500"/>
            <a:ext cx="753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semiannual interest payments. On the issue date, the annual market rate for these bonds is 10%, which </a:t>
            </a:r>
            <a:endParaRPr lang="en-US">
              <a:solidFill>
                <a:prstClr val="black"/>
              </a:solidFill>
              <a:cs typeface="+mn-cs"/>
            </a:endParaRPr>
          </a:p>
        </p:txBody>
      </p:sp>
      <p:sp>
        <p:nvSpPr>
          <p:cNvPr id="282" name="Rectangle 49"/>
          <p:cNvSpPr>
            <a:spLocks noChangeArrowheads="1"/>
          </p:cNvSpPr>
          <p:nvPr/>
        </p:nvSpPr>
        <p:spPr bwMode="auto">
          <a:xfrm>
            <a:off x="522288" y="1031875"/>
            <a:ext cx="306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implies a selling price of 96.46 or $6,752. </a:t>
            </a:r>
            <a:endParaRPr lang="en-US">
              <a:solidFill>
                <a:prstClr val="black"/>
              </a:solidFill>
              <a:cs typeface="+mn-cs"/>
            </a:endParaRPr>
          </a:p>
        </p:txBody>
      </p:sp>
      <p:sp>
        <p:nvSpPr>
          <p:cNvPr id="283" name="Rectangle 50"/>
          <p:cNvSpPr>
            <a:spLocks noChangeArrowheads="1"/>
          </p:cNvSpPr>
          <p:nvPr/>
        </p:nvSpPr>
        <p:spPr bwMode="auto">
          <a:xfrm>
            <a:off x="522288" y="1295400"/>
            <a:ext cx="69522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Prepare an amortization table for these bonds; use the straight-line method to amortize the </a:t>
            </a:r>
            <a:endParaRPr lang="en-US" dirty="0">
              <a:solidFill>
                <a:prstClr val="black"/>
              </a:solidFill>
              <a:cs typeface="+mn-cs"/>
            </a:endParaRPr>
          </a:p>
        </p:txBody>
      </p:sp>
      <p:sp>
        <p:nvSpPr>
          <p:cNvPr id="284" name="Rectangle 51"/>
          <p:cNvSpPr>
            <a:spLocks noChangeArrowheads="1"/>
          </p:cNvSpPr>
          <p:nvPr/>
        </p:nvSpPr>
        <p:spPr bwMode="auto">
          <a:xfrm>
            <a:off x="522288" y="1492250"/>
            <a:ext cx="69123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discount.   Then, prepare journal entries to record (b) the issuance of bonds on December </a:t>
            </a:r>
            <a:endParaRPr lang="en-US" dirty="0">
              <a:solidFill>
                <a:prstClr val="black"/>
              </a:solidFill>
              <a:cs typeface="+mn-cs"/>
            </a:endParaRPr>
          </a:p>
        </p:txBody>
      </p:sp>
      <p:sp>
        <p:nvSpPr>
          <p:cNvPr id="285" name="Rectangle 52"/>
          <p:cNvSpPr>
            <a:spLocks noChangeArrowheads="1"/>
          </p:cNvSpPr>
          <p:nvPr/>
        </p:nvSpPr>
        <p:spPr bwMode="auto">
          <a:xfrm>
            <a:off x="522288" y="1698625"/>
            <a:ext cx="7493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31, 20X1; (c ) the first through fourth interest payments on each June 30 and December 31; and (d) the </a:t>
            </a:r>
            <a:endParaRPr lang="en-US">
              <a:solidFill>
                <a:prstClr val="black"/>
              </a:solidFill>
              <a:cs typeface="+mn-cs"/>
            </a:endParaRPr>
          </a:p>
        </p:txBody>
      </p:sp>
      <p:sp>
        <p:nvSpPr>
          <p:cNvPr id="286" name="Rectangle 53"/>
          <p:cNvSpPr>
            <a:spLocks noChangeArrowheads="1"/>
          </p:cNvSpPr>
          <p:nvPr/>
        </p:nvSpPr>
        <p:spPr bwMode="auto">
          <a:xfrm>
            <a:off x="522288" y="1903413"/>
            <a:ext cx="3257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maturity of the bond on December 31, 20X3.</a:t>
            </a:r>
            <a:endParaRPr lang="en-US">
              <a:solidFill>
                <a:prstClr val="black"/>
              </a:solidFill>
              <a:cs typeface="+mn-cs"/>
            </a:endParaRPr>
          </a:p>
        </p:txBody>
      </p:sp>
      <p:sp>
        <p:nvSpPr>
          <p:cNvPr id="287" name="Rectangle 54"/>
          <p:cNvSpPr>
            <a:spLocks noChangeArrowheads="1"/>
          </p:cNvSpPr>
          <p:nvPr/>
        </p:nvSpPr>
        <p:spPr bwMode="auto">
          <a:xfrm>
            <a:off x="1622425" y="4068762"/>
            <a:ext cx="2219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Discount on Bonds Payable</a:t>
            </a:r>
            <a:endParaRPr lang="en-US">
              <a:solidFill>
                <a:prstClr val="black"/>
              </a:solidFill>
              <a:cs typeface="+mn-cs"/>
            </a:endParaRPr>
          </a:p>
        </p:txBody>
      </p:sp>
      <p:sp>
        <p:nvSpPr>
          <p:cNvPr id="292" name="Rectangle 55"/>
          <p:cNvSpPr>
            <a:spLocks noChangeArrowheads="1"/>
          </p:cNvSpPr>
          <p:nvPr/>
        </p:nvSpPr>
        <p:spPr bwMode="auto">
          <a:xfrm>
            <a:off x="5949950" y="4068762"/>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Bonds Payable</a:t>
            </a:r>
            <a:endParaRPr lang="en-US">
              <a:solidFill>
                <a:prstClr val="black"/>
              </a:solidFill>
              <a:cs typeface="+mn-cs"/>
            </a:endParaRPr>
          </a:p>
        </p:txBody>
      </p:sp>
      <p:sp>
        <p:nvSpPr>
          <p:cNvPr id="293" name="Rectangle 56"/>
          <p:cNvSpPr>
            <a:spLocks noChangeArrowheads="1"/>
          </p:cNvSpPr>
          <p:nvPr/>
        </p:nvSpPr>
        <p:spPr bwMode="auto">
          <a:xfrm>
            <a:off x="3200400" y="2495550"/>
            <a:ext cx="1795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Unamortized Discount</a:t>
            </a:r>
            <a:endParaRPr lang="en-US" dirty="0">
              <a:solidFill>
                <a:prstClr val="black"/>
              </a:solidFill>
              <a:cs typeface="+mn-cs"/>
            </a:endParaRPr>
          </a:p>
        </p:txBody>
      </p:sp>
      <p:sp>
        <p:nvSpPr>
          <p:cNvPr id="294" name="Rectangle 57"/>
          <p:cNvSpPr>
            <a:spLocks noChangeArrowheads="1"/>
          </p:cNvSpPr>
          <p:nvPr/>
        </p:nvSpPr>
        <p:spPr bwMode="auto">
          <a:xfrm>
            <a:off x="855663" y="4038600"/>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5" name="Rectangle 58"/>
          <p:cNvSpPr>
            <a:spLocks noChangeArrowheads="1"/>
          </p:cNvSpPr>
          <p:nvPr/>
        </p:nvSpPr>
        <p:spPr bwMode="auto">
          <a:xfrm>
            <a:off x="855663" y="4265612"/>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6" name="Rectangle 59"/>
          <p:cNvSpPr>
            <a:spLocks noChangeArrowheads="1"/>
          </p:cNvSpPr>
          <p:nvPr/>
        </p:nvSpPr>
        <p:spPr bwMode="auto">
          <a:xfrm>
            <a:off x="6937375" y="2486025"/>
            <a:ext cx="19050"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7" name="Rectangle 60"/>
          <p:cNvSpPr>
            <a:spLocks noChangeArrowheads="1"/>
          </p:cNvSpPr>
          <p:nvPr/>
        </p:nvSpPr>
        <p:spPr bwMode="auto">
          <a:xfrm>
            <a:off x="855663" y="5305425"/>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8" name="Rectangle 61"/>
          <p:cNvSpPr>
            <a:spLocks noChangeArrowheads="1"/>
          </p:cNvSpPr>
          <p:nvPr/>
        </p:nvSpPr>
        <p:spPr bwMode="auto">
          <a:xfrm>
            <a:off x="846138" y="2465388"/>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9" name="Rectangle 62"/>
          <p:cNvSpPr>
            <a:spLocks noChangeArrowheads="1"/>
          </p:cNvSpPr>
          <p:nvPr/>
        </p:nvSpPr>
        <p:spPr bwMode="auto">
          <a:xfrm>
            <a:off x="6545262" y="4286250"/>
            <a:ext cx="19050"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0" name="Rectangle 63"/>
          <p:cNvSpPr>
            <a:spLocks noChangeArrowheads="1"/>
          </p:cNvSpPr>
          <p:nvPr/>
        </p:nvSpPr>
        <p:spPr bwMode="auto">
          <a:xfrm>
            <a:off x="2600325" y="4286250"/>
            <a:ext cx="20638"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1" name="Rectangle 64"/>
          <p:cNvSpPr>
            <a:spLocks noChangeArrowheads="1"/>
          </p:cNvSpPr>
          <p:nvPr/>
        </p:nvSpPr>
        <p:spPr bwMode="auto">
          <a:xfrm>
            <a:off x="865188" y="2465388"/>
            <a:ext cx="60912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2" name="Rectangle 65"/>
          <p:cNvSpPr>
            <a:spLocks noChangeArrowheads="1"/>
          </p:cNvSpPr>
          <p:nvPr/>
        </p:nvSpPr>
        <p:spPr bwMode="auto">
          <a:xfrm>
            <a:off x="865188" y="2690813"/>
            <a:ext cx="60912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3" name="Rectangle 66"/>
          <p:cNvSpPr>
            <a:spLocks noChangeArrowheads="1"/>
          </p:cNvSpPr>
          <p:nvPr/>
        </p:nvSpPr>
        <p:spPr bwMode="auto">
          <a:xfrm>
            <a:off x="4800600" y="4038600"/>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4" name="Rectangle 67"/>
          <p:cNvSpPr>
            <a:spLocks noChangeArrowheads="1"/>
          </p:cNvSpPr>
          <p:nvPr/>
        </p:nvSpPr>
        <p:spPr bwMode="auto">
          <a:xfrm>
            <a:off x="4800600" y="4265612"/>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5" name="Rectangle 68"/>
          <p:cNvSpPr>
            <a:spLocks noChangeArrowheads="1"/>
          </p:cNvSpPr>
          <p:nvPr/>
        </p:nvSpPr>
        <p:spPr bwMode="auto">
          <a:xfrm>
            <a:off x="4800600" y="5305425"/>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7" name="Rectangle 13"/>
          <p:cNvSpPr>
            <a:spLocks noChangeArrowheads="1"/>
          </p:cNvSpPr>
          <p:nvPr/>
        </p:nvSpPr>
        <p:spPr bwMode="auto">
          <a:xfrm>
            <a:off x="6216650" y="2722563"/>
            <a:ext cx="20967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&lt;&lt;  $7,000 x .9646 = $6,752</a:t>
            </a:r>
            <a:endParaRPr lang="en-US" dirty="0">
              <a:solidFill>
                <a:prstClr val="black"/>
              </a:solidFill>
              <a:cs typeface="+mn-cs"/>
            </a:endParaRPr>
          </a:p>
        </p:txBody>
      </p:sp>
      <p:sp>
        <p:nvSpPr>
          <p:cNvPr id="69" name="Rectangle 6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14-2</a:t>
            </a:r>
            <a:endParaRPr lang="en-US" sz="2400" b="1" dirty="0">
              <a:solidFill>
                <a:prstClr val="white"/>
              </a:solidFill>
            </a:endParaRPr>
          </a:p>
        </p:txBody>
      </p:sp>
      <p:sp>
        <p:nvSpPr>
          <p:cNvPr id="70" name="Rounded Rectangle 69"/>
          <p:cNvSpPr/>
          <p:nvPr/>
        </p:nvSpPr>
        <p:spPr>
          <a:xfrm>
            <a:off x="88901" y="6293739"/>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to record bond issuance and interest expense.</a:t>
            </a:r>
          </a:p>
        </p:txBody>
      </p:sp>
      <p:sp>
        <p:nvSpPr>
          <p:cNvPr id="71" name="Rounded Rectangle 70"/>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amortization of bond discount using straight-line method.</a:t>
            </a:r>
          </a:p>
        </p:txBody>
      </p:sp>
    </p:spTree>
    <p:extLst>
      <p:ext uri="{BB962C8B-B14F-4D97-AF65-F5344CB8AC3E}">
        <p14:creationId xmlns:p14="http://schemas.microsoft.com/office/powerpoint/2010/main" val="2824601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2"/>
                                        </p:tgtEl>
                                        <p:attrNameLst>
                                          <p:attrName>style.visibility</p:attrName>
                                        </p:attrNameLst>
                                      </p:cBhvr>
                                      <p:to>
                                        <p:strVal val="visible"/>
                                      </p:to>
                                    </p:set>
                                    <p:animEffect transition="in" filter="fade">
                                      <p:cBhvr>
                                        <p:cTn id="34" dur="500"/>
                                        <p:tgtEl>
                                          <p:spTgt spid="2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3"/>
                                        </p:tgtEl>
                                        <p:attrNameLst>
                                          <p:attrName>style.visibility</p:attrName>
                                        </p:attrNameLst>
                                      </p:cBhvr>
                                      <p:to>
                                        <p:strVal val="visible"/>
                                      </p:to>
                                    </p:set>
                                    <p:animEffect transition="in" filter="fade">
                                      <p:cBhvr>
                                        <p:cTn id="37" dur="500"/>
                                        <p:tgtEl>
                                          <p:spTgt spid="2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6"/>
                                        </p:tgtEl>
                                        <p:attrNameLst>
                                          <p:attrName>style.visibility</p:attrName>
                                        </p:attrNameLst>
                                      </p:cBhvr>
                                      <p:to>
                                        <p:strVal val="visible"/>
                                      </p:to>
                                    </p:set>
                                    <p:animEffect transition="in" filter="fade">
                                      <p:cBhvr>
                                        <p:cTn id="40" dur="500"/>
                                        <p:tgtEl>
                                          <p:spTgt spid="2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7"/>
                                        </p:tgtEl>
                                        <p:attrNameLst>
                                          <p:attrName>style.visibility</p:attrName>
                                        </p:attrNameLst>
                                      </p:cBhvr>
                                      <p:to>
                                        <p:strVal val="visible"/>
                                      </p:to>
                                    </p:set>
                                    <p:animEffect transition="in" filter="fade">
                                      <p:cBhvr>
                                        <p:cTn id="43" dur="500"/>
                                        <p:tgtEl>
                                          <p:spTgt spid="2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fade">
                                      <p:cBhvr>
                                        <p:cTn id="46" dur="500"/>
                                        <p:tgtEl>
                                          <p:spTgt spid="29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8"/>
                                        </p:tgtEl>
                                        <p:attrNameLst>
                                          <p:attrName>style.visibility</p:attrName>
                                        </p:attrNameLst>
                                      </p:cBhvr>
                                      <p:to>
                                        <p:strVal val="visible"/>
                                      </p:to>
                                    </p:set>
                                    <p:animEffect transition="in" filter="fade">
                                      <p:cBhvr>
                                        <p:cTn id="49" dur="500"/>
                                        <p:tgtEl>
                                          <p:spTgt spid="29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1"/>
                                        </p:tgtEl>
                                        <p:attrNameLst>
                                          <p:attrName>style.visibility</p:attrName>
                                        </p:attrNameLst>
                                      </p:cBhvr>
                                      <p:to>
                                        <p:strVal val="visible"/>
                                      </p:to>
                                    </p:set>
                                    <p:animEffect transition="in" filter="fade">
                                      <p:cBhvr>
                                        <p:cTn id="52" dur="500"/>
                                        <p:tgtEl>
                                          <p:spTgt spid="30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2"/>
                                        </p:tgtEl>
                                        <p:attrNameLst>
                                          <p:attrName>style.visibility</p:attrName>
                                        </p:attrNameLst>
                                      </p:cBhvr>
                                      <p:to>
                                        <p:strVal val="visible"/>
                                      </p:to>
                                    </p:set>
                                    <p:animEffect transition="in" filter="fade">
                                      <p:cBhvr>
                                        <p:cTn id="55" dur="500"/>
                                        <p:tgtEl>
                                          <p:spTgt spid="30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9"/>
                                        </p:tgtEl>
                                        <p:attrNameLst>
                                          <p:attrName>style.visibility</p:attrName>
                                        </p:attrNameLst>
                                      </p:cBhvr>
                                      <p:to>
                                        <p:strVal val="visible"/>
                                      </p:to>
                                    </p:set>
                                    <p:animEffect transition="in" filter="fade">
                                      <p:cBhvr>
                                        <p:cTn id="65" dur="500"/>
                                        <p:tgtEl>
                                          <p:spTgt spid="2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0"/>
                                        </p:tgtEl>
                                        <p:attrNameLst>
                                          <p:attrName>style.visibility</p:attrName>
                                        </p:attrNameLst>
                                      </p:cBhvr>
                                      <p:to>
                                        <p:strVal val="visible"/>
                                      </p:to>
                                    </p:set>
                                    <p:animEffect transition="in" filter="fade">
                                      <p:cBhvr>
                                        <p:cTn id="75" dur="500"/>
                                        <p:tgtEl>
                                          <p:spTgt spid="2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3"/>
                                        </p:tgtEl>
                                        <p:attrNameLst>
                                          <p:attrName>style.visibility</p:attrName>
                                        </p:attrNameLst>
                                      </p:cBhvr>
                                      <p:to>
                                        <p:strVal val="visible"/>
                                      </p:to>
                                    </p:set>
                                    <p:animEffect transition="in" filter="fade">
                                      <p:cBhvr>
                                        <p:cTn id="80" dur="500"/>
                                        <p:tgtEl>
                                          <p:spTgt spid="29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26"/>
                                        </p:tgtEl>
                                        <p:attrNameLst>
                                          <p:attrName>style.visibility</p:attrName>
                                        </p:attrNameLst>
                                      </p:cBhvr>
                                      <p:to>
                                        <p:strVal val="visible"/>
                                      </p:to>
                                    </p:set>
                                    <p:animEffect transition="in" filter="fade">
                                      <p:cBhvr>
                                        <p:cTn id="105" dur="500"/>
                                        <p:tgtEl>
                                          <p:spTgt spid="2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34"/>
                                        </p:tgtEl>
                                        <p:attrNameLst>
                                          <p:attrName>style.visibility</p:attrName>
                                        </p:attrNameLst>
                                      </p:cBhvr>
                                      <p:to>
                                        <p:strVal val="visible"/>
                                      </p:to>
                                    </p:set>
                                    <p:animEffect transition="in" filter="fade">
                                      <p:cBhvr>
                                        <p:cTn id="110" dur="500"/>
                                        <p:tgtEl>
                                          <p:spTgt spid="23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35"/>
                                        </p:tgtEl>
                                        <p:attrNameLst>
                                          <p:attrName>style.visibility</p:attrName>
                                        </p:attrNameLst>
                                      </p:cBhvr>
                                      <p:to>
                                        <p:strVal val="visible"/>
                                      </p:to>
                                    </p:set>
                                    <p:animEffect transition="in" filter="fade">
                                      <p:cBhvr>
                                        <p:cTn id="115" dur="500"/>
                                        <p:tgtEl>
                                          <p:spTgt spid="23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Effect transition="in" filter="fade">
                                      <p:cBhvr>
                                        <p:cTn id="120" dur="500"/>
                                        <p:tgtEl>
                                          <p:spTgt spid="23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fade">
                                      <p:cBhvr>
                                        <p:cTn id="125" dur="500"/>
                                        <p:tgtEl>
                                          <p:spTgt spid="1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43"/>
                                        </p:tgtEl>
                                        <p:attrNameLst>
                                          <p:attrName>style.visibility</p:attrName>
                                        </p:attrNameLst>
                                      </p:cBhvr>
                                      <p:to>
                                        <p:strVal val="visible"/>
                                      </p:to>
                                    </p:set>
                                    <p:animEffect transition="in" filter="fade">
                                      <p:cBhvr>
                                        <p:cTn id="128" dur="500"/>
                                        <p:tgtEl>
                                          <p:spTgt spid="24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44"/>
                                        </p:tgtEl>
                                        <p:attrNameLst>
                                          <p:attrName>style.visibility</p:attrName>
                                        </p:attrNameLst>
                                      </p:cBhvr>
                                      <p:to>
                                        <p:strVal val="visible"/>
                                      </p:to>
                                    </p:set>
                                    <p:animEffect transition="in" filter="fade">
                                      <p:cBhvr>
                                        <p:cTn id="131" dur="500"/>
                                        <p:tgtEl>
                                          <p:spTgt spid="24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92"/>
                                        </p:tgtEl>
                                        <p:attrNameLst>
                                          <p:attrName>style.visibility</p:attrName>
                                        </p:attrNameLst>
                                      </p:cBhvr>
                                      <p:to>
                                        <p:strVal val="visible"/>
                                      </p:to>
                                    </p:set>
                                    <p:animEffect transition="in" filter="fade">
                                      <p:cBhvr>
                                        <p:cTn id="134" dur="500"/>
                                        <p:tgtEl>
                                          <p:spTgt spid="29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99"/>
                                        </p:tgtEl>
                                        <p:attrNameLst>
                                          <p:attrName>style.visibility</p:attrName>
                                        </p:attrNameLst>
                                      </p:cBhvr>
                                      <p:to>
                                        <p:strVal val="visible"/>
                                      </p:to>
                                    </p:set>
                                    <p:animEffect transition="in" filter="fade">
                                      <p:cBhvr>
                                        <p:cTn id="137" dur="500"/>
                                        <p:tgtEl>
                                          <p:spTgt spid="29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03"/>
                                        </p:tgtEl>
                                        <p:attrNameLst>
                                          <p:attrName>style.visibility</p:attrName>
                                        </p:attrNameLst>
                                      </p:cBhvr>
                                      <p:to>
                                        <p:strVal val="visible"/>
                                      </p:to>
                                    </p:set>
                                    <p:animEffect transition="in" filter="fade">
                                      <p:cBhvr>
                                        <p:cTn id="140" dur="500"/>
                                        <p:tgtEl>
                                          <p:spTgt spid="30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04"/>
                                        </p:tgtEl>
                                        <p:attrNameLst>
                                          <p:attrName>style.visibility</p:attrName>
                                        </p:attrNameLst>
                                      </p:cBhvr>
                                      <p:to>
                                        <p:strVal val="visible"/>
                                      </p:to>
                                    </p:set>
                                    <p:animEffect transition="in" filter="fade">
                                      <p:cBhvr>
                                        <p:cTn id="143" dur="500"/>
                                        <p:tgtEl>
                                          <p:spTgt spid="30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05"/>
                                        </p:tgtEl>
                                        <p:attrNameLst>
                                          <p:attrName>style.visibility</p:attrName>
                                        </p:attrNameLst>
                                      </p:cBhvr>
                                      <p:to>
                                        <p:strVal val="visible"/>
                                      </p:to>
                                    </p:set>
                                    <p:animEffect transition="in" filter="fade">
                                      <p:cBhvr>
                                        <p:cTn id="146" dur="500"/>
                                        <p:tgtEl>
                                          <p:spTgt spid="30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278"/>
                                        </p:tgtEl>
                                        <p:attrNameLst>
                                          <p:attrName>style.visibility</p:attrName>
                                        </p:attrNameLst>
                                      </p:cBhvr>
                                      <p:to>
                                        <p:strVal val="visible"/>
                                      </p:to>
                                    </p:set>
                                    <p:animEffect transition="in" filter="fade">
                                      <p:cBhvr>
                                        <p:cTn id="151" dur="500"/>
                                        <p:tgtEl>
                                          <p:spTgt spid="27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79"/>
                                        </p:tgtEl>
                                        <p:attrNameLst>
                                          <p:attrName>style.visibility</p:attrName>
                                        </p:attrNameLst>
                                      </p:cBhvr>
                                      <p:to>
                                        <p:strVal val="visible"/>
                                      </p:to>
                                    </p:set>
                                    <p:animEffect transition="in" filter="fade">
                                      <p:cBhvr>
                                        <p:cTn id="154" dur="500"/>
                                        <p:tgtEl>
                                          <p:spTgt spid="279"/>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9"/>
                                        </p:tgtEl>
                                        <p:attrNameLst>
                                          <p:attrName>style.visibility</p:attrName>
                                        </p:attrNameLst>
                                      </p:cBhvr>
                                      <p:to>
                                        <p:strVal val="visible"/>
                                      </p:to>
                                    </p:set>
                                    <p:animEffect transition="in" filter="fade">
                                      <p:cBhvr>
                                        <p:cTn id="159" dur="500"/>
                                        <p:tgtEl>
                                          <p:spTgt spid="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41"/>
                                        </p:tgtEl>
                                        <p:attrNameLst>
                                          <p:attrName>style.visibility</p:attrName>
                                        </p:attrNameLst>
                                      </p:cBhvr>
                                      <p:to>
                                        <p:strVal val="visible"/>
                                      </p:to>
                                    </p:set>
                                    <p:animEffect transition="in" filter="fade">
                                      <p:cBhvr>
                                        <p:cTn id="162" dur="500"/>
                                        <p:tgtEl>
                                          <p:spTgt spid="24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42"/>
                                        </p:tgtEl>
                                        <p:attrNameLst>
                                          <p:attrName>style.visibility</p:attrName>
                                        </p:attrNameLst>
                                      </p:cBhvr>
                                      <p:to>
                                        <p:strVal val="visible"/>
                                      </p:to>
                                    </p:set>
                                    <p:animEffect transition="in" filter="fade">
                                      <p:cBhvr>
                                        <p:cTn id="165" dur="500"/>
                                        <p:tgtEl>
                                          <p:spTgt spid="24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87"/>
                                        </p:tgtEl>
                                        <p:attrNameLst>
                                          <p:attrName>style.visibility</p:attrName>
                                        </p:attrNameLst>
                                      </p:cBhvr>
                                      <p:to>
                                        <p:strVal val="visible"/>
                                      </p:to>
                                    </p:set>
                                    <p:animEffect transition="in" filter="fade">
                                      <p:cBhvr>
                                        <p:cTn id="168" dur="500"/>
                                        <p:tgtEl>
                                          <p:spTgt spid="28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94"/>
                                        </p:tgtEl>
                                        <p:attrNameLst>
                                          <p:attrName>style.visibility</p:attrName>
                                        </p:attrNameLst>
                                      </p:cBhvr>
                                      <p:to>
                                        <p:strVal val="visible"/>
                                      </p:to>
                                    </p:set>
                                    <p:animEffect transition="in" filter="fade">
                                      <p:cBhvr>
                                        <p:cTn id="171" dur="500"/>
                                        <p:tgtEl>
                                          <p:spTgt spid="29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95"/>
                                        </p:tgtEl>
                                        <p:attrNameLst>
                                          <p:attrName>style.visibility</p:attrName>
                                        </p:attrNameLst>
                                      </p:cBhvr>
                                      <p:to>
                                        <p:strVal val="visible"/>
                                      </p:to>
                                    </p:set>
                                    <p:animEffect transition="in" filter="fade">
                                      <p:cBhvr>
                                        <p:cTn id="174" dur="500"/>
                                        <p:tgtEl>
                                          <p:spTgt spid="29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97"/>
                                        </p:tgtEl>
                                        <p:attrNameLst>
                                          <p:attrName>style.visibility</p:attrName>
                                        </p:attrNameLst>
                                      </p:cBhvr>
                                      <p:to>
                                        <p:strVal val="visible"/>
                                      </p:to>
                                    </p:set>
                                    <p:animEffect transition="in" filter="fade">
                                      <p:cBhvr>
                                        <p:cTn id="177" dur="500"/>
                                        <p:tgtEl>
                                          <p:spTgt spid="29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300"/>
                                        </p:tgtEl>
                                        <p:attrNameLst>
                                          <p:attrName>style.visibility</p:attrName>
                                        </p:attrNameLst>
                                      </p:cBhvr>
                                      <p:to>
                                        <p:strVal val="visible"/>
                                      </p:to>
                                    </p:set>
                                    <p:animEffect transition="in" filter="fade">
                                      <p:cBhvr>
                                        <p:cTn id="180" dur="500"/>
                                        <p:tgtEl>
                                          <p:spTgt spid="300"/>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53"/>
                                        </p:tgtEl>
                                        <p:attrNameLst>
                                          <p:attrName>style.visibility</p:attrName>
                                        </p:attrNameLst>
                                      </p:cBhvr>
                                      <p:to>
                                        <p:strVal val="visible"/>
                                      </p:to>
                                    </p:set>
                                    <p:animEffect transition="in" filter="fade">
                                      <p:cBhvr>
                                        <p:cTn id="185" dur="500"/>
                                        <p:tgtEl>
                                          <p:spTgt spid="25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71"/>
                                        </p:tgtEl>
                                        <p:attrNameLst>
                                          <p:attrName>style.visibility</p:attrName>
                                        </p:attrNameLst>
                                      </p:cBhvr>
                                      <p:to>
                                        <p:strVal val="visible"/>
                                      </p:to>
                                    </p:set>
                                    <p:animEffect transition="in" filter="fade">
                                      <p:cBhvr>
                                        <p:cTn id="188" dur="500"/>
                                        <p:tgtEl>
                                          <p:spTgt spid="271"/>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245"/>
                                        </p:tgtEl>
                                        <p:attrNameLst>
                                          <p:attrName>style.visibility</p:attrName>
                                        </p:attrNameLst>
                                      </p:cBhvr>
                                      <p:to>
                                        <p:strVal val="visible"/>
                                      </p:to>
                                    </p:set>
                                    <p:animEffect transition="in" filter="fade">
                                      <p:cBhvr>
                                        <p:cTn id="193" dur="500"/>
                                        <p:tgtEl>
                                          <p:spTgt spid="24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46"/>
                                        </p:tgtEl>
                                        <p:attrNameLst>
                                          <p:attrName>style.visibility</p:attrName>
                                        </p:attrNameLst>
                                      </p:cBhvr>
                                      <p:to>
                                        <p:strVal val="visible"/>
                                      </p:to>
                                    </p:set>
                                    <p:animEffect transition="in" filter="fade">
                                      <p:cBhvr>
                                        <p:cTn id="196" dur="500"/>
                                        <p:tgtEl>
                                          <p:spTgt spid="246"/>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247"/>
                                        </p:tgtEl>
                                        <p:attrNameLst>
                                          <p:attrName>style.visibility</p:attrName>
                                        </p:attrNameLst>
                                      </p:cBhvr>
                                      <p:to>
                                        <p:strVal val="visible"/>
                                      </p:to>
                                    </p:set>
                                    <p:animEffect transition="in" filter="fade">
                                      <p:cBhvr>
                                        <p:cTn id="201" dur="500"/>
                                        <p:tgtEl>
                                          <p:spTgt spid="24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248"/>
                                        </p:tgtEl>
                                        <p:attrNameLst>
                                          <p:attrName>style.visibility</p:attrName>
                                        </p:attrNameLst>
                                      </p:cBhvr>
                                      <p:to>
                                        <p:strVal val="visible"/>
                                      </p:to>
                                    </p:set>
                                    <p:animEffect transition="in" filter="fade">
                                      <p:cBhvr>
                                        <p:cTn id="204" dur="500"/>
                                        <p:tgtEl>
                                          <p:spTgt spid="248"/>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249"/>
                                        </p:tgtEl>
                                        <p:attrNameLst>
                                          <p:attrName>style.visibility</p:attrName>
                                        </p:attrNameLst>
                                      </p:cBhvr>
                                      <p:to>
                                        <p:strVal val="visible"/>
                                      </p:to>
                                    </p:set>
                                    <p:animEffect transition="in" filter="fade">
                                      <p:cBhvr>
                                        <p:cTn id="209" dur="500"/>
                                        <p:tgtEl>
                                          <p:spTgt spid="249"/>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250"/>
                                        </p:tgtEl>
                                        <p:attrNameLst>
                                          <p:attrName>style.visibility</p:attrName>
                                        </p:attrNameLst>
                                      </p:cBhvr>
                                      <p:to>
                                        <p:strVal val="visible"/>
                                      </p:to>
                                    </p:set>
                                    <p:animEffect transition="in" filter="fade">
                                      <p:cBhvr>
                                        <p:cTn id="212" dur="500"/>
                                        <p:tgtEl>
                                          <p:spTgt spid="250"/>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251"/>
                                        </p:tgtEl>
                                        <p:attrNameLst>
                                          <p:attrName>style.visibility</p:attrName>
                                        </p:attrNameLst>
                                      </p:cBhvr>
                                      <p:to>
                                        <p:strVal val="visible"/>
                                      </p:to>
                                    </p:set>
                                    <p:animEffect transition="in" filter="fade">
                                      <p:cBhvr>
                                        <p:cTn id="217" dur="500"/>
                                        <p:tgtEl>
                                          <p:spTgt spid="251"/>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52"/>
                                        </p:tgtEl>
                                        <p:attrNameLst>
                                          <p:attrName>style.visibility</p:attrName>
                                        </p:attrNameLst>
                                      </p:cBhvr>
                                      <p:to>
                                        <p:strVal val="visible"/>
                                      </p:to>
                                    </p:set>
                                    <p:animEffect transition="in" filter="fade">
                                      <p:cBhvr>
                                        <p:cTn id="220"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3" grpId="0"/>
      <p:bldP spid="31" grpId="0"/>
      <p:bldP spid="226"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71" grpId="0"/>
      <p:bldP spid="278" grpId="0"/>
      <p:bldP spid="279" grpId="0"/>
      <p:bldP spid="287" grpId="0"/>
      <p:bldP spid="292" grpId="0"/>
      <p:bldP spid="293" grpId="0"/>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1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56DB202-C648-4B15-85D2-A4C96BBABE23}" type="slidenum">
              <a:rPr lang="en-US" smtClean="0"/>
              <a:pPr>
                <a:defRPr/>
              </a:pPr>
              <a:t>2</a:t>
            </a:fld>
            <a:endParaRPr lang="en-US" dirty="0"/>
          </a:p>
        </p:txBody>
      </p:sp>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t/>
            </a:r>
            <a:br>
              <a:rPr lang="en-US" altLang="en-US" smtClean="0"/>
            </a:br>
            <a:r>
              <a:rPr lang="en-US" altLang="en-US" smtClean="0"/>
              <a:t/>
            </a:r>
            <a:br>
              <a:rPr lang="en-US" altLang="en-US" smtClean="0"/>
            </a:br>
            <a:r>
              <a:rPr lang="en-US" smtClean="0"/>
              <a:t/>
            </a:r>
            <a:br>
              <a:rPr lang="en-US" smtClean="0"/>
            </a:br>
            <a:r>
              <a:rPr lang="en-US" altLang="en-US" smtClean="0"/>
              <a:t/>
            </a:r>
            <a:br>
              <a:rPr lang="en-US" altLang="en-US" smtClean="0"/>
            </a:br>
            <a:endParaRPr lang="en-US" altLang="en-US" dirty="0" smtClean="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838200" y="1321257"/>
            <a:ext cx="7315200" cy="87312"/>
          </a:xfrm>
          <a:prstGeom prst="rect">
            <a:avLst/>
          </a:prstGeom>
          <a:noFill/>
          <a:ln w="9525">
            <a:noFill/>
            <a:miter lim="800000"/>
            <a:headEnd/>
            <a:tailEnd/>
          </a:ln>
        </p:spPr>
      </p:pic>
      <p:sp>
        <p:nvSpPr>
          <p:cNvPr id="6" name="TextBox 5"/>
          <p:cNvSpPr txBox="1"/>
          <p:nvPr/>
        </p:nvSpPr>
        <p:spPr>
          <a:xfrm>
            <a:off x="762000" y="575171"/>
            <a:ext cx="7391400" cy="769441"/>
          </a:xfrm>
          <a:prstGeom prst="rect">
            <a:avLst/>
          </a:prstGeom>
          <a:noFill/>
        </p:spPr>
        <p:txBody>
          <a:bodyPr wrap="square" rtlCol="0">
            <a:spAutoFit/>
          </a:bodyPr>
          <a:lstStyle/>
          <a:p>
            <a:r>
              <a:rPr lang="en-US" altLang="en-US" sz="4400" b="1" dirty="0" smtClean="0">
                <a:latin typeface="+mj-lt"/>
              </a:rPr>
              <a:t>Chapter 14 Learning Objectives</a:t>
            </a:r>
            <a:endParaRPr lang="en-US" sz="4400" dirty="0">
              <a:latin typeface="+mj-lt"/>
            </a:endParaRPr>
          </a:p>
        </p:txBody>
      </p:sp>
      <p:sp>
        <p:nvSpPr>
          <p:cNvPr id="7" name="Rectangle 6"/>
          <p:cNvSpPr/>
          <p:nvPr/>
        </p:nvSpPr>
        <p:spPr>
          <a:xfrm>
            <a:off x="304800" y="1600200"/>
            <a:ext cx="8839200" cy="4524315"/>
          </a:xfrm>
          <a:prstGeom prst="rect">
            <a:avLst/>
          </a:prstGeom>
        </p:spPr>
        <p:txBody>
          <a:bodyPr wrap="square">
            <a:spAutoFit/>
          </a:bodyPr>
          <a:lstStyle/>
          <a:p>
            <a:r>
              <a:rPr lang="en-US" sz="1600" b="1" dirty="0">
                <a:latin typeface="+mn-lt"/>
              </a:rPr>
              <a:t>CONCEPTUAL</a:t>
            </a:r>
          </a:p>
          <a:p>
            <a:r>
              <a:rPr lang="en-US" sz="1600" b="1" dirty="0" smtClean="0">
                <a:latin typeface="+mn-lt"/>
              </a:rPr>
              <a:t>C1  </a:t>
            </a:r>
            <a:r>
              <a:rPr lang="en-US" sz="1600" dirty="0" smtClean="0">
                <a:latin typeface="+mn-lt"/>
              </a:rPr>
              <a:t>Explain the types of notes and prepare entries to account for notes.</a:t>
            </a:r>
            <a:endParaRPr lang="en-US" sz="1600" dirty="0">
              <a:latin typeface="+mn-lt"/>
            </a:endParaRPr>
          </a:p>
          <a:p>
            <a:r>
              <a:rPr lang="en-US" sz="1600" b="1" dirty="0" smtClean="0">
                <a:latin typeface="+mn-lt"/>
              </a:rPr>
              <a:t>C2  </a:t>
            </a:r>
            <a:r>
              <a:rPr lang="en-US" sz="1600" i="1" dirty="0" smtClean="0">
                <a:latin typeface="+mn-lt"/>
              </a:rPr>
              <a:t>Appendix 14A </a:t>
            </a:r>
            <a:r>
              <a:rPr lang="en-US" sz="1600" dirty="0" smtClean="0">
                <a:latin typeface="+mn-lt"/>
              </a:rPr>
              <a:t>– Explain and compute bond pricing.</a:t>
            </a:r>
          </a:p>
          <a:p>
            <a:r>
              <a:rPr lang="en-US" sz="1600" b="1" dirty="0" smtClean="0">
                <a:latin typeface="+mn-lt"/>
              </a:rPr>
              <a:t>C3</a:t>
            </a:r>
            <a:r>
              <a:rPr lang="en-US" sz="1600" dirty="0" smtClean="0">
                <a:latin typeface="+mn-lt"/>
              </a:rPr>
              <a:t>  </a:t>
            </a:r>
            <a:r>
              <a:rPr lang="en-US" sz="1600" i="1" dirty="0" smtClean="0">
                <a:latin typeface="+mn-lt"/>
              </a:rPr>
              <a:t>Appendix 14C </a:t>
            </a:r>
            <a:r>
              <a:rPr lang="en-US" sz="1600" dirty="0" smtClean="0">
                <a:latin typeface="+mn-lt"/>
              </a:rPr>
              <a:t>– </a:t>
            </a:r>
            <a:r>
              <a:rPr lang="en-US" sz="1600" dirty="0">
                <a:latin typeface="+mn-lt"/>
              </a:rPr>
              <a:t>Describe accounting for leases and pensions.</a:t>
            </a:r>
          </a:p>
          <a:p>
            <a:endParaRPr lang="en-US" sz="1600" dirty="0">
              <a:latin typeface="+mn-lt"/>
            </a:endParaRPr>
          </a:p>
          <a:p>
            <a:r>
              <a:rPr lang="en-US" sz="1600" b="1" dirty="0">
                <a:latin typeface="+mn-lt"/>
              </a:rPr>
              <a:t>ANALYTICAL</a:t>
            </a:r>
          </a:p>
          <a:p>
            <a:r>
              <a:rPr lang="en-US" sz="1600" b="1" dirty="0" smtClean="0">
                <a:latin typeface="+mn-lt"/>
              </a:rPr>
              <a:t>A1  </a:t>
            </a:r>
            <a:r>
              <a:rPr lang="en-US" sz="1600" dirty="0" smtClean="0">
                <a:latin typeface="+mn-lt"/>
              </a:rPr>
              <a:t>Compare bond financing with stock financing.</a:t>
            </a:r>
          </a:p>
          <a:p>
            <a:r>
              <a:rPr lang="en-US" sz="1600" b="1" dirty="0" smtClean="0">
                <a:latin typeface="+mn-lt"/>
              </a:rPr>
              <a:t>A2</a:t>
            </a:r>
            <a:r>
              <a:rPr lang="en-US" sz="1600" dirty="0" smtClean="0">
                <a:latin typeface="+mn-lt"/>
              </a:rPr>
              <a:t>  Assess debt features and their implications.</a:t>
            </a:r>
          </a:p>
          <a:p>
            <a:r>
              <a:rPr lang="en-US" sz="1600" b="1" dirty="0" smtClean="0">
                <a:latin typeface="+mn-lt"/>
              </a:rPr>
              <a:t>A3</a:t>
            </a:r>
            <a:r>
              <a:rPr lang="en-US" sz="1600" dirty="0" smtClean="0">
                <a:latin typeface="+mn-lt"/>
              </a:rPr>
              <a:t>  Compute the debt-to-equity ratio and explain its use.</a:t>
            </a:r>
          </a:p>
          <a:p>
            <a:endParaRPr lang="en-US" sz="1600" dirty="0">
              <a:latin typeface="+mn-lt"/>
            </a:endParaRPr>
          </a:p>
          <a:p>
            <a:r>
              <a:rPr lang="en-US" sz="1600" b="1" dirty="0" smtClean="0">
                <a:latin typeface="+mn-lt"/>
              </a:rPr>
              <a:t>PROCEDURAL</a:t>
            </a:r>
            <a:endParaRPr lang="en-US" sz="1600" b="1" dirty="0">
              <a:latin typeface="+mn-lt"/>
            </a:endParaRPr>
          </a:p>
          <a:p>
            <a:r>
              <a:rPr lang="en-US" sz="1600" b="1" dirty="0" smtClean="0">
                <a:latin typeface="+mn-lt"/>
              </a:rPr>
              <a:t>P1  </a:t>
            </a:r>
            <a:r>
              <a:rPr lang="en-US" sz="1600" dirty="0" smtClean="0">
                <a:latin typeface="+mn-lt"/>
              </a:rPr>
              <a:t>Prepare entries to record bond issuance and interest expense.</a:t>
            </a:r>
            <a:endParaRPr lang="en-US" sz="1600" dirty="0">
              <a:latin typeface="+mn-lt"/>
            </a:endParaRPr>
          </a:p>
          <a:p>
            <a:r>
              <a:rPr lang="en-US" sz="1600" b="1" dirty="0" smtClean="0">
                <a:latin typeface="+mn-lt"/>
              </a:rPr>
              <a:t>P2  </a:t>
            </a:r>
            <a:r>
              <a:rPr lang="en-US" sz="1600" dirty="0" smtClean="0">
                <a:latin typeface="+mn-lt"/>
              </a:rPr>
              <a:t>Compute and record amortization of bond discount using straight-line method.</a:t>
            </a:r>
          </a:p>
          <a:p>
            <a:r>
              <a:rPr lang="en-US" sz="1600" b="1" dirty="0" smtClean="0">
                <a:latin typeface="+mn-lt"/>
              </a:rPr>
              <a:t>P3  </a:t>
            </a:r>
            <a:r>
              <a:rPr lang="en-US" sz="1600" dirty="0">
                <a:latin typeface="+mn-lt"/>
              </a:rPr>
              <a:t>Compute and record amortization of bond </a:t>
            </a:r>
            <a:r>
              <a:rPr lang="en-US" sz="1600" dirty="0" smtClean="0">
                <a:latin typeface="+mn-lt"/>
              </a:rPr>
              <a:t>premium </a:t>
            </a:r>
            <a:r>
              <a:rPr lang="en-US" sz="1600" dirty="0">
                <a:latin typeface="+mn-lt"/>
              </a:rPr>
              <a:t>using straight-line method.</a:t>
            </a:r>
          </a:p>
          <a:p>
            <a:r>
              <a:rPr lang="en-US" sz="1600" b="1" dirty="0" smtClean="0">
                <a:latin typeface="+mn-lt"/>
              </a:rPr>
              <a:t>P4</a:t>
            </a:r>
            <a:r>
              <a:rPr lang="en-US" sz="1600" dirty="0" smtClean="0">
                <a:latin typeface="+mn-lt"/>
              </a:rPr>
              <a:t>  Record the retirement of bonds.</a:t>
            </a:r>
          </a:p>
          <a:p>
            <a:r>
              <a:rPr lang="en-US" sz="1600" b="1" dirty="0" smtClean="0">
                <a:latin typeface="+mn-lt"/>
              </a:rPr>
              <a:t>P5</a:t>
            </a:r>
            <a:r>
              <a:rPr lang="en-US" sz="1600" dirty="0" smtClean="0">
                <a:latin typeface="+mn-lt"/>
              </a:rPr>
              <a:t>  </a:t>
            </a:r>
            <a:r>
              <a:rPr lang="en-US" sz="1600" i="1" dirty="0" smtClean="0">
                <a:latin typeface="+mn-lt"/>
              </a:rPr>
              <a:t>Appendix 14B </a:t>
            </a:r>
            <a:r>
              <a:rPr lang="en-US" sz="1600" dirty="0" smtClean="0">
                <a:latin typeface="+mn-lt"/>
              </a:rPr>
              <a:t>– Compute and record amortization of bond discount using effective interest method.</a:t>
            </a:r>
          </a:p>
          <a:p>
            <a:r>
              <a:rPr lang="en-US" sz="1600" b="1" dirty="0" smtClean="0">
                <a:latin typeface="+mn-lt"/>
              </a:rPr>
              <a:t>P6</a:t>
            </a:r>
            <a:r>
              <a:rPr lang="en-US" sz="1600" dirty="0" smtClean="0">
                <a:latin typeface="+mn-lt"/>
              </a:rPr>
              <a:t>  </a:t>
            </a:r>
            <a:r>
              <a:rPr lang="en-US" sz="1600" i="1" dirty="0">
                <a:latin typeface="+mn-lt"/>
              </a:rPr>
              <a:t>Appendix </a:t>
            </a:r>
            <a:r>
              <a:rPr lang="en-US" sz="1600" i="1" dirty="0" smtClean="0">
                <a:latin typeface="+mn-lt"/>
              </a:rPr>
              <a:t>14B </a:t>
            </a:r>
            <a:r>
              <a:rPr lang="en-US" sz="1600" dirty="0">
                <a:latin typeface="+mn-lt"/>
              </a:rPr>
              <a:t>– Compute and record amortization of bond premium using effective interest method.</a:t>
            </a:r>
          </a:p>
          <a:p>
            <a:endParaRPr lang="en-US" sz="1600" dirty="0">
              <a:latin typeface="+mn-lt"/>
            </a:endParaRPr>
          </a:p>
        </p:txBody>
      </p:sp>
    </p:spTree>
    <p:extLst>
      <p:ext uri="{BB962C8B-B14F-4D97-AF65-F5344CB8AC3E}">
        <p14:creationId xmlns:p14="http://schemas.microsoft.com/office/powerpoint/2010/main" val="24680604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47"/>
          <p:cNvSpPr>
            <a:spLocks noChangeArrowheads="1"/>
          </p:cNvSpPr>
          <p:nvPr/>
        </p:nvSpPr>
        <p:spPr bwMode="auto">
          <a:xfrm>
            <a:off x="512763" y="769937"/>
            <a:ext cx="6877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company issues 8%, two-year bonds on December 31, 20X1, with a par value of $7,000 and </a:t>
            </a:r>
            <a:endParaRPr lang="en-US" dirty="0">
              <a:solidFill>
                <a:prstClr val="black"/>
              </a:solidFill>
              <a:cs typeface="+mn-cs"/>
            </a:endParaRPr>
          </a:p>
        </p:txBody>
      </p:sp>
      <p:sp>
        <p:nvSpPr>
          <p:cNvPr id="70" name="Rectangle 48"/>
          <p:cNvSpPr>
            <a:spLocks noChangeArrowheads="1"/>
          </p:cNvSpPr>
          <p:nvPr/>
        </p:nvSpPr>
        <p:spPr bwMode="auto">
          <a:xfrm>
            <a:off x="512763" y="965199"/>
            <a:ext cx="753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semiannual interest payments. On the issue date, the annual market rate for these bonds is 10%, which </a:t>
            </a:r>
            <a:endParaRPr lang="en-US">
              <a:solidFill>
                <a:prstClr val="black"/>
              </a:solidFill>
              <a:cs typeface="+mn-cs"/>
            </a:endParaRPr>
          </a:p>
        </p:txBody>
      </p:sp>
      <p:sp>
        <p:nvSpPr>
          <p:cNvPr id="71" name="Rectangle 49"/>
          <p:cNvSpPr>
            <a:spLocks noChangeArrowheads="1"/>
          </p:cNvSpPr>
          <p:nvPr/>
        </p:nvSpPr>
        <p:spPr bwMode="auto">
          <a:xfrm>
            <a:off x="512763" y="1171574"/>
            <a:ext cx="306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implies a selling price of 96.46 or $6,752. </a:t>
            </a:r>
            <a:endParaRPr lang="en-US">
              <a:solidFill>
                <a:prstClr val="black"/>
              </a:solidFill>
              <a:cs typeface="+mn-cs"/>
            </a:endParaRPr>
          </a:p>
        </p:txBody>
      </p:sp>
      <p:sp>
        <p:nvSpPr>
          <p:cNvPr id="4" name="AutoShape 3"/>
          <p:cNvSpPr>
            <a:spLocks noChangeAspect="1" noChangeArrowheads="1" noTextEdit="1"/>
          </p:cNvSpPr>
          <p:nvPr/>
        </p:nvSpPr>
        <p:spPr bwMode="auto">
          <a:xfrm>
            <a:off x="1057275" y="3055937"/>
            <a:ext cx="701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 name="Rectangle 5"/>
          <p:cNvSpPr>
            <a:spLocks noChangeArrowheads="1"/>
          </p:cNvSpPr>
          <p:nvPr/>
        </p:nvSpPr>
        <p:spPr bwMode="auto">
          <a:xfrm>
            <a:off x="1057275" y="3055937"/>
            <a:ext cx="70104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6554788" y="3076575"/>
            <a:ext cx="504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2" name="Rectangle 7"/>
          <p:cNvSpPr>
            <a:spLocks noChangeArrowheads="1"/>
          </p:cNvSpPr>
          <p:nvPr/>
        </p:nvSpPr>
        <p:spPr bwMode="auto">
          <a:xfrm>
            <a:off x="7381875" y="3076575"/>
            <a:ext cx="574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4" name="Rectangle 8"/>
          <p:cNvSpPr>
            <a:spLocks noChangeArrowheads="1"/>
          </p:cNvSpPr>
          <p:nvPr/>
        </p:nvSpPr>
        <p:spPr bwMode="auto">
          <a:xfrm>
            <a:off x="1087438" y="3305175"/>
            <a:ext cx="898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12/31/20X1</a:t>
            </a:r>
            <a:endParaRPr lang="en-US" dirty="0">
              <a:solidFill>
                <a:prstClr val="black"/>
              </a:solidFill>
              <a:cs typeface="+mn-cs"/>
            </a:endParaRPr>
          </a:p>
        </p:txBody>
      </p:sp>
      <p:sp>
        <p:nvSpPr>
          <p:cNvPr id="25" name="Rectangle 9"/>
          <p:cNvSpPr>
            <a:spLocks noChangeArrowheads="1"/>
          </p:cNvSpPr>
          <p:nvPr/>
        </p:nvSpPr>
        <p:spPr bwMode="auto">
          <a:xfrm>
            <a:off x="1985963" y="3305175"/>
            <a:ext cx="474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26" name="Rectangle 10"/>
          <p:cNvSpPr>
            <a:spLocks noChangeArrowheads="1"/>
          </p:cNvSpPr>
          <p:nvPr/>
        </p:nvSpPr>
        <p:spPr bwMode="auto">
          <a:xfrm>
            <a:off x="2852738" y="3305175"/>
            <a:ext cx="1320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 x .9646)</a:t>
            </a:r>
            <a:endParaRPr lang="en-US">
              <a:solidFill>
                <a:prstClr val="black"/>
              </a:solidFill>
              <a:cs typeface="+mn-cs"/>
            </a:endParaRPr>
          </a:p>
        </p:txBody>
      </p:sp>
      <p:sp>
        <p:nvSpPr>
          <p:cNvPr id="27" name="Rectangle 11"/>
          <p:cNvSpPr>
            <a:spLocks noChangeArrowheads="1"/>
          </p:cNvSpPr>
          <p:nvPr/>
        </p:nvSpPr>
        <p:spPr bwMode="auto">
          <a:xfrm>
            <a:off x="6665913" y="3305175"/>
            <a:ext cx="4937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6,752</a:t>
            </a:r>
            <a:endParaRPr lang="en-US">
              <a:solidFill>
                <a:prstClr val="black"/>
              </a:solidFill>
              <a:cs typeface="+mn-cs"/>
            </a:endParaRPr>
          </a:p>
        </p:txBody>
      </p:sp>
      <p:sp>
        <p:nvSpPr>
          <p:cNvPr id="28" name="Rectangle 12"/>
          <p:cNvSpPr>
            <a:spLocks noChangeArrowheads="1"/>
          </p:cNvSpPr>
          <p:nvPr/>
        </p:nvSpPr>
        <p:spPr bwMode="auto">
          <a:xfrm>
            <a:off x="1985963" y="3513137"/>
            <a:ext cx="2178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Discount on Bonds Payable</a:t>
            </a:r>
            <a:endParaRPr lang="en-US">
              <a:solidFill>
                <a:prstClr val="black"/>
              </a:solidFill>
              <a:cs typeface="+mn-cs"/>
            </a:endParaRPr>
          </a:p>
        </p:txBody>
      </p:sp>
      <p:sp>
        <p:nvSpPr>
          <p:cNvPr id="29" name="Rectangle 13"/>
          <p:cNvSpPr>
            <a:spLocks noChangeArrowheads="1"/>
          </p:cNvSpPr>
          <p:nvPr/>
        </p:nvSpPr>
        <p:spPr bwMode="auto">
          <a:xfrm>
            <a:off x="6796088" y="3513137"/>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248</a:t>
            </a:r>
            <a:endParaRPr lang="en-US">
              <a:solidFill>
                <a:prstClr val="black"/>
              </a:solidFill>
              <a:cs typeface="+mn-cs"/>
            </a:endParaRPr>
          </a:p>
        </p:txBody>
      </p:sp>
      <p:sp>
        <p:nvSpPr>
          <p:cNvPr id="30" name="Rectangle 14"/>
          <p:cNvSpPr>
            <a:spLocks noChangeArrowheads="1"/>
          </p:cNvSpPr>
          <p:nvPr/>
        </p:nvSpPr>
        <p:spPr bwMode="auto">
          <a:xfrm>
            <a:off x="2166938" y="3721100"/>
            <a:ext cx="12207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Bonds Payable</a:t>
            </a:r>
            <a:endParaRPr lang="en-US">
              <a:solidFill>
                <a:prstClr val="black"/>
              </a:solidFill>
              <a:cs typeface="+mn-cs"/>
            </a:endParaRPr>
          </a:p>
        </p:txBody>
      </p:sp>
      <p:sp>
        <p:nvSpPr>
          <p:cNvPr id="224" name="Rectangle 15"/>
          <p:cNvSpPr>
            <a:spLocks noChangeArrowheads="1"/>
          </p:cNvSpPr>
          <p:nvPr/>
        </p:nvSpPr>
        <p:spPr bwMode="auto">
          <a:xfrm>
            <a:off x="7573963" y="3721100"/>
            <a:ext cx="4937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25" name="Rectangle 16"/>
          <p:cNvSpPr>
            <a:spLocks noChangeArrowheads="1"/>
          </p:cNvSpPr>
          <p:nvPr/>
        </p:nvSpPr>
        <p:spPr bwMode="auto">
          <a:xfrm>
            <a:off x="3517900" y="3076575"/>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27" name="Rectangle 17"/>
          <p:cNvSpPr>
            <a:spLocks noChangeArrowheads="1"/>
          </p:cNvSpPr>
          <p:nvPr/>
        </p:nvSpPr>
        <p:spPr bwMode="auto">
          <a:xfrm>
            <a:off x="1047750" y="3046412"/>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8" name="Line 18"/>
          <p:cNvSpPr>
            <a:spLocks noChangeShapeType="1"/>
          </p:cNvSpPr>
          <p:nvPr/>
        </p:nvSpPr>
        <p:spPr bwMode="auto">
          <a:xfrm>
            <a:off x="1854200" y="30670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9" name="Rectangle 19"/>
          <p:cNvSpPr>
            <a:spLocks noChangeArrowheads="1"/>
          </p:cNvSpPr>
          <p:nvPr/>
        </p:nvSpPr>
        <p:spPr bwMode="auto">
          <a:xfrm>
            <a:off x="1854200" y="30670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0" name="Line 20"/>
          <p:cNvSpPr>
            <a:spLocks noChangeShapeType="1"/>
          </p:cNvSpPr>
          <p:nvPr/>
        </p:nvSpPr>
        <p:spPr bwMode="auto">
          <a:xfrm>
            <a:off x="6353175" y="30670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1" name="Rectangle 21"/>
          <p:cNvSpPr>
            <a:spLocks noChangeArrowheads="1"/>
          </p:cNvSpPr>
          <p:nvPr/>
        </p:nvSpPr>
        <p:spPr bwMode="auto">
          <a:xfrm>
            <a:off x="6353175" y="30670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Line 22"/>
          <p:cNvSpPr>
            <a:spLocks noChangeShapeType="1"/>
          </p:cNvSpPr>
          <p:nvPr/>
        </p:nvSpPr>
        <p:spPr bwMode="auto">
          <a:xfrm>
            <a:off x="7150100" y="30670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5" name="Rectangle 23"/>
          <p:cNvSpPr>
            <a:spLocks noChangeArrowheads="1"/>
          </p:cNvSpPr>
          <p:nvPr/>
        </p:nvSpPr>
        <p:spPr bwMode="auto">
          <a:xfrm>
            <a:off x="7150100" y="30670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6" name="Rectangle 24"/>
          <p:cNvSpPr>
            <a:spLocks noChangeArrowheads="1"/>
          </p:cNvSpPr>
          <p:nvPr/>
        </p:nvSpPr>
        <p:spPr bwMode="auto">
          <a:xfrm>
            <a:off x="8047038" y="30670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7" name="Line 25"/>
          <p:cNvSpPr>
            <a:spLocks noChangeShapeType="1"/>
          </p:cNvSpPr>
          <p:nvPr/>
        </p:nvSpPr>
        <p:spPr bwMode="auto">
          <a:xfrm>
            <a:off x="1057275" y="3294062"/>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8" name="Rectangle 26"/>
          <p:cNvSpPr>
            <a:spLocks noChangeArrowheads="1"/>
          </p:cNvSpPr>
          <p:nvPr/>
        </p:nvSpPr>
        <p:spPr bwMode="auto">
          <a:xfrm>
            <a:off x="1057275" y="3294062"/>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9" name="Line 27"/>
          <p:cNvSpPr>
            <a:spLocks noChangeShapeType="1"/>
          </p:cNvSpPr>
          <p:nvPr/>
        </p:nvSpPr>
        <p:spPr bwMode="auto">
          <a:xfrm>
            <a:off x="1854200" y="3294062"/>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0" name="Rectangle 28"/>
          <p:cNvSpPr>
            <a:spLocks noChangeArrowheads="1"/>
          </p:cNvSpPr>
          <p:nvPr/>
        </p:nvSpPr>
        <p:spPr bwMode="auto">
          <a:xfrm>
            <a:off x="1854200" y="3294062"/>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1" name="Line 29"/>
          <p:cNvSpPr>
            <a:spLocks noChangeShapeType="1"/>
          </p:cNvSpPr>
          <p:nvPr/>
        </p:nvSpPr>
        <p:spPr bwMode="auto">
          <a:xfrm>
            <a:off x="6353175" y="3294062"/>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2" name="Rectangle 30"/>
          <p:cNvSpPr>
            <a:spLocks noChangeArrowheads="1"/>
          </p:cNvSpPr>
          <p:nvPr/>
        </p:nvSpPr>
        <p:spPr bwMode="auto">
          <a:xfrm>
            <a:off x="6353175" y="3294062"/>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3" name="Line 31"/>
          <p:cNvSpPr>
            <a:spLocks noChangeShapeType="1"/>
          </p:cNvSpPr>
          <p:nvPr/>
        </p:nvSpPr>
        <p:spPr bwMode="auto">
          <a:xfrm>
            <a:off x="7150100" y="3294062"/>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4" name="Rectangle 32"/>
          <p:cNvSpPr>
            <a:spLocks noChangeArrowheads="1"/>
          </p:cNvSpPr>
          <p:nvPr/>
        </p:nvSpPr>
        <p:spPr bwMode="auto">
          <a:xfrm>
            <a:off x="7150100" y="3294062"/>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Line 33"/>
          <p:cNvSpPr>
            <a:spLocks noChangeShapeType="1"/>
          </p:cNvSpPr>
          <p:nvPr/>
        </p:nvSpPr>
        <p:spPr bwMode="auto">
          <a:xfrm>
            <a:off x="8058150" y="3294062"/>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Rectangle 34"/>
          <p:cNvSpPr>
            <a:spLocks noChangeArrowheads="1"/>
          </p:cNvSpPr>
          <p:nvPr/>
        </p:nvSpPr>
        <p:spPr bwMode="auto">
          <a:xfrm>
            <a:off x="8058150" y="3294062"/>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Rectangle 35"/>
          <p:cNvSpPr>
            <a:spLocks noChangeArrowheads="1"/>
          </p:cNvSpPr>
          <p:nvPr/>
        </p:nvSpPr>
        <p:spPr bwMode="auto">
          <a:xfrm>
            <a:off x="1066800" y="3046412"/>
            <a:ext cx="7000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Rectangle 36"/>
          <p:cNvSpPr>
            <a:spLocks noChangeArrowheads="1"/>
          </p:cNvSpPr>
          <p:nvPr/>
        </p:nvSpPr>
        <p:spPr bwMode="auto">
          <a:xfrm>
            <a:off x="1066800" y="3273425"/>
            <a:ext cx="7000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Line 37"/>
          <p:cNvSpPr>
            <a:spLocks noChangeShapeType="1"/>
          </p:cNvSpPr>
          <p:nvPr/>
        </p:nvSpPr>
        <p:spPr bwMode="auto">
          <a:xfrm>
            <a:off x="1066800" y="349250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Rectangle 38"/>
          <p:cNvSpPr>
            <a:spLocks noChangeArrowheads="1"/>
          </p:cNvSpPr>
          <p:nvPr/>
        </p:nvSpPr>
        <p:spPr bwMode="auto">
          <a:xfrm>
            <a:off x="1066800" y="3492500"/>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Line 39"/>
          <p:cNvSpPr>
            <a:spLocks noChangeShapeType="1"/>
          </p:cNvSpPr>
          <p:nvPr/>
        </p:nvSpPr>
        <p:spPr bwMode="auto">
          <a:xfrm>
            <a:off x="1066800" y="370046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 name="Rectangle 40"/>
          <p:cNvSpPr>
            <a:spLocks noChangeArrowheads="1"/>
          </p:cNvSpPr>
          <p:nvPr/>
        </p:nvSpPr>
        <p:spPr bwMode="auto">
          <a:xfrm>
            <a:off x="1066800" y="370046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 name="Line 41"/>
          <p:cNvSpPr>
            <a:spLocks noChangeShapeType="1"/>
          </p:cNvSpPr>
          <p:nvPr/>
        </p:nvSpPr>
        <p:spPr bwMode="auto">
          <a:xfrm>
            <a:off x="1066800" y="3908425"/>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Rectangle 42"/>
          <p:cNvSpPr>
            <a:spLocks noChangeArrowheads="1"/>
          </p:cNvSpPr>
          <p:nvPr/>
        </p:nvSpPr>
        <p:spPr bwMode="auto">
          <a:xfrm>
            <a:off x="1066800" y="3908425"/>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Line 43"/>
          <p:cNvSpPr>
            <a:spLocks noChangeShapeType="1"/>
          </p:cNvSpPr>
          <p:nvPr/>
        </p:nvSpPr>
        <p:spPr bwMode="auto">
          <a:xfrm>
            <a:off x="1066800" y="411480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7" name="Rectangle 44"/>
          <p:cNvSpPr>
            <a:spLocks noChangeArrowheads="1"/>
          </p:cNvSpPr>
          <p:nvPr/>
        </p:nvSpPr>
        <p:spPr bwMode="auto">
          <a:xfrm>
            <a:off x="1066800" y="4114800"/>
            <a:ext cx="70008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3" name="Rectangle 6"/>
          <p:cNvSpPr>
            <a:spLocks noChangeArrowheads="1"/>
          </p:cNvSpPr>
          <p:nvPr/>
        </p:nvSpPr>
        <p:spPr bwMode="auto">
          <a:xfrm>
            <a:off x="846138" y="1465262"/>
            <a:ext cx="3681413"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4" name="Rectangle 7"/>
          <p:cNvSpPr>
            <a:spLocks noChangeArrowheads="1"/>
          </p:cNvSpPr>
          <p:nvPr/>
        </p:nvSpPr>
        <p:spPr bwMode="auto">
          <a:xfrm>
            <a:off x="4791075" y="1465262"/>
            <a:ext cx="3468688"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5" name="Rectangle 31"/>
          <p:cNvSpPr>
            <a:spLocks noChangeArrowheads="1"/>
          </p:cNvSpPr>
          <p:nvPr/>
        </p:nvSpPr>
        <p:spPr bwMode="auto">
          <a:xfrm>
            <a:off x="885825" y="171291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146" name="Rectangle 32"/>
          <p:cNvSpPr>
            <a:spLocks noChangeArrowheads="1"/>
          </p:cNvSpPr>
          <p:nvPr/>
        </p:nvSpPr>
        <p:spPr bwMode="auto">
          <a:xfrm>
            <a:off x="2157413" y="171291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248</a:t>
            </a:r>
            <a:endParaRPr lang="en-US">
              <a:solidFill>
                <a:prstClr val="black"/>
              </a:solidFill>
              <a:cs typeface="+mn-cs"/>
            </a:endParaRPr>
          </a:p>
        </p:txBody>
      </p:sp>
      <p:sp>
        <p:nvSpPr>
          <p:cNvPr id="147" name="Rectangle 33"/>
          <p:cNvSpPr>
            <a:spLocks noChangeArrowheads="1"/>
          </p:cNvSpPr>
          <p:nvPr/>
        </p:nvSpPr>
        <p:spPr bwMode="auto">
          <a:xfrm>
            <a:off x="6584950" y="171291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148" name="Rectangle 34"/>
          <p:cNvSpPr>
            <a:spLocks noChangeArrowheads="1"/>
          </p:cNvSpPr>
          <p:nvPr/>
        </p:nvSpPr>
        <p:spPr bwMode="auto">
          <a:xfrm>
            <a:off x="7766050" y="171291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149" name="Rectangle 35"/>
          <p:cNvSpPr>
            <a:spLocks noChangeArrowheads="1"/>
          </p:cNvSpPr>
          <p:nvPr/>
        </p:nvSpPr>
        <p:spPr bwMode="auto">
          <a:xfrm>
            <a:off x="2732088" y="191928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06/30/20X2</a:t>
            </a:r>
            <a:endParaRPr lang="en-US" dirty="0">
              <a:solidFill>
                <a:prstClr val="black"/>
              </a:solidFill>
              <a:cs typeface="+mn-cs"/>
            </a:endParaRPr>
          </a:p>
        </p:txBody>
      </p:sp>
      <p:sp>
        <p:nvSpPr>
          <p:cNvPr id="150" name="Rectangle 36"/>
          <p:cNvSpPr>
            <a:spLocks noChangeArrowheads="1"/>
          </p:cNvSpPr>
          <p:nvPr/>
        </p:nvSpPr>
        <p:spPr bwMode="auto">
          <a:xfrm>
            <a:off x="4164013" y="191928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1" name="Rectangle 37"/>
          <p:cNvSpPr>
            <a:spLocks noChangeArrowheads="1"/>
          </p:cNvSpPr>
          <p:nvPr/>
        </p:nvSpPr>
        <p:spPr bwMode="auto">
          <a:xfrm>
            <a:off x="2732088" y="212566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152" name="Rectangle 38"/>
          <p:cNvSpPr>
            <a:spLocks noChangeArrowheads="1"/>
          </p:cNvSpPr>
          <p:nvPr/>
        </p:nvSpPr>
        <p:spPr bwMode="auto">
          <a:xfrm>
            <a:off x="4164013" y="2125662"/>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3" name="Rectangle 39"/>
          <p:cNvSpPr>
            <a:spLocks noChangeArrowheads="1"/>
          </p:cNvSpPr>
          <p:nvPr/>
        </p:nvSpPr>
        <p:spPr bwMode="auto">
          <a:xfrm>
            <a:off x="2732088" y="233203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154" name="Rectangle 40"/>
          <p:cNvSpPr>
            <a:spLocks noChangeArrowheads="1"/>
          </p:cNvSpPr>
          <p:nvPr/>
        </p:nvSpPr>
        <p:spPr bwMode="auto">
          <a:xfrm>
            <a:off x="4164013" y="233203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5" name="Rectangle 41"/>
          <p:cNvSpPr>
            <a:spLocks noChangeArrowheads="1"/>
          </p:cNvSpPr>
          <p:nvPr/>
        </p:nvSpPr>
        <p:spPr bwMode="auto">
          <a:xfrm>
            <a:off x="2732088" y="2536824"/>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156" name="Rectangle 42"/>
          <p:cNvSpPr>
            <a:spLocks noChangeArrowheads="1"/>
          </p:cNvSpPr>
          <p:nvPr/>
        </p:nvSpPr>
        <p:spPr bwMode="auto">
          <a:xfrm>
            <a:off x="4164013" y="2536824"/>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7" name="Rectangle 43"/>
          <p:cNvSpPr>
            <a:spLocks noChangeArrowheads="1"/>
          </p:cNvSpPr>
          <p:nvPr/>
        </p:nvSpPr>
        <p:spPr bwMode="auto">
          <a:xfrm>
            <a:off x="885825" y="275431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158" name="Rectangle 44"/>
          <p:cNvSpPr>
            <a:spLocks noChangeArrowheads="1"/>
          </p:cNvSpPr>
          <p:nvPr/>
        </p:nvSpPr>
        <p:spPr bwMode="auto">
          <a:xfrm>
            <a:off x="2428875" y="275431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159" name="Rectangle 45"/>
          <p:cNvSpPr>
            <a:spLocks noChangeArrowheads="1"/>
          </p:cNvSpPr>
          <p:nvPr/>
        </p:nvSpPr>
        <p:spPr bwMode="auto">
          <a:xfrm>
            <a:off x="6677025" y="275431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160" name="Rectangle 46"/>
          <p:cNvSpPr>
            <a:spLocks noChangeArrowheads="1"/>
          </p:cNvSpPr>
          <p:nvPr/>
        </p:nvSpPr>
        <p:spPr bwMode="auto">
          <a:xfrm>
            <a:off x="7766050" y="275431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161" name="Rectangle 54"/>
          <p:cNvSpPr>
            <a:spLocks noChangeArrowheads="1"/>
          </p:cNvSpPr>
          <p:nvPr/>
        </p:nvSpPr>
        <p:spPr bwMode="auto">
          <a:xfrm>
            <a:off x="1612900" y="1485899"/>
            <a:ext cx="2219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Discount on Bonds Payable</a:t>
            </a:r>
            <a:endParaRPr lang="en-US">
              <a:solidFill>
                <a:prstClr val="black"/>
              </a:solidFill>
              <a:cs typeface="+mn-cs"/>
            </a:endParaRPr>
          </a:p>
        </p:txBody>
      </p:sp>
      <p:sp>
        <p:nvSpPr>
          <p:cNvPr id="162" name="Rectangle 55"/>
          <p:cNvSpPr>
            <a:spLocks noChangeArrowheads="1"/>
          </p:cNvSpPr>
          <p:nvPr/>
        </p:nvSpPr>
        <p:spPr bwMode="auto">
          <a:xfrm>
            <a:off x="5940425" y="1485899"/>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Bonds Payable</a:t>
            </a:r>
            <a:endParaRPr lang="en-US">
              <a:solidFill>
                <a:prstClr val="black"/>
              </a:solidFill>
              <a:cs typeface="+mn-cs"/>
            </a:endParaRPr>
          </a:p>
        </p:txBody>
      </p:sp>
      <p:sp>
        <p:nvSpPr>
          <p:cNvPr id="163" name="Rectangle 57"/>
          <p:cNvSpPr>
            <a:spLocks noChangeArrowheads="1"/>
          </p:cNvSpPr>
          <p:nvPr/>
        </p:nvSpPr>
        <p:spPr bwMode="auto">
          <a:xfrm>
            <a:off x="846138" y="1455737"/>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4" name="Rectangle 58"/>
          <p:cNvSpPr>
            <a:spLocks noChangeArrowheads="1"/>
          </p:cNvSpPr>
          <p:nvPr/>
        </p:nvSpPr>
        <p:spPr bwMode="auto">
          <a:xfrm>
            <a:off x="846138" y="1682749"/>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5" name="Rectangle 60"/>
          <p:cNvSpPr>
            <a:spLocks noChangeArrowheads="1"/>
          </p:cNvSpPr>
          <p:nvPr/>
        </p:nvSpPr>
        <p:spPr bwMode="auto">
          <a:xfrm>
            <a:off x="846138" y="2722562"/>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6" name="Rectangle 62"/>
          <p:cNvSpPr>
            <a:spLocks noChangeArrowheads="1"/>
          </p:cNvSpPr>
          <p:nvPr/>
        </p:nvSpPr>
        <p:spPr bwMode="auto">
          <a:xfrm>
            <a:off x="6535737" y="1703387"/>
            <a:ext cx="19050"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7" name="Rectangle 63"/>
          <p:cNvSpPr>
            <a:spLocks noChangeArrowheads="1"/>
          </p:cNvSpPr>
          <p:nvPr/>
        </p:nvSpPr>
        <p:spPr bwMode="auto">
          <a:xfrm>
            <a:off x="2590800" y="1703387"/>
            <a:ext cx="20638"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8" name="Rectangle 66"/>
          <p:cNvSpPr>
            <a:spLocks noChangeArrowheads="1"/>
          </p:cNvSpPr>
          <p:nvPr/>
        </p:nvSpPr>
        <p:spPr bwMode="auto">
          <a:xfrm>
            <a:off x="4791075" y="1455737"/>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9" name="Rectangle 67"/>
          <p:cNvSpPr>
            <a:spLocks noChangeArrowheads="1"/>
          </p:cNvSpPr>
          <p:nvPr/>
        </p:nvSpPr>
        <p:spPr bwMode="auto">
          <a:xfrm>
            <a:off x="4791075" y="1682749"/>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0" name="Rectangle 68"/>
          <p:cNvSpPr>
            <a:spLocks noChangeArrowheads="1"/>
          </p:cNvSpPr>
          <p:nvPr/>
        </p:nvSpPr>
        <p:spPr bwMode="auto">
          <a:xfrm>
            <a:off x="4791075" y="2722562"/>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6" name="Rectangle 7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14-2</a:t>
            </a:r>
            <a:endParaRPr lang="en-US" sz="2400" b="1" dirty="0">
              <a:solidFill>
                <a:prstClr val="white"/>
              </a:solidFill>
            </a:endParaRPr>
          </a:p>
        </p:txBody>
      </p:sp>
      <p:sp>
        <p:nvSpPr>
          <p:cNvPr id="77" name="Rounded Rectangle 76"/>
          <p:cNvSpPr/>
          <p:nvPr/>
        </p:nvSpPr>
        <p:spPr>
          <a:xfrm>
            <a:off x="88901" y="6293739"/>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to record bond issuance and interest expense.</a:t>
            </a:r>
          </a:p>
        </p:txBody>
      </p:sp>
      <p:sp>
        <p:nvSpPr>
          <p:cNvPr id="78" name="Rounded Rectangle 77"/>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amortization of bond discount using straight-line method.</a:t>
            </a:r>
          </a:p>
        </p:txBody>
      </p:sp>
    </p:spTree>
    <p:extLst>
      <p:ext uri="{BB962C8B-B14F-4D97-AF65-F5344CB8AC3E}">
        <p14:creationId xmlns:p14="http://schemas.microsoft.com/office/powerpoint/2010/main" val="1578647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4"/>
                                        </p:tgtEl>
                                        <p:attrNameLst>
                                          <p:attrName>style.visibility</p:attrName>
                                        </p:attrNameLst>
                                      </p:cBhvr>
                                      <p:to>
                                        <p:strVal val="visible"/>
                                      </p:to>
                                    </p:set>
                                    <p:animEffect transition="in" filter="fade">
                                      <p:cBhvr>
                                        <p:cTn id="42"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2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47"/>
          <p:cNvSpPr>
            <a:spLocks noChangeArrowheads="1"/>
          </p:cNvSpPr>
          <p:nvPr/>
        </p:nvSpPr>
        <p:spPr bwMode="auto">
          <a:xfrm>
            <a:off x="609600" y="539231"/>
            <a:ext cx="6877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company issues 8%, two-year bonds on December 31, 20X1, with a par value of $7,000 and </a:t>
            </a:r>
            <a:endParaRPr lang="en-US" dirty="0">
              <a:solidFill>
                <a:prstClr val="black"/>
              </a:solidFill>
              <a:cs typeface="+mn-cs"/>
            </a:endParaRPr>
          </a:p>
        </p:txBody>
      </p:sp>
      <p:sp>
        <p:nvSpPr>
          <p:cNvPr id="70" name="Rectangle 48"/>
          <p:cNvSpPr>
            <a:spLocks noChangeArrowheads="1"/>
          </p:cNvSpPr>
          <p:nvPr/>
        </p:nvSpPr>
        <p:spPr bwMode="auto">
          <a:xfrm>
            <a:off x="609600" y="734493"/>
            <a:ext cx="753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semiannual interest payments. On the issue date, the annual market rate for these bonds is 10%, which </a:t>
            </a:r>
            <a:endParaRPr lang="en-US">
              <a:solidFill>
                <a:prstClr val="black"/>
              </a:solidFill>
              <a:cs typeface="+mn-cs"/>
            </a:endParaRPr>
          </a:p>
        </p:txBody>
      </p:sp>
      <p:sp>
        <p:nvSpPr>
          <p:cNvPr id="71" name="Rectangle 49"/>
          <p:cNvSpPr>
            <a:spLocks noChangeArrowheads="1"/>
          </p:cNvSpPr>
          <p:nvPr/>
        </p:nvSpPr>
        <p:spPr bwMode="auto">
          <a:xfrm>
            <a:off x="609600" y="940868"/>
            <a:ext cx="306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implies a selling price of 96.46 or $6,752. </a:t>
            </a:r>
            <a:endParaRPr lang="en-US">
              <a:solidFill>
                <a:prstClr val="black"/>
              </a:solidFill>
              <a:cs typeface="+mn-cs"/>
            </a:endParaRPr>
          </a:p>
        </p:txBody>
      </p:sp>
      <p:sp>
        <p:nvSpPr>
          <p:cNvPr id="143" name="Rectangle 6"/>
          <p:cNvSpPr>
            <a:spLocks noChangeArrowheads="1"/>
          </p:cNvSpPr>
          <p:nvPr/>
        </p:nvSpPr>
        <p:spPr bwMode="auto">
          <a:xfrm>
            <a:off x="942975" y="1234556"/>
            <a:ext cx="3681413"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4" name="Rectangle 7"/>
          <p:cNvSpPr>
            <a:spLocks noChangeArrowheads="1"/>
          </p:cNvSpPr>
          <p:nvPr/>
        </p:nvSpPr>
        <p:spPr bwMode="auto">
          <a:xfrm>
            <a:off x="4887912" y="1234556"/>
            <a:ext cx="3468688"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5" name="Rectangle 31"/>
          <p:cNvSpPr>
            <a:spLocks noChangeArrowheads="1"/>
          </p:cNvSpPr>
          <p:nvPr/>
        </p:nvSpPr>
        <p:spPr bwMode="auto">
          <a:xfrm>
            <a:off x="982662" y="1482206"/>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146" name="Rectangle 32"/>
          <p:cNvSpPr>
            <a:spLocks noChangeArrowheads="1"/>
          </p:cNvSpPr>
          <p:nvPr/>
        </p:nvSpPr>
        <p:spPr bwMode="auto">
          <a:xfrm>
            <a:off x="2254250" y="1482206"/>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248</a:t>
            </a:r>
            <a:endParaRPr lang="en-US">
              <a:solidFill>
                <a:prstClr val="black"/>
              </a:solidFill>
              <a:cs typeface="+mn-cs"/>
            </a:endParaRPr>
          </a:p>
        </p:txBody>
      </p:sp>
      <p:sp>
        <p:nvSpPr>
          <p:cNvPr id="147" name="Rectangle 33"/>
          <p:cNvSpPr>
            <a:spLocks noChangeArrowheads="1"/>
          </p:cNvSpPr>
          <p:nvPr/>
        </p:nvSpPr>
        <p:spPr bwMode="auto">
          <a:xfrm>
            <a:off x="6681787" y="1482206"/>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148" name="Rectangle 34"/>
          <p:cNvSpPr>
            <a:spLocks noChangeArrowheads="1"/>
          </p:cNvSpPr>
          <p:nvPr/>
        </p:nvSpPr>
        <p:spPr bwMode="auto">
          <a:xfrm>
            <a:off x="7862887" y="1482206"/>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149" name="Rectangle 35"/>
          <p:cNvSpPr>
            <a:spLocks noChangeArrowheads="1"/>
          </p:cNvSpPr>
          <p:nvPr/>
        </p:nvSpPr>
        <p:spPr bwMode="auto">
          <a:xfrm>
            <a:off x="2828925" y="1688581"/>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06/30/20X2</a:t>
            </a:r>
            <a:endParaRPr lang="en-US" dirty="0">
              <a:solidFill>
                <a:prstClr val="black"/>
              </a:solidFill>
              <a:cs typeface="+mn-cs"/>
            </a:endParaRPr>
          </a:p>
        </p:txBody>
      </p:sp>
      <p:sp>
        <p:nvSpPr>
          <p:cNvPr id="150" name="Rectangle 36"/>
          <p:cNvSpPr>
            <a:spLocks noChangeArrowheads="1"/>
          </p:cNvSpPr>
          <p:nvPr/>
        </p:nvSpPr>
        <p:spPr bwMode="auto">
          <a:xfrm>
            <a:off x="4260850" y="1688581"/>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1" name="Rectangle 37"/>
          <p:cNvSpPr>
            <a:spLocks noChangeArrowheads="1"/>
          </p:cNvSpPr>
          <p:nvPr/>
        </p:nvSpPr>
        <p:spPr bwMode="auto">
          <a:xfrm>
            <a:off x="2828925" y="1894956"/>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152" name="Rectangle 38"/>
          <p:cNvSpPr>
            <a:spLocks noChangeArrowheads="1"/>
          </p:cNvSpPr>
          <p:nvPr/>
        </p:nvSpPr>
        <p:spPr bwMode="auto">
          <a:xfrm>
            <a:off x="4260850" y="1894956"/>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3" name="Rectangle 39"/>
          <p:cNvSpPr>
            <a:spLocks noChangeArrowheads="1"/>
          </p:cNvSpPr>
          <p:nvPr/>
        </p:nvSpPr>
        <p:spPr bwMode="auto">
          <a:xfrm>
            <a:off x="2828925" y="2101331"/>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154" name="Rectangle 40"/>
          <p:cNvSpPr>
            <a:spLocks noChangeArrowheads="1"/>
          </p:cNvSpPr>
          <p:nvPr/>
        </p:nvSpPr>
        <p:spPr bwMode="auto">
          <a:xfrm>
            <a:off x="4260850" y="2101331"/>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5" name="Rectangle 41"/>
          <p:cNvSpPr>
            <a:spLocks noChangeArrowheads="1"/>
          </p:cNvSpPr>
          <p:nvPr/>
        </p:nvSpPr>
        <p:spPr bwMode="auto">
          <a:xfrm>
            <a:off x="2828925" y="2306118"/>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156" name="Rectangle 42"/>
          <p:cNvSpPr>
            <a:spLocks noChangeArrowheads="1"/>
          </p:cNvSpPr>
          <p:nvPr/>
        </p:nvSpPr>
        <p:spPr bwMode="auto">
          <a:xfrm>
            <a:off x="4260850" y="2306118"/>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7" name="Rectangle 43"/>
          <p:cNvSpPr>
            <a:spLocks noChangeArrowheads="1"/>
          </p:cNvSpPr>
          <p:nvPr/>
        </p:nvSpPr>
        <p:spPr bwMode="auto">
          <a:xfrm>
            <a:off x="982662" y="2523606"/>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158" name="Rectangle 44"/>
          <p:cNvSpPr>
            <a:spLocks noChangeArrowheads="1"/>
          </p:cNvSpPr>
          <p:nvPr/>
        </p:nvSpPr>
        <p:spPr bwMode="auto">
          <a:xfrm>
            <a:off x="2525712" y="2523606"/>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159" name="Rectangle 45"/>
          <p:cNvSpPr>
            <a:spLocks noChangeArrowheads="1"/>
          </p:cNvSpPr>
          <p:nvPr/>
        </p:nvSpPr>
        <p:spPr bwMode="auto">
          <a:xfrm>
            <a:off x="6773862" y="2523606"/>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160" name="Rectangle 46"/>
          <p:cNvSpPr>
            <a:spLocks noChangeArrowheads="1"/>
          </p:cNvSpPr>
          <p:nvPr/>
        </p:nvSpPr>
        <p:spPr bwMode="auto">
          <a:xfrm>
            <a:off x="7862887" y="2523606"/>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161" name="Rectangle 54"/>
          <p:cNvSpPr>
            <a:spLocks noChangeArrowheads="1"/>
          </p:cNvSpPr>
          <p:nvPr/>
        </p:nvSpPr>
        <p:spPr bwMode="auto">
          <a:xfrm>
            <a:off x="1709737" y="1255193"/>
            <a:ext cx="2219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Discount on Bonds Payable</a:t>
            </a:r>
            <a:endParaRPr lang="en-US">
              <a:solidFill>
                <a:prstClr val="black"/>
              </a:solidFill>
              <a:cs typeface="+mn-cs"/>
            </a:endParaRPr>
          </a:p>
        </p:txBody>
      </p:sp>
      <p:sp>
        <p:nvSpPr>
          <p:cNvPr id="162" name="Rectangle 55"/>
          <p:cNvSpPr>
            <a:spLocks noChangeArrowheads="1"/>
          </p:cNvSpPr>
          <p:nvPr/>
        </p:nvSpPr>
        <p:spPr bwMode="auto">
          <a:xfrm>
            <a:off x="6037262" y="1255193"/>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Bonds Payable</a:t>
            </a:r>
            <a:endParaRPr lang="en-US">
              <a:solidFill>
                <a:prstClr val="black"/>
              </a:solidFill>
              <a:cs typeface="+mn-cs"/>
            </a:endParaRPr>
          </a:p>
        </p:txBody>
      </p:sp>
      <p:sp>
        <p:nvSpPr>
          <p:cNvPr id="163" name="Rectangle 57"/>
          <p:cNvSpPr>
            <a:spLocks noChangeArrowheads="1"/>
          </p:cNvSpPr>
          <p:nvPr/>
        </p:nvSpPr>
        <p:spPr bwMode="auto">
          <a:xfrm>
            <a:off x="942975" y="1225031"/>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4" name="Rectangle 58"/>
          <p:cNvSpPr>
            <a:spLocks noChangeArrowheads="1"/>
          </p:cNvSpPr>
          <p:nvPr/>
        </p:nvSpPr>
        <p:spPr bwMode="auto">
          <a:xfrm>
            <a:off x="942975" y="1452043"/>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5" name="Rectangle 60"/>
          <p:cNvSpPr>
            <a:spLocks noChangeArrowheads="1"/>
          </p:cNvSpPr>
          <p:nvPr/>
        </p:nvSpPr>
        <p:spPr bwMode="auto">
          <a:xfrm>
            <a:off x="942975" y="2491856"/>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6" name="Rectangle 62"/>
          <p:cNvSpPr>
            <a:spLocks noChangeArrowheads="1"/>
          </p:cNvSpPr>
          <p:nvPr/>
        </p:nvSpPr>
        <p:spPr bwMode="auto">
          <a:xfrm>
            <a:off x="6632574" y="1472681"/>
            <a:ext cx="19050"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7" name="Rectangle 63"/>
          <p:cNvSpPr>
            <a:spLocks noChangeArrowheads="1"/>
          </p:cNvSpPr>
          <p:nvPr/>
        </p:nvSpPr>
        <p:spPr bwMode="auto">
          <a:xfrm>
            <a:off x="2687637" y="1472681"/>
            <a:ext cx="20638"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8" name="Rectangle 66"/>
          <p:cNvSpPr>
            <a:spLocks noChangeArrowheads="1"/>
          </p:cNvSpPr>
          <p:nvPr/>
        </p:nvSpPr>
        <p:spPr bwMode="auto">
          <a:xfrm>
            <a:off x="4887912" y="1225031"/>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9" name="Rectangle 67"/>
          <p:cNvSpPr>
            <a:spLocks noChangeArrowheads="1"/>
          </p:cNvSpPr>
          <p:nvPr/>
        </p:nvSpPr>
        <p:spPr bwMode="auto">
          <a:xfrm>
            <a:off x="4887912" y="1452043"/>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0" name="Rectangle 68"/>
          <p:cNvSpPr>
            <a:spLocks noChangeArrowheads="1"/>
          </p:cNvSpPr>
          <p:nvPr/>
        </p:nvSpPr>
        <p:spPr bwMode="auto">
          <a:xfrm>
            <a:off x="4887912" y="2491856"/>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 name="AutoShape 3"/>
          <p:cNvSpPr>
            <a:spLocks noChangeAspect="1" noChangeArrowheads="1" noTextEdit="1"/>
          </p:cNvSpPr>
          <p:nvPr/>
        </p:nvSpPr>
        <p:spPr bwMode="auto">
          <a:xfrm>
            <a:off x="1154112" y="2998269"/>
            <a:ext cx="70104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 name="Rectangle 5"/>
          <p:cNvSpPr>
            <a:spLocks noChangeArrowheads="1"/>
          </p:cNvSpPr>
          <p:nvPr/>
        </p:nvSpPr>
        <p:spPr bwMode="auto">
          <a:xfrm>
            <a:off x="1154112" y="2998269"/>
            <a:ext cx="7010400"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 name="Rectangle 6"/>
          <p:cNvSpPr>
            <a:spLocks noChangeArrowheads="1"/>
          </p:cNvSpPr>
          <p:nvPr/>
        </p:nvSpPr>
        <p:spPr bwMode="auto">
          <a:xfrm>
            <a:off x="6651625" y="3018906"/>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11" name="Rectangle 7"/>
          <p:cNvSpPr>
            <a:spLocks noChangeArrowheads="1"/>
          </p:cNvSpPr>
          <p:nvPr/>
        </p:nvSpPr>
        <p:spPr bwMode="auto">
          <a:xfrm>
            <a:off x="7478712" y="3018906"/>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2" name="Rectangle 8"/>
          <p:cNvSpPr>
            <a:spLocks noChangeArrowheads="1"/>
          </p:cNvSpPr>
          <p:nvPr/>
        </p:nvSpPr>
        <p:spPr bwMode="auto">
          <a:xfrm>
            <a:off x="1184275" y="3245919"/>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06/30/20X2</a:t>
            </a:r>
            <a:endParaRPr lang="en-US" dirty="0">
              <a:solidFill>
                <a:prstClr val="black"/>
              </a:solidFill>
              <a:cs typeface="+mn-cs"/>
            </a:endParaRPr>
          </a:p>
        </p:txBody>
      </p:sp>
      <p:sp>
        <p:nvSpPr>
          <p:cNvPr id="13" name="Rectangle 9"/>
          <p:cNvSpPr>
            <a:spLocks noChangeArrowheads="1"/>
          </p:cNvSpPr>
          <p:nvPr/>
        </p:nvSpPr>
        <p:spPr bwMode="auto">
          <a:xfrm>
            <a:off x="2082800" y="3245919"/>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14" name="Rectangle 10"/>
          <p:cNvSpPr>
            <a:spLocks noChangeArrowheads="1"/>
          </p:cNvSpPr>
          <p:nvPr/>
        </p:nvSpPr>
        <p:spPr bwMode="auto">
          <a:xfrm>
            <a:off x="3908425" y="3245919"/>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 + $62)</a:t>
            </a:r>
            <a:endParaRPr lang="en-US">
              <a:solidFill>
                <a:prstClr val="black"/>
              </a:solidFill>
              <a:cs typeface="+mn-cs"/>
            </a:endParaRPr>
          </a:p>
        </p:txBody>
      </p:sp>
      <p:sp>
        <p:nvSpPr>
          <p:cNvPr id="15" name="Rectangle 11"/>
          <p:cNvSpPr>
            <a:spLocks noChangeArrowheads="1"/>
          </p:cNvSpPr>
          <p:nvPr/>
        </p:nvSpPr>
        <p:spPr bwMode="auto">
          <a:xfrm>
            <a:off x="6892925" y="3245919"/>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342</a:t>
            </a:r>
            <a:endParaRPr lang="en-US">
              <a:solidFill>
                <a:prstClr val="black"/>
              </a:solidFill>
              <a:cs typeface="+mn-cs"/>
            </a:endParaRPr>
          </a:p>
        </p:txBody>
      </p:sp>
      <p:sp>
        <p:nvSpPr>
          <p:cNvPr id="16" name="Rectangle 12"/>
          <p:cNvSpPr>
            <a:spLocks noChangeArrowheads="1"/>
          </p:cNvSpPr>
          <p:nvPr/>
        </p:nvSpPr>
        <p:spPr bwMode="auto">
          <a:xfrm>
            <a:off x="2263775" y="3452294"/>
            <a:ext cx="2068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Discount on Bonds Payable</a:t>
            </a:r>
            <a:endParaRPr lang="en-US">
              <a:solidFill>
                <a:prstClr val="black"/>
              </a:solidFill>
              <a:cs typeface="+mn-cs"/>
            </a:endParaRPr>
          </a:p>
        </p:txBody>
      </p:sp>
      <p:sp>
        <p:nvSpPr>
          <p:cNvPr id="17" name="Rectangle 13"/>
          <p:cNvSpPr>
            <a:spLocks noChangeArrowheads="1"/>
          </p:cNvSpPr>
          <p:nvPr/>
        </p:nvSpPr>
        <p:spPr bwMode="auto">
          <a:xfrm>
            <a:off x="7893050" y="3452294"/>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8" name="Rectangle 14"/>
          <p:cNvSpPr>
            <a:spLocks noChangeArrowheads="1"/>
          </p:cNvSpPr>
          <p:nvPr/>
        </p:nvSpPr>
        <p:spPr bwMode="auto">
          <a:xfrm>
            <a:off x="2263775" y="3658669"/>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19" name="Rectangle 15"/>
          <p:cNvSpPr>
            <a:spLocks noChangeArrowheads="1"/>
          </p:cNvSpPr>
          <p:nvPr/>
        </p:nvSpPr>
        <p:spPr bwMode="auto">
          <a:xfrm>
            <a:off x="2949575" y="3658669"/>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 x 8% / 2)</a:t>
            </a:r>
            <a:endParaRPr lang="en-US">
              <a:solidFill>
                <a:prstClr val="black"/>
              </a:solidFill>
              <a:cs typeface="+mn-cs"/>
            </a:endParaRPr>
          </a:p>
        </p:txBody>
      </p:sp>
      <p:sp>
        <p:nvSpPr>
          <p:cNvPr id="20" name="Rectangle 16"/>
          <p:cNvSpPr>
            <a:spLocks noChangeArrowheads="1"/>
          </p:cNvSpPr>
          <p:nvPr/>
        </p:nvSpPr>
        <p:spPr bwMode="auto">
          <a:xfrm>
            <a:off x="7800975" y="3658669"/>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1" name="Rectangle 17"/>
          <p:cNvSpPr>
            <a:spLocks noChangeArrowheads="1"/>
          </p:cNvSpPr>
          <p:nvPr/>
        </p:nvSpPr>
        <p:spPr bwMode="auto">
          <a:xfrm>
            <a:off x="1184275" y="4071419"/>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12/31/20X2</a:t>
            </a:r>
            <a:endParaRPr lang="en-US" dirty="0">
              <a:solidFill>
                <a:prstClr val="black"/>
              </a:solidFill>
              <a:cs typeface="+mn-cs"/>
            </a:endParaRPr>
          </a:p>
        </p:txBody>
      </p:sp>
      <p:sp>
        <p:nvSpPr>
          <p:cNvPr id="23" name="Rectangle 18"/>
          <p:cNvSpPr>
            <a:spLocks noChangeArrowheads="1"/>
          </p:cNvSpPr>
          <p:nvPr/>
        </p:nvSpPr>
        <p:spPr bwMode="auto">
          <a:xfrm>
            <a:off x="2082800" y="4071419"/>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31" name="Rectangle 19"/>
          <p:cNvSpPr>
            <a:spLocks noChangeArrowheads="1"/>
          </p:cNvSpPr>
          <p:nvPr/>
        </p:nvSpPr>
        <p:spPr bwMode="auto">
          <a:xfrm>
            <a:off x="3908425" y="4071419"/>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 + $62)</a:t>
            </a:r>
            <a:endParaRPr lang="en-US">
              <a:solidFill>
                <a:prstClr val="black"/>
              </a:solidFill>
              <a:cs typeface="+mn-cs"/>
            </a:endParaRPr>
          </a:p>
        </p:txBody>
      </p:sp>
      <p:sp>
        <p:nvSpPr>
          <p:cNvPr id="226" name="Rectangle 20"/>
          <p:cNvSpPr>
            <a:spLocks noChangeArrowheads="1"/>
          </p:cNvSpPr>
          <p:nvPr/>
        </p:nvSpPr>
        <p:spPr bwMode="auto">
          <a:xfrm>
            <a:off x="6892925" y="4071419"/>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342</a:t>
            </a:r>
            <a:endParaRPr lang="en-US">
              <a:solidFill>
                <a:prstClr val="black"/>
              </a:solidFill>
              <a:cs typeface="+mn-cs"/>
            </a:endParaRPr>
          </a:p>
        </p:txBody>
      </p:sp>
      <p:sp>
        <p:nvSpPr>
          <p:cNvPr id="232" name="Rectangle 21"/>
          <p:cNvSpPr>
            <a:spLocks noChangeArrowheads="1"/>
          </p:cNvSpPr>
          <p:nvPr/>
        </p:nvSpPr>
        <p:spPr bwMode="auto">
          <a:xfrm>
            <a:off x="2263775" y="4277794"/>
            <a:ext cx="2068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Discount on Bonds Payable</a:t>
            </a:r>
            <a:endParaRPr lang="en-US">
              <a:solidFill>
                <a:prstClr val="black"/>
              </a:solidFill>
              <a:cs typeface="+mn-cs"/>
            </a:endParaRPr>
          </a:p>
        </p:txBody>
      </p:sp>
      <p:sp>
        <p:nvSpPr>
          <p:cNvPr id="233" name="Rectangle 22"/>
          <p:cNvSpPr>
            <a:spLocks noChangeArrowheads="1"/>
          </p:cNvSpPr>
          <p:nvPr/>
        </p:nvSpPr>
        <p:spPr bwMode="auto">
          <a:xfrm>
            <a:off x="7893050" y="4277794"/>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34" name="Rectangle 23"/>
          <p:cNvSpPr>
            <a:spLocks noChangeArrowheads="1"/>
          </p:cNvSpPr>
          <p:nvPr/>
        </p:nvSpPr>
        <p:spPr bwMode="auto">
          <a:xfrm>
            <a:off x="2263775" y="4484169"/>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35" name="Rectangle 24"/>
          <p:cNvSpPr>
            <a:spLocks noChangeArrowheads="1"/>
          </p:cNvSpPr>
          <p:nvPr/>
        </p:nvSpPr>
        <p:spPr bwMode="auto">
          <a:xfrm>
            <a:off x="2949575" y="4484169"/>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 x 8% / 2)</a:t>
            </a:r>
            <a:endParaRPr lang="en-US">
              <a:solidFill>
                <a:prstClr val="black"/>
              </a:solidFill>
              <a:cs typeface="+mn-cs"/>
            </a:endParaRPr>
          </a:p>
        </p:txBody>
      </p:sp>
      <p:sp>
        <p:nvSpPr>
          <p:cNvPr id="236" name="Rectangle 25"/>
          <p:cNvSpPr>
            <a:spLocks noChangeArrowheads="1"/>
          </p:cNvSpPr>
          <p:nvPr/>
        </p:nvSpPr>
        <p:spPr bwMode="auto">
          <a:xfrm>
            <a:off x="7800975" y="4484169"/>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37" name="Rectangle 26"/>
          <p:cNvSpPr>
            <a:spLocks noChangeArrowheads="1"/>
          </p:cNvSpPr>
          <p:nvPr/>
        </p:nvSpPr>
        <p:spPr bwMode="auto">
          <a:xfrm>
            <a:off x="1184275" y="4896919"/>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06/30/20X3</a:t>
            </a:r>
            <a:endParaRPr lang="en-US" dirty="0">
              <a:solidFill>
                <a:prstClr val="black"/>
              </a:solidFill>
              <a:cs typeface="+mn-cs"/>
            </a:endParaRPr>
          </a:p>
        </p:txBody>
      </p:sp>
      <p:sp>
        <p:nvSpPr>
          <p:cNvPr id="238" name="Rectangle 27"/>
          <p:cNvSpPr>
            <a:spLocks noChangeArrowheads="1"/>
          </p:cNvSpPr>
          <p:nvPr/>
        </p:nvSpPr>
        <p:spPr bwMode="auto">
          <a:xfrm>
            <a:off x="2082800" y="4896919"/>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239" name="Rectangle 28"/>
          <p:cNvSpPr>
            <a:spLocks noChangeArrowheads="1"/>
          </p:cNvSpPr>
          <p:nvPr/>
        </p:nvSpPr>
        <p:spPr bwMode="auto">
          <a:xfrm>
            <a:off x="3908425" y="4896919"/>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 + $62)</a:t>
            </a:r>
            <a:endParaRPr lang="en-US">
              <a:solidFill>
                <a:prstClr val="black"/>
              </a:solidFill>
              <a:cs typeface="+mn-cs"/>
            </a:endParaRPr>
          </a:p>
        </p:txBody>
      </p:sp>
      <p:sp>
        <p:nvSpPr>
          <p:cNvPr id="240" name="Rectangle 29"/>
          <p:cNvSpPr>
            <a:spLocks noChangeArrowheads="1"/>
          </p:cNvSpPr>
          <p:nvPr/>
        </p:nvSpPr>
        <p:spPr bwMode="auto">
          <a:xfrm>
            <a:off x="6892925" y="4896919"/>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342</a:t>
            </a:r>
            <a:endParaRPr lang="en-US">
              <a:solidFill>
                <a:prstClr val="black"/>
              </a:solidFill>
              <a:cs typeface="+mn-cs"/>
            </a:endParaRPr>
          </a:p>
        </p:txBody>
      </p:sp>
      <p:sp>
        <p:nvSpPr>
          <p:cNvPr id="241" name="Rectangle 30"/>
          <p:cNvSpPr>
            <a:spLocks noChangeArrowheads="1"/>
          </p:cNvSpPr>
          <p:nvPr/>
        </p:nvSpPr>
        <p:spPr bwMode="auto">
          <a:xfrm>
            <a:off x="2263775" y="5103294"/>
            <a:ext cx="2068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Discount on Bonds Payable</a:t>
            </a:r>
            <a:endParaRPr lang="en-US">
              <a:solidFill>
                <a:prstClr val="black"/>
              </a:solidFill>
              <a:cs typeface="+mn-cs"/>
            </a:endParaRPr>
          </a:p>
        </p:txBody>
      </p:sp>
      <p:sp>
        <p:nvSpPr>
          <p:cNvPr id="242" name="Rectangle 31"/>
          <p:cNvSpPr>
            <a:spLocks noChangeArrowheads="1"/>
          </p:cNvSpPr>
          <p:nvPr/>
        </p:nvSpPr>
        <p:spPr bwMode="auto">
          <a:xfrm>
            <a:off x="7893050" y="5103294"/>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43" name="Rectangle 32"/>
          <p:cNvSpPr>
            <a:spLocks noChangeArrowheads="1"/>
          </p:cNvSpPr>
          <p:nvPr/>
        </p:nvSpPr>
        <p:spPr bwMode="auto">
          <a:xfrm>
            <a:off x="2263775" y="5309669"/>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44" name="Rectangle 33"/>
          <p:cNvSpPr>
            <a:spLocks noChangeArrowheads="1"/>
          </p:cNvSpPr>
          <p:nvPr/>
        </p:nvSpPr>
        <p:spPr bwMode="auto">
          <a:xfrm>
            <a:off x="2949575" y="5309669"/>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 x 8% / 2)</a:t>
            </a:r>
            <a:endParaRPr lang="en-US">
              <a:solidFill>
                <a:prstClr val="black"/>
              </a:solidFill>
              <a:cs typeface="+mn-cs"/>
            </a:endParaRPr>
          </a:p>
        </p:txBody>
      </p:sp>
      <p:sp>
        <p:nvSpPr>
          <p:cNvPr id="245" name="Rectangle 34"/>
          <p:cNvSpPr>
            <a:spLocks noChangeArrowheads="1"/>
          </p:cNvSpPr>
          <p:nvPr/>
        </p:nvSpPr>
        <p:spPr bwMode="auto">
          <a:xfrm>
            <a:off x="7800975" y="5309669"/>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46" name="Rectangle 35"/>
          <p:cNvSpPr>
            <a:spLocks noChangeArrowheads="1"/>
          </p:cNvSpPr>
          <p:nvPr/>
        </p:nvSpPr>
        <p:spPr bwMode="auto">
          <a:xfrm>
            <a:off x="1184275" y="5722419"/>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12/31/20X3</a:t>
            </a:r>
            <a:endParaRPr lang="en-US" dirty="0">
              <a:solidFill>
                <a:prstClr val="black"/>
              </a:solidFill>
              <a:cs typeface="+mn-cs"/>
            </a:endParaRPr>
          </a:p>
        </p:txBody>
      </p:sp>
      <p:sp>
        <p:nvSpPr>
          <p:cNvPr id="247" name="Rectangle 36"/>
          <p:cNvSpPr>
            <a:spLocks noChangeArrowheads="1"/>
          </p:cNvSpPr>
          <p:nvPr/>
        </p:nvSpPr>
        <p:spPr bwMode="auto">
          <a:xfrm>
            <a:off x="2082800" y="5722419"/>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248" name="Rectangle 37"/>
          <p:cNvSpPr>
            <a:spLocks noChangeArrowheads="1"/>
          </p:cNvSpPr>
          <p:nvPr/>
        </p:nvSpPr>
        <p:spPr bwMode="auto">
          <a:xfrm>
            <a:off x="3908425" y="5722419"/>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 + $62)</a:t>
            </a:r>
            <a:endParaRPr lang="en-US">
              <a:solidFill>
                <a:prstClr val="black"/>
              </a:solidFill>
              <a:cs typeface="+mn-cs"/>
            </a:endParaRPr>
          </a:p>
        </p:txBody>
      </p:sp>
      <p:sp>
        <p:nvSpPr>
          <p:cNvPr id="249" name="Rectangle 38"/>
          <p:cNvSpPr>
            <a:spLocks noChangeArrowheads="1"/>
          </p:cNvSpPr>
          <p:nvPr/>
        </p:nvSpPr>
        <p:spPr bwMode="auto">
          <a:xfrm>
            <a:off x="6892925" y="5722419"/>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342</a:t>
            </a:r>
            <a:endParaRPr lang="en-US">
              <a:solidFill>
                <a:prstClr val="black"/>
              </a:solidFill>
              <a:cs typeface="+mn-cs"/>
            </a:endParaRPr>
          </a:p>
        </p:txBody>
      </p:sp>
      <p:sp>
        <p:nvSpPr>
          <p:cNvPr id="250" name="Rectangle 39"/>
          <p:cNvSpPr>
            <a:spLocks noChangeArrowheads="1"/>
          </p:cNvSpPr>
          <p:nvPr/>
        </p:nvSpPr>
        <p:spPr bwMode="auto">
          <a:xfrm>
            <a:off x="2263775" y="5927206"/>
            <a:ext cx="2068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Discount on Bonds Payable</a:t>
            </a:r>
            <a:endParaRPr lang="en-US">
              <a:solidFill>
                <a:prstClr val="black"/>
              </a:solidFill>
              <a:cs typeface="+mn-cs"/>
            </a:endParaRPr>
          </a:p>
        </p:txBody>
      </p:sp>
      <p:sp>
        <p:nvSpPr>
          <p:cNvPr id="251" name="Rectangle 40"/>
          <p:cNvSpPr>
            <a:spLocks noChangeArrowheads="1"/>
          </p:cNvSpPr>
          <p:nvPr/>
        </p:nvSpPr>
        <p:spPr bwMode="auto">
          <a:xfrm>
            <a:off x="7893050" y="5927206"/>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52" name="Rectangle 41"/>
          <p:cNvSpPr>
            <a:spLocks noChangeArrowheads="1"/>
          </p:cNvSpPr>
          <p:nvPr/>
        </p:nvSpPr>
        <p:spPr bwMode="auto">
          <a:xfrm>
            <a:off x="2263775" y="6133581"/>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53" name="Rectangle 42"/>
          <p:cNvSpPr>
            <a:spLocks noChangeArrowheads="1"/>
          </p:cNvSpPr>
          <p:nvPr/>
        </p:nvSpPr>
        <p:spPr bwMode="auto">
          <a:xfrm>
            <a:off x="2949575" y="6133581"/>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 x 8% / 2)</a:t>
            </a:r>
            <a:endParaRPr lang="en-US">
              <a:solidFill>
                <a:prstClr val="black"/>
              </a:solidFill>
              <a:cs typeface="+mn-cs"/>
            </a:endParaRPr>
          </a:p>
        </p:txBody>
      </p:sp>
      <p:sp>
        <p:nvSpPr>
          <p:cNvPr id="271" name="Rectangle 43"/>
          <p:cNvSpPr>
            <a:spLocks noChangeArrowheads="1"/>
          </p:cNvSpPr>
          <p:nvPr/>
        </p:nvSpPr>
        <p:spPr bwMode="auto">
          <a:xfrm>
            <a:off x="7800975" y="6133581"/>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78" name="Rectangle 44"/>
          <p:cNvSpPr>
            <a:spLocks noChangeArrowheads="1"/>
          </p:cNvSpPr>
          <p:nvPr/>
        </p:nvSpPr>
        <p:spPr bwMode="auto">
          <a:xfrm>
            <a:off x="3614737" y="3018906"/>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79" name="Rectangle 45"/>
          <p:cNvSpPr>
            <a:spLocks noChangeArrowheads="1"/>
          </p:cNvSpPr>
          <p:nvPr/>
        </p:nvSpPr>
        <p:spPr bwMode="auto">
          <a:xfrm>
            <a:off x="1144587" y="2988744"/>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 name="Line 46"/>
          <p:cNvSpPr>
            <a:spLocks noChangeShapeType="1"/>
          </p:cNvSpPr>
          <p:nvPr/>
        </p:nvSpPr>
        <p:spPr bwMode="auto">
          <a:xfrm>
            <a:off x="1951037" y="3007794"/>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 name="Rectangle 47"/>
          <p:cNvSpPr>
            <a:spLocks noChangeArrowheads="1"/>
          </p:cNvSpPr>
          <p:nvPr/>
        </p:nvSpPr>
        <p:spPr bwMode="auto">
          <a:xfrm>
            <a:off x="1951037" y="3007794"/>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 name="Line 48"/>
          <p:cNvSpPr>
            <a:spLocks noChangeShapeType="1"/>
          </p:cNvSpPr>
          <p:nvPr/>
        </p:nvSpPr>
        <p:spPr bwMode="auto">
          <a:xfrm>
            <a:off x="6450012" y="3007794"/>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 name="Rectangle 49"/>
          <p:cNvSpPr>
            <a:spLocks noChangeArrowheads="1"/>
          </p:cNvSpPr>
          <p:nvPr/>
        </p:nvSpPr>
        <p:spPr bwMode="auto">
          <a:xfrm>
            <a:off x="6450012" y="3007794"/>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 name="Line 50"/>
          <p:cNvSpPr>
            <a:spLocks noChangeShapeType="1"/>
          </p:cNvSpPr>
          <p:nvPr/>
        </p:nvSpPr>
        <p:spPr bwMode="auto">
          <a:xfrm>
            <a:off x="7246937" y="3007794"/>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5" name="Rectangle 51"/>
          <p:cNvSpPr>
            <a:spLocks noChangeArrowheads="1"/>
          </p:cNvSpPr>
          <p:nvPr/>
        </p:nvSpPr>
        <p:spPr bwMode="auto">
          <a:xfrm>
            <a:off x="7246937" y="3007794"/>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6" name="Rectangle 52"/>
          <p:cNvSpPr>
            <a:spLocks noChangeArrowheads="1"/>
          </p:cNvSpPr>
          <p:nvPr/>
        </p:nvSpPr>
        <p:spPr bwMode="auto">
          <a:xfrm>
            <a:off x="8143875" y="3007794"/>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7" name="Line 53"/>
          <p:cNvSpPr>
            <a:spLocks noChangeShapeType="1"/>
          </p:cNvSpPr>
          <p:nvPr/>
        </p:nvSpPr>
        <p:spPr bwMode="auto">
          <a:xfrm>
            <a:off x="1154112" y="3234806"/>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4" name="Rectangle 54"/>
          <p:cNvSpPr>
            <a:spLocks noChangeArrowheads="1"/>
          </p:cNvSpPr>
          <p:nvPr/>
        </p:nvSpPr>
        <p:spPr bwMode="auto">
          <a:xfrm>
            <a:off x="1154112" y="3234806"/>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5" name="Line 55"/>
          <p:cNvSpPr>
            <a:spLocks noChangeShapeType="1"/>
          </p:cNvSpPr>
          <p:nvPr/>
        </p:nvSpPr>
        <p:spPr bwMode="auto">
          <a:xfrm>
            <a:off x="1982787" y="3234806"/>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6" name="Rectangle 56"/>
          <p:cNvSpPr>
            <a:spLocks noChangeArrowheads="1"/>
          </p:cNvSpPr>
          <p:nvPr/>
        </p:nvSpPr>
        <p:spPr bwMode="auto">
          <a:xfrm>
            <a:off x="1982787" y="3234806"/>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 name="Line 57"/>
          <p:cNvSpPr>
            <a:spLocks noChangeShapeType="1"/>
          </p:cNvSpPr>
          <p:nvPr/>
        </p:nvSpPr>
        <p:spPr bwMode="auto">
          <a:xfrm>
            <a:off x="6450012" y="3234806"/>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8" name="Rectangle 58"/>
          <p:cNvSpPr>
            <a:spLocks noChangeArrowheads="1"/>
          </p:cNvSpPr>
          <p:nvPr/>
        </p:nvSpPr>
        <p:spPr bwMode="auto">
          <a:xfrm>
            <a:off x="6450012" y="3234806"/>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Line 59"/>
          <p:cNvSpPr>
            <a:spLocks noChangeShapeType="1"/>
          </p:cNvSpPr>
          <p:nvPr/>
        </p:nvSpPr>
        <p:spPr bwMode="auto">
          <a:xfrm>
            <a:off x="7246937" y="3234806"/>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3" name="Rectangle 60"/>
          <p:cNvSpPr>
            <a:spLocks noChangeArrowheads="1"/>
          </p:cNvSpPr>
          <p:nvPr/>
        </p:nvSpPr>
        <p:spPr bwMode="auto">
          <a:xfrm>
            <a:off x="7246937" y="3234806"/>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4" name="Line 61"/>
          <p:cNvSpPr>
            <a:spLocks noChangeShapeType="1"/>
          </p:cNvSpPr>
          <p:nvPr/>
        </p:nvSpPr>
        <p:spPr bwMode="auto">
          <a:xfrm>
            <a:off x="8154987" y="3234806"/>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5" name="Rectangle 62"/>
          <p:cNvSpPr>
            <a:spLocks noChangeArrowheads="1"/>
          </p:cNvSpPr>
          <p:nvPr/>
        </p:nvSpPr>
        <p:spPr bwMode="auto">
          <a:xfrm>
            <a:off x="8154987" y="3234806"/>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6" name="Rectangle 63"/>
          <p:cNvSpPr>
            <a:spLocks noChangeArrowheads="1"/>
          </p:cNvSpPr>
          <p:nvPr/>
        </p:nvSpPr>
        <p:spPr bwMode="auto">
          <a:xfrm>
            <a:off x="1163637" y="2988744"/>
            <a:ext cx="7000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7" name="Rectangle 64"/>
          <p:cNvSpPr>
            <a:spLocks noChangeArrowheads="1"/>
          </p:cNvSpPr>
          <p:nvPr/>
        </p:nvSpPr>
        <p:spPr bwMode="auto">
          <a:xfrm>
            <a:off x="1163637" y="3214169"/>
            <a:ext cx="70008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8" name="Line 65"/>
          <p:cNvSpPr>
            <a:spLocks noChangeShapeType="1"/>
          </p:cNvSpPr>
          <p:nvPr/>
        </p:nvSpPr>
        <p:spPr bwMode="auto">
          <a:xfrm>
            <a:off x="1163637" y="3431656"/>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9" name="Rectangle 66"/>
          <p:cNvSpPr>
            <a:spLocks noChangeArrowheads="1"/>
          </p:cNvSpPr>
          <p:nvPr/>
        </p:nvSpPr>
        <p:spPr bwMode="auto">
          <a:xfrm>
            <a:off x="1163637" y="3431656"/>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0" name="Line 67"/>
          <p:cNvSpPr>
            <a:spLocks noChangeShapeType="1"/>
          </p:cNvSpPr>
          <p:nvPr/>
        </p:nvSpPr>
        <p:spPr bwMode="auto">
          <a:xfrm>
            <a:off x="1163637" y="3638031"/>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1" name="Rectangle 68"/>
          <p:cNvSpPr>
            <a:spLocks noChangeArrowheads="1"/>
          </p:cNvSpPr>
          <p:nvPr/>
        </p:nvSpPr>
        <p:spPr bwMode="auto">
          <a:xfrm>
            <a:off x="1163637" y="3638031"/>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2" name="Line 69"/>
          <p:cNvSpPr>
            <a:spLocks noChangeShapeType="1"/>
          </p:cNvSpPr>
          <p:nvPr/>
        </p:nvSpPr>
        <p:spPr bwMode="auto">
          <a:xfrm>
            <a:off x="1163637" y="3844406"/>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70"/>
          <p:cNvSpPr>
            <a:spLocks noChangeArrowheads="1"/>
          </p:cNvSpPr>
          <p:nvPr/>
        </p:nvSpPr>
        <p:spPr bwMode="auto">
          <a:xfrm>
            <a:off x="1163637" y="3844406"/>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4" name="Line 71"/>
          <p:cNvSpPr>
            <a:spLocks noChangeShapeType="1"/>
          </p:cNvSpPr>
          <p:nvPr/>
        </p:nvSpPr>
        <p:spPr bwMode="auto">
          <a:xfrm>
            <a:off x="1163637" y="4050781"/>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5" name="Rectangle 72"/>
          <p:cNvSpPr>
            <a:spLocks noChangeArrowheads="1"/>
          </p:cNvSpPr>
          <p:nvPr/>
        </p:nvSpPr>
        <p:spPr bwMode="auto">
          <a:xfrm>
            <a:off x="1163637" y="4050781"/>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6" name="Line 73"/>
          <p:cNvSpPr>
            <a:spLocks noChangeShapeType="1"/>
          </p:cNvSpPr>
          <p:nvPr/>
        </p:nvSpPr>
        <p:spPr bwMode="auto">
          <a:xfrm>
            <a:off x="1163637" y="4257156"/>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7" name="Rectangle 74"/>
          <p:cNvSpPr>
            <a:spLocks noChangeArrowheads="1"/>
          </p:cNvSpPr>
          <p:nvPr/>
        </p:nvSpPr>
        <p:spPr bwMode="auto">
          <a:xfrm>
            <a:off x="1163637" y="4257156"/>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8" name="Line 75"/>
          <p:cNvSpPr>
            <a:spLocks noChangeShapeType="1"/>
          </p:cNvSpPr>
          <p:nvPr/>
        </p:nvSpPr>
        <p:spPr bwMode="auto">
          <a:xfrm>
            <a:off x="1163637" y="4463531"/>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9" name="Rectangle 76"/>
          <p:cNvSpPr>
            <a:spLocks noChangeArrowheads="1"/>
          </p:cNvSpPr>
          <p:nvPr/>
        </p:nvSpPr>
        <p:spPr bwMode="auto">
          <a:xfrm>
            <a:off x="1163637" y="4463531"/>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0" name="Line 77"/>
          <p:cNvSpPr>
            <a:spLocks noChangeShapeType="1"/>
          </p:cNvSpPr>
          <p:nvPr/>
        </p:nvSpPr>
        <p:spPr bwMode="auto">
          <a:xfrm>
            <a:off x="1163637" y="4669906"/>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1" name="Rectangle 78"/>
          <p:cNvSpPr>
            <a:spLocks noChangeArrowheads="1"/>
          </p:cNvSpPr>
          <p:nvPr/>
        </p:nvSpPr>
        <p:spPr bwMode="auto">
          <a:xfrm>
            <a:off x="1163637" y="4669906"/>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2" name="Line 79"/>
          <p:cNvSpPr>
            <a:spLocks noChangeShapeType="1"/>
          </p:cNvSpPr>
          <p:nvPr/>
        </p:nvSpPr>
        <p:spPr bwMode="auto">
          <a:xfrm>
            <a:off x="1163637" y="4876281"/>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3" name="Rectangle 80"/>
          <p:cNvSpPr>
            <a:spLocks noChangeArrowheads="1"/>
          </p:cNvSpPr>
          <p:nvPr/>
        </p:nvSpPr>
        <p:spPr bwMode="auto">
          <a:xfrm>
            <a:off x="1163637" y="4876281"/>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4" name="Line 81"/>
          <p:cNvSpPr>
            <a:spLocks noChangeShapeType="1"/>
          </p:cNvSpPr>
          <p:nvPr/>
        </p:nvSpPr>
        <p:spPr bwMode="auto">
          <a:xfrm>
            <a:off x="1163637" y="5082656"/>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5" name="Rectangle 82"/>
          <p:cNvSpPr>
            <a:spLocks noChangeArrowheads="1"/>
          </p:cNvSpPr>
          <p:nvPr/>
        </p:nvSpPr>
        <p:spPr bwMode="auto">
          <a:xfrm>
            <a:off x="1163637" y="5082656"/>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9" name="Line 83"/>
          <p:cNvSpPr>
            <a:spLocks noChangeShapeType="1"/>
          </p:cNvSpPr>
          <p:nvPr/>
        </p:nvSpPr>
        <p:spPr bwMode="auto">
          <a:xfrm>
            <a:off x="1163637" y="5289031"/>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0" name="Rectangle 84"/>
          <p:cNvSpPr>
            <a:spLocks noChangeArrowheads="1"/>
          </p:cNvSpPr>
          <p:nvPr/>
        </p:nvSpPr>
        <p:spPr bwMode="auto">
          <a:xfrm>
            <a:off x="1163637" y="5289031"/>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1" name="Line 85"/>
          <p:cNvSpPr>
            <a:spLocks noChangeShapeType="1"/>
          </p:cNvSpPr>
          <p:nvPr/>
        </p:nvSpPr>
        <p:spPr bwMode="auto">
          <a:xfrm>
            <a:off x="1163637" y="5495406"/>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2" name="Rectangle 86"/>
          <p:cNvSpPr>
            <a:spLocks noChangeArrowheads="1"/>
          </p:cNvSpPr>
          <p:nvPr/>
        </p:nvSpPr>
        <p:spPr bwMode="auto">
          <a:xfrm>
            <a:off x="1163637" y="5495406"/>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3" name="Line 87"/>
          <p:cNvSpPr>
            <a:spLocks noChangeShapeType="1"/>
          </p:cNvSpPr>
          <p:nvPr/>
        </p:nvSpPr>
        <p:spPr bwMode="auto">
          <a:xfrm>
            <a:off x="1163637" y="5701781"/>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4" name="Rectangle 88"/>
          <p:cNvSpPr>
            <a:spLocks noChangeArrowheads="1"/>
          </p:cNvSpPr>
          <p:nvPr/>
        </p:nvSpPr>
        <p:spPr bwMode="auto">
          <a:xfrm>
            <a:off x="1163637" y="5701781"/>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5" name="Line 89"/>
          <p:cNvSpPr>
            <a:spLocks noChangeShapeType="1"/>
          </p:cNvSpPr>
          <p:nvPr/>
        </p:nvSpPr>
        <p:spPr bwMode="auto">
          <a:xfrm>
            <a:off x="1163637" y="5906569"/>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6" name="Rectangle 90"/>
          <p:cNvSpPr>
            <a:spLocks noChangeArrowheads="1"/>
          </p:cNvSpPr>
          <p:nvPr/>
        </p:nvSpPr>
        <p:spPr bwMode="auto">
          <a:xfrm>
            <a:off x="1163637" y="5906569"/>
            <a:ext cx="70008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7" name="Line 91"/>
          <p:cNvSpPr>
            <a:spLocks noChangeShapeType="1"/>
          </p:cNvSpPr>
          <p:nvPr/>
        </p:nvSpPr>
        <p:spPr bwMode="auto">
          <a:xfrm>
            <a:off x="1163637" y="6112944"/>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8" name="Rectangle 92"/>
          <p:cNvSpPr>
            <a:spLocks noChangeArrowheads="1"/>
          </p:cNvSpPr>
          <p:nvPr/>
        </p:nvSpPr>
        <p:spPr bwMode="auto">
          <a:xfrm>
            <a:off x="1163637" y="6112944"/>
            <a:ext cx="70008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9" name="Line 93"/>
          <p:cNvSpPr>
            <a:spLocks noChangeShapeType="1"/>
          </p:cNvSpPr>
          <p:nvPr/>
        </p:nvSpPr>
        <p:spPr bwMode="auto">
          <a:xfrm>
            <a:off x="1163637" y="6319319"/>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0" name="Rectangle 94"/>
          <p:cNvSpPr>
            <a:spLocks noChangeArrowheads="1"/>
          </p:cNvSpPr>
          <p:nvPr/>
        </p:nvSpPr>
        <p:spPr bwMode="auto">
          <a:xfrm>
            <a:off x="1163637" y="6319319"/>
            <a:ext cx="70008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6" name="Rectangle 12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14-2</a:t>
            </a:r>
            <a:endParaRPr lang="en-US" sz="2400" b="1" dirty="0">
              <a:solidFill>
                <a:prstClr val="white"/>
              </a:solidFill>
            </a:endParaRPr>
          </a:p>
        </p:txBody>
      </p:sp>
      <p:sp>
        <p:nvSpPr>
          <p:cNvPr id="127" name="Rounded Rectangle 126"/>
          <p:cNvSpPr/>
          <p:nvPr/>
        </p:nvSpPr>
        <p:spPr>
          <a:xfrm>
            <a:off x="40481" y="6349467"/>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to record bond issuance and interest expense.</a:t>
            </a:r>
          </a:p>
        </p:txBody>
      </p:sp>
      <p:sp>
        <p:nvSpPr>
          <p:cNvPr id="141" name="Rounded Rectangle 140"/>
          <p:cNvSpPr/>
          <p:nvPr/>
        </p:nvSpPr>
        <p:spPr>
          <a:xfrm>
            <a:off x="44450" y="6582311"/>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amortization of bond discount using straight-line method.</a:t>
            </a:r>
          </a:p>
        </p:txBody>
      </p:sp>
    </p:spTree>
    <p:extLst>
      <p:ext uri="{BB962C8B-B14F-4D97-AF65-F5344CB8AC3E}">
        <p14:creationId xmlns:p14="http://schemas.microsoft.com/office/powerpoint/2010/main" val="739490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6"/>
                                        </p:tgtEl>
                                        <p:attrNameLst>
                                          <p:attrName>style.visibility</p:attrName>
                                        </p:attrNameLst>
                                      </p:cBhvr>
                                      <p:to>
                                        <p:strVal val="visible"/>
                                      </p:to>
                                    </p:set>
                                    <p:animEffect transition="in" filter="fade">
                                      <p:cBhvr>
                                        <p:cTn id="61" dur="500"/>
                                        <p:tgtEl>
                                          <p:spTgt spid="2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2"/>
                                        </p:tgtEl>
                                        <p:attrNameLst>
                                          <p:attrName>style.visibility</p:attrName>
                                        </p:attrNameLst>
                                      </p:cBhvr>
                                      <p:to>
                                        <p:strVal val="visible"/>
                                      </p:to>
                                    </p:set>
                                    <p:animEffect transition="in" filter="fade">
                                      <p:cBhvr>
                                        <p:cTn id="64" dur="500"/>
                                        <p:tgtEl>
                                          <p:spTgt spid="2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3"/>
                                        </p:tgtEl>
                                        <p:attrNameLst>
                                          <p:attrName>style.visibility</p:attrName>
                                        </p:attrNameLst>
                                      </p:cBhvr>
                                      <p:to>
                                        <p:strVal val="visible"/>
                                      </p:to>
                                    </p:set>
                                    <p:animEffect transition="in" filter="fade">
                                      <p:cBhvr>
                                        <p:cTn id="67" dur="500"/>
                                        <p:tgtEl>
                                          <p:spTgt spid="2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5"/>
                                        </p:tgtEl>
                                        <p:attrNameLst>
                                          <p:attrName>style.visibility</p:attrName>
                                        </p:attrNameLst>
                                      </p:cBhvr>
                                      <p:to>
                                        <p:strVal val="visible"/>
                                      </p:to>
                                    </p:set>
                                    <p:animEffect transition="in" filter="fade">
                                      <p:cBhvr>
                                        <p:cTn id="70" dur="500"/>
                                        <p:tgtEl>
                                          <p:spTgt spid="2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4"/>
                                        </p:tgtEl>
                                        <p:attrNameLst>
                                          <p:attrName>style.visibility</p:attrName>
                                        </p:attrNameLst>
                                      </p:cBhvr>
                                      <p:to>
                                        <p:strVal val="visible"/>
                                      </p:to>
                                    </p:set>
                                    <p:animEffect transition="in" filter="fade">
                                      <p:cBhvr>
                                        <p:cTn id="73" dur="500"/>
                                        <p:tgtEl>
                                          <p:spTgt spid="2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6"/>
                                        </p:tgtEl>
                                        <p:attrNameLst>
                                          <p:attrName>style.visibility</p:attrName>
                                        </p:attrNameLst>
                                      </p:cBhvr>
                                      <p:to>
                                        <p:strVal val="visible"/>
                                      </p:to>
                                    </p:set>
                                    <p:animEffect transition="in" filter="fade">
                                      <p:cBhvr>
                                        <p:cTn id="76" dur="500"/>
                                        <p:tgtEl>
                                          <p:spTgt spid="23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37"/>
                                        </p:tgtEl>
                                        <p:attrNameLst>
                                          <p:attrName>style.visibility</p:attrName>
                                        </p:attrNameLst>
                                      </p:cBhvr>
                                      <p:to>
                                        <p:strVal val="visible"/>
                                      </p:to>
                                    </p:set>
                                    <p:animEffect transition="in" filter="fade">
                                      <p:cBhvr>
                                        <p:cTn id="81" dur="500"/>
                                        <p:tgtEl>
                                          <p:spTgt spid="23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8"/>
                                        </p:tgtEl>
                                        <p:attrNameLst>
                                          <p:attrName>style.visibility</p:attrName>
                                        </p:attrNameLst>
                                      </p:cBhvr>
                                      <p:to>
                                        <p:strVal val="visible"/>
                                      </p:to>
                                    </p:set>
                                    <p:animEffect transition="in" filter="fade">
                                      <p:cBhvr>
                                        <p:cTn id="84" dur="500"/>
                                        <p:tgtEl>
                                          <p:spTgt spid="23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39"/>
                                        </p:tgtEl>
                                        <p:attrNameLst>
                                          <p:attrName>style.visibility</p:attrName>
                                        </p:attrNameLst>
                                      </p:cBhvr>
                                      <p:to>
                                        <p:strVal val="visible"/>
                                      </p:to>
                                    </p:set>
                                    <p:animEffect transition="in" filter="fade">
                                      <p:cBhvr>
                                        <p:cTn id="87" dur="500"/>
                                        <p:tgtEl>
                                          <p:spTgt spid="2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0"/>
                                        </p:tgtEl>
                                        <p:attrNameLst>
                                          <p:attrName>style.visibility</p:attrName>
                                        </p:attrNameLst>
                                      </p:cBhvr>
                                      <p:to>
                                        <p:strVal val="visible"/>
                                      </p:to>
                                    </p:set>
                                    <p:animEffect transition="in" filter="fade">
                                      <p:cBhvr>
                                        <p:cTn id="90" dur="500"/>
                                        <p:tgtEl>
                                          <p:spTgt spid="24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1"/>
                                        </p:tgtEl>
                                        <p:attrNameLst>
                                          <p:attrName>style.visibility</p:attrName>
                                        </p:attrNameLst>
                                      </p:cBhvr>
                                      <p:to>
                                        <p:strVal val="visible"/>
                                      </p:to>
                                    </p:set>
                                    <p:animEffect transition="in" filter="fade">
                                      <p:cBhvr>
                                        <p:cTn id="93" dur="500"/>
                                        <p:tgtEl>
                                          <p:spTgt spid="2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2"/>
                                        </p:tgtEl>
                                        <p:attrNameLst>
                                          <p:attrName>style.visibility</p:attrName>
                                        </p:attrNameLst>
                                      </p:cBhvr>
                                      <p:to>
                                        <p:strVal val="visible"/>
                                      </p:to>
                                    </p:set>
                                    <p:animEffect transition="in" filter="fade">
                                      <p:cBhvr>
                                        <p:cTn id="96" dur="500"/>
                                        <p:tgtEl>
                                          <p:spTgt spid="24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3"/>
                                        </p:tgtEl>
                                        <p:attrNameLst>
                                          <p:attrName>style.visibility</p:attrName>
                                        </p:attrNameLst>
                                      </p:cBhvr>
                                      <p:to>
                                        <p:strVal val="visible"/>
                                      </p:to>
                                    </p:set>
                                    <p:animEffect transition="in" filter="fade">
                                      <p:cBhvr>
                                        <p:cTn id="99" dur="500"/>
                                        <p:tgtEl>
                                          <p:spTgt spid="24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44"/>
                                        </p:tgtEl>
                                        <p:attrNameLst>
                                          <p:attrName>style.visibility</p:attrName>
                                        </p:attrNameLst>
                                      </p:cBhvr>
                                      <p:to>
                                        <p:strVal val="visible"/>
                                      </p:to>
                                    </p:set>
                                    <p:animEffect transition="in" filter="fade">
                                      <p:cBhvr>
                                        <p:cTn id="102" dur="500"/>
                                        <p:tgtEl>
                                          <p:spTgt spid="24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45"/>
                                        </p:tgtEl>
                                        <p:attrNameLst>
                                          <p:attrName>style.visibility</p:attrName>
                                        </p:attrNameLst>
                                      </p:cBhvr>
                                      <p:to>
                                        <p:strVal val="visible"/>
                                      </p:to>
                                    </p:set>
                                    <p:animEffect transition="in" filter="fade">
                                      <p:cBhvr>
                                        <p:cTn id="105" dur="500"/>
                                        <p:tgtEl>
                                          <p:spTgt spid="24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46"/>
                                        </p:tgtEl>
                                        <p:attrNameLst>
                                          <p:attrName>style.visibility</p:attrName>
                                        </p:attrNameLst>
                                      </p:cBhvr>
                                      <p:to>
                                        <p:strVal val="visible"/>
                                      </p:to>
                                    </p:set>
                                    <p:animEffect transition="in" filter="fade">
                                      <p:cBhvr>
                                        <p:cTn id="110" dur="500"/>
                                        <p:tgtEl>
                                          <p:spTgt spid="24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47"/>
                                        </p:tgtEl>
                                        <p:attrNameLst>
                                          <p:attrName>style.visibility</p:attrName>
                                        </p:attrNameLst>
                                      </p:cBhvr>
                                      <p:to>
                                        <p:strVal val="visible"/>
                                      </p:to>
                                    </p:set>
                                    <p:animEffect transition="in" filter="fade">
                                      <p:cBhvr>
                                        <p:cTn id="113" dur="500"/>
                                        <p:tgtEl>
                                          <p:spTgt spid="24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fade">
                                      <p:cBhvr>
                                        <p:cTn id="116" dur="500"/>
                                        <p:tgtEl>
                                          <p:spTgt spid="24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49"/>
                                        </p:tgtEl>
                                        <p:attrNameLst>
                                          <p:attrName>style.visibility</p:attrName>
                                        </p:attrNameLst>
                                      </p:cBhvr>
                                      <p:to>
                                        <p:strVal val="visible"/>
                                      </p:to>
                                    </p:set>
                                    <p:animEffect transition="in" filter="fade">
                                      <p:cBhvr>
                                        <p:cTn id="119" dur="500"/>
                                        <p:tgtEl>
                                          <p:spTgt spid="24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50"/>
                                        </p:tgtEl>
                                        <p:attrNameLst>
                                          <p:attrName>style.visibility</p:attrName>
                                        </p:attrNameLst>
                                      </p:cBhvr>
                                      <p:to>
                                        <p:strVal val="visible"/>
                                      </p:to>
                                    </p:set>
                                    <p:animEffect transition="in" filter="fade">
                                      <p:cBhvr>
                                        <p:cTn id="122" dur="500"/>
                                        <p:tgtEl>
                                          <p:spTgt spid="25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51"/>
                                        </p:tgtEl>
                                        <p:attrNameLst>
                                          <p:attrName>style.visibility</p:attrName>
                                        </p:attrNameLst>
                                      </p:cBhvr>
                                      <p:to>
                                        <p:strVal val="visible"/>
                                      </p:to>
                                    </p:set>
                                    <p:animEffect transition="in" filter="fade">
                                      <p:cBhvr>
                                        <p:cTn id="125" dur="500"/>
                                        <p:tgtEl>
                                          <p:spTgt spid="2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53"/>
                                        </p:tgtEl>
                                        <p:attrNameLst>
                                          <p:attrName>style.visibility</p:attrName>
                                        </p:attrNameLst>
                                      </p:cBhvr>
                                      <p:to>
                                        <p:strVal val="visible"/>
                                      </p:to>
                                    </p:set>
                                    <p:animEffect transition="in" filter="fade">
                                      <p:cBhvr>
                                        <p:cTn id="128" dur="500"/>
                                        <p:tgtEl>
                                          <p:spTgt spid="25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52"/>
                                        </p:tgtEl>
                                        <p:attrNameLst>
                                          <p:attrName>style.visibility</p:attrName>
                                        </p:attrNameLst>
                                      </p:cBhvr>
                                      <p:to>
                                        <p:strVal val="visible"/>
                                      </p:to>
                                    </p:set>
                                    <p:animEffect transition="in" filter="fade">
                                      <p:cBhvr>
                                        <p:cTn id="131" dur="500"/>
                                        <p:tgtEl>
                                          <p:spTgt spid="25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71"/>
                                        </p:tgtEl>
                                        <p:attrNameLst>
                                          <p:attrName>style.visibility</p:attrName>
                                        </p:attrNameLst>
                                      </p:cBhvr>
                                      <p:to>
                                        <p:strVal val="visible"/>
                                      </p:to>
                                    </p:set>
                                    <p:animEffect transition="in" filter="fade">
                                      <p:cBhvr>
                                        <p:cTn id="134"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3" grpId="0"/>
      <p:bldP spid="31" grpId="0"/>
      <p:bldP spid="226"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47"/>
          <p:cNvSpPr>
            <a:spLocks noChangeArrowheads="1"/>
          </p:cNvSpPr>
          <p:nvPr/>
        </p:nvSpPr>
        <p:spPr bwMode="auto">
          <a:xfrm>
            <a:off x="517599" y="544512"/>
            <a:ext cx="6877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company issues 8%, two-year bonds on December 31, 20X1, with a par value of $7,000 and </a:t>
            </a:r>
            <a:endParaRPr lang="en-US" dirty="0">
              <a:solidFill>
                <a:prstClr val="black"/>
              </a:solidFill>
              <a:cs typeface="+mn-cs"/>
            </a:endParaRPr>
          </a:p>
        </p:txBody>
      </p:sp>
      <p:sp>
        <p:nvSpPr>
          <p:cNvPr id="70" name="Rectangle 48"/>
          <p:cNvSpPr>
            <a:spLocks noChangeArrowheads="1"/>
          </p:cNvSpPr>
          <p:nvPr/>
        </p:nvSpPr>
        <p:spPr bwMode="auto">
          <a:xfrm>
            <a:off x="517599" y="739774"/>
            <a:ext cx="753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semiannual interest payments. On the issue date, the annual market rate for these bonds is 10%, which </a:t>
            </a:r>
            <a:endParaRPr lang="en-US">
              <a:solidFill>
                <a:prstClr val="black"/>
              </a:solidFill>
              <a:cs typeface="+mn-cs"/>
            </a:endParaRPr>
          </a:p>
        </p:txBody>
      </p:sp>
      <p:sp>
        <p:nvSpPr>
          <p:cNvPr id="71" name="Rectangle 49"/>
          <p:cNvSpPr>
            <a:spLocks noChangeArrowheads="1"/>
          </p:cNvSpPr>
          <p:nvPr/>
        </p:nvSpPr>
        <p:spPr bwMode="auto">
          <a:xfrm>
            <a:off x="517599" y="946149"/>
            <a:ext cx="306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implies a selling price of 96.46 or $6,752. </a:t>
            </a:r>
            <a:endParaRPr lang="en-US">
              <a:solidFill>
                <a:prstClr val="black"/>
              </a:solidFill>
              <a:cs typeface="+mn-cs"/>
            </a:endParaRPr>
          </a:p>
        </p:txBody>
      </p:sp>
      <p:sp>
        <p:nvSpPr>
          <p:cNvPr id="8" name="AutoShape 3"/>
          <p:cNvSpPr>
            <a:spLocks noChangeAspect="1" noChangeArrowheads="1" noTextEdit="1"/>
          </p:cNvSpPr>
          <p:nvPr/>
        </p:nvSpPr>
        <p:spPr bwMode="auto">
          <a:xfrm>
            <a:off x="1062111" y="3003550"/>
            <a:ext cx="70104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 name="Rectangle 5"/>
          <p:cNvSpPr>
            <a:spLocks noChangeArrowheads="1"/>
          </p:cNvSpPr>
          <p:nvPr/>
        </p:nvSpPr>
        <p:spPr bwMode="auto">
          <a:xfrm>
            <a:off x="1062111" y="3003550"/>
            <a:ext cx="7010400"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 name="Rectangle 6"/>
          <p:cNvSpPr>
            <a:spLocks noChangeArrowheads="1"/>
          </p:cNvSpPr>
          <p:nvPr/>
        </p:nvSpPr>
        <p:spPr bwMode="auto">
          <a:xfrm>
            <a:off x="6559624" y="3024187"/>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11" name="Rectangle 7"/>
          <p:cNvSpPr>
            <a:spLocks noChangeArrowheads="1"/>
          </p:cNvSpPr>
          <p:nvPr/>
        </p:nvSpPr>
        <p:spPr bwMode="auto">
          <a:xfrm>
            <a:off x="7386711" y="3024187"/>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2" name="Rectangle 8"/>
          <p:cNvSpPr>
            <a:spLocks noChangeArrowheads="1"/>
          </p:cNvSpPr>
          <p:nvPr/>
        </p:nvSpPr>
        <p:spPr bwMode="auto">
          <a:xfrm>
            <a:off x="1092274" y="3251200"/>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06/30/20X2</a:t>
            </a:r>
            <a:endParaRPr lang="en-US" dirty="0">
              <a:solidFill>
                <a:prstClr val="black"/>
              </a:solidFill>
              <a:cs typeface="+mn-cs"/>
            </a:endParaRPr>
          </a:p>
        </p:txBody>
      </p:sp>
      <p:sp>
        <p:nvSpPr>
          <p:cNvPr id="13" name="Rectangle 9"/>
          <p:cNvSpPr>
            <a:spLocks noChangeArrowheads="1"/>
          </p:cNvSpPr>
          <p:nvPr/>
        </p:nvSpPr>
        <p:spPr bwMode="auto">
          <a:xfrm>
            <a:off x="1990799" y="3251200"/>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14" name="Rectangle 10"/>
          <p:cNvSpPr>
            <a:spLocks noChangeArrowheads="1"/>
          </p:cNvSpPr>
          <p:nvPr/>
        </p:nvSpPr>
        <p:spPr bwMode="auto">
          <a:xfrm>
            <a:off x="3816424" y="3251200"/>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 + $62)</a:t>
            </a:r>
            <a:endParaRPr lang="en-US">
              <a:solidFill>
                <a:prstClr val="black"/>
              </a:solidFill>
              <a:cs typeface="+mn-cs"/>
            </a:endParaRPr>
          </a:p>
        </p:txBody>
      </p:sp>
      <p:sp>
        <p:nvSpPr>
          <p:cNvPr id="15" name="Rectangle 11"/>
          <p:cNvSpPr>
            <a:spLocks noChangeArrowheads="1"/>
          </p:cNvSpPr>
          <p:nvPr/>
        </p:nvSpPr>
        <p:spPr bwMode="auto">
          <a:xfrm>
            <a:off x="6800924" y="325120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342</a:t>
            </a:r>
            <a:endParaRPr lang="en-US">
              <a:solidFill>
                <a:prstClr val="black"/>
              </a:solidFill>
              <a:cs typeface="+mn-cs"/>
            </a:endParaRPr>
          </a:p>
        </p:txBody>
      </p:sp>
      <p:sp>
        <p:nvSpPr>
          <p:cNvPr id="16" name="Rectangle 12"/>
          <p:cNvSpPr>
            <a:spLocks noChangeArrowheads="1"/>
          </p:cNvSpPr>
          <p:nvPr/>
        </p:nvSpPr>
        <p:spPr bwMode="auto">
          <a:xfrm>
            <a:off x="2171774" y="3457575"/>
            <a:ext cx="2068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Discount on Bonds Payable</a:t>
            </a:r>
            <a:endParaRPr lang="en-US">
              <a:solidFill>
                <a:prstClr val="black"/>
              </a:solidFill>
              <a:cs typeface="+mn-cs"/>
            </a:endParaRPr>
          </a:p>
        </p:txBody>
      </p:sp>
      <p:sp>
        <p:nvSpPr>
          <p:cNvPr id="17" name="Rectangle 13"/>
          <p:cNvSpPr>
            <a:spLocks noChangeArrowheads="1"/>
          </p:cNvSpPr>
          <p:nvPr/>
        </p:nvSpPr>
        <p:spPr bwMode="auto">
          <a:xfrm>
            <a:off x="7801049" y="345757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8" name="Rectangle 14"/>
          <p:cNvSpPr>
            <a:spLocks noChangeArrowheads="1"/>
          </p:cNvSpPr>
          <p:nvPr/>
        </p:nvSpPr>
        <p:spPr bwMode="auto">
          <a:xfrm>
            <a:off x="2171774" y="3663950"/>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19" name="Rectangle 15"/>
          <p:cNvSpPr>
            <a:spLocks noChangeArrowheads="1"/>
          </p:cNvSpPr>
          <p:nvPr/>
        </p:nvSpPr>
        <p:spPr bwMode="auto">
          <a:xfrm>
            <a:off x="2857574" y="3663950"/>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 x 8% / 2)</a:t>
            </a:r>
            <a:endParaRPr lang="en-US">
              <a:solidFill>
                <a:prstClr val="black"/>
              </a:solidFill>
              <a:cs typeface="+mn-cs"/>
            </a:endParaRPr>
          </a:p>
        </p:txBody>
      </p:sp>
      <p:sp>
        <p:nvSpPr>
          <p:cNvPr id="20" name="Rectangle 16"/>
          <p:cNvSpPr>
            <a:spLocks noChangeArrowheads="1"/>
          </p:cNvSpPr>
          <p:nvPr/>
        </p:nvSpPr>
        <p:spPr bwMode="auto">
          <a:xfrm>
            <a:off x="7708974" y="366395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1" name="Rectangle 17"/>
          <p:cNvSpPr>
            <a:spLocks noChangeArrowheads="1"/>
          </p:cNvSpPr>
          <p:nvPr/>
        </p:nvSpPr>
        <p:spPr bwMode="auto">
          <a:xfrm>
            <a:off x="1092274" y="4076700"/>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12/31/20X2</a:t>
            </a:r>
            <a:endParaRPr lang="en-US" dirty="0">
              <a:solidFill>
                <a:prstClr val="black"/>
              </a:solidFill>
              <a:cs typeface="+mn-cs"/>
            </a:endParaRPr>
          </a:p>
        </p:txBody>
      </p:sp>
      <p:sp>
        <p:nvSpPr>
          <p:cNvPr id="23" name="Rectangle 18"/>
          <p:cNvSpPr>
            <a:spLocks noChangeArrowheads="1"/>
          </p:cNvSpPr>
          <p:nvPr/>
        </p:nvSpPr>
        <p:spPr bwMode="auto">
          <a:xfrm>
            <a:off x="1990799" y="4076700"/>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31" name="Rectangle 19"/>
          <p:cNvSpPr>
            <a:spLocks noChangeArrowheads="1"/>
          </p:cNvSpPr>
          <p:nvPr/>
        </p:nvSpPr>
        <p:spPr bwMode="auto">
          <a:xfrm>
            <a:off x="3816424" y="4076700"/>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 + $62)</a:t>
            </a:r>
            <a:endParaRPr lang="en-US">
              <a:solidFill>
                <a:prstClr val="black"/>
              </a:solidFill>
              <a:cs typeface="+mn-cs"/>
            </a:endParaRPr>
          </a:p>
        </p:txBody>
      </p:sp>
      <p:sp>
        <p:nvSpPr>
          <p:cNvPr id="226" name="Rectangle 20"/>
          <p:cNvSpPr>
            <a:spLocks noChangeArrowheads="1"/>
          </p:cNvSpPr>
          <p:nvPr/>
        </p:nvSpPr>
        <p:spPr bwMode="auto">
          <a:xfrm>
            <a:off x="6800924" y="407670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342</a:t>
            </a:r>
            <a:endParaRPr lang="en-US">
              <a:solidFill>
                <a:prstClr val="black"/>
              </a:solidFill>
              <a:cs typeface="+mn-cs"/>
            </a:endParaRPr>
          </a:p>
        </p:txBody>
      </p:sp>
      <p:sp>
        <p:nvSpPr>
          <p:cNvPr id="232" name="Rectangle 21"/>
          <p:cNvSpPr>
            <a:spLocks noChangeArrowheads="1"/>
          </p:cNvSpPr>
          <p:nvPr/>
        </p:nvSpPr>
        <p:spPr bwMode="auto">
          <a:xfrm>
            <a:off x="2171774" y="4283075"/>
            <a:ext cx="2068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Discount on Bonds Payable</a:t>
            </a:r>
            <a:endParaRPr lang="en-US">
              <a:solidFill>
                <a:prstClr val="black"/>
              </a:solidFill>
              <a:cs typeface="+mn-cs"/>
            </a:endParaRPr>
          </a:p>
        </p:txBody>
      </p:sp>
      <p:sp>
        <p:nvSpPr>
          <p:cNvPr id="233" name="Rectangle 22"/>
          <p:cNvSpPr>
            <a:spLocks noChangeArrowheads="1"/>
          </p:cNvSpPr>
          <p:nvPr/>
        </p:nvSpPr>
        <p:spPr bwMode="auto">
          <a:xfrm>
            <a:off x="7801049" y="428307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34" name="Rectangle 23"/>
          <p:cNvSpPr>
            <a:spLocks noChangeArrowheads="1"/>
          </p:cNvSpPr>
          <p:nvPr/>
        </p:nvSpPr>
        <p:spPr bwMode="auto">
          <a:xfrm>
            <a:off x="2171774" y="4489450"/>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35" name="Rectangle 24"/>
          <p:cNvSpPr>
            <a:spLocks noChangeArrowheads="1"/>
          </p:cNvSpPr>
          <p:nvPr/>
        </p:nvSpPr>
        <p:spPr bwMode="auto">
          <a:xfrm>
            <a:off x="2857574" y="4489450"/>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 x 8% / 2)</a:t>
            </a:r>
            <a:endParaRPr lang="en-US">
              <a:solidFill>
                <a:prstClr val="black"/>
              </a:solidFill>
              <a:cs typeface="+mn-cs"/>
            </a:endParaRPr>
          </a:p>
        </p:txBody>
      </p:sp>
      <p:sp>
        <p:nvSpPr>
          <p:cNvPr id="236" name="Rectangle 25"/>
          <p:cNvSpPr>
            <a:spLocks noChangeArrowheads="1"/>
          </p:cNvSpPr>
          <p:nvPr/>
        </p:nvSpPr>
        <p:spPr bwMode="auto">
          <a:xfrm>
            <a:off x="7708974" y="448945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37" name="Rectangle 26"/>
          <p:cNvSpPr>
            <a:spLocks noChangeArrowheads="1"/>
          </p:cNvSpPr>
          <p:nvPr/>
        </p:nvSpPr>
        <p:spPr bwMode="auto">
          <a:xfrm>
            <a:off x="1092274" y="4902200"/>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06/30/20X3</a:t>
            </a:r>
            <a:endParaRPr lang="en-US" dirty="0">
              <a:solidFill>
                <a:prstClr val="black"/>
              </a:solidFill>
              <a:cs typeface="+mn-cs"/>
            </a:endParaRPr>
          </a:p>
        </p:txBody>
      </p:sp>
      <p:sp>
        <p:nvSpPr>
          <p:cNvPr id="238" name="Rectangle 27"/>
          <p:cNvSpPr>
            <a:spLocks noChangeArrowheads="1"/>
          </p:cNvSpPr>
          <p:nvPr/>
        </p:nvSpPr>
        <p:spPr bwMode="auto">
          <a:xfrm>
            <a:off x="1990799" y="4902200"/>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239" name="Rectangle 28"/>
          <p:cNvSpPr>
            <a:spLocks noChangeArrowheads="1"/>
          </p:cNvSpPr>
          <p:nvPr/>
        </p:nvSpPr>
        <p:spPr bwMode="auto">
          <a:xfrm>
            <a:off x="3816424" y="4902200"/>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 + $62)</a:t>
            </a:r>
            <a:endParaRPr lang="en-US">
              <a:solidFill>
                <a:prstClr val="black"/>
              </a:solidFill>
              <a:cs typeface="+mn-cs"/>
            </a:endParaRPr>
          </a:p>
        </p:txBody>
      </p:sp>
      <p:sp>
        <p:nvSpPr>
          <p:cNvPr id="240" name="Rectangle 29"/>
          <p:cNvSpPr>
            <a:spLocks noChangeArrowheads="1"/>
          </p:cNvSpPr>
          <p:nvPr/>
        </p:nvSpPr>
        <p:spPr bwMode="auto">
          <a:xfrm>
            <a:off x="6800924" y="490220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342</a:t>
            </a:r>
            <a:endParaRPr lang="en-US">
              <a:solidFill>
                <a:prstClr val="black"/>
              </a:solidFill>
              <a:cs typeface="+mn-cs"/>
            </a:endParaRPr>
          </a:p>
        </p:txBody>
      </p:sp>
      <p:sp>
        <p:nvSpPr>
          <p:cNvPr id="241" name="Rectangle 30"/>
          <p:cNvSpPr>
            <a:spLocks noChangeArrowheads="1"/>
          </p:cNvSpPr>
          <p:nvPr/>
        </p:nvSpPr>
        <p:spPr bwMode="auto">
          <a:xfrm>
            <a:off x="2171774" y="5108575"/>
            <a:ext cx="2068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Discount on Bonds Payable</a:t>
            </a:r>
            <a:endParaRPr lang="en-US">
              <a:solidFill>
                <a:prstClr val="black"/>
              </a:solidFill>
              <a:cs typeface="+mn-cs"/>
            </a:endParaRPr>
          </a:p>
        </p:txBody>
      </p:sp>
      <p:sp>
        <p:nvSpPr>
          <p:cNvPr id="242" name="Rectangle 31"/>
          <p:cNvSpPr>
            <a:spLocks noChangeArrowheads="1"/>
          </p:cNvSpPr>
          <p:nvPr/>
        </p:nvSpPr>
        <p:spPr bwMode="auto">
          <a:xfrm>
            <a:off x="7801049" y="510857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43" name="Rectangle 32"/>
          <p:cNvSpPr>
            <a:spLocks noChangeArrowheads="1"/>
          </p:cNvSpPr>
          <p:nvPr/>
        </p:nvSpPr>
        <p:spPr bwMode="auto">
          <a:xfrm>
            <a:off x="2171774" y="5314950"/>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44" name="Rectangle 33"/>
          <p:cNvSpPr>
            <a:spLocks noChangeArrowheads="1"/>
          </p:cNvSpPr>
          <p:nvPr/>
        </p:nvSpPr>
        <p:spPr bwMode="auto">
          <a:xfrm>
            <a:off x="2857574" y="5314950"/>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 x 8% / 2)</a:t>
            </a:r>
            <a:endParaRPr lang="en-US">
              <a:solidFill>
                <a:prstClr val="black"/>
              </a:solidFill>
              <a:cs typeface="+mn-cs"/>
            </a:endParaRPr>
          </a:p>
        </p:txBody>
      </p:sp>
      <p:sp>
        <p:nvSpPr>
          <p:cNvPr id="245" name="Rectangle 34"/>
          <p:cNvSpPr>
            <a:spLocks noChangeArrowheads="1"/>
          </p:cNvSpPr>
          <p:nvPr/>
        </p:nvSpPr>
        <p:spPr bwMode="auto">
          <a:xfrm>
            <a:off x="7708974" y="531495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46" name="Rectangle 35"/>
          <p:cNvSpPr>
            <a:spLocks noChangeArrowheads="1"/>
          </p:cNvSpPr>
          <p:nvPr/>
        </p:nvSpPr>
        <p:spPr bwMode="auto">
          <a:xfrm>
            <a:off x="1092274" y="5727700"/>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12/31/20X3</a:t>
            </a:r>
            <a:endParaRPr lang="en-US" dirty="0">
              <a:solidFill>
                <a:prstClr val="black"/>
              </a:solidFill>
              <a:cs typeface="+mn-cs"/>
            </a:endParaRPr>
          </a:p>
        </p:txBody>
      </p:sp>
      <p:sp>
        <p:nvSpPr>
          <p:cNvPr id="247" name="Rectangle 36"/>
          <p:cNvSpPr>
            <a:spLocks noChangeArrowheads="1"/>
          </p:cNvSpPr>
          <p:nvPr/>
        </p:nvSpPr>
        <p:spPr bwMode="auto">
          <a:xfrm>
            <a:off x="1990799" y="5727700"/>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248" name="Rectangle 37"/>
          <p:cNvSpPr>
            <a:spLocks noChangeArrowheads="1"/>
          </p:cNvSpPr>
          <p:nvPr/>
        </p:nvSpPr>
        <p:spPr bwMode="auto">
          <a:xfrm>
            <a:off x="3816424" y="5727700"/>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 + $62)</a:t>
            </a:r>
            <a:endParaRPr lang="en-US">
              <a:solidFill>
                <a:prstClr val="black"/>
              </a:solidFill>
              <a:cs typeface="+mn-cs"/>
            </a:endParaRPr>
          </a:p>
        </p:txBody>
      </p:sp>
      <p:sp>
        <p:nvSpPr>
          <p:cNvPr id="249" name="Rectangle 38"/>
          <p:cNvSpPr>
            <a:spLocks noChangeArrowheads="1"/>
          </p:cNvSpPr>
          <p:nvPr/>
        </p:nvSpPr>
        <p:spPr bwMode="auto">
          <a:xfrm>
            <a:off x="6800924" y="572770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342</a:t>
            </a:r>
            <a:endParaRPr lang="en-US">
              <a:solidFill>
                <a:prstClr val="black"/>
              </a:solidFill>
              <a:cs typeface="+mn-cs"/>
            </a:endParaRPr>
          </a:p>
        </p:txBody>
      </p:sp>
      <p:sp>
        <p:nvSpPr>
          <p:cNvPr id="250" name="Rectangle 39"/>
          <p:cNvSpPr>
            <a:spLocks noChangeArrowheads="1"/>
          </p:cNvSpPr>
          <p:nvPr/>
        </p:nvSpPr>
        <p:spPr bwMode="auto">
          <a:xfrm>
            <a:off x="2171774" y="5932487"/>
            <a:ext cx="2068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Discount on Bonds Payable</a:t>
            </a:r>
            <a:endParaRPr lang="en-US">
              <a:solidFill>
                <a:prstClr val="black"/>
              </a:solidFill>
              <a:cs typeface="+mn-cs"/>
            </a:endParaRPr>
          </a:p>
        </p:txBody>
      </p:sp>
      <p:sp>
        <p:nvSpPr>
          <p:cNvPr id="251" name="Rectangle 40"/>
          <p:cNvSpPr>
            <a:spLocks noChangeArrowheads="1"/>
          </p:cNvSpPr>
          <p:nvPr/>
        </p:nvSpPr>
        <p:spPr bwMode="auto">
          <a:xfrm>
            <a:off x="7801049" y="5932487"/>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252" name="Rectangle 41"/>
          <p:cNvSpPr>
            <a:spLocks noChangeArrowheads="1"/>
          </p:cNvSpPr>
          <p:nvPr/>
        </p:nvSpPr>
        <p:spPr bwMode="auto">
          <a:xfrm>
            <a:off x="2171774" y="6138862"/>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53" name="Rectangle 42"/>
          <p:cNvSpPr>
            <a:spLocks noChangeArrowheads="1"/>
          </p:cNvSpPr>
          <p:nvPr/>
        </p:nvSpPr>
        <p:spPr bwMode="auto">
          <a:xfrm>
            <a:off x="2857574" y="6138862"/>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 x 8% / 2)</a:t>
            </a:r>
            <a:endParaRPr lang="en-US">
              <a:solidFill>
                <a:prstClr val="black"/>
              </a:solidFill>
              <a:cs typeface="+mn-cs"/>
            </a:endParaRPr>
          </a:p>
        </p:txBody>
      </p:sp>
      <p:sp>
        <p:nvSpPr>
          <p:cNvPr id="271" name="Rectangle 43"/>
          <p:cNvSpPr>
            <a:spLocks noChangeArrowheads="1"/>
          </p:cNvSpPr>
          <p:nvPr/>
        </p:nvSpPr>
        <p:spPr bwMode="auto">
          <a:xfrm>
            <a:off x="7708974" y="6138862"/>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78" name="Rectangle 44"/>
          <p:cNvSpPr>
            <a:spLocks noChangeArrowheads="1"/>
          </p:cNvSpPr>
          <p:nvPr/>
        </p:nvSpPr>
        <p:spPr bwMode="auto">
          <a:xfrm>
            <a:off x="3522736" y="3024187"/>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79" name="Rectangle 45"/>
          <p:cNvSpPr>
            <a:spLocks noChangeArrowheads="1"/>
          </p:cNvSpPr>
          <p:nvPr/>
        </p:nvSpPr>
        <p:spPr bwMode="auto">
          <a:xfrm>
            <a:off x="1052586" y="2994025"/>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 name="Line 46"/>
          <p:cNvSpPr>
            <a:spLocks noChangeShapeType="1"/>
          </p:cNvSpPr>
          <p:nvPr/>
        </p:nvSpPr>
        <p:spPr bwMode="auto">
          <a:xfrm>
            <a:off x="1859036" y="30130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 name="Rectangle 47"/>
          <p:cNvSpPr>
            <a:spLocks noChangeArrowheads="1"/>
          </p:cNvSpPr>
          <p:nvPr/>
        </p:nvSpPr>
        <p:spPr bwMode="auto">
          <a:xfrm>
            <a:off x="1859036" y="30130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 name="Line 48"/>
          <p:cNvSpPr>
            <a:spLocks noChangeShapeType="1"/>
          </p:cNvSpPr>
          <p:nvPr/>
        </p:nvSpPr>
        <p:spPr bwMode="auto">
          <a:xfrm>
            <a:off x="6358011" y="30130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 name="Rectangle 49"/>
          <p:cNvSpPr>
            <a:spLocks noChangeArrowheads="1"/>
          </p:cNvSpPr>
          <p:nvPr/>
        </p:nvSpPr>
        <p:spPr bwMode="auto">
          <a:xfrm>
            <a:off x="6358011" y="30130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 name="Line 50"/>
          <p:cNvSpPr>
            <a:spLocks noChangeShapeType="1"/>
          </p:cNvSpPr>
          <p:nvPr/>
        </p:nvSpPr>
        <p:spPr bwMode="auto">
          <a:xfrm>
            <a:off x="7154936" y="30130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5" name="Rectangle 51"/>
          <p:cNvSpPr>
            <a:spLocks noChangeArrowheads="1"/>
          </p:cNvSpPr>
          <p:nvPr/>
        </p:nvSpPr>
        <p:spPr bwMode="auto">
          <a:xfrm>
            <a:off x="7154936" y="30130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6" name="Rectangle 52"/>
          <p:cNvSpPr>
            <a:spLocks noChangeArrowheads="1"/>
          </p:cNvSpPr>
          <p:nvPr/>
        </p:nvSpPr>
        <p:spPr bwMode="auto">
          <a:xfrm>
            <a:off x="8051874" y="3013075"/>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7" name="Line 53"/>
          <p:cNvSpPr>
            <a:spLocks noChangeShapeType="1"/>
          </p:cNvSpPr>
          <p:nvPr/>
        </p:nvSpPr>
        <p:spPr bwMode="auto">
          <a:xfrm>
            <a:off x="1062111"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4" name="Rectangle 54"/>
          <p:cNvSpPr>
            <a:spLocks noChangeArrowheads="1"/>
          </p:cNvSpPr>
          <p:nvPr/>
        </p:nvSpPr>
        <p:spPr bwMode="auto">
          <a:xfrm>
            <a:off x="1062111"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5" name="Line 55"/>
          <p:cNvSpPr>
            <a:spLocks noChangeShapeType="1"/>
          </p:cNvSpPr>
          <p:nvPr/>
        </p:nvSpPr>
        <p:spPr bwMode="auto">
          <a:xfrm>
            <a:off x="1890786"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6" name="Rectangle 56"/>
          <p:cNvSpPr>
            <a:spLocks noChangeArrowheads="1"/>
          </p:cNvSpPr>
          <p:nvPr/>
        </p:nvSpPr>
        <p:spPr bwMode="auto">
          <a:xfrm>
            <a:off x="1890786"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 name="Line 57"/>
          <p:cNvSpPr>
            <a:spLocks noChangeShapeType="1"/>
          </p:cNvSpPr>
          <p:nvPr/>
        </p:nvSpPr>
        <p:spPr bwMode="auto">
          <a:xfrm>
            <a:off x="6358011"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8" name="Rectangle 58"/>
          <p:cNvSpPr>
            <a:spLocks noChangeArrowheads="1"/>
          </p:cNvSpPr>
          <p:nvPr/>
        </p:nvSpPr>
        <p:spPr bwMode="auto">
          <a:xfrm>
            <a:off x="6358011"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Line 59"/>
          <p:cNvSpPr>
            <a:spLocks noChangeShapeType="1"/>
          </p:cNvSpPr>
          <p:nvPr/>
        </p:nvSpPr>
        <p:spPr bwMode="auto">
          <a:xfrm>
            <a:off x="7154936"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3" name="Rectangle 60"/>
          <p:cNvSpPr>
            <a:spLocks noChangeArrowheads="1"/>
          </p:cNvSpPr>
          <p:nvPr/>
        </p:nvSpPr>
        <p:spPr bwMode="auto">
          <a:xfrm>
            <a:off x="7154936"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4" name="Line 61"/>
          <p:cNvSpPr>
            <a:spLocks noChangeShapeType="1"/>
          </p:cNvSpPr>
          <p:nvPr/>
        </p:nvSpPr>
        <p:spPr bwMode="auto">
          <a:xfrm>
            <a:off x="8062986"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5" name="Rectangle 62"/>
          <p:cNvSpPr>
            <a:spLocks noChangeArrowheads="1"/>
          </p:cNvSpPr>
          <p:nvPr/>
        </p:nvSpPr>
        <p:spPr bwMode="auto">
          <a:xfrm>
            <a:off x="8062986"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6" name="Rectangle 63"/>
          <p:cNvSpPr>
            <a:spLocks noChangeArrowheads="1"/>
          </p:cNvSpPr>
          <p:nvPr/>
        </p:nvSpPr>
        <p:spPr bwMode="auto">
          <a:xfrm>
            <a:off x="1071636" y="2994025"/>
            <a:ext cx="7000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7" name="Rectangle 64"/>
          <p:cNvSpPr>
            <a:spLocks noChangeArrowheads="1"/>
          </p:cNvSpPr>
          <p:nvPr/>
        </p:nvSpPr>
        <p:spPr bwMode="auto">
          <a:xfrm>
            <a:off x="1071636" y="3219450"/>
            <a:ext cx="70008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8" name="Line 65"/>
          <p:cNvSpPr>
            <a:spLocks noChangeShapeType="1"/>
          </p:cNvSpPr>
          <p:nvPr/>
        </p:nvSpPr>
        <p:spPr bwMode="auto">
          <a:xfrm>
            <a:off x="1071636" y="343693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9" name="Rectangle 66"/>
          <p:cNvSpPr>
            <a:spLocks noChangeArrowheads="1"/>
          </p:cNvSpPr>
          <p:nvPr/>
        </p:nvSpPr>
        <p:spPr bwMode="auto">
          <a:xfrm>
            <a:off x="1071636" y="343693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0" name="Line 67"/>
          <p:cNvSpPr>
            <a:spLocks noChangeShapeType="1"/>
          </p:cNvSpPr>
          <p:nvPr/>
        </p:nvSpPr>
        <p:spPr bwMode="auto">
          <a:xfrm>
            <a:off x="1071636" y="364331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1" name="Rectangle 68"/>
          <p:cNvSpPr>
            <a:spLocks noChangeArrowheads="1"/>
          </p:cNvSpPr>
          <p:nvPr/>
        </p:nvSpPr>
        <p:spPr bwMode="auto">
          <a:xfrm>
            <a:off x="1071636" y="364331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2" name="Line 69"/>
          <p:cNvSpPr>
            <a:spLocks noChangeShapeType="1"/>
          </p:cNvSpPr>
          <p:nvPr/>
        </p:nvSpPr>
        <p:spPr bwMode="auto">
          <a:xfrm>
            <a:off x="1071636" y="384968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70"/>
          <p:cNvSpPr>
            <a:spLocks noChangeArrowheads="1"/>
          </p:cNvSpPr>
          <p:nvPr/>
        </p:nvSpPr>
        <p:spPr bwMode="auto">
          <a:xfrm>
            <a:off x="1071636" y="384968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4" name="Line 71"/>
          <p:cNvSpPr>
            <a:spLocks noChangeShapeType="1"/>
          </p:cNvSpPr>
          <p:nvPr/>
        </p:nvSpPr>
        <p:spPr bwMode="auto">
          <a:xfrm>
            <a:off x="1071636" y="405606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5" name="Rectangle 72"/>
          <p:cNvSpPr>
            <a:spLocks noChangeArrowheads="1"/>
          </p:cNvSpPr>
          <p:nvPr/>
        </p:nvSpPr>
        <p:spPr bwMode="auto">
          <a:xfrm>
            <a:off x="1071636" y="405606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6" name="Line 73"/>
          <p:cNvSpPr>
            <a:spLocks noChangeShapeType="1"/>
          </p:cNvSpPr>
          <p:nvPr/>
        </p:nvSpPr>
        <p:spPr bwMode="auto">
          <a:xfrm>
            <a:off x="1071636" y="426243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7" name="Rectangle 74"/>
          <p:cNvSpPr>
            <a:spLocks noChangeArrowheads="1"/>
          </p:cNvSpPr>
          <p:nvPr/>
        </p:nvSpPr>
        <p:spPr bwMode="auto">
          <a:xfrm>
            <a:off x="1071636" y="426243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8" name="Line 75"/>
          <p:cNvSpPr>
            <a:spLocks noChangeShapeType="1"/>
          </p:cNvSpPr>
          <p:nvPr/>
        </p:nvSpPr>
        <p:spPr bwMode="auto">
          <a:xfrm>
            <a:off x="1071636" y="446881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9" name="Rectangle 76"/>
          <p:cNvSpPr>
            <a:spLocks noChangeArrowheads="1"/>
          </p:cNvSpPr>
          <p:nvPr/>
        </p:nvSpPr>
        <p:spPr bwMode="auto">
          <a:xfrm>
            <a:off x="1071636" y="446881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0" name="Line 77"/>
          <p:cNvSpPr>
            <a:spLocks noChangeShapeType="1"/>
          </p:cNvSpPr>
          <p:nvPr/>
        </p:nvSpPr>
        <p:spPr bwMode="auto">
          <a:xfrm>
            <a:off x="1071636" y="467518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1" name="Rectangle 78"/>
          <p:cNvSpPr>
            <a:spLocks noChangeArrowheads="1"/>
          </p:cNvSpPr>
          <p:nvPr/>
        </p:nvSpPr>
        <p:spPr bwMode="auto">
          <a:xfrm>
            <a:off x="1071636" y="467518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2" name="Line 79"/>
          <p:cNvSpPr>
            <a:spLocks noChangeShapeType="1"/>
          </p:cNvSpPr>
          <p:nvPr/>
        </p:nvSpPr>
        <p:spPr bwMode="auto">
          <a:xfrm>
            <a:off x="1071636" y="488156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3" name="Rectangle 80"/>
          <p:cNvSpPr>
            <a:spLocks noChangeArrowheads="1"/>
          </p:cNvSpPr>
          <p:nvPr/>
        </p:nvSpPr>
        <p:spPr bwMode="auto">
          <a:xfrm>
            <a:off x="1071636" y="488156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4" name="Line 81"/>
          <p:cNvSpPr>
            <a:spLocks noChangeShapeType="1"/>
          </p:cNvSpPr>
          <p:nvPr/>
        </p:nvSpPr>
        <p:spPr bwMode="auto">
          <a:xfrm>
            <a:off x="1071636" y="508793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5" name="Rectangle 82"/>
          <p:cNvSpPr>
            <a:spLocks noChangeArrowheads="1"/>
          </p:cNvSpPr>
          <p:nvPr/>
        </p:nvSpPr>
        <p:spPr bwMode="auto">
          <a:xfrm>
            <a:off x="1071636" y="508793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9" name="Line 83"/>
          <p:cNvSpPr>
            <a:spLocks noChangeShapeType="1"/>
          </p:cNvSpPr>
          <p:nvPr/>
        </p:nvSpPr>
        <p:spPr bwMode="auto">
          <a:xfrm>
            <a:off x="1071636" y="529431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0" name="Rectangle 84"/>
          <p:cNvSpPr>
            <a:spLocks noChangeArrowheads="1"/>
          </p:cNvSpPr>
          <p:nvPr/>
        </p:nvSpPr>
        <p:spPr bwMode="auto">
          <a:xfrm>
            <a:off x="1071636" y="529431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1" name="Line 85"/>
          <p:cNvSpPr>
            <a:spLocks noChangeShapeType="1"/>
          </p:cNvSpPr>
          <p:nvPr/>
        </p:nvSpPr>
        <p:spPr bwMode="auto">
          <a:xfrm>
            <a:off x="1071636" y="550068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2" name="Rectangle 86"/>
          <p:cNvSpPr>
            <a:spLocks noChangeArrowheads="1"/>
          </p:cNvSpPr>
          <p:nvPr/>
        </p:nvSpPr>
        <p:spPr bwMode="auto">
          <a:xfrm>
            <a:off x="1071636" y="550068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3" name="Line 87"/>
          <p:cNvSpPr>
            <a:spLocks noChangeShapeType="1"/>
          </p:cNvSpPr>
          <p:nvPr/>
        </p:nvSpPr>
        <p:spPr bwMode="auto">
          <a:xfrm>
            <a:off x="1071636" y="570706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4" name="Rectangle 88"/>
          <p:cNvSpPr>
            <a:spLocks noChangeArrowheads="1"/>
          </p:cNvSpPr>
          <p:nvPr/>
        </p:nvSpPr>
        <p:spPr bwMode="auto">
          <a:xfrm>
            <a:off x="1071636" y="570706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5" name="Line 89"/>
          <p:cNvSpPr>
            <a:spLocks noChangeShapeType="1"/>
          </p:cNvSpPr>
          <p:nvPr/>
        </p:nvSpPr>
        <p:spPr bwMode="auto">
          <a:xfrm>
            <a:off x="1071636" y="591185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6" name="Rectangle 90"/>
          <p:cNvSpPr>
            <a:spLocks noChangeArrowheads="1"/>
          </p:cNvSpPr>
          <p:nvPr/>
        </p:nvSpPr>
        <p:spPr bwMode="auto">
          <a:xfrm>
            <a:off x="1071636" y="5911850"/>
            <a:ext cx="70008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7" name="Line 91"/>
          <p:cNvSpPr>
            <a:spLocks noChangeShapeType="1"/>
          </p:cNvSpPr>
          <p:nvPr/>
        </p:nvSpPr>
        <p:spPr bwMode="auto">
          <a:xfrm>
            <a:off x="1071636" y="6118225"/>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8" name="Rectangle 92"/>
          <p:cNvSpPr>
            <a:spLocks noChangeArrowheads="1"/>
          </p:cNvSpPr>
          <p:nvPr/>
        </p:nvSpPr>
        <p:spPr bwMode="auto">
          <a:xfrm>
            <a:off x="1071636" y="6118225"/>
            <a:ext cx="70008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9" name="Line 93"/>
          <p:cNvSpPr>
            <a:spLocks noChangeShapeType="1"/>
          </p:cNvSpPr>
          <p:nvPr/>
        </p:nvSpPr>
        <p:spPr bwMode="auto">
          <a:xfrm>
            <a:off x="1071636" y="632460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0" name="Rectangle 94"/>
          <p:cNvSpPr>
            <a:spLocks noChangeArrowheads="1"/>
          </p:cNvSpPr>
          <p:nvPr/>
        </p:nvSpPr>
        <p:spPr bwMode="auto">
          <a:xfrm>
            <a:off x="1071636" y="6324600"/>
            <a:ext cx="70008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 name="Rectangle 5"/>
          <p:cNvSpPr>
            <a:spLocks noChangeArrowheads="1"/>
          </p:cNvSpPr>
          <p:nvPr/>
        </p:nvSpPr>
        <p:spPr bwMode="auto">
          <a:xfrm>
            <a:off x="1952699" y="1250950"/>
            <a:ext cx="42497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Interest expense = Amount repaid minus amount borrowed</a:t>
            </a:r>
            <a:endParaRPr lang="en-US" dirty="0">
              <a:solidFill>
                <a:prstClr val="black"/>
              </a:solidFill>
              <a:cs typeface="+mn-cs"/>
            </a:endParaRPr>
          </a:p>
        </p:txBody>
      </p:sp>
      <p:sp>
        <p:nvSpPr>
          <p:cNvPr id="7" name="Rectangle 6"/>
          <p:cNvSpPr>
            <a:spLocks noChangeArrowheads="1"/>
          </p:cNvSpPr>
          <p:nvPr/>
        </p:nvSpPr>
        <p:spPr bwMode="auto">
          <a:xfrm>
            <a:off x="2751211" y="1458912"/>
            <a:ext cx="147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 payments of $280</a:t>
            </a:r>
            <a:endParaRPr lang="en-US">
              <a:solidFill>
                <a:prstClr val="black"/>
              </a:solidFill>
              <a:cs typeface="+mn-cs"/>
            </a:endParaRPr>
          </a:p>
        </p:txBody>
      </p:sp>
      <p:sp>
        <p:nvSpPr>
          <p:cNvPr id="22" name="Rectangle 7"/>
          <p:cNvSpPr>
            <a:spLocks noChangeArrowheads="1"/>
          </p:cNvSpPr>
          <p:nvPr/>
        </p:nvSpPr>
        <p:spPr bwMode="auto">
          <a:xfrm>
            <a:off x="5011811" y="1458912"/>
            <a:ext cx="555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$1,120</a:t>
            </a:r>
            <a:endParaRPr lang="en-US">
              <a:solidFill>
                <a:prstClr val="black"/>
              </a:solidFill>
              <a:cs typeface="+mn-cs"/>
            </a:endParaRPr>
          </a:p>
        </p:txBody>
      </p:sp>
      <p:sp>
        <p:nvSpPr>
          <p:cNvPr id="24" name="Rectangle 8"/>
          <p:cNvSpPr>
            <a:spLocks noChangeArrowheads="1"/>
          </p:cNvSpPr>
          <p:nvPr/>
        </p:nvSpPr>
        <p:spPr bwMode="auto">
          <a:xfrm>
            <a:off x="2751211" y="1665287"/>
            <a:ext cx="15244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 payment of $7,000</a:t>
            </a:r>
            <a:endParaRPr lang="en-US" dirty="0">
              <a:solidFill>
                <a:prstClr val="black"/>
              </a:solidFill>
              <a:cs typeface="+mn-cs"/>
            </a:endParaRPr>
          </a:p>
        </p:txBody>
      </p:sp>
      <p:sp>
        <p:nvSpPr>
          <p:cNvPr id="25" name="Rectangle 9"/>
          <p:cNvSpPr>
            <a:spLocks noChangeArrowheads="1"/>
          </p:cNvSpPr>
          <p:nvPr/>
        </p:nvSpPr>
        <p:spPr bwMode="auto">
          <a:xfrm>
            <a:off x="5102299" y="1665287"/>
            <a:ext cx="474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6" name="Rectangle 10"/>
          <p:cNvSpPr>
            <a:spLocks noChangeArrowheads="1"/>
          </p:cNvSpPr>
          <p:nvPr/>
        </p:nvSpPr>
        <p:spPr bwMode="auto">
          <a:xfrm>
            <a:off x="5102299" y="1841500"/>
            <a:ext cx="403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 name="Rectangle 11"/>
          <p:cNvSpPr>
            <a:spLocks noChangeArrowheads="1"/>
          </p:cNvSpPr>
          <p:nvPr/>
        </p:nvSpPr>
        <p:spPr bwMode="auto">
          <a:xfrm>
            <a:off x="2751211" y="1871662"/>
            <a:ext cx="9191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Total repaid</a:t>
            </a:r>
            <a:endParaRPr lang="en-US">
              <a:solidFill>
                <a:prstClr val="black"/>
              </a:solidFill>
              <a:cs typeface="+mn-cs"/>
            </a:endParaRPr>
          </a:p>
        </p:txBody>
      </p:sp>
      <p:sp>
        <p:nvSpPr>
          <p:cNvPr id="28" name="Rectangle 12"/>
          <p:cNvSpPr>
            <a:spLocks noChangeArrowheads="1"/>
          </p:cNvSpPr>
          <p:nvPr/>
        </p:nvSpPr>
        <p:spPr bwMode="auto">
          <a:xfrm>
            <a:off x="5102299" y="1871662"/>
            <a:ext cx="474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8,120</a:t>
            </a:r>
            <a:endParaRPr lang="en-US">
              <a:solidFill>
                <a:prstClr val="black"/>
              </a:solidFill>
              <a:cs typeface="+mn-cs"/>
            </a:endParaRPr>
          </a:p>
        </p:txBody>
      </p:sp>
      <p:sp>
        <p:nvSpPr>
          <p:cNvPr id="29" name="Rectangle 13"/>
          <p:cNvSpPr>
            <a:spLocks noChangeArrowheads="1"/>
          </p:cNvSpPr>
          <p:nvPr/>
        </p:nvSpPr>
        <p:spPr bwMode="auto">
          <a:xfrm>
            <a:off x="2751211" y="2079625"/>
            <a:ext cx="757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Borrowed</a:t>
            </a:r>
            <a:endParaRPr lang="en-US" dirty="0">
              <a:solidFill>
                <a:prstClr val="black"/>
              </a:solidFill>
              <a:cs typeface="+mn-cs"/>
            </a:endParaRPr>
          </a:p>
        </p:txBody>
      </p:sp>
      <p:sp>
        <p:nvSpPr>
          <p:cNvPr id="30" name="Rectangle 14"/>
          <p:cNvSpPr>
            <a:spLocks noChangeArrowheads="1"/>
          </p:cNvSpPr>
          <p:nvPr/>
        </p:nvSpPr>
        <p:spPr bwMode="auto">
          <a:xfrm>
            <a:off x="5102299" y="2079625"/>
            <a:ext cx="474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6,752</a:t>
            </a:r>
            <a:endParaRPr lang="en-US">
              <a:solidFill>
                <a:prstClr val="black"/>
              </a:solidFill>
              <a:cs typeface="+mn-cs"/>
            </a:endParaRPr>
          </a:p>
        </p:txBody>
      </p:sp>
      <p:sp>
        <p:nvSpPr>
          <p:cNvPr id="224" name="Rectangle 15"/>
          <p:cNvSpPr>
            <a:spLocks noChangeArrowheads="1"/>
          </p:cNvSpPr>
          <p:nvPr/>
        </p:nvSpPr>
        <p:spPr bwMode="auto">
          <a:xfrm>
            <a:off x="5102299" y="2255837"/>
            <a:ext cx="403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5" name="Rectangle 16"/>
          <p:cNvSpPr>
            <a:spLocks noChangeArrowheads="1"/>
          </p:cNvSpPr>
          <p:nvPr/>
        </p:nvSpPr>
        <p:spPr bwMode="auto">
          <a:xfrm>
            <a:off x="2751211" y="2286000"/>
            <a:ext cx="2049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Total bond interest expense</a:t>
            </a:r>
            <a:endParaRPr lang="en-US" dirty="0">
              <a:solidFill>
                <a:prstClr val="black"/>
              </a:solidFill>
              <a:cs typeface="+mn-cs"/>
            </a:endParaRPr>
          </a:p>
        </p:txBody>
      </p:sp>
      <p:sp>
        <p:nvSpPr>
          <p:cNvPr id="227" name="Rectangle 17"/>
          <p:cNvSpPr>
            <a:spLocks noChangeArrowheads="1"/>
          </p:cNvSpPr>
          <p:nvPr/>
        </p:nvSpPr>
        <p:spPr bwMode="auto">
          <a:xfrm>
            <a:off x="5011811" y="2286000"/>
            <a:ext cx="555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$1,368</a:t>
            </a:r>
            <a:endParaRPr lang="en-US">
              <a:solidFill>
                <a:prstClr val="black"/>
              </a:solidFill>
              <a:cs typeface="+mn-cs"/>
            </a:endParaRPr>
          </a:p>
        </p:txBody>
      </p:sp>
      <p:sp>
        <p:nvSpPr>
          <p:cNvPr id="228" name="Rectangle 18"/>
          <p:cNvSpPr>
            <a:spLocks noChangeArrowheads="1"/>
          </p:cNvSpPr>
          <p:nvPr/>
        </p:nvSpPr>
        <p:spPr bwMode="auto">
          <a:xfrm>
            <a:off x="5011811" y="2441575"/>
            <a:ext cx="4937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9" name="Rectangle 19"/>
          <p:cNvSpPr>
            <a:spLocks noChangeArrowheads="1"/>
          </p:cNvSpPr>
          <p:nvPr/>
        </p:nvSpPr>
        <p:spPr bwMode="auto">
          <a:xfrm>
            <a:off x="5011811" y="2462212"/>
            <a:ext cx="4937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0" name="Rectangle 20"/>
          <p:cNvSpPr>
            <a:spLocks noChangeArrowheads="1"/>
          </p:cNvSpPr>
          <p:nvPr/>
        </p:nvSpPr>
        <p:spPr bwMode="auto">
          <a:xfrm>
            <a:off x="5627761" y="2286000"/>
            <a:ext cx="78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 = $342</a:t>
            </a:r>
            <a:endParaRPr lang="en-US" dirty="0">
              <a:solidFill>
                <a:prstClr val="black"/>
              </a:solidFill>
              <a:cs typeface="+mn-cs"/>
            </a:endParaRPr>
          </a:p>
        </p:txBody>
      </p:sp>
      <p:sp>
        <p:nvSpPr>
          <p:cNvPr id="114" name="Rectangle 113"/>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14-2</a:t>
            </a:r>
            <a:endParaRPr lang="en-US" sz="2400" b="1" dirty="0">
              <a:solidFill>
                <a:prstClr val="white"/>
              </a:solidFill>
            </a:endParaRPr>
          </a:p>
        </p:txBody>
      </p:sp>
      <p:sp>
        <p:nvSpPr>
          <p:cNvPr id="115" name="Rounded Rectangle 114"/>
          <p:cNvSpPr/>
          <p:nvPr/>
        </p:nvSpPr>
        <p:spPr>
          <a:xfrm>
            <a:off x="88901" y="6350869"/>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to record bond issuance and interest expense.</a:t>
            </a:r>
          </a:p>
        </p:txBody>
      </p:sp>
      <p:sp>
        <p:nvSpPr>
          <p:cNvPr id="116" name="Rounded Rectangle 115"/>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amortization of bond discount using straight-line method.</a:t>
            </a:r>
          </a:p>
        </p:txBody>
      </p:sp>
    </p:spTree>
    <p:extLst>
      <p:ext uri="{BB962C8B-B14F-4D97-AF65-F5344CB8AC3E}">
        <p14:creationId xmlns:p14="http://schemas.microsoft.com/office/powerpoint/2010/main" val="3343611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5"/>
                                        </p:tgtEl>
                                        <p:attrNameLst>
                                          <p:attrName>style.visibility</p:attrName>
                                        </p:attrNameLst>
                                      </p:cBhvr>
                                      <p:to>
                                        <p:strVal val="visible"/>
                                      </p:to>
                                    </p:set>
                                    <p:animEffect transition="in" filter="fade">
                                      <p:cBhvr>
                                        <p:cTn id="55" dur="500"/>
                                        <p:tgtEl>
                                          <p:spTgt spid="2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4"/>
                                        </p:tgtEl>
                                        <p:attrNameLst>
                                          <p:attrName>style.visibility</p:attrName>
                                        </p:attrNameLst>
                                      </p:cBhvr>
                                      <p:to>
                                        <p:strVal val="visible"/>
                                      </p:to>
                                    </p:set>
                                    <p:animEffect transition="in" filter="fade">
                                      <p:cBhvr>
                                        <p:cTn id="60" dur="500"/>
                                        <p:tgtEl>
                                          <p:spTgt spid="2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7"/>
                                        </p:tgtEl>
                                        <p:attrNameLst>
                                          <p:attrName>style.visibility</p:attrName>
                                        </p:attrNameLst>
                                      </p:cBhvr>
                                      <p:to>
                                        <p:strVal val="visible"/>
                                      </p:to>
                                    </p:set>
                                    <p:animEffect transition="in" filter="fade">
                                      <p:cBhvr>
                                        <p:cTn id="63" dur="500"/>
                                        <p:tgtEl>
                                          <p:spTgt spid="2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8"/>
                                        </p:tgtEl>
                                        <p:attrNameLst>
                                          <p:attrName>style.visibility</p:attrName>
                                        </p:attrNameLst>
                                      </p:cBhvr>
                                      <p:to>
                                        <p:strVal val="visible"/>
                                      </p:to>
                                    </p:set>
                                    <p:animEffect transition="in" filter="fade">
                                      <p:cBhvr>
                                        <p:cTn id="66" dur="500"/>
                                        <p:tgtEl>
                                          <p:spTgt spid="2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9"/>
                                        </p:tgtEl>
                                        <p:attrNameLst>
                                          <p:attrName>style.visibility</p:attrName>
                                        </p:attrNameLst>
                                      </p:cBhvr>
                                      <p:to>
                                        <p:strVal val="visible"/>
                                      </p:to>
                                    </p:set>
                                    <p:animEffect transition="in" filter="fade">
                                      <p:cBhvr>
                                        <p:cTn id="69" dur="500"/>
                                        <p:tgtEl>
                                          <p:spTgt spid="2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0"/>
                                        </p:tgtEl>
                                        <p:attrNameLst>
                                          <p:attrName>style.visibility</p:attrName>
                                        </p:attrNameLst>
                                      </p:cBhvr>
                                      <p:to>
                                        <p:strVal val="visible"/>
                                      </p:to>
                                    </p:set>
                                    <p:animEffect transition="in" filter="fade">
                                      <p:cBhvr>
                                        <p:cTn id="7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2" grpId="0"/>
      <p:bldP spid="24" grpId="0"/>
      <p:bldP spid="25" grpId="0"/>
      <p:bldP spid="26" grpId="0" animBg="1"/>
      <p:bldP spid="27" grpId="0"/>
      <p:bldP spid="28" grpId="0"/>
      <p:bldP spid="29" grpId="0"/>
      <p:bldP spid="30" grpId="0"/>
      <p:bldP spid="224" grpId="0" animBg="1"/>
      <p:bldP spid="225" grpId="0"/>
      <p:bldP spid="227" grpId="0"/>
      <p:bldP spid="228" grpId="0" animBg="1"/>
      <p:bldP spid="229" grpId="0" animBg="1"/>
      <p:bldP spid="2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47"/>
          <p:cNvSpPr>
            <a:spLocks noChangeArrowheads="1"/>
          </p:cNvSpPr>
          <p:nvPr/>
        </p:nvSpPr>
        <p:spPr bwMode="auto">
          <a:xfrm>
            <a:off x="539873" y="644525"/>
            <a:ext cx="6877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company issues 8%, two-year bonds on December 31, 20X1, with a par value of $7,000 and </a:t>
            </a:r>
            <a:endParaRPr lang="en-US" dirty="0">
              <a:solidFill>
                <a:prstClr val="black"/>
              </a:solidFill>
              <a:cs typeface="+mn-cs"/>
            </a:endParaRPr>
          </a:p>
        </p:txBody>
      </p:sp>
      <p:sp>
        <p:nvSpPr>
          <p:cNvPr id="70" name="Rectangle 48"/>
          <p:cNvSpPr>
            <a:spLocks noChangeArrowheads="1"/>
          </p:cNvSpPr>
          <p:nvPr/>
        </p:nvSpPr>
        <p:spPr bwMode="auto">
          <a:xfrm>
            <a:off x="539873" y="839787"/>
            <a:ext cx="753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semiannual interest payments. On the issue date, the annual market rate for these bonds is 10%, which </a:t>
            </a:r>
            <a:endParaRPr lang="en-US">
              <a:solidFill>
                <a:prstClr val="black"/>
              </a:solidFill>
              <a:cs typeface="+mn-cs"/>
            </a:endParaRPr>
          </a:p>
        </p:txBody>
      </p:sp>
      <p:sp>
        <p:nvSpPr>
          <p:cNvPr id="71" name="Rectangle 49"/>
          <p:cNvSpPr>
            <a:spLocks noChangeArrowheads="1"/>
          </p:cNvSpPr>
          <p:nvPr/>
        </p:nvSpPr>
        <p:spPr bwMode="auto">
          <a:xfrm>
            <a:off x="539873" y="1046162"/>
            <a:ext cx="306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implies a selling price of 96.46 or $6,752. </a:t>
            </a:r>
            <a:endParaRPr lang="en-US">
              <a:solidFill>
                <a:prstClr val="black"/>
              </a:solidFill>
              <a:cs typeface="+mn-cs"/>
            </a:endParaRPr>
          </a:p>
        </p:txBody>
      </p:sp>
      <p:sp>
        <p:nvSpPr>
          <p:cNvPr id="143" name="Rectangle 6"/>
          <p:cNvSpPr>
            <a:spLocks noChangeArrowheads="1"/>
          </p:cNvSpPr>
          <p:nvPr/>
        </p:nvSpPr>
        <p:spPr bwMode="auto">
          <a:xfrm>
            <a:off x="873248" y="1339850"/>
            <a:ext cx="3681413"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4" name="Rectangle 7"/>
          <p:cNvSpPr>
            <a:spLocks noChangeArrowheads="1"/>
          </p:cNvSpPr>
          <p:nvPr/>
        </p:nvSpPr>
        <p:spPr bwMode="auto">
          <a:xfrm>
            <a:off x="4818185" y="1339850"/>
            <a:ext cx="3468688"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5" name="Rectangle 31"/>
          <p:cNvSpPr>
            <a:spLocks noChangeArrowheads="1"/>
          </p:cNvSpPr>
          <p:nvPr/>
        </p:nvSpPr>
        <p:spPr bwMode="auto">
          <a:xfrm>
            <a:off x="912935" y="15875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146" name="Rectangle 32"/>
          <p:cNvSpPr>
            <a:spLocks noChangeArrowheads="1"/>
          </p:cNvSpPr>
          <p:nvPr/>
        </p:nvSpPr>
        <p:spPr bwMode="auto">
          <a:xfrm>
            <a:off x="2184523" y="15875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248</a:t>
            </a:r>
            <a:endParaRPr lang="en-US">
              <a:solidFill>
                <a:prstClr val="black"/>
              </a:solidFill>
              <a:cs typeface="+mn-cs"/>
            </a:endParaRPr>
          </a:p>
        </p:txBody>
      </p:sp>
      <p:sp>
        <p:nvSpPr>
          <p:cNvPr id="147" name="Rectangle 33"/>
          <p:cNvSpPr>
            <a:spLocks noChangeArrowheads="1"/>
          </p:cNvSpPr>
          <p:nvPr/>
        </p:nvSpPr>
        <p:spPr bwMode="auto">
          <a:xfrm>
            <a:off x="6612060" y="15875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148" name="Rectangle 34"/>
          <p:cNvSpPr>
            <a:spLocks noChangeArrowheads="1"/>
          </p:cNvSpPr>
          <p:nvPr/>
        </p:nvSpPr>
        <p:spPr bwMode="auto">
          <a:xfrm>
            <a:off x="7793160" y="15875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149" name="Rectangle 35"/>
          <p:cNvSpPr>
            <a:spLocks noChangeArrowheads="1"/>
          </p:cNvSpPr>
          <p:nvPr/>
        </p:nvSpPr>
        <p:spPr bwMode="auto">
          <a:xfrm>
            <a:off x="2759198" y="17938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06/30/20X2</a:t>
            </a:r>
            <a:endParaRPr lang="en-US" dirty="0">
              <a:solidFill>
                <a:prstClr val="black"/>
              </a:solidFill>
              <a:cs typeface="+mn-cs"/>
            </a:endParaRPr>
          </a:p>
        </p:txBody>
      </p:sp>
      <p:sp>
        <p:nvSpPr>
          <p:cNvPr id="150" name="Rectangle 36"/>
          <p:cNvSpPr>
            <a:spLocks noChangeArrowheads="1"/>
          </p:cNvSpPr>
          <p:nvPr/>
        </p:nvSpPr>
        <p:spPr bwMode="auto">
          <a:xfrm>
            <a:off x="4191123" y="179387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1" name="Rectangle 37"/>
          <p:cNvSpPr>
            <a:spLocks noChangeArrowheads="1"/>
          </p:cNvSpPr>
          <p:nvPr/>
        </p:nvSpPr>
        <p:spPr bwMode="auto">
          <a:xfrm>
            <a:off x="2759198" y="200025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152" name="Rectangle 38"/>
          <p:cNvSpPr>
            <a:spLocks noChangeArrowheads="1"/>
          </p:cNvSpPr>
          <p:nvPr/>
        </p:nvSpPr>
        <p:spPr bwMode="auto">
          <a:xfrm>
            <a:off x="4191123" y="20002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3" name="Rectangle 39"/>
          <p:cNvSpPr>
            <a:spLocks noChangeArrowheads="1"/>
          </p:cNvSpPr>
          <p:nvPr/>
        </p:nvSpPr>
        <p:spPr bwMode="auto">
          <a:xfrm>
            <a:off x="2759198" y="220662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154" name="Rectangle 40"/>
          <p:cNvSpPr>
            <a:spLocks noChangeArrowheads="1"/>
          </p:cNvSpPr>
          <p:nvPr/>
        </p:nvSpPr>
        <p:spPr bwMode="auto">
          <a:xfrm>
            <a:off x="4191123" y="22066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5" name="Rectangle 41"/>
          <p:cNvSpPr>
            <a:spLocks noChangeArrowheads="1"/>
          </p:cNvSpPr>
          <p:nvPr/>
        </p:nvSpPr>
        <p:spPr bwMode="auto">
          <a:xfrm>
            <a:off x="2759198" y="241141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156" name="Rectangle 42"/>
          <p:cNvSpPr>
            <a:spLocks noChangeArrowheads="1"/>
          </p:cNvSpPr>
          <p:nvPr/>
        </p:nvSpPr>
        <p:spPr bwMode="auto">
          <a:xfrm>
            <a:off x="4191123" y="2411412"/>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62</a:t>
            </a:r>
            <a:endParaRPr lang="en-US">
              <a:solidFill>
                <a:prstClr val="black"/>
              </a:solidFill>
              <a:cs typeface="+mn-cs"/>
            </a:endParaRPr>
          </a:p>
        </p:txBody>
      </p:sp>
      <p:sp>
        <p:nvSpPr>
          <p:cNvPr id="157" name="Rectangle 43"/>
          <p:cNvSpPr>
            <a:spLocks noChangeArrowheads="1"/>
          </p:cNvSpPr>
          <p:nvPr/>
        </p:nvSpPr>
        <p:spPr bwMode="auto">
          <a:xfrm>
            <a:off x="912935" y="26289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158" name="Rectangle 44"/>
          <p:cNvSpPr>
            <a:spLocks noChangeArrowheads="1"/>
          </p:cNvSpPr>
          <p:nvPr/>
        </p:nvSpPr>
        <p:spPr bwMode="auto">
          <a:xfrm>
            <a:off x="2455985" y="262890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159" name="Rectangle 45"/>
          <p:cNvSpPr>
            <a:spLocks noChangeArrowheads="1"/>
          </p:cNvSpPr>
          <p:nvPr/>
        </p:nvSpPr>
        <p:spPr bwMode="auto">
          <a:xfrm>
            <a:off x="6704135" y="26289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160" name="Rectangle 46"/>
          <p:cNvSpPr>
            <a:spLocks noChangeArrowheads="1"/>
          </p:cNvSpPr>
          <p:nvPr/>
        </p:nvSpPr>
        <p:spPr bwMode="auto">
          <a:xfrm>
            <a:off x="7793160" y="26289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161" name="Rectangle 54"/>
          <p:cNvSpPr>
            <a:spLocks noChangeArrowheads="1"/>
          </p:cNvSpPr>
          <p:nvPr/>
        </p:nvSpPr>
        <p:spPr bwMode="auto">
          <a:xfrm>
            <a:off x="1640010" y="1360487"/>
            <a:ext cx="2219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Discount on Bonds Payable</a:t>
            </a:r>
            <a:endParaRPr lang="en-US">
              <a:solidFill>
                <a:prstClr val="black"/>
              </a:solidFill>
              <a:cs typeface="+mn-cs"/>
            </a:endParaRPr>
          </a:p>
        </p:txBody>
      </p:sp>
      <p:sp>
        <p:nvSpPr>
          <p:cNvPr id="162" name="Rectangle 55"/>
          <p:cNvSpPr>
            <a:spLocks noChangeArrowheads="1"/>
          </p:cNvSpPr>
          <p:nvPr/>
        </p:nvSpPr>
        <p:spPr bwMode="auto">
          <a:xfrm>
            <a:off x="5967535" y="1360487"/>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Bonds Payable</a:t>
            </a:r>
            <a:endParaRPr lang="en-US">
              <a:solidFill>
                <a:prstClr val="black"/>
              </a:solidFill>
              <a:cs typeface="+mn-cs"/>
            </a:endParaRPr>
          </a:p>
        </p:txBody>
      </p:sp>
      <p:sp>
        <p:nvSpPr>
          <p:cNvPr id="163" name="Rectangle 57"/>
          <p:cNvSpPr>
            <a:spLocks noChangeArrowheads="1"/>
          </p:cNvSpPr>
          <p:nvPr/>
        </p:nvSpPr>
        <p:spPr bwMode="auto">
          <a:xfrm>
            <a:off x="873248" y="1330325"/>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4" name="Rectangle 58"/>
          <p:cNvSpPr>
            <a:spLocks noChangeArrowheads="1"/>
          </p:cNvSpPr>
          <p:nvPr/>
        </p:nvSpPr>
        <p:spPr bwMode="auto">
          <a:xfrm>
            <a:off x="873248" y="1557337"/>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5" name="Rectangle 60"/>
          <p:cNvSpPr>
            <a:spLocks noChangeArrowheads="1"/>
          </p:cNvSpPr>
          <p:nvPr/>
        </p:nvSpPr>
        <p:spPr bwMode="auto">
          <a:xfrm>
            <a:off x="873248" y="2597150"/>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6" name="Rectangle 62"/>
          <p:cNvSpPr>
            <a:spLocks noChangeArrowheads="1"/>
          </p:cNvSpPr>
          <p:nvPr/>
        </p:nvSpPr>
        <p:spPr bwMode="auto">
          <a:xfrm>
            <a:off x="6562847" y="1577975"/>
            <a:ext cx="19050"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7" name="Rectangle 63"/>
          <p:cNvSpPr>
            <a:spLocks noChangeArrowheads="1"/>
          </p:cNvSpPr>
          <p:nvPr/>
        </p:nvSpPr>
        <p:spPr bwMode="auto">
          <a:xfrm>
            <a:off x="2617910" y="1577975"/>
            <a:ext cx="20638"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8" name="Rectangle 66"/>
          <p:cNvSpPr>
            <a:spLocks noChangeArrowheads="1"/>
          </p:cNvSpPr>
          <p:nvPr/>
        </p:nvSpPr>
        <p:spPr bwMode="auto">
          <a:xfrm>
            <a:off x="4818185" y="1330325"/>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9" name="Rectangle 67"/>
          <p:cNvSpPr>
            <a:spLocks noChangeArrowheads="1"/>
          </p:cNvSpPr>
          <p:nvPr/>
        </p:nvSpPr>
        <p:spPr bwMode="auto">
          <a:xfrm>
            <a:off x="4818185" y="1557337"/>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0" name="Rectangle 68"/>
          <p:cNvSpPr>
            <a:spLocks noChangeArrowheads="1"/>
          </p:cNvSpPr>
          <p:nvPr/>
        </p:nvSpPr>
        <p:spPr bwMode="auto">
          <a:xfrm>
            <a:off x="4818185" y="2597150"/>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 name="AutoShape 3"/>
          <p:cNvSpPr>
            <a:spLocks noChangeAspect="1" noChangeArrowheads="1" noTextEdit="1"/>
          </p:cNvSpPr>
          <p:nvPr/>
        </p:nvSpPr>
        <p:spPr bwMode="auto">
          <a:xfrm>
            <a:off x="1084385" y="3336925"/>
            <a:ext cx="7010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 name="Rectangle 5"/>
          <p:cNvSpPr>
            <a:spLocks noChangeArrowheads="1"/>
          </p:cNvSpPr>
          <p:nvPr/>
        </p:nvSpPr>
        <p:spPr bwMode="auto">
          <a:xfrm>
            <a:off x="1084385" y="3336925"/>
            <a:ext cx="7010400" cy="2397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6581898" y="3357563"/>
            <a:ext cx="504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2" name="Rectangle 7"/>
          <p:cNvSpPr>
            <a:spLocks noChangeArrowheads="1"/>
          </p:cNvSpPr>
          <p:nvPr/>
        </p:nvSpPr>
        <p:spPr bwMode="auto">
          <a:xfrm>
            <a:off x="7408985" y="3357563"/>
            <a:ext cx="574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4" name="Rectangle 8"/>
          <p:cNvSpPr>
            <a:spLocks noChangeArrowheads="1"/>
          </p:cNvSpPr>
          <p:nvPr/>
        </p:nvSpPr>
        <p:spPr bwMode="auto">
          <a:xfrm>
            <a:off x="1114548" y="3586163"/>
            <a:ext cx="898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a:solidFill>
                  <a:srgbClr val="000000"/>
                </a:solidFill>
                <a:cs typeface="+mn-cs"/>
              </a:rPr>
              <a:t>12/31/20X3</a:t>
            </a:r>
            <a:endParaRPr lang="en-US">
              <a:solidFill>
                <a:prstClr val="black"/>
              </a:solidFill>
              <a:cs typeface="+mn-cs"/>
            </a:endParaRPr>
          </a:p>
        </p:txBody>
      </p:sp>
      <p:sp>
        <p:nvSpPr>
          <p:cNvPr id="25" name="Rectangle 9"/>
          <p:cNvSpPr>
            <a:spLocks noChangeArrowheads="1"/>
          </p:cNvSpPr>
          <p:nvPr/>
        </p:nvSpPr>
        <p:spPr bwMode="auto">
          <a:xfrm>
            <a:off x="2013073" y="3586163"/>
            <a:ext cx="12207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Bonds Payable</a:t>
            </a:r>
            <a:endParaRPr lang="en-US" dirty="0">
              <a:solidFill>
                <a:prstClr val="black"/>
              </a:solidFill>
              <a:cs typeface="+mn-cs"/>
            </a:endParaRPr>
          </a:p>
        </p:txBody>
      </p:sp>
      <p:sp>
        <p:nvSpPr>
          <p:cNvPr id="26" name="Rectangle 10"/>
          <p:cNvSpPr>
            <a:spLocks noChangeArrowheads="1"/>
          </p:cNvSpPr>
          <p:nvPr/>
        </p:nvSpPr>
        <p:spPr bwMode="auto">
          <a:xfrm>
            <a:off x="6693023" y="3586163"/>
            <a:ext cx="4937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7" name="Rectangle 11"/>
          <p:cNvSpPr>
            <a:spLocks noChangeArrowheads="1"/>
          </p:cNvSpPr>
          <p:nvPr/>
        </p:nvSpPr>
        <p:spPr bwMode="auto">
          <a:xfrm>
            <a:off x="2194048" y="3794125"/>
            <a:ext cx="5143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8" name="Rectangle 12"/>
          <p:cNvSpPr>
            <a:spLocks noChangeArrowheads="1"/>
          </p:cNvSpPr>
          <p:nvPr/>
        </p:nvSpPr>
        <p:spPr bwMode="auto">
          <a:xfrm>
            <a:off x="7601073" y="3794125"/>
            <a:ext cx="4937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9" name="Rectangle 13"/>
          <p:cNvSpPr>
            <a:spLocks noChangeArrowheads="1"/>
          </p:cNvSpPr>
          <p:nvPr/>
        </p:nvSpPr>
        <p:spPr bwMode="auto">
          <a:xfrm>
            <a:off x="3545010" y="3357563"/>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30" name="Rectangle 14"/>
          <p:cNvSpPr>
            <a:spLocks noChangeArrowheads="1"/>
          </p:cNvSpPr>
          <p:nvPr/>
        </p:nvSpPr>
        <p:spPr bwMode="auto">
          <a:xfrm>
            <a:off x="1074860" y="3327400"/>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4" name="Line 15"/>
          <p:cNvSpPr>
            <a:spLocks noChangeShapeType="1"/>
          </p:cNvSpPr>
          <p:nvPr/>
        </p:nvSpPr>
        <p:spPr bwMode="auto">
          <a:xfrm>
            <a:off x="1913060" y="3348038"/>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5" name="Rectangle 16"/>
          <p:cNvSpPr>
            <a:spLocks noChangeArrowheads="1"/>
          </p:cNvSpPr>
          <p:nvPr/>
        </p:nvSpPr>
        <p:spPr bwMode="auto">
          <a:xfrm>
            <a:off x="1913060" y="3348038"/>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7" name="Line 17"/>
          <p:cNvSpPr>
            <a:spLocks noChangeShapeType="1"/>
          </p:cNvSpPr>
          <p:nvPr/>
        </p:nvSpPr>
        <p:spPr bwMode="auto">
          <a:xfrm>
            <a:off x="6380285" y="3348038"/>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8" name="Rectangle 18"/>
          <p:cNvSpPr>
            <a:spLocks noChangeArrowheads="1"/>
          </p:cNvSpPr>
          <p:nvPr/>
        </p:nvSpPr>
        <p:spPr bwMode="auto">
          <a:xfrm>
            <a:off x="6380285" y="3348038"/>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9" name="Line 19"/>
          <p:cNvSpPr>
            <a:spLocks noChangeShapeType="1"/>
          </p:cNvSpPr>
          <p:nvPr/>
        </p:nvSpPr>
        <p:spPr bwMode="auto">
          <a:xfrm>
            <a:off x="7177210" y="3348038"/>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0" name="Rectangle 20"/>
          <p:cNvSpPr>
            <a:spLocks noChangeArrowheads="1"/>
          </p:cNvSpPr>
          <p:nvPr/>
        </p:nvSpPr>
        <p:spPr bwMode="auto">
          <a:xfrm>
            <a:off x="7177210" y="3348038"/>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1" name="Rectangle 21"/>
          <p:cNvSpPr>
            <a:spLocks noChangeArrowheads="1"/>
          </p:cNvSpPr>
          <p:nvPr/>
        </p:nvSpPr>
        <p:spPr bwMode="auto">
          <a:xfrm>
            <a:off x="8074148" y="3348038"/>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Line 22"/>
          <p:cNvSpPr>
            <a:spLocks noChangeShapeType="1"/>
          </p:cNvSpPr>
          <p:nvPr/>
        </p:nvSpPr>
        <p:spPr bwMode="auto">
          <a:xfrm>
            <a:off x="1084385" y="35766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5" name="Rectangle 23"/>
          <p:cNvSpPr>
            <a:spLocks noChangeArrowheads="1"/>
          </p:cNvSpPr>
          <p:nvPr/>
        </p:nvSpPr>
        <p:spPr bwMode="auto">
          <a:xfrm>
            <a:off x="1084385" y="35766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6" name="Line 24"/>
          <p:cNvSpPr>
            <a:spLocks noChangeShapeType="1"/>
          </p:cNvSpPr>
          <p:nvPr/>
        </p:nvSpPr>
        <p:spPr bwMode="auto">
          <a:xfrm>
            <a:off x="1913060" y="35766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7" name="Rectangle 25"/>
          <p:cNvSpPr>
            <a:spLocks noChangeArrowheads="1"/>
          </p:cNvSpPr>
          <p:nvPr/>
        </p:nvSpPr>
        <p:spPr bwMode="auto">
          <a:xfrm>
            <a:off x="1913060" y="35766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8" name="Line 26"/>
          <p:cNvSpPr>
            <a:spLocks noChangeShapeType="1"/>
          </p:cNvSpPr>
          <p:nvPr/>
        </p:nvSpPr>
        <p:spPr bwMode="auto">
          <a:xfrm>
            <a:off x="6380285" y="35766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9" name="Rectangle 27"/>
          <p:cNvSpPr>
            <a:spLocks noChangeArrowheads="1"/>
          </p:cNvSpPr>
          <p:nvPr/>
        </p:nvSpPr>
        <p:spPr bwMode="auto">
          <a:xfrm>
            <a:off x="6380285" y="35766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0" name="Line 28"/>
          <p:cNvSpPr>
            <a:spLocks noChangeShapeType="1"/>
          </p:cNvSpPr>
          <p:nvPr/>
        </p:nvSpPr>
        <p:spPr bwMode="auto">
          <a:xfrm>
            <a:off x="7177210" y="35766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1" name="Rectangle 29"/>
          <p:cNvSpPr>
            <a:spLocks noChangeArrowheads="1"/>
          </p:cNvSpPr>
          <p:nvPr/>
        </p:nvSpPr>
        <p:spPr bwMode="auto">
          <a:xfrm>
            <a:off x="7177210" y="35766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2" name="Line 30"/>
          <p:cNvSpPr>
            <a:spLocks noChangeShapeType="1"/>
          </p:cNvSpPr>
          <p:nvPr/>
        </p:nvSpPr>
        <p:spPr bwMode="auto">
          <a:xfrm>
            <a:off x="8085260" y="35766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3" name="Rectangle 31"/>
          <p:cNvSpPr>
            <a:spLocks noChangeArrowheads="1"/>
          </p:cNvSpPr>
          <p:nvPr/>
        </p:nvSpPr>
        <p:spPr bwMode="auto">
          <a:xfrm>
            <a:off x="8085260" y="35766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4" name="Rectangle 32"/>
          <p:cNvSpPr>
            <a:spLocks noChangeArrowheads="1"/>
          </p:cNvSpPr>
          <p:nvPr/>
        </p:nvSpPr>
        <p:spPr bwMode="auto">
          <a:xfrm>
            <a:off x="1093910" y="3327400"/>
            <a:ext cx="7000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Rectangle 33"/>
          <p:cNvSpPr>
            <a:spLocks noChangeArrowheads="1"/>
          </p:cNvSpPr>
          <p:nvPr/>
        </p:nvSpPr>
        <p:spPr bwMode="auto">
          <a:xfrm>
            <a:off x="1093910" y="3556000"/>
            <a:ext cx="7000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Line 34"/>
          <p:cNvSpPr>
            <a:spLocks noChangeShapeType="1"/>
          </p:cNvSpPr>
          <p:nvPr/>
        </p:nvSpPr>
        <p:spPr bwMode="auto">
          <a:xfrm>
            <a:off x="1093910" y="3773488"/>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Rectangle 35"/>
          <p:cNvSpPr>
            <a:spLocks noChangeArrowheads="1"/>
          </p:cNvSpPr>
          <p:nvPr/>
        </p:nvSpPr>
        <p:spPr bwMode="auto">
          <a:xfrm>
            <a:off x="1093910" y="3773488"/>
            <a:ext cx="70008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Line 36"/>
          <p:cNvSpPr>
            <a:spLocks noChangeShapeType="1"/>
          </p:cNvSpPr>
          <p:nvPr/>
        </p:nvSpPr>
        <p:spPr bwMode="auto">
          <a:xfrm>
            <a:off x="1093910" y="398145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Rectangle 37"/>
          <p:cNvSpPr>
            <a:spLocks noChangeArrowheads="1"/>
          </p:cNvSpPr>
          <p:nvPr/>
        </p:nvSpPr>
        <p:spPr bwMode="auto">
          <a:xfrm>
            <a:off x="1093910" y="3981450"/>
            <a:ext cx="70008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Line 38"/>
          <p:cNvSpPr>
            <a:spLocks noChangeShapeType="1"/>
          </p:cNvSpPr>
          <p:nvPr/>
        </p:nvSpPr>
        <p:spPr bwMode="auto">
          <a:xfrm>
            <a:off x="1093910" y="419100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Rectangle 39"/>
          <p:cNvSpPr>
            <a:spLocks noChangeArrowheads="1"/>
          </p:cNvSpPr>
          <p:nvPr/>
        </p:nvSpPr>
        <p:spPr bwMode="auto">
          <a:xfrm>
            <a:off x="1093910" y="4191000"/>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Rectangle 7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14-2</a:t>
            </a:r>
            <a:endParaRPr lang="en-US" sz="2400" b="1" dirty="0">
              <a:solidFill>
                <a:prstClr val="white"/>
              </a:solidFill>
            </a:endParaRPr>
          </a:p>
        </p:txBody>
      </p:sp>
      <p:sp>
        <p:nvSpPr>
          <p:cNvPr id="73" name="Rounded Rectangle 72"/>
          <p:cNvSpPr/>
          <p:nvPr/>
        </p:nvSpPr>
        <p:spPr>
          <a:xfrm>
            <a:off x="88901" y="6293739"/>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to record bond issuance and interest expense.</a:t>
            </a:r>
          </a:p>
        </p:txBody>
      </p:sp>
      <p:sp>
        <p:nvSpPr>
          <p:cNvPr id="74" name="Rounded Rectangle 73"/>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and record amortization of bond discount using straight-line method.</a:t>
            </a:r>
          </a:p>
        </p:txBody>
      </p:sp>
    </p:spTree>
    <p:extLst>
      <p:ext uri="{BB962C8B-B14F-4D97-AF65-F5344CB8AC3E}">
        <p14:creationId xmlns:p14="http://schemas.microsoft.com/office/powerpoint/2010/main" val="1874520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dirty="0" smtClean="0"/>
              <a:t>Compute </a:t>
            </a:r>
            <a:r>
              <a:rPr lang="en-US" dirty="0"/>
              <a:t>and record amortization of bond premium  using straight-line </a:t>
            </a:r>
            <a:r>
              <a:rPr lang="en-US" dirty="0" smtClean="0"/>
              <a:t>method.</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24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28255" y="181321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55653"/>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311150" y="1524000"/>
            <a:ext cx="8528050" cy="3886200"/>
          </a:xfrm>
          <a:prstGeom prst="rect">
            <a:avLst/>
          </a:prstGeom>
          <a:solidFill>
            <a:srgbClr val="F6E9B4"/>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lstStyle/>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Adidas issues bonds with the following provisions: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Par Value: $100,000</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Issue Price: 103.546% of par value</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Stated Interest Rate: 12%</a:t>
            </a:r>
            <a:r>
              <a:rPr lang="en-US" sz="2600" dirty="0">
                <a:solidFill>
                  <a:srgbClr val="9900CC"/>
                </a:solidFill>
                <a:ea typeface="ＭＳ Ｐゴシック" pitchFamily="-108" charset="-128"/>
                <a:cs typeface="Arial" pitchFamily="34" charset="0"/>
              </a:rPr>
              <a:t>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Market Interest Rate: 10%</a:t>
            </a:r>
            <a:endParaRPr lang="en-US" sz="2600" dirty="0">
              <a:solidFill>
                <a:srgbClr val="9900CC"/>
              </a:solidFill>
              <a:ea typeface="ＭＳ Ｐゴシック" pitchFamily="-108" charset="-128"/>
              <a:cs typeface="Arial" pitchFamily="34" charset="0"/>
            </a:endParaRP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Interest Dates: 6/30 and 12/31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Bond Date: Dec. 31, </a:t>
            </a:r>
            <a:r>
              <a:rPr lang="en-US" sz="2600" dirty="0" smtClean="0">
                <a:solidFill>
                  <a:schemeClr val="accent2">
                    <a:lumMod val="50000"/>
                  </a:schemeClr>
                </a:solidFill>
                <a:ea typeface="ＭＳ Ｐゴシック" pitchFamily="-108" charset="-128"/>
                <a:cs typeface="Arial" pitchFamily="34" charset="0"/>
              </a:rPr>
              <a:t>2017 </a:t>
            </a:r>
            <a:endParaRPr lang="en-US" sz="2600" dirty="0">
              <a:solidFill>
                <a:schemeClr val="accent2">
                  <a:lumMod val="50000"/>
                </a:schemeClr>
              </a:solidFill>
              <a:ea typeface="ＭＳ Ｐゴシック" pitchFamily="-108" charset="-128"/>
              <a:cs typeface="Arial" pitchFamily="34" charset="0"/>
            </a:endParaRP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Maturity Date: Dec. 31, </a:t>
            </a:r>
            <a:r>
              <a:rPr lang="en-US" sz="2600" dirty="0" smtClean="0">
                <a:solidFill>
                  <a:schemeClr val="accent2">
                    <a:lumMod val="50000"/>
                  </a:schemeClr>
                </a:solidFill>
                <a:ea typeface="ＭＳ Ｐゴシック" pitchFamily="-108" charset="-128"/>
                <a:cs typeface="Arial" pitchFamily="34" charset="0"/>
              </a:rPr>
              <a:t>2019 </a:t>
            </a:r>
            <a:r>
              <a:rPr lang="en-US" sz="2600" dirty="0">
                <a:solidFill>
                  <a:schemeClr val="accent2">
                    <a:lumMod val="50000"/>
                  </a:schemeClr>
                </a:solidFill>
                <a:ea typeface="ＭＳ Ｐゴシック" pitchFamily="-108" charset="-128"/>
                <a:cs typeface="Arial" pitchFamily="34" charset="0"/>
              </a:rPr>
              <a:t>(2 years)</a:t>
            </a:r>
          </a:p>
        </p:txBody>
      </p:sp>
      <p:sp>
        <p:nvSpPr>
          <p:cNvPr id="2" name="Rectangle 6"/>
          <p:cNvSpPr>
            <a:spLocks noGrp="1" noChangeArrowheads="1"/>
          </p:cNvSpPr>
          <p:nvPr>
            <p:ph type="title"/>
          </p:nvPr>
        </p:nvSpPr>
        <p:spPr>
          <a:xfrm>
            <a:off x="457200" y="533400"/>
            <a:ext cx="8229600" cy="884238"/>
          </a:xfrm>
        </p:spPr>
        <p:txBody>
          <a:bodyPr/>
          <a:lstStyle/>
          <a:p>
            <a:pPr eaLnBrk="1" hangingPunct="1"/>
            <a:r>
              <a:rPr lang="en-US" altLang="en-US" b="1" dirty="0" smtClean="0"/>
              <a:t>Issuing Bonds at a Premium</a:t>
            </a:r>
          </a:p>
        </p:txBody>
      </p:sp>
      <p:sp>
        <p:nvSpPr>
          <p:cNvPr id="50180" name="Text Box 7"/>
          <p:cNvSpPr txBox="1">
            <a:spLocks noChangeArrowheads="1"/>
          </p:cNvSpPr>
          <p:nvPr/>
        </p:nvSpPr>
        <p:spPr bwMode="auto">
          <a:xfrm>
            <a:off x="4235450" y="2895600"/>
            <a:ext cx="412750" cy="91440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sz="5400" dirty="0">
                <a:solidFill>
                  <a:srgbClr val="FF0000"/>
                </a:solidFill>
                <a:ea typeface="ＭＳ Ｐゴシック" pitchFamily="-108" charset="-128"/>
                <a:cs typeface="Arial" pitchFamily="34" charset="0"/>
              </a:rPr>
              <a:t>}</a:t>
            </a:r>
          </a:p>
        </p:txBody>
      </p:sp>
      <p:sp>
        <p:nvSpPr>
          <p:cNvPr id="44037" name="Text Box 8"/>
          <p:cNvSpPr txBox="1">
            <a:spLocks noChangeArrowheads="1"/>
          </p:cNvSpPr>
          <p:nvPr/>
        </p:nvSpPr>
        <p:spPr bwMode="auto">
          <a:xfrm>
            <a:off x="4648200" y="3227388"/>
            <a:ext cx="4019550" cy="461962"/>
          </a:xfrm>
          <a:prstGeom prst="rect">
            <a:avLst/>
          </a:prstGeom>
          <a:solidFill>
            <a:schemeClr val="accent5">
              <a:lumMod val="75000"/>
            </a:schemeClr>
          </a:solidFill>
          <a:ln w="28575">
            <a:solidFill>
              <a:schemeClr val="accent5">
                <a:lumMod val="50000"/>
              </a:schemeClr>
            </a:solidFill>
            <a:miter lim="800000"/>
            <a:headEnd/>
            <a:tailEnd/>
          </a:ln>
        </p:spPr>
        <p:txBody>
          <a:bodyPr wrap="none">
            <a:spAutoFit/>
          </a:bodyPr>
          <a:lstStyle/>
          <a:p>
            <a:pPr>
              <a:defRPr/>
            </a:pPr>
            <a:r>
              <a:rPr lang="en-US" sz="2400" dirty="0">
                <a:solidFill>
                  <a:schemeClr val="bg1"/>
                </a:solidFill>
                <a:latin typeface="Arial" pitchFamily="34" charset="0"/>
                <a:cs typeface="Arial" pitchFamily="34" charset="0"/>
              </a:rPr>
              <a:t>Bond will sell at a premium.</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9FE5292-AC8B-4B00-89A8-644CC8C862A7}" type="slidenum">
              <a:rPr lang="en-US" smtClean="0"/>
              <a:pPr>
                <a:defRPr/>
              </a:pPr>
              <a:t>25</a:t>
            </a:fld>
            <a:endParaRPr lang="en-US" dirty="0"/>
          </a:p>
        </p:txBody>
      </p:sp>
      <p:sp>
        <p:nvSpPr>
          <p:cNvPr id="10" name="Rounded Rectangle 9"/>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amortization of bond </a:t>
            </a:r>
            <a:r>
              <a:rPr lang="en-US" sz="1100" dirty="0" smtClean="0"/>
              <a:t>premium using </a:t>
            </a:r>
            <a:r>
              <a:rPr lang="en-US" sz="1100" dirty="0"/>
              <a:t>straight-line method.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wipe(up)">
                                      <p:cBhvr>
                                        <p:cTn id="10" dur="500"/>
                                        <p:tgtEl>
                                          <p:spTgt spid="6451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wipe(up)">
                                      <p:cBhvr>
                                        <p:cTn id="13" dur="500"/>
                                        <p:tgtEl>
                                          <p:spTgt spid="64515">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wipe(up)">
                                      <p:cBhvr>
                                        <p:cTn id="16" dur="500"/>
                                        <p:tgtEl>
                                          <p:spTgt spid="64515">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wipe(up)">
                                      <p:cBhvr>
                                        <p:cTn id="19" dur="500"/>
                                        <p:tgtEl>
                                          <p:spTgt spid="64515">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wipe(up)">
                                      <p:cBhvr>
                                        <p:cTn id="22" dur="500"/>
                                        <p:tgtEl>
                                          <p:spTgt spid="64515">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64515">
                                            <p:txEl>
                                              <p:pRg st="6" end="6"/>
                                            </p:txEl>
                                          </p:spTgt>
                                        </p:tgtEl>
                                        <p:attrNameLst>
                                          <p:attrName>style.visibility</p:attrName>
                                        </p:attrNameLst>
                                      </p:cBhvr>
                                      <p:to>
                                        <p:strVal val="visible"/>
                                      </p:to>
                                    </p:set>
                                    <p:animEffect transition="in" filter="wipe(up)">
                                      <p:cBhvr>
                                        <p:cTn id="25" dur="500"/>
                                        <p:tgtEl>
                                          <p:spTgt spid="64515">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64515">
                                            <p:txEl>
                                              <p:pRg st="7" end="7"/>
                                            </p:txEl>
                                          </p:spTgt>
                                        </p:tgtEl>
                                        <p:attrNameLst>
                                          <p:attrName>style.visibility</p:attrName>
                                        </p:attrNameLst>
                                      </p:cBhvr>
                                      <p:to>
                                        <p:strVal val="visible"/>
                                      </p:to>
                                    </p:set>
                                    <p:animEffect transition="in" filter="wipe(up)">
                                      <p:cBhvr>
                                        <p:cTn id="28" dur="500"/>
                                        <p:tgtEl>
                                          <p:spTgt spid="64515">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0180"/>
                                        </p:tgtEl>
                                        <p:attrNameLst>
                                          <p:attrName>style.visibility</p:attrName>
                                        </p:attrNameLst>
                                      </p:cBhvr>
                                      <p:to>
                                        <p:strVal val="visible"/>
                                      </p:to>
                                    </p:set>
                                    <p:animEffect transition="in" filter="dissolve">
                                      <p:cBhvr>
                                        <p:cTn id="31" dur="500"/>
                                        <p:tgtEl>
                                          <p:spTgt spid="5018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4037"/>
                                        </p:tgtEl>
                                        <p:attrNameLst>
                                          <p:attrName>style.visibility</p:attrName>
                                        </p:attrNameLst>
                                      </p:cBhvr>
                                      <p:to>
                                        <p:strVal val="visible"/>
                                      </p:to>
                                    </p:set>
                                    <p:animEffect transition="in" filter="dissolve">
                                      <p:cBhvr>
                                        <p:cTn id="34"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440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24" name="Picture 28"/>
          <p:cNvPicPr>
            <a:picLocks noChangeAspect="1" noChangeArrowheads="1"/>
          </p:cNvPicPr>
          <p:nvPr/>
        </p:nvPicPr>
        <p:blipFill>
          <a:blip r:embed="rId3" cstate="print"/>
          <a:srcRect/>
          <a:stretch>
            <a:fillRect/>
          </a:stretch>
        </p:blipFill>
        <p:spPr bwMode="auto">
          <a:xfrm>
            <a:off x="150852" y="4375150"/>
            <a:ext cx="8688348" cy="1143000"/>
          </a:xfrm>
          <a:prstGeom prst="rect">
            <a:avLst/>
          </a:prstGeom>
          <a:noFill/>
          <a:ln w="9525">
            <a:solidFill>
              <a:schemeClr val="accent2">
                <a:lumMod val="50000"/>
              </a:schemeClr>
            </a:solidFill>
            <a:miter lim="800000"/>
            <a:headEnd/>
            <a:tailEnd/>
          </a:ln>
        </p:spPr>
      </p:pic>
      <p:sp>
        <p:nvSpPr>
          <p:cNvPr id="65539" name="Rectangle 6"/>
          <p:cNvSpPr>
            <a:spLocks noGrp="1" noChangeArrowheads="1"/>
          </p:cNvSpPr>
          <p:nvPr>
            <p:ph type="title"/>
          </p:nvPr>
        </p:nvSpPr>
        <p:spPr>
          <a:xfrm>
            <a:off x="457200" y="609600"/>
            <a:ext cx="8229600" cy="990600"/>
          </a:xfrm>
        </p:spPr>
        <p:txBody>
          <a:bodyPr/>
          <a:lstStyle/>
          <a:p>
            <a:pPr eaLnBrk="1" hangingPunct="1"/>
            <a:r>
              <a:rPr lang="en-US" altLang="en-US" b="1" dirty="0" smtClean="0"/>
              <a:t>Issuing Bonds at a Premium</a:t>
            </a:r>
          </a:p>
        </p:txBody>
      </p:sp>
      <p:graphicFrame>
        <p:nvGraphicFramePr>
          <p:cNvPr id="10268" name="Group 28"/>
          <p:cNvGraphicFramePr>
            <a:graphicFrameLocks noGrp="1"/>
          </p:cNvGraphicFramePr>
          <p:nvPr/>
        </p:nvGraphicFramePr>
        <p:xfrm>
          <a:off x="2781300" y="2705100"/>
          <a:ext cx="3581400" cy="1257300"/>
        </p:xfrm>
        <a:graphic>
          <a:graphicData uri="http://schemas.openxmlformats.org/drawingml/2006/table">
            <a:tbl>
              <a:tblPr/>
              <a:tblGrid>
                <a:gridCol w="1924050"/>
                <a:gridCol w="1416050"/>
                <a:gridCol w="241300"/>
              </a:tblGrid>
              <a:tr h="279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Par value</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  100,000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11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Cash proceeds</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103,546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Calibri" pitchFamily="34" charset="0"/>
                          <a:ea typeface="ＭＳ Ｐゴシック" pitchFamily="-108" charset="-128"/>
                          <a:cs typeface="Arial" charset="0"/>
                        </a:rPr>
                        <a:t>*</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Premium</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      3,546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92100">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alibri" pitchFamily="34" charset="0"/>
                          <a:ea typeface="ＭＳ Ｐゴシック" pitchFamily="-108" charset="-128"/>
                          <a:cs typeface="Arial" charset="0"/>
                        </a:rPr>
                        <a:t>*</a:t>
                      </a:r>
                      <a:r>
                        <a:rPr kumimoji="0" lang="en-US" sz="14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$100,000 x 103.546%</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pSp>
        <p:nvGrpSpPr>
          <p:cNvPr id="65558" name="Group 9"/>
          <p:cNvGrpSpPr>
            <a:grpSpLocks/>
          </p:cNvGrpSpPr>
          <p:nvPr/>
        </p:nvGrpSpPr>
        <p:grpSpPr bwMode="auto">
          <a:xfrm>
            <a:off x="4495800" y="4814737"/>
            <a:ext cx="3428226" cy="1541614"/>
            <a:chOff x="4124325" y="4414813"/>
            <a:chExt cx="3429000" cy="1707060"/>
          </a:xfrm>
        </p:grpSpPr>
        <p:sp>
          <p:nvSpPr>
            <p:cNvPr id="11" name="Rectangle 4"/>
            <p:cNvSpPr>
              <a:spLocks noChangeArrowheads="1"/>
            </p:cNvSpPr>
            <p:nvPr/>
          </p:nvSpPr>
          <p:spPr bwMode="auto">
            <a:xfrm>
              <a:off x="5562600" y="5410466"/>
              <a:ext cx="1990725" cy="711407"/>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000" dirty="0">
                  <a:solidFill>
                    <a:schemeClr val="accent2">
                      <a:lumMod val="50000"/>
                    </a:schemeClr>
                  </a:solidFill>
                  <a:ea typeface="ＭＳ Ｐゴシック" pitchFamily="-108" charset="-128"/>
                  <a:cs typeface="Arial" pitchFamily="34" charset="0"/>
                </a:rPr>
                <a:t>Adjunct-Liability</a:t>
              </a:r>
            </a:p>
            <a:p>
              <a:pPr algn="ctr">
                <a:defRPr/>
              </a:pPr>
              <a:r>
                <a:rPr lang="en-US" sz="2000" dirty="0">
                  <a:solidFill>
                    <a:schemeClr val="accent2">
                      <a:lumMod val="50000"/>
                    </a:schemeClr>
                  </a:solidFill>
                  <a:ea typeface="ＭＳ Ｐゴシック" pitchFamily="-108" charset="-128"/>
                  <a:cs typeface="Arial" pitchFamily="34" charset="0"/>
                </a:rPr>
                <a:t>Account</a:t>
              </a:r>
            </a:p>
          </p:txBody>
        </p:sp>
        <p:sp>
          <p:nvSpPr>
            <p:cNvPr id="12" name="Line 3"/>
            <p:cNvSpPr>
              <a:spLocks noChangeShapeType="1"/>
            </p:cNvSpPr>
            <p:nvPr/>
          </p:nvSpPr>
          <p:spPr bwMode="auto">
            <a:xfrm flipH="1" flipV="1">
              <a:off x="4124325" y="4414813"/>
              <a:ext cx="2124075" cy="995653"/>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grpSp>
      <p:sp>
        <p:nvSpPr>
          <p:cNvPr id="13" name="Rectangle 5"/>
          <p:cNvSpPr>
            <a:spLocks noChangeArrowheads="1"/>
          </p:cNvSpPr>
          <p:nvPr/>
        </p:nvSpPr>
        <p:spPr bwMode="auto">
          <a:xfrm>
            <a:off x="152400" y="1711325"/>
            <a:ext cx="8686800" cy="803275"/>
          </a:xfrm>
          <a:prstGeom prst="rect">
            <a:avLst/>
          </a:prstGeom>
          <a:solidFill>
            <a:schemeClr val="accent2">
              <a:lumMod val="20000"/>
              <a:lumOff val="80000"/>
            </a:schemeClr>
          </a:solidFill>
          <a:ln w="12700">
            <a:solidFill>
              <a:schemeClr val="accent2">
                <a:lumMod val="50000"/>
              </a:schemeClr>
            </a:solidFill>
            <a:miter lim="800000"/>
            <a:headEnd/>
            <a:tailEnd/>
          </a:ln>
          <a:effectLst>
            <a:outerShdw dist="38100" dir="2700000" algn="tl" rotWithShape="0">
              <a:srgbClr val="000000">
                <a:alpha val="39999"/>
              </a:srgbClr>
            </a:outerShdw>
          </a:effectLst>
        </p:spPr>
        <p:txBody>
          <a:bodyPr lIns="90488" tIns="44450" rIns="90488" bIns="44450" anchor="ctr"/>
          <a:lstStyle/>
          <a:p>
            <a:pPr algn="ctr">
              <a:spcBef>
                <a:spcPct val="50000"/>
              </a:spcBef>
              <a:defRPr/>
            </a:pPr>
            <a:r>
              <a:rPr lang="en-US" sz="2700" dirty="0">
                <a:solidFill>
                  <a:schemeClr val="accent2">
                    <a:lumMod val="50000"/>
                  </a:schemeClr>
                </a:solidFill>
                <a:ea typeface="ＭＳ Ｐゴシック" pitchFamily="-108" charset="-128"/>
                <a:cs typeface="Arial" pitchFamily="34" charset="0"/>
              </a:rPr>
              <a:t>On Dec. 31, </a:t>
            </a:r>
            <a:r>
              <a:rPr lang="en-US" sz="2700" dirty="0" smtClean="0">
                <a:solidFill>
                  <a:schemeClr val="accent2">
                    <a:lumMod val="50000"/>
                  </a:schemeClr>
                </a:solidFill>
                <a:ea typeface="ＭＳ Ｐゴシック" pitchFamily="-108" charset="-128"/>
                <a:cs typeface="Arial" pitchFamily="34" charset="0"/>
              </a:rPr>
              <a:t>2017, </a:t>
            </a:r>
            <a:r>
              <a:rPr lang="en-US" sz="2700" dirty="0">
                <a:solidFill>
                  <a:schemeClr val="accent2">
                    <a:lumMod val="50000"/>
                  </a:schemeClr>
                </a:solidFill>
                <a:ea typeface="ＭＳ Ｐゴシック" pitchFamily="-108" charset="-128"/>
                <a:cs typeface="Arial" pitchFamily="34" charset="0"/>
              </a:rPr>
              <a:t>Adidas will record the bond issue as: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Slide Number Placeholder 13"/>
          <p:cNvSpPr>
            <a:spLocks noGrp="1"/>
          </p:cNvSpPr>
          <p:nvPr>
            <p:ph type="sldNum" sz="quarter" idx="12"/>
          </p:nvPr>
        </p:nvSpPr>
        <p:spPr/>
        <p:txBody>
          <a:bodyPr/>
          <a:lstStyle/>
          <a:p>
            <a:pPr>
              <a:defRPr/>
            </a:pPr>
            <a:fld id="{A9FE5292-AC8B-4B00-89A8-644CC8C862A7}" type="slidenum">
              <a:rPr lang="en-US" smtClean="0"/>
              <a:pPr>
                <a:defRPr/>
              </a:pPr>
              <a:t>26</a:t>
            </a:fld>
            <a:endParaRPr lang="en-US" dirty="0"/>
          </a:p>
        </p:txBody>
      </p:sp>
      <p:sp>
        <p:nvSpPr>
          <p:cNvPr id="15" name="Rounded Rectangle 14"/>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amortization of bond </a:t>
            </a:r>
            <a:r>
              <a:rPr lang="en-US" sz="1100" dirty="0" smtClean="0"/>
              <a:t>premium using </a:t>
            </a:r>
            <a:r>
              <a:rPr lang="en-US" sz="1100" dirty="0"/>
              <a:t>straight-line method.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931863" y="457200"/>
            <a:ext cx="7158037" cy="914400"/>
          </a:xfrm>
        </p:spPr>
        <p:txBody>
          <a:bodyPr/>
          <a:lstStyle/>
          <a:p>
            <a:pPr eaLnBrk="1" hangingPunct="1"/>
            <a:r>
              <a:rPr lang="en-US" altLang="en-US" b="1" dirty="0" smtClean="0"/>
              <a:t>Issuing Bonds at a Premium</a:t>
            </a:r>
          </a:p>
        </p:txBody>
      </p:sp>
      <p:graphicFrame>
        <p:nvGraphicFramePr>
          <p:cNvPr id="66563" name="Object 2"/>
          <p:cNvGraphicFramePr>
            <a:graphicFrameLocks/>
          </p:cNvGraphicFramePr>
          <p:nvPr>
            <p:extLst>
              <p:ext uri="{D42A27DB-BD31-4B8C-83A1-F6EECF244321}">
                <p14:modId xmlns:p14="http://schemas.microsoft.com/office/powerpoint/2010/main" val="1367603394"/>
              </p:ext>
            </p:extLst>
          </p:nvPr>
        </p:nvGraphicFramePr>
        <p:xfrm>
          <a:off x="1524000" y="1447800"/>
          <a:ext cx="6097588" cy="1449388"/>
        </p:xfrm>
        <a:graphic>
          <a:graphicData uri="http://schemas.openxmlformats.org/presentationml/2006/ole">
            <mc:AlternateContent xmlns:mc="http://schemas.openxmlformats.org/markup-compatibility/2006">
              <mc:Choice xmlns:v="urn:schemas-microsoft-com:vml" Requires="v">
                <p:oleObj spid="_x0000_s66751" name="Worksheet" r:id="rId5" imgW="4105320" imgH="961911" progId="Excel.Sheet.8">
                  <p:embed/>
                </p:oleObj>
              </mc:Choice>
              <mc:Fallback>
                <p:oleObj name="Worksheet" r:id="rId5" imgW="4105320" imgH="961911" progId="Excel.Sheet.8">
                  <p:embed/>
                  <p:pic>
                    <p:nvPicPr>
                      <p:cNvPr id="0" name="Picture 12"/>
                      <p:cNvPicPr>
                        <a:picLocks noChangeArrowheads="1"/>
                      </p:cNvPicPr>
                      <p:nvPr/>
                    </p:nvPicPr>
                    <p:blipFill>
                      <a:blip r:embed="rId6"/>
                      <a:srcRect/>
                      <a:stretch>
                        <a:fillRect/>
                      </a:stretch>
                    </p:blipFill>
                    <p:spPr bwMode="auto">
                      <a:xfrm>
                        <a:off x="1524000" y="1447800"/>
                        <a:ext cx="6097588" cy="1449388"/>
                      </a:xfrm>
                      <a:prstGeom prst="rect">
                        <a:avLst/>
                      </a:prstGeom>
                      <a:solidFill>
                        <a:schemeClr val="tx1"/>
                      </a:solidFill>
                      <a:ln w="6350">
                        <a:solidFill>
                          <a:srgbClr val="000000"/>
                        </a:solidFill>
                        <a:miter lim="800000"/>
                        <a:headEnd/>
                        <a:tailEnd/>
                      </a:ln>
                      <a:effectLst>
                        <a:outerShdw dist="71842" dir="2700000" algn="ctr" rotWithShape="0">
                          <a:schemeClr val="hlink"/>
                        </a:outerShdw>
                      </a:effectLst>
                    </p:spPr>
                  </p:pic>
                </p:oleObj>
              </mc:Fallback>
            </mc:AlternateContent>
          </a:graphicData>
        </a:graphic>
      </p:graphicFrame>
      <p:sp>
        <p:nvSpPr>
          <p:cNvPr id="7" name="Line 3"/>
          <p:cNvSpPr>
            <a:spLocks noChangeShapeType="1"/>
          </p:cNvSpPr>
          <p:nvPr/>
        </p:nvSpPr>
        <p:spPr bwMode="auto">
          <a:xfrm flipH="1" flipV="1">
            <a:off x="7086600" y="2743200"/>
            <a:ext cx="228600" cy="15240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8" name="Line 4"/>
          <p:cNvSpPr>
            <a:spLocks noChangeShapeType="1"/>
          </p:cNvSpPr>
          <p:nvPr/>
        </p:nvSpPr>
        <p:spPr bwMode="auto">
          <a:xfrm flipV="1">
            <a:off x="4800600" y="2514600"/>
            <a:ext cx="838200" cy="11430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9" name="Rectangle 5"/>
          <p:cNvSpPr>
            <a:spLocks noChangeArrowheads="1"/>
          </p:cNvSpPr>
          <p:nvPr/>
        </p:nvSpPr>
        <p:spPr bwMode="auto">
          <a:xfrm>
            <a:off x="3771900" y="3429000"/>
            <a:ext cx="2400300" cy="458788"/>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Maturity Value</a:t>
            </a:r>
          </a:p>
        </p:txBody>
      </p:sp>
      <p:sp>
        <p:nvSpPr>
          <p:cNvPr id="10" name="Rectangle 6"/>
          <p:cNvSpPr>
            <a:spLocks noChangeArrowheads="1"/>
          </p:cNvSpPr>
          <p:nvPr/>
        </p:nvSpPr>
        <p:spPr bwMode="auto">
          <a:xfrm>
            <a:off x="6248400" y="4014788"/>
            <a:ext cx="2400300" cy="458787"/>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Carrying Value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A9FE5292-AC8B-4B00-89A8-644CC8C862A7}" type="slidenum">
              <a:rPr lang="en-US" smtClean="0"/>
              <a:pPr>
                <a:defRPr/>
              </a:pPr>
              <a:t>27</a:t>
            </a:fld>
            <a:endParaRPr lang="en-US" dirty="0"/>
          </a:p>
        </p:txBody>
      </p:sp>
      <p:sp>
        <p:nvSpPr>
          <p:cNvPr id="13" name="Rounded Rectangle 12"/>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amortization of bond </a:t>
            </a:r>
            <a:r>
              <a:rPr lang="en-US" sz="1100" dirty="0" smtClean="0"/>
              <a:t>premium using </a:t>
            </a:r>
            <a:r>
              <a:rPr lang="en-US" sz="1100" dirty="0"/>
              <a:t>straight-line method.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srcRect/>
          <a:stretch>
            <a:fillRect/>
          </a:stretch>
        </p:blipFill>
        <p:spPr bwMode="auto">
          <a:xfrm>
            <a:off x="304800" y="2938463"/>
            <a:ext cx="8534400" cy="1662112"/>
          </a:xfrm>
          <a:prstGeom prst="rect">
            <a:avLst/>
          </a:prstGeom>
          <a:noFill/>
          <a:ln w="9525">
            <a:solidFill>
              <a:schemeClr val="accent2">
                <a:lumMod val="50000"/>
              </a:schemeClr>
            </a:solidFill>
            <a:miter lim="800000"/>
            <a:headEnd/>
            <a:tailEnd/>
          </a:ln>
        </p:spPr>
      </p:pic>
      <p:sp>
        <p:nvSpPr>
          <p:cNvPr id="67587" name="Rectangle 7"/>
          <p:cNvSpPr>
            <a:spLocks noGrp="1" noChangeArrowheads="1"/>
          </p:cNvSpPr>
          <p:nvPr>
            <p:ph type="title"/>
          </p:nvPr>
        </p:nvSpPr>
        <p:spPr>
          <a:xfrm>
            <a:off x="931863" y="533400"/>
            <a:ext cx="7158037" cy="762000"/>
          </a:xfrm>
        </p:spPr>
        <p:txBody>
          <a:bodyPr/>
          <a:lstStyle/>
          <a:p>
            <a:pPr eaLnBrk="1" hangingPunct="1"/>
            <a:r>
              <a:rPr lang="en-US" altLang="en-US" b="1" dirty="0" smtClean="0"/>
              <a:t>Amortizing a Premium Bond</a:t>
            </a:r>
          </a:p>
        </p:txBody>
      </p:sp>
      <p:sp>
        <p:nvSpPr>
          <p:cNvPr id="9" name="Rectangle 3"/>
          <p:cNvSpPr>
            <a:spLocks noChangeArrowheads="1"/>
          </p:cNvSpPr>
          <p:nvPr/>
        </p:nvSpPr>
        <p:spPr bwMode="auto">
          <a:xfrm>
            <a:off x="2209800" y="5257800"/>
            <a:ext cx="4657725" cy="858838"/>
          </a:xfrm>
          <a:prstGeom prst="rect">
            <a:avLst/>
          </a:prstGeom>
          <a:solidFill>
            <a:schemeClr val="accent4">
              <a:lumMod val="20000"/>
              <a:lumOff val="80000"/>
            </a:schemeClr>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000" b="1" dirty="0">
                <a:solidFill>
                  <a:srgbClr val="862110"/>
                </a:solidFill>
                <a:latin typeface="Calibri" pitchFamily="34" charset="0"/>
                <a:ea typeface="ＭＳ Ｐゴシック" pitchFamily="34" charset="-128"/>
              </a:rPr>
              <a:t>$3,546 ÷ 4 periods = $887 </a:t>
            </a:r>
            <a:r>
              <a:rPr lang="en-US" sz="1600" b="1" dirty="0">
                <a:solidFill>
                  <a:srgbClr val="862110"/>
                </a:solidFill>
                <a:latin typeface="Calibri" pitchFamily="34" charset="0"/>
                <a:ea typeface="ＭＳ Ｐゴシック" pitchFamily="34" charset="-128"/>
              </a:rPr>
              <a:t>(rounded)</a:t>
            </a:r>
          </a:p>
          <a:p>
            <a:pPr algn="ctr">
              <a:spcBef>
                <a:spcPct val="50000"/>
              </a:spcBef>
              <a:defRPr/>
            </a:pPr>
            <a:r>
              <a:rPr lang="en-US" sz="2000" b="1" dirty="0">
                <a:solidFill>
                  <a:srgbClr val="862110"/>
                </a:solidFill>
                <a:latin typeface="Calibri" pitchFamily="34" charset="0"/>
                <a:ea typeface="ＭＳ Ｐゴシック" pitchFamily="34" charset="-128"/>
              </a:rPr>
              <a:t>$100,000 × 12% × ½ = $6,000</a:t>
            </a:r>
          </a:p>
        </p:txBody>
      </p:sp>
      <p:sp>
        <p:nvSpPr>
          <p:cNvPr id="10" name="Rectangle 4"/>
          <p:cNvSpPr>
            <a:spLocks noChangeArrowheads="1"/>
          </p:cNvSpPr>
          <p:nvPr/>
        </p:nvSpPr>
        <p:spPr bwMode="auto">
          <a:xfrm>
            <a:off x="781050" y="1371600"/>
            <a:ext cx="7575550" cy="1382713"/>
          </a:xfrm>
          <a:prstGeom prst="rect">
            <a:avLst/>
          </a:prstGeom>
          <a:solidFill>
            <a:schemeClr val="accent2">
              <a:lumMod val="20000"/>
              <a:lumOff val="80000"/>
            </a:schemeClr>
          </a:solidFill>
          <a:ln w="12700">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rgbClr val="002060"/>
                </a:solidFill>
                <a:ea typeface="ＭＳ Ｐゴシック" pitchFamily="-108" charset="-128"/>
                <a:cs typeface="Arial" pitchFamily="34" charset="0"/>
              </a:rPr>
              <a:t>Adidas will make the following entry every six months to record the cash interest payment and the amortization of the discount.</a:t>
            </a:r>
          </a:p>
        </p:txBody>
      </p:sp>
      <p:sp>
        <p:nvSpPr>
          <p:cNvPr id="12" name="Line 7"/>
          <p:cNvSpPr>
            <a:spLocks noChangeShapeType="1"/>
          </p:cNvSpPr>
          <p:nvPr/>
        </p:nvSpPr>
        <p:spPr bwMode="auto">
          <a:xfrm flipV="1">
            <a:off x="5410200" y="3657600"/>
            <a:ext cx="1905000" cy="16764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13" name="Line 7"/>
          <p:cNvSpPr>
            <a:spLocks noChangeShapeType="1"/>
          </p:cNvSpPr>
          <p:nvPr/>
        </p:nvSpPr>
        <p:spPr bwMode="auto">
          <a:xfrm flipV="1">
            <a:off x="6096000" y="3962400"/>
            <a:ext cx="2438400" cy="19812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11" name="Rectangle 10"/>
          <p:cNvSpPr/>
          <p:nvPr/>
        </p:nvSpPr>
        <p:spPr>
          <a:xfrm>
            <a:off x="7620000" y="2941638"/>
            <a:ext cx="1219200" cy="685800"/>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B9C365A7-E35F-401B-A197-BE328E9B41F3}" type="slidenum">
              <a:rPr lang="en-US" smtClean="0"/>
              <a:pPr>
                <a:defRPr/>
              </a:pPr>
              <a:t>28</a:t>
            </a:fld>
            <a:endParaRPr lang="en-US" dirty="0"/>
          </a:p>
        </p:txBody>
      </p:sp>
      <p:sp>
        <p:nvSpPr>
          <p:cNvPr id="16" name="Rounded Rectangle 15"/>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amortization of bond </a:t>
            </a:r>
            <a:r>
              <a:rPr lang="en-US" sz="1100" dirty="0" smtClean="0"/>
              <a:t>premium using </a:t>
            </a:r>
            <a:r>
              <a:rPr lang="en-US" sz="1100" dirty="0"/>
              <a:t>straight-line method.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p:cNvGraphicFramePr>
          <p:nvPr>
            <p:extLst>
              <p:ext uri="{D42A27DB-BD31-4B8C-83A1-F6EECF244321}">
                <p14:modId xmlns:p14="http://schemas.microsoft.com/office/powerpoint/2010/main" val="3049081117"/>
              </p:ext>
            </p:extLst>
          </p:nvPr>
        </p:nvGraphicFramePr>
        <p:xfrm>
          <a:off x="328612" y="1752600"/>
          <a:ext cx="8486775" cy="2936875"/>
        </p:xfrm>
        <a:graphic>
          <a:graphicData uri="http://schemas.openxmlformats.org/presentationml/2006/ole">
            <mc:AlternateContent xmlns:mc="http://schemas.openxmlformats.org/markup-compatibility/2006">
              <mc:Choice xmlns:v="urn:schemas-microsoft-com:vml" Requires="v">
                <p:oleObj spid="_x0000_s68798" name="Worksheet" r:id="rId5" imgW="5038795" imgH="1819373" progId="Excel.Sheet.8">
                  <p:embed/>
                </p:oleObj>
              </mc:Choice>
              <mc:Fallback>
                <p:oleObj name="Worksheet" r:id="rId5" imgW="5038795" imgH="1819373" progId="Excel.Sheet.8">
                  <p:embed/>
                  <p:pic>
                    <p:nvPicPr>
                      <p:cNvPr id="0" name="Picture 11"/>
                      <p:cNvPicPr>
                        <a:picLocks noChangeArrowheads="1"/>
                      </p:cNvPicPr>
                      <p:nvPr/>
                    </p:nvPicPr>
                    <p:blipFill>
                      <a:blip r:embed="rId6"/>
                      <a:srcRect/>
                      <a:stretch>
                        <a:fillRect/>
                      </a:stretch>
                    </p:blipFill>
                    <p:spPr bwMode="auto">
                      <a:xfrm>
                        <a:off x="328612" y="1752600"/>
                        <a:ext cx="8486775" cy="2936875"/>
                      </a:xfrm>
                      <a:prstGeom prst="rect">
                        <a:avLst/>
                      </a:prstGeom>
                      <a:solidFill>
                        <a:srgbClr val="C1CE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1" name="Title 3"/>
          <p:cNvSpPr>
            <a:spLocks noGrp="1"/>
          </p:cNvSpPr>
          <p:nvPr>
            <p:ph type="title"/>
          </p:nvPr>
        </p:nvSpPr>
        <p:spPr>
          <a:xfrm>
            <a:off x="457200" y="609600"/>
            <a:ext cx="8229600" cy="990600"/>
          </a:xfrm>
        </p:spPr>
        <p:txBody>
          <a:bodyPr/>
          <a:lstStyle/>
          <a:p>
            <a:pPr eaLnBrk="1" hangingPunct="1"/>
            <a:r>
              <a:rPr lang="en-US" altLang="en-US" b="1" dirty="0" smtClean="0"/>
              <a:t>Amortizing a Premium Bond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A9FE5292-AC8B-4B00-89A8-644CC8C862A7}" type="slidenum">
              <a:rPr lang="en-US" smtClean="0"/>
              <a:pPr>
                <a:defRPr/>
              </a:pPr>
              <a:t>29</a:t>
            </a:fld>
            <a:endParaRPr lang="en-US" dirty="0"/>
          </a:p>
        </p:txBody>
      </p:sp>
      <p:sp>
        <p:nvSpPr>
          <p:cNvPr id="7" name="Rounded Rectangle 6"/>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amortization of bond </a:t>
            </a:r>
            <a:r>
              <a:rPr lang="en-US" sz="1100" dirty="0" smtClean="0"/>
              <a:t>premium using </a:t>
            </a:r>
            <a:r>
              <a:rPr lang="en-US" sz="1100" dirty="0"/>
              <a:t>straight-line method.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dirty="0" smtClean="0"/>
              <a:t>Compare </a:t>
            </a:r>
            <a:r>
              <a:rPr lang="en-US" dirty="0"/>
              <a:t>bond financing with stock </a:t>
            </a:r>
            <a:r>
              <a:rPr lang="en-US" dirty="0" smtClean="0"/>
              <a:t>financing.</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8210" y="201841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55663" y="2474913"/>
            <a:ext cx="610076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 name="Rectangle 6"/>
          <p:cNvSpPr>
            <a:spLocks noChangeArrowheads="1"/>
          </p:cNvSpPr>
          <p:nvPr/>
        </p:nvSpPr>
        <p:spPr bwMode="auto">
          <a:xfrm>
            <a:off x="4624387" y="4048125"/>
            <a:ext cx="3681413"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 name="Rectangle 7"/>
          <p:cNvSpPr>
            <a:spLocks noChangeArrowheads="1"/>
          </p:cNvSpPr>
          <p:nvPr/>
        </p:nvSpPr>
        <p:spPr bwMode="auto">
          <a:xfrm>
            <a:off x="609600" y="4048125"/>
            <a:ext cx="3468688"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 name="Rectangle 8"/>
          <p:cNvSpPr>
            <a:spLocks noChangeArrowheads="1"/>
          </p:cNvSpPr>
          <p:nvPr/>
        </p:nvSpPr>
        <p:spPr bwMode="auto">
          <a:xfrm>
            <a:off x="895350" y="2495550"/>
            <a:ext cx="189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Semiannual Period-End</a:t>
            </a:r>
            <a:endParaRPr lang="en-US">
              <a:solidFill>
                <a:prstClr val="black"/>
              </a:solidFill>
              <a:cs typeface="+mn-cs"/>
            </a:endParaRPr>
          </a:p>
        </p:txBody>
      </p:sp>
      <p:sp>
        <p:nvSpPr>
          <p:cNvPr id="12" name="Rectangle 9"/>
          <p:cNvSpPr>
            <a:spLocks noChangeArrowheads="1"/>
          </p:cNvSpPr>
          <p:nvPr/>
        </p:nvSpPr>
        <p:spPr bwMode="auto">
          <a:xfrm>
            <a:off x="5232400" y="2495550"/>
            <a:ext cx="1220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Carrying Value</a:t>
            </a:r>
            <a:endParaRPr lang="en-US">
              <a:solidFill>
                <a:prstClr val="black"/>
              </a:solidFill>
              <a:cs typeface="+mn-cs"/>
            </a:endParaRPr>
          </a:p>
        </p:txBody>
      </p:sp>
      <p:sp>
        <p:nvSpPr>
          <p:cNvPr id="13" name="Rectangle 10"/>
          <p:cNvSpPr>
            <a:spLocks noChangeArrowheads="1"/>
          </p:cNvSpPr>
          <p:nvPr/>
        </p:nvSpPr>
        <p:spPr bwMode="auto">
          <a:xfrm>
            <a:off x="1249363" y="2722563"/>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14" name="Rectangle 11"/>
          <p:cNvSpPr>
            <a:spLocks noChangeArrowheads="1"/>
          </p:cNvSpPr>
          <p:nvPr/>
        </p:nvSpPr>
        <p:spPr bwMode="auto">
          <a:xfrm>
            <a:off x="1692275" y="2722563"/>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15" name="Rectangle 12"/>
          <p:cNvSpPr>
            <a:spLocks noChangeArrowheads="1"/>
          </p:cNvSpPr>
          <p:nvPr/>
        </p:nvSpPr>
        <p:spPr bwMode="auto">
          <a:xfrm>
            <a:off x="4006850" y="2722563"/>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$260</a:t>
            </a:r>
            <a:endParaRPr lang="en-US" dirty="0">
              <a:solidFill>
                <a:prstClr val="black"/>
              </a:solidFill>
              <a:cs typeface="+mn-cs"/>
            </a:endParaRPr>
          </a:p>
        </p:txBody>
      </p:sp>
      <p:sp>
        <p:nvSpPr>
          <p:cNvPr id="16" name="Rectangle 13"/>
          <p:cNvSpPr>
            <a:spLocks noChangeArrowheads="1"/>
          </p:cNvSpPr>
          <p:nvPr/>
        </p:nvSpPr>
        <p:spPr bwMode="auto">
          <a:xfrm>
            <a:off x="5575300" y="2722563"/>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$7,260</a:t>
            </a:r>
            <a:endParaRPr lang="en-US" dirty="0">
              <a:solidFill>
                <a:prstClr val="black"/>
              </a:solidFill>
              <a:cs typeface="+mn-cs"/>
            </a:endParaRPr>
          </a:p>
        </p:txBody>
      </p:sp>
      <p:sp>
        <p:nvSpPr>
          <p:cNvPr id="17" name="Rectangle 14"/>
          <p:cNvSpPr>
            <a:spLocks noChangeArrowheads="1"/>
          </p:cNvSpPr>
          <p:nvPr/>
        </p:nvSpPr>
        <p:spPr bwMode="auto">
          <a:xfrm>
            <a:off x="1249363" y="2928938"/>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a:t>
            </a:r>
            <a:endParaRPr lang="en-US">
              <a:solidFill>
                <a:prstClr val="black"/>
              </a:solidFill>
              <a:cs typeface="+mn-cs"/>
            </a:endParaRPr>
          </a:p>
        </p:txBody>
      </p:sp>
      <p:sp>
        <p:nvSpPr>
          <p:cNvPr id="18" name="Rectangle 15"/>
          <p:cNvSpPr>
            <a:spLocks noChangeArrowheads="1"/>
          </p:cNvSpPr>
          <p:nvPr/>
        </p:nvSpPr>
        <p:spPr bwMode="auto">
          <a:xfrm>
            <a:off x="1692275" y="2928938"/>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06/30/20X2</a:t>
            </a:r>
            <a:endParaRPr lang="en-US">
              <a:solidFill>
                <a:prstClr val="black"/>
              </a:solidFill>
              <a:cs typeface="+mn-cs"/>
            </a:endParaRPr>
          </a:p>
        </p:txBody>
      </p:sp>
      <p:sp>
        <p:nvSpPr>
          <p:cNvPr id="19" name="Rectangle 16"/>
          <p:cNvSpPr>
            <a:spLocks noChangeArrowheads="1"/>
          </p:cNvSpPr>
          <p:nvPr/>
        </p:nvSpPr>
        <p:spPr bwMode="auto">
          <a:xfrm>
            <a:off x="4097338" y="2928938"/>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195</a:t>
            </a:r>
            <a:endParaRPr lang="en-US" dirty="0">
              <a:solidFill>
                <a:prstClr val="black"/>
              </a:solidFill>
              <a:cs typeface="+mn-cs"/>
            </a:endParaRPr>
          </a:p>
        </p:txBody>
      </p:sp>
      <p:sp>
        <p:nvSpPr>
          <p:cNvPr id="20" name="Rectangle 17"/>
          <p:cNvSpPr>
            <a:spLocks noChangeArrowheads="1"/>
          </p:cNvSpPr>
          <p:nvPr/>
        </p:nvSpPr>
        <p:spPr bwMode="auto">
          <a:xfrm>
            <a:off x="5665788" y="292893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7,195</a:t>
            </a:r>
            <a:endParaRPr lang="en-US" dirty="0">
              <a:solidFill>
                <a:prstClr val="black"/>
              </a:solidFill>
              <a:cs typeface="+mn-cs"/>
            </a:endParaRPr>
          </a:p>
        </p:txBody>
      </p:sp>
      <p:sp>
        <p:nvSpPr>
          <p:cNvPr id="21" name="Rectangle 18"/>
          <p:cNvSpPr>
            <a:spLocks noChangeArrowheads="1"/>
          </p:cNvSpPr>
          <p:nvPr/>
        </p:nvSpPr>
        <p:spPr bwMode="auto">
          <a:xfrm>
            <a:off x="1249363" y="3135313"/>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a:t>
            </a:r>
            <a:endParaRPr lang="en-US">
              <a:solidFill>
                <a:prstClr val="black"/>
              </a:solidFill>
              <a:cs typeface="+mn-cs"/>
            </a:endParaRPr>
          </a:p>
        </p:txBody>
      </p:sp>
      <p:sp>
        <p:nvSpPr>
          <p:cNvPr id="23" name="Rectangle 19"/>
          <p:cNvSpPr>
            <a:spLocks noChangeArrowheads="1"/>
          </p:cNvSpPr>
          <p:nvPr/>
        </p:nvSpPr>
        <p:spPr bwMode="auto">
          <a:xfrm>
            <a:off x="1692275" y="3135313"/>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31" name="Rectangle 20"/>
          <p:cNvSpPr>
            <a:spLocks noChangeArrowheads="1"/>
          </p:cNvSpPr>
          <p:nvPr/>
        </p:nvSpPr>
        <p:spPr bwMode="auto">
          <a:xfrm>
            <a:off x="4097338" y="313531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130</a:t>
            </a:r>
            <a:endParaRPr lang="en-US" dirty="0">
              <a:solidFill>
                <a:prstClr val="black"/>
              </a:solidFill>
              <a:cs typeface="+mn-cs"/>
            </a:endParaRPr>
          </a:p>
        </p:txBody>
      </p:sp>
      <p:sp>
        <p:nvSpPr>
          <p:cNvPr id="226" name="Rectangle 21"/>
          <p:cNvSpPr>
            <a:spLocks noChangeArrowheads="1"/>
          </p:cNvSpPr>
          <p:nvPr/>
        </p:nvSpPr>
        <p:spPr bwMode="auto">
          <a:xfrm>
            <a:off x="5665788" y="3135313"/>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7,130</a:t>
            </a:r>
            <a:endParaRPr lang="en-US" dirty="0">
              <a:solidFill>
                <a:prstClr val="black"/>
              </a:solidFill>
              <a:cs typeface="+mn-cs"/>
            </a:endParaRPr>
          </a:p>
        </p:txBody>
      </p:sp>
      <p:sp>
        <p:nvSpPr>
          <p:cNvPr id="232" name="Rectangle 22"/>
          <p:cNvSpPr>
            <a:spLocks noChangeArrowheads="1"/>
          </p:cNvSpPr>
          <p:nvPr/>
        </p:nvSpPr>
        <p:spPr bwMode="auto">
          <a:xfrm>
            <a:off x="1249363" y="3340100"/>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a:t>
            </a:r>
            <a:endParaRPr lang="en-US">
              <a:solidFill>
                <a:prstClr val="black"/>
              </a:solidFill>
              <a:cs typeface="+mn-cs"/>
            </a:endParaRPr>
          </a:p>
        </p:txBody>
      </p:sp>
      <p:sp>
        <p:nvSpPr>
          <p:cNvPr id="233" name="Rectangle 23"/>
          <p:cNvSpPr>
            <a:spLocks noChangeArrowheads="1"/>
          </p:cNvSpPr>
          <p:nvPr/>
        </p:nvSpPr>
        <p:spPr bwMode="auto">
          <a:xfrm>
            <a:off x="1692275" y="33401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234" name="Rectangle 24"/>
          <p:cNvSpPr>
            <a:spLocks noChangeArrowheads="1"/>
          </p:cNvSpPr>
          <p:nvPr/>
        </p:nvSpPr>
        <p:spPr bwMode="auto">
          <a:xfrm>
            <a:off x="4187825" y="33401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35" name="Rectangle 25"/>
          <p:cNvSpPr>
            <a:spLocks noChangeArrowheads="1"/>
          </p:cNvSpPr>
          <p:nvPr/>
        </p:nvSpPr>
        <p:spPr bwMode="auto">
          <a:xfrm>
            <a:off x="5665788" y="334010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7,065</a:t>
            </a:r>
            <a:endParaRPr lang="en-US" dirty="0">
              <a:solidFill>
                <a:prstClr val="black"/>
              </a:solidFill>
              <a:cs typeface="+mn-cs"/>
            </a:endParaRPr>
          </a:p>
        </p:txBody>
      </p:sp>
      <p:sp>
        <p:nvSpPr>
          <p:cNvPr id="236" name="Rectangle 26"/>
          <p:cNvSpPr>
            <a:spLocks noChangeArrowheads="1"/>
          </p:cNvSpPr>
          <p:nvPr/>
        </p:nvSpPr>
        <p:spPr bwMode="auto">
          <a:xfrm>
            <a:off x="1249363" y="3546475"/>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a:t>
            </a:r>
            <a:endParaRPr lang="en-US">
              <a:solidFill>
                <a:prstClr val="black"/>
              </a:solidFill>
              <a:cs typeface="+mn-cs"/>
            </a:endParaRPr>
          </a:p>
        </p:txBody>
      </p:sp>
      <p:sp>
        <p:nvSpPr>
          <p:cNvPr id="237" name="Rectangle 27"/>
          <p:cNvSpPr>
            <a:spLocks noChangeArrowheads="1"/>
          </p:cNvSpPr>
          <p:nvPr/>
        </p:nvSpPr>
        <p:spPr bwMode="auto">
          <a:xfrm>
            <a:off x="1692275" y="35464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238" name="Rectangle 28"/>
          <p:cNvSpPr>
            <a:spLocks noChangeArrowheads="1"/>
          </p:cNvSpPr>
          <p:nvPr/>
        </p:nvSpPr>
        <p:spPr bwMode="auto">
          <a:xfrm>
            <a:off x="4278313" y="35464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239" name="Rectangle 29"/>
          <p:cNvSpPr>
            <a:spLocks noChangeArrowheads="1"/>
          </p:cNvSpPr>
          <p:nvPr/>
        </p:nvSpPr>
        <p:spPr bwMode="auto">
          <a:xfrm>
            <a:off x="5575300" y="35464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40" name="Rectangle 30"/>
          <p:cNvSpPr>
            <a:spLocks noChangeArrowheads="1"/>
          </p:cNvSpPr>
          <p:nvPr/>
        </p:nvSpPr>
        <p:spPr bwMode="auto">
          <a:xfrm>
            <a:off x="4096544" y="1903413"/>
            <a:ext cx="3369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C00000"/>
                </a:solidFill>
                <a:cs typeface="+mn-cs"/>
              </a:rPr>
              <a:t>Change in Carrying Value</a:t>
            </a:r>
          </a:p>
          <a:p>
            <a:r>
              <a:rPr lang="en-US" sz="1300" dirty="0">
                <a:solidFill>
                  <a:srgbClr val="C00000"/>
                </a:solidFill>
                <a:cs typeface="+mn-cs"/>
              </a:rPr>
              <a:t>$260 / 4 semiannual periods = $65 per period</a:t>
            </a:r>
            <a:endParaRPr lang="en-US" dirty="0">
              <a:solidFill>
                <a:srgbClr val="C00000"/>
              </a:solidFill>
              <a:cs typeface="+mn-cs"/>
            </a:endParaRPr>
          </a:p>
        </p:txBody>
      </p:sp>
      <p:sp>
        <p:nvSpPr>
          <p:cNvPr id="241" name="Rectangle 31"/>
          <p:cNvSpPr>
            <a:spLocks noChangeArrowheads="1"/>
          </p:cNvSpPr>
          <p:nvPr/>
        </p:nvSpPr>
        <p:spPr bwMode="auto">
          <a:xfrm>
            <a:off x="6524625" y="42957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12/31/20X1</a:t>
            </a:r>
            <a:endParaRPr lang="en-US" dirty="0">
              <a:solidFill>
                <a:prstClr val="black"/>
              </a:solidFill>
              <a:cs typeface="+mn-cs"/>
            </a:endParaRPr>
          </a:p>
        </p:txBody>
      </p:sp>
      <p:sp>
        <p:nvSpPr>
          <p:cNvPr id="242" name="Rectangle 32"/>
          <p:cNvSpPr>
            <a:spLocks noChangeArrowheads="1"/>
          </p:cNvSpPr>
          <p:nvPr/>
        </p:nvSpPr>
        <p:spPr bwMode="auto">
          <a:xfrm>
            <a:off x="7848600" y="429577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a:t>
            </a:r>
            <a:endParaRPr lang="en-US" dirty="0">
              <a:solidFill>
                <a:prstClr val="black"/>
              </a:solidFill>
              <a:cs typeface="+mn-cs"/>
            </a:endParaRPr>
          </a:p>
        </p:txBody>
      </p:sp>
      <p:sp>
        <p:nvSpPr>
          <p:cNvPr id="243" name="Rectangle 33"/>
          <p:cNvSpPr>
            <a:spLocks noChangeArrowheads="1"/>
          </p:cNvSpPr>
          <p:nvPr/>
        </p:nvSpPr>
        <p:spPr bwMode="auto">
          <a:xfrm>
            <a:off x="2403475" y="42957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44" name="Rectangle 34"/>
          <p:cNvSpPr>
            <a:spLocks noChangeArrowheads="1"/>
          </p:cNvSpPr>
          <p:nvPr/>
        </p:nvSpPr>
        <p:spPr bwMode="auto">
          <a:xfrm>
            <a:off x="3584575" y="42957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45" name="Rectangle 35"/>
          <p:cNvSpPr>
            <a:spLocks noChangeArrowheads="1"/>
          </p:cNvSpPr>
          <p:nvPr/>
        </p:nvSpPr>
        <p:spPr bwMode="auto">
          <a:xfrm>
            <a:off x="4572000" y="450215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06/30/20X2</a:t>
            </a:r>
            <a:endParaRPr lang="en-US" dirty="0">
              <a:solidFill>
                <a:prstClr val="black"/>
              </a:solidFill>
              <a:cs typeface="+mn-cs"/>
            </a:endParaRPr>
          </a:p>
        </p:txBody>
      </p:sp>
      <p:sp>
        <p:nvSpPr>
          <p:cNvPr id="246" name="Rectangle 36"/>
          <p:cNvSpPr>
            <a:spLocks noChangeArrowheads="1"/>
          </p:cNvSpPr>
          <p:nvPr/>
        </p:nvSpPr>
        <p:spPr bwMode="auto">
          <a:xfrm>
            <a:off x="6003925" y="450215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47" name="Rectangle 37"/>
          <p:cNvSpPr>
            <a:spLocks noChangeArrowheads="1"/>
          </p:cNvSpPr>
          <p:nvPr/>
        </p:nvSpPr>
        <p:spPr bwMode="auto">
          <a:xfrm>
            <a:off x="4572000" y="470852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248" name="Rectangle 38"/>
          <p:cNvSpPr>
            <a:spLocks noChangeArrowheads="1"/>
          </p:cNvSpPr>
          <p:nvPr/>
        </p:nvSpPr>
        <p:spPr bwMode="auto">
          <a:xfrm>
            <a:off x="6003925" y="470852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49" name="Rectangle 39"/>
          <p:cNvSpPr>
            <a:spLocks noChangeArrowheads="1"/>
          </p:cNvSpPr>
          <p:nvPr/>
        </p:nvSpPr>
        <p:spPr bwMode="auto">
          <a:xfrm>
            <a:off x="4572000" y="49149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250" name="Rectangle 40"/>
          <p:cNvSpPr>
            <a:spLocks noChangeArrowheads="1"/>
          </p:cNvSpPr>
          <p:nvPr/>
        </p:nvSpPr>
        <p:spPr bwMode="auto">
          <a:xfrm>
            <a:off x="6003925" y="49149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51" name="Rectangle 41"/>
          <p:cNvSpPr>
            <a:spLocks noChangeArrowheads="1"/>
          </p:cNvSpPr>
          <p:nvPr/>
        </p:nvSpPr>
        <p:spPr bwMode="auto">
          <a:xfrm>
            <a:off x="4572000" y="511968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252" name="Rectangle 42"/>
          <p:cNvSpPr>
            <a:spLocks noChangeArrowheads="1"/>
          </p:cNvSpPr>
          <p:nvPr/>
        </p:nvSpPr>
        <p:spPr bwMode="auto">
          <a:xfrm>
            <a:off x="6003925" y="511968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53" name="Rectangle 43"/>
          <p:cNvSpPr>
            <a:spLocks noChangeArrowheads="1"/>
          </p:cNvSpPr>
          <p:nvPr/>
        </p:nvSpPr>
        <p:spPr bwMode="auto">
          <a:xfrm>
            <a:off x="6524625" y="53371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271" name="Rectangle 44"/>
          <p:cNvSpPr>
            <a:spLocks noChangeArrowheads="1"/>
          </p:cNvSpPr>
          <p:nvPr/>
        </p:nvSpPr>
        <p:spPr bwMode="auto">
          <a:xfrm>
            <a:off x="8034549" y="5337175"/>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0</a:t>
            </a:r>
            <a:endParaRPr lang="en-US">
              <a:solidFill>
                <a:prstClr val="black"/>
              </a:solidFill>
              <a:cs typeface="+mn-cs"/>
            </a:endParaRPr>
          </a:p>
        </p:txBody>
      </p:sp>
      <p:sp>
        <p:nvSpPr>
          <p:cNvPr id="278" name="Rectangle 45"/>
          <p:cNvSpPr>
            <a:spLocks noChangeArrowheads="1"/>
          </p:cNvSpPr>
          <p:nvPr/>
        </p:nvSpPr>
        <p:spPr bwMode="auto">
          <a:xfrm>
            <a:off x="2495550" y="53371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279" name="Rectangle 46"/>
          <p:cNvSpPr>
            <a:spLocks noChangeArrowheads="1"/>
          </p:cNvSpPr>
          <p:nvPr/>
        </p:nvSpPr>
        <p:spPr bwMode="auto">
          <a:xfrm>
            <a:off x="3584575" y="53371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80" name="Rectangle 47"/>
          <p:cNvSpPr>
            <a:spLocks noChangeArrowheads="1"/>
          </p:cNvSpPr>
          <p:nvPr/>
        </p:nvSpPr>
        <p:spPr bwMode="auto">
          <a:xfrm>
            <a:off x="522288" y="630238"/>
            <a:ext cx="6877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company issues 8%, two-year bonds on December 31, 20X1, with a par value of $7,000 and </a:t>
            </a:r>
            <a:endParaRPr lang="en-US">
              <a:solidFill>
                <a:prstClr val="black"/>
              </a:solidFill>
              <a:cs typeface="+mn-cs"/>
            </a:endParaRPr>
          </a:p>
        </p:txBody>
      </p:sp>
      <p:sp>
        <p:nvSpPr>
          <p:cNvPr id="281" name="Rectangle 48"/>
          <p:cNvSpPr>
            <a:spLocks noChangeArrowheads="1"/>
          </p:cNvSpPr>
          <p:nvPr/>
        </p:nvSpPr>
        <p:spPr bwMode="auto">
          <a:xfrm>
            <a:off x="522288" y="825500"/>
            <a:ext cx="76078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semiannual interest payments. On the issue date, the annual market rate for these bonds is 6%, which </a:t>
            </a:r>
            <a:endParaRPr lang="en-US" dirty="0">
              <a:solidFill>
                <a:prstClr val="black"/>
              </a:solidFill>
              <a:cs typeface="+mn-cs"/>
            </a:endParaRPr>
          </a:p>
        </p:txBody>
      </p:sp>
      <p:sp>
        <p:nvSpPr>
          <p:cNvPr id="282" name="Rectangle 49"/>
          <p:cNvSpPr>
            <a:spLocks noChangeArrowheads="1"/>
          </p:cNvSpPr>
          <p:nvPr/>
        </p:nvSpPr>
        <p:spPr bwMode="auto">
          <a:xfrm>
            <a:off x="522288" y="1031875"/>
            <a:ext cx="31771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implies a selling price of 103.71 or $7,260. </a:t>
            </a:r>
            <a:endParaRPr lang="en-US" dirty="0">
              <a:solidFill>
                <a:prstClr val="black"/>
              </a:solidFill>
              <a:cs typeface="+mn-cs"/>
            </a:endParaRPr>
          </a:p>
        </p:txBody>
      </p:sp>
      <p:sp>
        <p:nvSpPr>
          <p:cNvPr id="283" name="Rectangle 50"/>
          <p:cNvSpPr>
            <a:spLocks noChangeArrowheads="1"/>
          </p:cNvSpPr>
          <p:nvPr/>
        </p:nvSpPr>
        <p:spPr bwMode="auto">
          <a:xfrm>
            <a:off x="522288" y="1295400"/>
            <a:ext cx="77425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Prepare an amortization table for these bonds; use the straight-line method to amortize the premium. </a:t>
            </a:r>
            <a:endParaRPr lang="en-US" dirty="0">
              <a:solidFill>
                <a:prstClr val="black"/>
              </a:solidFill>
              <a:cs typeface="+mn-cs"/>
            </a:endParaRPr>
          </a:p>
        </p:txBody>
      </p:sp>
      <p:sp>
        <p:nvSpPr>
          <p:cNvPr id="284" name="Rectangle 51"/>
          <p:cNvSpPr>
            <a:spLocks noChangeArrowheads="1"/>
          </p:cNvSpPr>
          <p:nvPr/>
        </p:nvSpPr>
        <p:spPr bwMode="auto">
          <a:xfrm>
            <a:off x="522288" y="1492250"/>
            <a:ext cx="72038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Then, prepare journal entries to record (b) the issuance of bonds on December 31, 20X1; (c ) the </a:t>
            </a:r>
            <a:endParaRPr lang="en-US" dirty="0">
              <a:solidFill>
                <a:prstClr val="black"/>
              </a:solidFill>
              <a:cs typeface="+mn-cs"/>
            </a:endParaRPr>
          </a:p>
        </p:txBody>
      </p:sp>
      <p:sp>
        <p:nvSpPr>
          <p:cNvPr id="285" name="Rectangle 52"/>
          <p:cNvSpPr>
            <a:spLocks noChangeArrowheads="1"/>
          </p:cNvSpPr>
          <p:nvPr/>
        </p:nvSpPr>
        <p:spPr bwMode="auto">
          <a:xfrm>
            <a:off x="522288" y="1698625"/>
            <a:ext cx="63302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first through fourth interest payments on each June 30 and December 31; and (d) the </a:t>
            </a:r>
            <a:endParaRPr lang="en-US" dirty="0">
              <a:solidFill>
                <a:prstClr val="black"/>
              </a:solidFill>
              <a:cs typeface="+mn-cs"/>
            </a:endParaRPr>
          </a:p>
        </p:txBody>
      </p:sp>
      <p:sp>
        <p:nvSpPr>
          <p:cNvPr id="286" name="Rectangle 53"/>
          <p:cNvSpPr>
            <a:spLocks noChangeArrowheads="1"/>
          </p:cNvSpPr>
          <p:nvPr/>
        </p:nvSpPr>
        <p:spPr bwMode="auto">
          <a:xfrm>
            <a:off x="522288" y="1903413"/>
            <a:ext cx="3257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maturity of the bond on December 31, 20X3.</a:t>
            </a:r>
            <a:endParaRPr lang="en-US">
              <a:solidFill>
                <a:prstClr val="black"/>
              </a:solidFill>
              <a:cs typeface="+mn-cs"/>
            </a:endParaRPr>
          </a:p>
        </p:txBody>
      </p:sp>
      <p:sp>
        <p:nvSpPr>
          <p:cNvPr id="287" name="Rectangle 54"/>
          <p:cNvSpPr>
            <a:spLocks noChangeArrowheads="1"/>
          </p:cNvSpPr>
          <p:nvPr/>
        </p:nvSpPr>
        <p:spPr bwMode="auto">
          <a:xfrm>
            <a:off x="5391149" y="4068762"/>
            <a:ext cx="22089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Premium on Bonds Payable</a:t>
            </a:r>
            <a:endParaRPr lang="en-US" dirty="0">
              <a:solidFill>
                <a:prstClr val="black"/>
              </a:solidFill>
              <a:cs typeface="+mn-cs"/>
            </a:endParaRPr>
          </a:p>
        </p:txBody>
      </p:sp>
      <p:sp>
        <p:nvSpPr>
          <p:cNvPr id="292" name="Rectangle 55"/>
          <p:cNvSpPr>
            <a:spLocks noChangeArrowheads="1"/>
          </p:cNvSpPr>
          <p:nvPr/>
        </p:nvSpPr>
        <p:spPr bwMode="auto">
          <a:xfrm>
            <a:off x="1758950" y="4068762"/>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Bonds Payable</a:t>
            </a:r>
            <a:endParaRPr lang="en-US">
              <a:solidFill>
                <a:prstClr val="black"/>
              </a:solidFill>
              <a:cs typeface="+mn-cs"/>
            </a:endParaRPr>
          </a:p>
        </p:txBody>
      </p:sp>
      <p:sp>
        <p:nvSpPr>
          <p:cNvPr id="293" name="Rectangle 56"/>
          <p:cNvSpPr>
            <a:spLocks noChangeArrowheads="1"/>
          </p:cNvSpPr>
          <p:nvPr/>
        </p:nvSpPr>
        <p:spPr bwMode="auto">
          <a:xfrm>
            <a:off x="3200400" y="2495550"/>
            <a:ext cx="1769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Unamortized Premium</a:t>
            </a:r>
            <a:endParaRPr lang="en-US" dirty="0">
              <a:solidFill>
                <a:prstClr val="black"/>
              </a:solidFill>
              <a:cs typeface="+mn-cs"/>
            </a:endParaRPr>
          </a:p>
        </p:txBody>
      </p:sp>
      <p:sp>
        <p:nvSpPr>
          <p:cNvPr id="294" name="Rectangle 57"/>
          <p:cNvSpPr>
            <a:spLocks noChangeArrowheads="1"/>
          </p:cNvSpPr>
          <p:nvPr/>
        </p:nvSpPr>
        <p:spPr bwMode="auto">
          <a:xfrm>
            <a:off x="4624387" y="4038600"/>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5" name="Rectangle 58"/>
          <p:cNvSpPr>
            <a:spLocks noChangeArrowheads="1"/>
          </p:cNvSpPr>
          <p:nvPr/>
        </p:nvSpPr>
        <p:spPr bwMode="auto">
          <a:xfrm>
            <a:off x="4624387" y="4265612"/>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6" name="Rectangle 59"/>
          <p:cNvSpPr>
            <a:spLocks noChangeArrowheads="1"/>
          </p:cNvSpPr>
          <p:nvPr/>
        </p:nvSpPr>
        <p:spPr bwMode="auto">
          <a:xfrm>
            <a:off x="6937375" y="2486025"/>
            <a:ext cx="19050"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7" name="Rectangle 60"/>
          <p:cNvSpPr>
            <a:spLocks noChangeArrowheads="1"/>
          </p:cNvSpPr>
          <p:nvPr/>
        </p:nvSpPr>
        <p:spPr bwMode="auto">
          <a:xfrm>
            <a:off x="4624387" y="5305425"/>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8" name="Rectangle 61"/>
          <p:cNvSpPr>
            <a:spLocks noChangeArrowheads="1"/>
          </p:cNvSpPr>
          <p:nvPr/>
        </p:nvSpPr>
        <p:spPr bwMode="auto">
          <a:xfrm>
            <a:off x="846138" y="2465388"/>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9" name="Rectangle 62"/>
          <p:cNvSpPr>
            <a:spLocks noChangeArrowheads="1"/>
          </p:cNvSpPr>
          <p:nvPr/>
        </p:nvSpPr>
        <p:spPr bwMode="auto">
          <a:xfrm>
            <a:off x="2354262" y="4286250"/>
            <a:ext cx="19050"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0" name="Rectangle 63"/>
          <p:cNvSpPr>
            <a:spLocks noChangeArrowheads="1"/>
          </p:cNvSpPr>
          <p:nvPr/>
        </p:nvSpPr>
        <p:spPr bwMode="auto">
          <a:xfrm>
            <a:off x="6369049" y="4286250"/>
            <a:ext cx="20638"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1" name="Rectangle 64"/>
          <p:cNvSpPr>
            <a:spLocks noChangeArrowheads="1"/>
          </p:cNvSpPr>
          <p:nvPr/>
        </p:nvSpPr>
        <p:spPr bwMode="auto">
          <a:xfrm>
            <a:off x="865188" y="2465388"/>
            <a:ext cx="60912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2" name="Rectangle 65"/>
          <p:cNvSpPr>
            <a:spLocks noChangeArrowheads="1"/>
          </p:cNvSpPr>
          <p:nvPr/>
        </p:nvSpPr>
        <p:spPr bwMode="auto">
          <a:xfrm>
            <a:off x="865188" y="2690813"/>
            <a:ext cx="60912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3" name="Rectangle 66"/>
          <p:cNvSpPr>
            <a:spLocks noChangeArrowheads="1"/>
          </p:cNvSpPr>
          <p:nvPr/>
        </p:nvSpPr>
        <p:spPr bwMode="auto">
          <a:xfrm>
            <a:off x="609600" y="4038600"/>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4" name="Rectangle 67"/>
          <p:cNvSpPr>
            <a:spLocks noChangeArrowheads="1"/>
          </p:cNvSpPr>
          <p:nvPr/>
        </p:nvSpPr>
        <p:spPr bwMode="auto">
          <a:xfrm>
            <a:off x="609600" y="4265612"/>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5" name="Rectangle 68"/>
          <p:cNvSpPr>
            <a:spLocks noChangeArrowheads="1"/>
          </p:cNvSpPr>
          <p:nvPr/>
        </p:nvSpPr>
        <p:spPr bwMode="auto">
          <a:xfrm>
            <a:off x="609600" y="5305425"/>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7" name="Rectangle 13"/>
          <p:cNvSpPr>
            <a:spLocks noChangeArrowheads="1"/>
          </p:cNvSpPr>
          <p:nvPr/>
        </p:nvSpPr>
        <p:spPr bwMode="auto">
          <a:xfrm>
            <a:off x="6216650" y="2722563"/>
            <a:ext cx="21897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&lt;&lt;  $7,000 x 1.0371 = $7,260</a:t>
            </a:r>
            <a:endParaRPr lang="en-US" dirty="0">
              <a:solidFill>
                <a:prstClr val="black"/>
              </a:solidFill>
              <a:cs typeface="+mn-cs"/>
            </a:endParaRPr>
          </a:p>
        </p:txBody>
      </p:sp>
      <p:sp>
        <p:nvSpPr>
          <p:cNvPr id="69" name="Rectangle 6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14-3</a:t>
            </a:r>
            <a:endParaRPr lang="en-US" b="1" dirty="0">
              <a:solidFill>
                <a:prstClr val="white"/>
              </a:solidFill>
            </a:endParaRPr>
          </a:p>
        </p:txBody>
      </p:sp>
      <p:sp>
        <p:nvSpPr>
          <p:cNvPr id="70" name="Rounded Rectangle 69"/>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amortization of bond </a:t>
            </a:r>
            <a:r>
              <a:rPr lang="en-US" sz="1100" dirty="0" smtClean="0"/>
              <a:t>premium using </a:t>
            </a:r>
            <a:r>
              <a:rPr lang="en-US" sz="1100" dirty="0"/>
              <a:t>straight-line method.</a:t>
            </a:r>
          </a:p>
        </p:txBody>
      </p:sp>
    </p:spTree>
    <p:extLst>
      <p:ext uri="{BB962C8B-B14F-4D97-AF65-F5344CB8AC3E}">
        <p14:creationId xmlns:p14="http://schemas.microsoft.com/office/powerpoint/2010/main" val="2921013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2"/>
                                        </p:tgtEl>
                                        <p:attrNameLst>
                                          <p:attrName>style.visibility</p:attrName>
                                        </p:attrNameLst>
                                      </p:cBhvr>
                                      <p:to>
                                        <p:strVal val="visible"/>
                                      </p:to>
                                    </p:set>
                                    <p:animEffect transition="in" filter="fade">
                                      <p:cBhvr>
                                        <p:cTn id="34" dur="500"/>
                                        <p:tgtEl>
                                          <p:spTgt spid="2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3"/>
                                        </p:tgtEl>
                                        <p:attrNameLst>
                                          <p:attrName>style.visibility</p:attrName>
                                        </p:attrNameLst>
                                      </p:cBhvr>
                                      <p:to>
                                        <p:strVal val="visible"/>
                                      </p:to>
                                    </p:set>
                                    <p:animEffect transition="in" filter="fade">
                                      <p:cBhvr>
                                        <p:cTn id="37" dur="500"/>
                                        <p:tgtEl>
                                          <p:spTgt spid="2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6"/>
                                        </p:tgtEl>
                                        <p:attrNameLst>
                                          <p:attrName>style.visibility</p:attrName>
                                        </p:attrNameLst>
                                      </p:cBhvr>
                                      <p:to>
                                        <p:strVal val="visible"/>
                                      </p:to>
                                    </p:set>
                                    <p:animEffect transition="in" filter="fade">
                                      <p:cBhvr>
                                        <p:cTn id="40" dur="500"/>
                                        <p:tgtEl>
                                          <p:spTgt spid="2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7"/>
                                        </p:tgtEl>
                                        <p:attrNameLst>
                                          <p:attrName>style.visibility</p:attrName>
                                        </p:attrNameLst>
                                      </p:cBhvr>
                                      <p:to>
                                        <p:strVal val="visible"/>
                                      </p:to>
                                    </p:set>
                                    <p:animEffect transition="in" filter="fade">
                                      <p:cBhvr>
                                        <p:cTn id="43" dur="500"/>
                                        <p:tgtEl>
                                          <p:spTgt spid="2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fade">
                                      <p:cBhvr>
                                        <p:cTn id="46" dur="500"/>
                                        <p:tgtEl>
                                          <p:spTgt spid="29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8"/>
                                        </p:tgtEl>
                                        <p:attrNameLst>
                                          <p:attrName>style.visibility</p:attrName>
                                        </p:attrNameLst>
                                      </p:cBhvr>
                                      <p:to>
                                        <p:strVal val="visible"/>
                                      </p:to>
                                    </p:set>
                                    <p:animEffect transition="in" filter="fade">
                                      <p:cBhvr>
                                        <p:cTn id="49" dur="500"/>
                                        <p:tgtEl>
                                          <p:spTgt spid="29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1"/>
                                        </p:tgtEl>
                                        <p:attrNameLst>
                                          <p:attrName>style.visibility</p:attrName>
                                        </p:attrNameLst>
                                      </p:cBhvr>
                                      <p:to>
                                        <p:strVal val="visible"/>
                                      </p:to>
                                    </p:set>
                                    <p:animEffect transition="in" filter="fade">
                                      <p:cBhvr>
                                        <p:cTn id="52" dur="500"/>
                                        <p:tgtEl>
                                          <p:spTgt spid="30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2"/>
                                        </p:tgtEl>
                                        <p:attrNameLst>
                                          <p:attrName>style.visibility</p:attrName>
                                        </p:attrNameLst>
                                      </p:cBhvr>
                                      <p:to>
                                        <p:strVal val="visible"/>
                                      </p:to>
                                    </p:set>
                                    <p:animEffect transition="in" filter="fade">
                                      <p:cBhvr>
                                        <p:cTn id="55" dur="500"/>
                                        <p:tgtEl>
                                          <p:spTgt spid="30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9"/>
                                        </p:tgtEl>
                                        <p:attrNameLst>
                                          <p:attrName>style.visibility</p:attrName>
                                        </p:attrNameLst>
                                      </p:cBhvr>
                                      <p:to>
                                        <p:strVal val="visible"/>
                                      </p:to>
                                    </p:set>
                                    <p:animEffect transition="in" filter="fade">
                                      <p:cBhvr>
                                        <p:cTn id="65" dur="500"/>
                                        <p:tgtEl>
                                          <p:spTgt spid="2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0"/>
                                        </p:tgtEl>
                                        <p:attrNameLst>
                                          <p:attrName>style.visibility</p:attrName>
                                        </p:attrNameLst>
                                      </p:cBhvr>
                                      <p:to>
                                        <p:strVal val="visible"/>
                                      </p:to>
                                    </p:set>
                                    <p:animEffect transition="in" filter="fade">
                                      <p:cBhvr>
                                        <p:cTn id="75" dur="500"/>
                                        <p:tgtEl>
                                          <p:spTgt spid="2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3"/>
                                        </p:tgtEl>
                                        <p:attrNameLst>
                                          <p:attrName>style.visibility</p:attrName>
                                        </p:attrNameLst>
                                      </p:cBhvr>
                                      <p:to>
                                        <p:strVal val="visible"/>
                                      </p:to>
                                    </p:set>
                                    <p:animEffect transition="in" filter="fade">
                                      <p:cBhvr>
                                        <p:cTn id="80" dur="500"/>
                                        <p:tgtEl>
                                          <p:spTgt spid="29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26"/>
                                        </p:tgtEl>
                                        <p:attrNameLst>
                                          <p:attrName>style.visibility</p:attrName>
                                        </p:attrNameLst>
                                      </p:cBhvr>
                                      <p:to>
                                        <p:strVal val="visible"/>
                                      </p:to>
                                    </p:set>
                                    <p:animEffect transition="in" filter="fade">
                                      <p:cBhvr>
                                        <p:cTn id="105" dur="500"/>
                                        <p:tgtEl>
                                          <p:spTgt spid="2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34"/>
                                        </p:tgtEl>
                                        <p:attrNameLst>
                                          <p:attrName>style.visibility</p:attrName>
                                        </p:attrNameLst>
                                      </p:cBhvr>
                                      <p:to>
                                        <p:strVal val="visible"/>
                                      </p:to>
                                    </p:set>
                                    <p:animEffect transition="in" filter="fade">
                                      <p:cBhvr>
                                        <p:cTn id="110" dur="500"/>
                                        <p:tgtEl>
                                          <p:spTgt spid="23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35"/>
                                        </p:tgtEl>
                                        <p:attrNameLst>
                                          <p:attrName>style.visibility</p:attrName>
                                        </p:attrNameLst>
                                      </p:cBhvr>
                                      <p:to>
                                        <p:strVal val="visible"/>
                                      </p:to>
                                    </p:set>
                                    <p:animEffect transition="in" filter="fade">
                                      <p:cBhvr>
                                        <p:cTn id="115" dur="500"/>
                                        <p:tgtEl>
                                          <p:spTgt spid="23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Effect transition="in" filter="fade">
                                      <p:cBhvr>
                                        <p:cTn id="120" dur="500"/>
                                        <p:tgtEl>
                                          <p:spTgt spid="23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fade">
                                      <p:cBhvr>
                                        <p:cTn id="125" dur="500"/>
                                        <p:tgtEl>
                                          <p:spTgt spid="1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43"/>
                                        </p:tgtEl>
                                        <p:attrNameLst>
                                          <p:attrName>style.visibility</p:attrName>
                                        </p:attrNameLst>
                                      </p:cBhvr>
                                      <p:to>
                                        <p:strVal val="visible"/>
                                      </p:to>
                                    </p:set>
                                    <p:animEffect transition="in" filter="fade">
                                      <p:cBhvr>
                                        <p:cTn id="128" dur="500"/>
                                        <p:tgtEl>
                                          <p:spTgt spid="24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44"/>
                                        </p:tgtEl>
                                        <p:attrNameLst>
                                          <p:attrName>style.visibility</p:attrName>
                                        </p:attrNameLst>
                                      </p:cBhvr>
                                      <p:to>
                                        <p:strVal val="visible"/>
                                      </p:to>
                                    </p:set>
                                    <p:animEffect transition="in" filter="fade">
                                      <p:cBhvr>
                                        <p:cTn id="131" dur="500"/>
                                        <p:tgtEl>
                                          <p:spTgt spid="24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92"/>
                                        </p:tgtEl>
                                        <p:attrNameLst>
                                          <p:attrName>style.visibility</p:attrName>
                                        </p:attrNameLst>
                                      </p:cBhvr>
                                      <p:to>
                                        <p:strVal val="visible"/>
                                      </p:to>
                                    </p:set>
                                    <p:animEffect transition="in" filter="fade">
                                      <p:cBhvr>
                                        <p:cTn id="134" dur="500"/>
                                        <p:tgtEl>
                                          <p:spTgt spid="29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99"/>
                                        </p:tgtEl>
                                        <p:attrNameLst>
                                          <p:attrName>style.visibility</p:attrName>
                                        </p:attrNameLst>
                                      </p:cBhvr>
                                      <p:to>
                                        <p:strVal val="visible"/>
                                      </p:to>
                                    </p:set>
                                    <p:animEffect transition="in" filter="fade">
                                      <p:cBhvr>
                                        <p:cTn id="137" dur="500"/>
                                        <p:tgtEl>
                                          <p:spTgt spid="29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03"/>
                                        </p:tgtEl>
                                        <p:attrNameLst>
                                          <p:attrName>style.visibility</p:attrName>
                                        </p:attrNameLst>
                                      </p:cBhvr>
                                      <p:to>
                                        <p:strVal val="visible"/>
                                      </p:to>
                                    </p:set>
                                    <p:animEffect transition="in" filter="fade">
                                      <p:cBhvr>
                                        <p:cTn id="140" dur="500"/>
                                        <p:tgtEl>
                                          <p:spTgt spid="30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04"/>
                                        </p:tgtEl>
                                        <p:attrNameLst>
                                          <p:attrName>style.visibility</p:attrName>
                                        </p:attrNameLst>
                                      </p:cBhvr>
                                      <p:to>
                                        <p:strVal val="visible"/>
                                      </p:to>
                                    </p:set>
                                    <p:animEffect transition="in" filter="fade">
                                      <p:cBhvr>
                                        <p:cTn id="143" dur="500"/>
                                        <p:tgtEl>
                                          <p:spTgt spid="30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05"/>
                                        </p:tgtEl>
                                        <p:attrNameLst>
                                          <p:attrName>style.visibility</p:attrName>
                                        </p:attrNameLst>
                                      </p:cBhvr>
                                      <p:to>
                                        <p:strVal val="visible"/>
                                      </p:to>
                                    </p:set>
                                    <p:animEffect transition="in" filter="fade">
                                      <p:cBhvr>
                                        <p:cTn id="146" dur="500"/>
                                        <p:tgtEl>
                                          <p:spTgt spid="30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278"/>
                                        </p:tgtEl>
                                        <p:attrNameLst>
                                          <p:attrName>style.visibility</p:attrName>
                                        </p:attrNameLst>
                                      </p:cBhvr>
                                      <p:to>
                                        <p:strVal val="visible"/>
                                      </p:to>
                                    </p:set>
                                    <p:animEffect transition="in" filter="fade">
                                      <p:cBhvr>
                                        <p:cTn id="151" dur="500"/>
                                        <p:tgtEl>
                                          <p:spTgt spid="27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79"/>
                                        </p:tgtEl>
                                        <p:attrNameLst>
                                          <p:attrName>style.visibility</p:attrName>
                                        </p:attrNameLst>
                                      </p:cBhvr>
                                      <p:to>
                                        <p:strVal val="visible"/>
                                      </p:to>
                                    </p:set>
                                    <p:animEffect transition="in" filter="fade">
                                      <p:cBhvr>
                                        <p:cTn id="154" dur="500"/>
                                        <p:tgtEl>
                                          <p:spTgt spid="279"/>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9"/>
                                        </p:tgtEl>
                                        <p:attrNameLst>
                                          <p:attrName>style.visibility</p:attrName>
                                        </p:attrNameLst>
                                      </p:cBhvr>
                                      <p:to>
                                        <p:strVal val="visible"/>
                                      </p:to>
                                    </p:set>
                                    <p:animEffect transition="in" filter="fade">
                                      <p:cBhvr>
                                        <p:cTn id="159" dur="500"/>
                                        <p:tgtEl>
                                          <p:spTgt spid="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41"/>
                                        </p:tgtEl>
                                        <p:attrNameLst>
                                          <p:attrName>style.visibility</p:attrName>
                                        </p:attrNameLst>
                                      </p:cBhvr>
                                      <p:to>
                                        <p:strVal val="visible"/>
                                      </p:to>
                                    </p:set>
                                    <p:animEffect transition="in" filter="fade">
                                      <p:cBhvr>
                                        <p:cTn id="162" dur="500"/>
                                        <p:tgtEl>
                                          <p:spTgt spid="24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42"/>
                                        </p:tgtEl>
                                        <p:attrNameLst>
                                          <p:attrName>style.visibility</p:attrName>
                                        </p:attrNameLst>
                                      </p:cBhvr>
                                      <p:to>
                                        <p:strVal val="visible"/>
                                      </p:to>
                                    </p:set>
                                    <p:animEffect transition="in" filter="fade">
                                      <p:cBhvr>
                                        <p:cTn id="165" dur="500"/>
                                        <p:tgtEl>
                                          <p:spTgt spid="24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87"/>
                                        </p:tgtEl>
                                        <p:attrNameLst>
                                          <p:attrName>style.visibility</p:attrName>
                                        </p:attrNameLst>
                                      </p:cBhvr>
                                      <p:to>
                                        <p:strVal val="visible"/>
                                      </p:to>
                                    </p:set>
                                    <p:animEffect transition="in" filter="fade">
                                      <p:cBhvr>
                                        <p:cTn id="168" dur="500"/>
                                        <p:tgtEl>
                                          <p:spTgt spid="28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94"/>
                                        </p:tgtEl>
                                        <p:attrNameLst>
                                          <p:attrName>style.visibility</p:attrName>
                                        </p:attrNameLst>
                                      </p:cBhvr>
                                      <p:to>
                                        <p:strVal val="visible"/>
                                      </p:to>
                                    </p:set>
                                    <p:animEffect transition="in" filter="fade">
                                      <p:cBhvr>
                                        <p:cTn id="171" dur="500"/>
                                        <p:tgtEl>
                                          <p:spTgt spid="29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95"/>
                                        </p:tgtEl>
                                        <p:attrNameLst>
                                          <p:attrName>style.visibility</p:attrName>
                                        </p:attrNameLst>
                                      </p:cBhvr>
                                      <p:to>
                                        <p:strVal val="visible"/>
                                      </p:to>
                                    </p:set>
                                    <p:animEffect transition="in" filter="fade">
                                      <p:cBhvr>
                                        <p:cTn id="174" dur="500"/>
                                        <p:tgtEl>
                                          <p:spTgt spid="29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97"/>
                                        </p:tgtEl>
                                        <p:attrNameLst>
                                          <p:attrName>style.visibility</p:attrName>
                                        </p:attrNameLst>
                                      </p:cBhvr>
                                      <p:to>
                                        <p:strVal val="visible"/>
                                      </p:to>
                                    </p:set>
                                    <p:animEffect transition="in" filter="fade">
                                      <p:cBhvr>
                                        <p:cTn id="177" dur="500"/>
                                        <p:tgtEl>
                                          <p:spTgt spid="29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300"/>
                                        </p:tgtEl>
                                        <p:attrNameLst>
                                          <p:attrName>style.visibility</p:attrName>
                                        </p:attrNameLst>
                                      </p:cBhvr>
                                      <p:to>
                                        <p:strVal val="visible"/>
                                      </p:to>
                                    </p:set>
                                    <p:animEffect transition="in" filter="fade">
                                      <p:cBhvr>
                                        <p:cTn id="180" dur="500"/>
                                        <p:tgtEl>
                                          <p:spTgt spid="300"/>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53"/>
                                        </p:tgtEl>
                                        <p:attrNameLst>
                                          <p:attrName>style.visibility</p:attrName>
                                        </p:attrNameLst>
                                      </p:cBhvr>
                                      <p:to>
                                        <p:strVal val="visible"/>
                                      </p:to>
                                    </p:set>
                                    <p:animEffect transition="in" filter="fade">
                                      <p:cBhvr>
                                        <p:cTn id="185" dur="500"/>
                                        <p:tgtEl>
                                          <p:spTgt spid="25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71"/>
                                        </p:tgtEl>
                                        <p:attrNameLst>
                                          <p:attrName>style.visibility</p:attrName>
                                        </p:attrNameLst>
                                      </p:cBhvr>
                                      <p:to>
                                        <p:strVal val="visible"/>
                                      </p:to>
                                    </p:set>
                                    <p:animEffect transition="in" filter="fade">
                                      <p:cBhvr>
                                        <p:cTn id="188" dur="500"/>
                                        <p:tgtEl>
                                          <p:spTgt spid="271"/>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245"/>
                                        </p:tgtEl>
                                        <p:attrNameLst>
                                          <p:attrName>style.visibility</p:attrName>
                                        </p:attrNameLst>
                                      </p:cBhvr>
                                      <p:to>
                                        <p:strVal val="visible"/>
                                      </p:to>
                                    </p:set>
                                    <p:animEffect transition="in" filter="fade">
                                      <p:cBhvr>
                                        <p:cTn id="193" dur="500"/>
                                        <p:tgtEl>
                                          <p:spTgt spid="24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46"/>
                                        </p:tgtEl>
                                        <p:attrNameLst>
                                          <p:attrName>style.visibility</p:attrName>
                                        </p:attrNameLst>
                                      </p:cBhvr>
                                      <p:to>
                                        <p:strVal val="visible"/>
                                      </p:to>
                                    </p:set>
                                    <p:animEffect transition="in" filter="fade">
                                      <p:cBhvr>
                                        <p:cTn id="196" dur="500"/>
                                        <p:tgtEl>
                                          <p:spTgt spid="246"/>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247"/>
                                        </p:tgtEl>
                                        <p:attrNameLst>
                                          <p:attrName>style.visibility</p:attrName>
                                        </p:attrNameLst>
                                      </p:cBhvr>
                                      <p:to>
                                        <p:strVal val="visible"/>
                                      </p:to>
                                    </p:set>
                                    <p:animEffect transition="in" filter="fade">
                                      <p:cBhvr>
                                        <p:cTn id="201" dur="500"/>
                                        <p:tgtEl>
                                          <p:spTgt spid="24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248"/>
                                        </p:tgtEl>
                                        <p:attrNameLst>
                                          <p:attrName>style.visibility</p:attrName>
                                        </p:attrNameLst>
                                      </p:cBhvr>
                                      <p:to>
                                        <p:strVal val="visible"/>
                                      </p:to>
                                    </p:set>
                                    <p:animEffect transition="in" filter="fade">
                                      <p:cBhvr>
                                        <p:cTn id="204" dur="500"/>
                                        <p:tgtEl>
                                          <p:spTgt spid="248"/>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249"/>
                                        </p:tgtEl>
                                        <p:attrNameLst>
                                          <p:attrName>style.visibility</p:attrName>
                                        </p:attrNameLst>
                                      </p:cBhvr>
                                      <p:to>
                                        <p:strVal val="visible"/>
                                      </p:to>
                                    </p:set>
                                    <p:animEffect transition="in" filter="fade">
                                      <p:cBhvr>
                                        <p:cTn id="209" dur="500"/>
                                        <p:tgtEl>
                                          <p:spTgt spid="249"/>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250"/>
                                        </p:tgtEl>
                                        <p:attrNameLst>
                                          <p:attrName>style.visibility</p:attrName>
                                        </p:attrNameLst>
                                      </p:cBhvr>
                                      <p:to>
                                        <p:strVal val="visible"/>
                                      </p:to>
                                    </p:set>
                                    <p:animEffect transition="in" filter="fade">
                                      <p:cBhvr>
                                        <p:cTn id="212" dur="500"/>
                                        <p:tgtEl>
                                          <p:spTgt spid="250"/>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251"/>
                                        </p:tgtEl>
                                        <p:attrNameLst>
                                          <p:attrName>style.visibility</p:attrName>
                                        </p:attrNameLst>
                                      </p:cBhvr>
                                      <p:to>
                                        <p:strVal val="visible"/>
                                      </p:to>
                                    </p:set>
                                    <p:animEffect transition="in" filter="fade">
                                      <p:cBhvr>
                                        <p:cTn id="217" dur="500"/>
                                        <p:tgtEl>
                                          <p:spTgt spid="251"/>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52"/>
                                        </p:tgtEl>
                                        <p:attrNameLst>
                                          <p:attrName>style.visibility</p:attrName>
                                        </p:attrNameLst>
                                      </p:cBhvr>
                                      <p:to>
                                        <p:strVal val="visible"/>
                                      </p:to>
                                    </p:set>
                                    <p:animEffect transition="in" filter="fade">
                                      <p:cBhvr>
                                        <p:cTn id="220"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3" grpId="0"/>
      <p:bldP spid="31" grpId="0"/>
      <p:bldP spid="226"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71" grpId="0"/>
      <p:bldP spid="278" grpId="0"/>
      <p:bldP spid="279" grpId="0"/>
      <p:bldP spid="287" grpId="0"/>
      <p:bldP spid="292" grpId="0"/>
      <p:bldP spid="293" grpId="0"/>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1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47"/>
          <p:cNvSpPr>
            <a:spLocks noChangeArrowheads="1"/>
          </p:cNvSpPr>
          <p:nvPr/>
        </p:nvSpPr>
        <p:spPr bwMode="auto">
          <a:xfrm>
            <a:off x="585788" y="685800"/>
            <a:ext cx="6877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company issues 8%, two-year bonds on December 31, 20X1, with a par value of $7,000 and </a:t>
            </a:r>
            <a:endParaRPr lang="en-US" dirty="0">
              <a:solidFill>
                <a:prstClr val="black"/>
              </a:solidFill>
              <a:cs typeface="+mn-cs"/>
            </a:endParaRPr>
          </a:p>
        </p:txBody>
      </p:sp>
      <p:sp>
        <p:nvSpPr>
          <p:cNvPr id="70" name="Rectangle 48"/>
          <p:cNvSpPr>
            <a:spLocks noChangeArrowheads="1"/>
          </p:cNvSpPr>
          <p:nvPr/>
        </p:nvSpPr>
        <p:spPr bwMode="auto">
          <a:xfrm>
            <a:off x="585788" y="881062"/>
            <a:ext cx="76078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semiannual interest payments. On the issue date, the annual market rate for these bonds is 6%, which </a:t>
            </a:r>
            <a:endParaRPr lang="en-US" dirty="0">
              <a:solidFill>
                <a:prstClr val="black"/>
              </a:solidFill>
              <a:cs typeface="+mn-cs"/>
            </a:endParaRPr>
          </a:p>
        </p:txBody>
      </p:sp>
      <p:sp>
        <p:nvSpPr>
          <p:cNvPr id="71" name="Rectangle 49"/>
          <p:cNvSpPr>
            <a:spLocks noChangeArrowheads="1"/>
          </p:cNvSpPr>
          <p:nvPr/>
        </p:nvSpPr>
        <p:spPr bwMode="auto">
          <a:xfrm>
            <a:off x="585788" y="1087437"/>
            <a:ext cx="31771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implies a selling price of 103.71 or $7,260. </a:t>
            </a:r>
            <a:endParaRPr lang="en-US" dirty="0">
              <a:solidFill>
                <a:prstClr val="black"/>
              </a:solidFill>
              <a:cs typeface="+mn-cs"/>
            </a:endParaRPr>
          </a:p>
        </p:txBody>
      </p:sp>
      <p:sp>
        <p:nvSpPr>
          <p:cNvPr id="4" name="AutoShape 3"/>
          <p:cNvSpPr>
            <a:spLocks noChangeAspect="1" noChangeArrowheads="1" noTextEdit="1"/>
          </p:cNvSpPr>
          <p:nvPr/>
        </p:nvSpPr>
        <p:spPr bwMode="auto">
          <a:xfrm>
            <a:off x="1130300" y="2971800"/>
            <a:ext cx="701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 name="Rectangle 5"/>
          <p:cNvSpPr>
            <a:spLocks noChangeArrowheads="1"/>
          </p:cNvSpPr>
          <p:nvPr/>
        </p:nvSpPr>
        <p:spPr bwMode="auto">
          <a:xfrm>
            <a:off x="1130300" y="2971800"/>
            <a:ext cx="70104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6627813" y="2992438"/>
            <a:ext cx="504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2" name="Rectangle 7"/>
          <p:cNvSpPr>
            <a:spLocks noChangeArrowheads="1"/>
          </p:cNvSpPr>
          <p:nvPr/>
        </p:nvSpPr>
        <p:spPr bwMode="auto">
          <a:xfrm>
            <a:off x="7454900" y="2992438"/>
            <a:ext cx="574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4" name="Rectangle 8"/>
          <p:cNvSpPr>
            <a:spLocks noChangeArrowheads="1"/>
          </p:cNvSpPr>
          <p:nvPr/>
        </p:nvSpPr>
        <p:spPr bwMode="auto">
          <a:xfrm>
            <a:off x="1160463" y="3221038"/>
            <a:ext cx="898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12/31/20X1</a:t>
            </a:r>
            <a:endParaRPr lang="en-US" dirty="0">
              <a:solidFill>
                <a:prstClr val="black"/>
              </a:solidFill>
              <a:cs typeface="+mn-cs"/>
            </a:endParaRPr>
          </a:p>
        </p:txBody>
      </p:sp>
      <p:sp>
        <p:nvSpPr>
          <p:cNvPr id="25" name="Rectangle 9"/>
          <p:cNvSpPr>
            <a:spLocks noChangeArrowheads="1"/>
          </p:cNvSpPr>
          <p:nvPr/>
        </p:nvSpPr>
        <p:spPr bwMode="auto">
          <a:xfrm>
            <a:off x="2058988" y="3221038"/>
            <a:ext cx="474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26" name="Rectangle 10"/>
          <p:cNvSpPr>
            <a:spLocks noChangeArrowheads="1"/>
          </p:cNvSpPr>
          <p:nvPr/>
        </p:nvSpPr>
        <p:spPr bwMode="auto">
          <a:xfrm>
            <a:off x="2925763" y="3221038"/>
            <a:ext cx="13112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($7,000 x 1.0371)</a:t>
            </a:r>
            <a:endParaRPr lang="en-US" dirty="0">
              <a:solidFill>
                <a:prstClr val="black"/>
              </a:solidFill>
              <a:cs typeface="+mn-cs"/>
            </a:endParaRPr>
          </a:p>
        </p:txBody>
      </p:sp>
      <p:sp>
        <p:nvSpPr>
          <p:cNvPr id="27" name="Rectangle 11"/>
          <p:cNvSpPr>
            <a:spLocks noChangeArrowheads="1"/>
          </p:cNvSpPr>
          <p:nvPr/>
        </p:nvSpPr>
        <p:spPr bwMode="auto">
          <a:xfrm>
            <a:off x="6738938" y="322103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7,260</a:t>
            </a:r>
            <a:endParaRPr lang="en-US" dirty="0">
              <a:solidFill>
                <a:prstClr val="black"/>
              </a:solidFill>
              <a:cs typeface="+mn-cs"/>
            </a:endParaRPr>
          </a:p>
        </p:txBody>
      </p:sp>
      <p:sp>
        <p:nvSpPr>
          <p:cNvPr id="28" name="Rectangle 12"/>
          <p:cNvSpPr>
            <a:spLocks noChangeArrowheads="1"/>
          </p:cNvSpPr>
          <p:nvPr/>
        </p:nvSpPr>
        <p:spPr bwMode="auto">
          <a:xfrm>
            <a:off x="2261223" y="3429000"/>
            <a:ext cx="20694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Premium on Bonds Payable</a:t>
            </a:r>
            <a:endParaRPr lang="en-US" dirty="0">
              <a:solidFill>
                <a:prstClr val="black"/>
              </a:solidFill>
              <a:cs typeface="+mn-cs"/>
            </a:endParaRPr>
          </a:p>
        </p:txBody>
      </p:sp>
      <p:sp>
        <p:nvSpPr>
          <p:cNvPr id="29" name="Rectangle 13"/>
          <p:cNvSpPr>
            <a:spLocks noChangeArrowheads="1"/>
          </p:cNvSpPr>
          <p:nvPr/>
        </p:nvSpPr>
        <p:spPr bwMode="auto">
          <a:xfrm>
            <a:off x="7785577" y="34290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260</a:t>
            </a:r>
            <a:endParaRPr lang="en-US" dirty="0">
              <a:solidFill>
                <a:prstClr val="black"/>
              </a:solidFill>
              <a:cs typeface="+mn-cs"/>
            </a:endParaRPr>
          </a:p>
        </p:txBody>
      </p:sp>
      <p:sp>
        <p:nvSpPr>
          <p:cNvPr id="30" name="Rectangle 14"/>
          <p:cNvSpPr>
            <a:spLocks noChangeArrowheads="1"/>
          </p:cNvSpPr>
          <p:nvPr/>
        </p:nvSpPr>
        <p:spPr bwMode="auto">
          <a:xfrm>
            <a:off x="2239963" y="3636963"/>
            <a:ext cx="12207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Bonds Payable</a:t>
            </a:r>
            <a:endParaRPr lang="en-US">
              <a:solidFill>
                <a:prstClr val="black"/>
              </a:solidFill>
              <a:cs typeface="+mn-cs"/>
            </a:endParaRPr>
          </a:p>
        </p:txBody>
      </p:sp>
      <p:sp>
        <p:nvSpPr>
          <p:cNvPr id="224" name="Rectangle 15"/>
          <p:cNvSpPr>
            <a:spLocks noChangeArrowheads="1"/>
          </p:cNvSpPr>
          <p:nvPr/>
        </p:nvSpPr>
        <p:spPr bwMode="auto">
          <a:xfrm>
            <a:off x="7646988" y="3636963"/>
            <a:ext cx="4937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25" name="Rectangle 16"/>
          <p:cNvSpPr>
            <a:spLocks noChangeArrowheads="1"/>
          </p:cNvSpPr>
          <p:nvPr/>
        </p:nvSpPr>
        <p:spPr bwMode="auto">
          <a:xfrm>
            <a:off x="3590925" y="2992438"/>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27" name="Rectangle 17"/>
          <p:cNvSpPr>
            <a:spLocks noChangeArrowheads="1"/>
          </p:cNvSpPr>
          <p:nvPr/>
        </p:nvSpPr>
        <p:spPr bwMode="auto">
          <a:xfrm>
            <a:off x="1120775" y="29622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8" name="Line 18"/>
          <p:cNvSpPr>
            <a:spLocks noChangeShapeType="1"/>
          </p:cNvSpPr>
          <p:nvPr/>
        </p:nvSpPr>
        <p:spPr bwMode="auto">
          <a:xfrm>
            <a:off x="1927225" y="29829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9" name="Rectangle 19"/>
          <p:cNvSpPr>
            <a:spLocks noChangeArrowheads="1"/>
          </p:cNvSpPr>
          <p:nvPr/>
        </p:nvSpPr>
        <p:spPr bwMode="auto">
          <a:xfrm>
            <a:off x="1927225" y="29829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0" name="Line 20"/>
          <p:cNvSpPr>
            <a:spLocks noChangeShapeType="1"/>
          </p:cNvSpPr>
          <p:nvPr/>
        </p:nvSpPr>
        <p:spPr bwMode="auto">
          <a:xfrm>
            <a:off x="6426200" y="29829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1" name="Rectangle 21"/>
          <p:cNvSpPr>
            <a:spLocks noChangeArrowheads="1"/>
          </p:cNvSpPr>
          <p:nvPr/>
        </p:nvSpPr>
        <p:spPr bwMode="auto">
          <a:xfrm>
            <a:off x="6426200" y="29829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Line 22"/>
          <p:cNvSpPr>
            <a:spLocks noChangeShapeType="1"/>
          </p:cNvSpPr>
          <p:nvPr/>
        </p:nvSpPr>
        <p:spPr bwMode="auto">
          <a:xfrm>
            <a:off x="7223125" y="29829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5" name="Rectangle 23"/>
          <p:cNvSpPr>
            <a:spLocks noChangeArrowheads="1"/>
          </p:cNvSpPr>
          <p:nvPr/>
        </p:nvSpPr>
        <p:spPr bwMode="auto">
          <a:xfrm>
            <a:off x="7223125" y="29829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6" name="Rectangle 24"/>
          <p:cNvSpPr>
            <a:spLocks noChangeArrowheads="1"/>
          </p:cNvSpPr>
          <p:nvPr/>
        </p:nvSpPr>
        <p:spPr bwMode="auto">
          <a:xfrm>
            <a:off x="8120063" y="298291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7" name="Line 25"/>
          <p:cNvSpPr>
            <a:spLocks noChangeShapeType="1"/>
          </p:cNvSpPr>
          <p:nvPr/>
        </p:nvSpPr>
        <p:spPr bwMode="auto">
          <a:xfrm>
            <a:off x="1130300" y="3209925"/>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8" name="Rectangle 26"/>
          <p:cNvSpPr>
            <a:spLocks noChangeArrowheads="1"/>
          </p:cNvSpPr>
          <p:nvPr/>
        </p:nvSpPr>
        <p:spPr bwMode="auto">
          <a:xfrm>
            <a:off x="1130300" y="3209925"/>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9" name="Line 27"/>
          <p:cNvSpPr>
            <a:spLocks noChangeShapeType="1"/>
          </p:cNvSpPr>
          <p:nvPr/>
        </p:nvSpPr>
        <p:spPr bwMode="auto">
          <a:xfrm>
            <a:off x="1927225" y="3209925"/>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0" name="Rectangle 28"/>
          <p:cNvSpPr>
            <a:spLocks noChangeArrowheads="1"/>
          </p:cNvSpPr>
          <p:nvPr/>
        </p:nvSpPr>
        <p:spPr bwMode="auto">
          <a:xfrm>
            <a:off x="1927225" y="3209925"/>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1" name="Line 29"/>
          <p:cNvSpPr>
            <a:spLocks noChangeShapeType="1"/>
          </p:cNvSpPr>
          <p:nvPr/>
        </p:nvSpPr>
        <p:spPr bwMode="auto">
          <a:xfrm>
            <a:off x="6426200" y="3209925"/>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2" name="Rectangle 30"/>
          <p:cNvSpPr>
            <a:spLocks noChangeArrowheads="1"/>
          </p:cNvSpPr>
          <p:nvPr/>
        </p:nvSpPr>
        <p:spPr bwMode="auto">
          <a:xfrm>
            <a:off x="6426200" y="3209925"/>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3" name="Line 31"/>
          <p:cNvSpPr>
            <a:spLocks noChangeShapeType="1"/>
          </p:cNvSpPr>
          <p:nvPr/>
        </p:nvSpPr>
        <p:spPr bwMode="auto">
          <a:xfrm>
            <a:off x="7223125" y="3209925"/>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4" name="Rectangle 32"/>
          <p:cNvSpPr>
            <a:spLocks noChangeArrowheads="1"/>
          </p:cNvSpPr>
          <p:nvPr/>
        </p:nvSpPr>
        <p:spPr bwMode="auto">
          <a:xfrm>
            <a:off x="7223125" y="3209925"/>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Line 33"/>
          <p:cNvSpPr>
            <a:spLocks noChangeShapeType="1"/>
          </p:cNvSpPr>
          <p:nvPr/>
        </p:nvSpPr>
        <p:spPr bwMode="auto">
          <a:xfrm>
            <a:off x="8131175" y="3209925"/>
            <a:ext cx="1588"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Rectangle 34"/>
          <p:cNvSpPr>
            <a:spLocks noChangeArrowheads="1"/>
          </p:cNvSpPr>
          <p:nvPr/>
        </p:nvSpPr>
        <p:spPr bwMode="auto">
          <a:xfrm>
            <a:off x="8131175" y="3209925"/>
            <a:ext cx="9525" cy="842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Rectangle 35"/>
          <p:cNvSpPr>
            <a:spLocks noChangeArrowheads="1"/>
          </p:cNvSpPr>
          <p:nvPr/>
        </p:nvSpPr>
        <p:spPr bwMode="auto">
          <a:xfrm>
            <a:off x="1139825" y="2962275"/>
            <a:ext cx="7000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Rectangle 36"/>
          <p:cNvSpPr>
            <a:spLocks noChangeArrowheads="1"/>
          </p:cNvSpPr>
          <p:nvPr/>
        </p:nvSpPr>
        <p:spPr bwMode="auto">
          <a:xfrm>
            <a:off x="1139825" y="3189288"/>
            <a:ext cx="7000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Line 37"/>
          <p:cNvSpPr>
            <a:spLocks noChangeShapeType="1"/>
          </p:cNvSpPr>
          <p:nvPr/>
        </p:nvSpPr>
        <p:spPr bwMode="auto">
          <a:xfrm>
            <a:off x="1139825" y="3408363"/>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Rectangle 38"/>
          <p:cNvSpPr>
            <a:spLocks noChangeArrowheads="1"/>
          </p:cNvSpPr>
          <p:nvPr/>
        </p:nvSpPr>
        <p:spPr bwMode="auto">
          <a:xfrm>
            <a:off x="1139825" y="3408363"/>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Line 39"/>
          <p:cNvSpPr>
            <a:spLocks noChangeShapeType="1"/>
          </p:cNvSpPr>
          <p:nvPr/>
        </p:nvSpPr>
        <p:spPr bwMode="auto">
          <a:xfrm>
            <a:off x="1139825" y="3616325"/>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 name="Rectangle 40"/>
          <p:cNvSpPr>
            <a:spLocks noChangeArrowheads="1"/>
          </p:cNvSpPr>
          <p:nvPr/>
        </p:nvSpPr>
        <p:spPr bwMode="auto">
          <a:xfrm>
            <a:off x="1139825" y="3616325"/>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 name="Line 41"/>
          <p:cNvSpPr>
            <a:spLocks noChangeShapeType="1"/>
          </p:cNvSpPr>
          <p:nvPr/>
        </p:nvSpPr>
        <p:spPr bwMode="auto">
          <a:xfrm>
            <a:off x="1139825" y="3824288"/>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Rectangle 42"/>
          <p:cNvSpPr>
            <a:spLocks noChangeArrowheads="1"/>
          </p:cNvSpPr>
          <p:nvPr/>
        </p:nvSpPr>
        <p:spPr bwMode="auto">
          <a:xfrm>
            <a:off x="1139825" y="3824288"/>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Line 43"/>
          <p:cNvSpPr>
            <a:spLocks noChangeShapeType="1"/>
          </p:cNvSpPr>
          <p:nvPr/>
        </p:nvSpPr>
        <p:spPr bwMode="auto">
          <a:xfrm>
            <a:off x="1139825" y="4030663"/>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7" name="Rectangle 44"/>
          <p:cNvSpPr>
            <a:spLocks noChangeArrowheads="1"/>
          </p:cNvSpPr>
          <p:nvPr/>
        </p:nvSpPr>
        <p:spPr bwMode="auto">
          <a:xfrm>
            <a:off x="1139825" y="4030663"/>
            <a:ext cx="70008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6" name="Rectangle 6"/>
          <p:cNvSpPr>
            <a:spLocks noChangeArrowheads="1"/>
          </p:cNvSpPr>
          <p:nvPr/>
        </p:nvSpPr>
        <p:spPr bwMode="auto">
          <a:xfrm>
            <a:off x="4687887" y="1381125"/>
            <a:ext cx="3681413"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7" name="Rectangle 7"/>
          <p:cNvSpPr>
            <a:spLocks noChangeArrowheads="1"/>
          </p:cNvSpPr>
          <p:nvPr/>
        </p:nvSpPr>
        <p:spPr bwMode="auto">
          <a:xfrm>
            <a:off x="673100" y="1381125"/>
            <a:ext cx="3468688"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8" name="Rectangle 31"/>
          <p:cNvSpPr>
            <a:spLocks noChangeArrowheads="1"/>
          </p:cNvSpPr>
          <p:nvPr/>
        </p:nvSpPr>
        <p:spPr bwMode="auto">
          <a:xfrm>
            <a:off x="6588125" y="16287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12/31/20X1</a:t>
            </a:r>
            <a:endParaRPr lang="en-US" dirty="0">
              <a:solidFill>
                <a:prstClr val="black"/>
              </a:solidFill>
              <a:cs typeface="+mn-cs"/>
            </a:endParaRPr>
          </a:p>
        </p:txBody>
      </p:sp>
      <p:sp>
        <p:nvSpPr>
          <p:cNvPr id="79" name="Rectangle 32"/>
          <p:cNvSpPr>
            <a:spLocks noChangeArrowheads="1"/>
          </p:cNvSpPr>
          <p:nvPr/>
        </p:nvSpPr>
        <p:spPr bwMode="auto">
          <a:xfrm>
            <a:off x="7912100" y="162877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a:t>
            </a:r>
            <a:endParaRPr lang="en-US" dirty="0">
              <a:solidFill>
                <a:prstClr val="black"/>
              </a:solidFill>
              <a:cs typeface="+mn-cs"/>
            </a:endParaRPr>
          </a:p>
        </p:txBody>
      </p:sp>
      <p:sp>
        <p:nvSpPr>
          <p:cNvPr id="80" name="Rectangle 33"/>
          <p:cNvSpPr>
            <a:spLocks noChangeArrowheads="1"/>
          </p:cNvSpPr>
          <p:nvPr/>
        </p:nvSpPr>
        <p:spPr bwMode="auto">
          <a:xfrm>
            <a:off x="2466975" y="16287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81" name="Rectangle 34"/>
          <p:cNvSpPr>
            <a:spLocks noChangeArrowheads="1"/>
          </p:cNvSpPr>
          <p:nvPr/>
        </p:nvSpPr>
        <p:spPr bwMode="auto">
          <a:xfrm>
            <a:off x="3648075" y="16287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82" name="Rectangle 35"/>
          <p:cNvSpPr>
            <a:spLocks noChangeArrowheads="1"/>
          </p:cNvSpPr>
          <p:nvPr/>
        </p:nvSpPr>
        <p:spPr bwMode="auto">
          <a:xfrm>
            <a:off x="4635500" y="183515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06/30/20X2</a:t>
            </a:r>
            <a:endParaRPr lang="en-US" dirty="0">
              <a:solidFill>
                <a:prstClr val="black"/>
              </a:solidFill>
              <a:cs typeface="+mn-cs"/>
            </a:endParaRPr>
          </a:p>
        </p:txBody>
      </p:sp>
      <p:sp>
        <p:nvSpPr>
          <p:cNvPr id="83" name="Rectangle 36"/>
          <p:cNvSpPr>
            <a:spLocks noChangeArrowheads="1"/>
          </p:cNvSpPr>
          <p:nvPr/>
        </p:nvSpPr>
        <p:spPr bwMode="auto">
          <a:xfrm>
            <a:off x="6067425" y="183515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84" name="Rectangle 37"/>
          <p:cNvSpPr>
            <a:spLocks noChangeArrowheads="1"/>
          </p:cNvSpPr>
          <p:nvPr/>
        </p:nvSpPr>
        <p:spPr bwMode="auto">
          <a:xfrm>
            <a:off x="4635500" y="204152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85" name="Rectangle 38"/>
          <p:cNvSpPr>
            <a:spLocks noChangeArrowheads="1"/>
          </p:cNvSpPr>
          <p:nvPr/>
        </p:nvSpPr>
        <p:spPr bwMode="auto">
          <a:xfrm>
            <a:off x="6067425" y="204152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86" name="Rectangle 39"/>
          <p:cNvSpPr>
            <a:spLocks noChangeArrowheads="1"/>
          </p:cNvSpPr>
          <p:nvPr/>
        </p:nvSpPr>
        <p:spPr bwMode="auto">
          <a:xfrm>
            <a:off x="4635500" y="22479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87" name="Rectangle 40"/>
          <p:cNvSpPr>
            <a:spLocks noChangeArrowheads="1"/>
          </p:cNvSpPr>
          <p:nvPr/>
        </p:nvSpPr>
        <p:spPr bwMode="auto">
          <a:xfrm>
            <a:off x="6067425" y="22479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88" name="Rectangle 41"/>
          <p:cNvSpPr>
            <a:spLocks noChangeArrowheads="1"/>
          </p:cNvSpPr>
          <p:nvPr/>
        </p:nvSpPr>
        <p:spPr bwMode="auto">
          <a:xfrm>
            <a:off x="4635500" y="245268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89" name="Rectangle 42"/>
          <p:cNvSpPr>
            <a:spLocks noChangeArrowheads="1"/>
          </p:cNvSpPr>
          <p:nvPr/>
        </p:nvSpPr>
        <p:spPr bwMode="auto">
          <a:xfrm>
            <a:off x="6067425" y="245268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90" name="Rectangle 43"/>
          <p:cNvSpPr>
            <a:spLocks noChangeArrowheads="1"/>
          </p:cNvSpPr>
          <p:nvPr/>
        </p:nvSpPr>
        <p:spPr bwMode="auto">
          <a:xfrm>
            <a:off x="6588125" y="26701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91" name="Rectangle 44"/>
          <p:cNvSpPr>
            <a:spLocks noChangeArrowheads="1"/>
          </p:cNvSpPr>
          <p:nvPr/>
        </p:nvSpPr>
        <p:spPr bwMode="auto">
          <a:xfrm>
            <a:off x="8098049" y="2670175"/>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0</a:t>
            </a:r>
            <a:endParaRPr lang="en-US" dirty="0">
              <a:solidFill>
                <a:prstClr val="black"/>
              </a:solidFill>
              <a:cs typeface="+mn-cs"/>
            </a:endParaRPr>
          </a:p>
        </p:txBody>
      </p:sp>
      <p:sp>
        <p:nvSpPr>
          <p:cNvPr id="92" name="Rectangle 45"/>
          <p:cNvSpPr>
            <a:spLocks noChangeArrowheads="1"/>
          </p:cNvSpPr>
          <p:nvPr/>
        </p:nvSpPr>
        <p:spPr bwMode="auto">
          <a:xfrm>
            <a:off x="2559050" y="26701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93" name="Rectangle 46"/>
          <p:cNvSpPr>
            <a:spLocks noChangeArrowheads="1"/>
          </p:cNvSpPr>
          <p:nvPr/>
        </p:nvSpPr>
        <p:spPr bwMode="auto">
          <a:xfrm>
            <a:off x="3648075" y="26701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94" name="Rectangle 54"/>
          <p:cNvSpPr>
            <a:spLocks noChangeArrowheads="1"/>
          </p:cNvSpPr>
          <p:nvPr/>
        </p:nvSpPr>
        <p:spPr bwMode="auto">
          <a:xfrm>
            <a:off x="5454649" y="1401762"/>
            <a:ext cx="22089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Premium on Bonds Payable</a:t>
            </a:r>
            <a:endParaRPr lang="en-US" dirty="0">
              <a:solidFill>
                <a:prstClr val="black"/>
              </a:solidFill>
              <a:cs typeface="+mn-cs"/>
            </a:endParaRPr>
          </a:p>
        </p:txBody>
      </p:sp>
      <p:sp>
        <p:nvSpPr>
          <p:cNvPr id="95" name="Rectangle 55"/>
          <p:cNvSpPr>
            <a:spLocks noChangeArrowheads="1"/>
          </p:cNvSpPr>
          <p:nvPr/>
        </p:nvSpPr>
        <p:spPr bwMode="auto">
          <a:xfrm>
            <a:off x="1822450" y="1401762"/>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Bonds Payable</a:t>
            </a:r>
            <a:endParaRPr lang="en-US">
              <a:solidFill>
                <a:prstClr val="black"/>
              </a:solidFill>
              <a:cs typeface="+mn-cs"/>
            </a:endParaRPr>
          </a:p>
        </p:txBody>
      </p:sp>
      <p:sp>
        <p:nvSpPr>
          <p:cNvPr id="96" name="Rectangle 57"/>
          <p:cNvSpPr>
            <a:spLocks noChangeArrowheads="1"/>
          </p:cNvSpPr>
          <p:nvPr/>
        </p:nvSpPr>
        <p:spPr bwMode="auto">
          <a:xfrm>
            <a:off x="4687887" y="1371600"/>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7" name="Rectangle 58"/>
          <p:cNvSpPr>
            <a:spLocks noChangeArrowheads="1"/>
          </p:cNvSpPr>
          <p:nvPr/>
        </p:nvSpPr>
        <p:spPr bwMode="auto">
          <a:xfrm>
            <a:off x="4687887" y="1598612"/>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8" name="Rectangle 60"/>
          <p:cNvSpPr>
            <a:spLocks noChangeArrowheads="1"/>
          </p:cNvSpPr>
          <p:nvPr/>
        </p:nvSpPr>
        <p:spPr bwMode="auto">
          <a:xfrm>
            <a:off x="4687887" y="2638425"/>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9" name="Rectangle 62"/>
          <p:cNvSpPr>
            <a:spLocks noChangeArrowheads="1"/>
          </p:cNvSpPr>
          <p:nvPr/>
        </p:nvSpPr>
        <p:spPr bwMode="auto">
          <a:xfrm>
            <a:off x="2417762" y="1619250"/>
            <a:ext cx="19050"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0" name="Rectangle 63"/>
          <p:cNvSpPr>
            <a:spLocks noChangeArrowheads="1"/>
          </p:cNvSpPr>
          <p:nvPr/>
        </p:nvSpPr>
        <p:spPr bwMode="auto">
          <a:xfrm>
            <a:off x="6432549" y="1619250"/>
            <a:ext cx="20638"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1" name="Rectangle 66"/>
          <p:cNvSpPr>
            <a:spLocks noChangeArrowheads="1"/>
          </p:cNvSpPr>
          <p:nvPr/>
        </p:nvSpPr>
        <p:spPr bwMode="auto">
          <a:xfrm>
            <a:off x="673100" y="1371600"/>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2" name="Rectangle 67"/>
          <p:cNvSpPr>
            <a:spLocks noChangeArrowheads="1"/>
          </p:cNvSpPr>
          <p:nvPr/>
        </p:nvSpPr>
        <p:spPr bwMode="auto">
          <a:xfrm>
            <a:off x="673100" y="1598612"/>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3" name="Rectangle 68"/>
          <p:cNvSpPr>
            <a:spLocks noChangeArrowheads="1"/>
          </p:cNvSpPr>
          <p:nvPr/>
        </p:nvSpPr>
        <p:spPr bwMode="auto">
          <a:xfrm>
            <a:off x="673100" y="2638425"/>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4" name="Rectangle 103"/>
          <p:cNvSpPr>
            <a:spLocks noChangeArrowheads="1"/>
          </p:cNvSpPr>
          <p:nvPr/>
        </p:nvSpPr>
        <p:spPr bwMode="auto">
          <a:xfrm>
            <a:off x="2020888" y="4267200"/>
            <a:ext cx="42497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Interest expense = Amount repaid minus amount borrowed</a:t>
            </a:r>
            <a:endParaRPr lang="en-US" dirty="0">
              <a:solidFill>
                <a:prstClr val="black"/>
              </a:solidFill>
              <a:cs typeface="+mn-cs"/>
            </a:endParaRPr>
          </a:p>
        </p:txBody>
      </p:sp>
      <p:sp>
        <p:nvSpPr>
          <p:cNvPr id="105" name="Rectangle 104"/>
          <p:cNvSpPr>
            <a:spLocks noChangeArrowheads="1"/>
          </p:cNvSpPr>
          <p:nvPr/>
        </p:nvSpPr>
        <p:spPr bwMode="auto">
          <a:xfrm>
            <a:off x="2819400" y="4506912"/>
            <a:ext cx="147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 payments of $280</a:t>
            </a:r>
            <a:endParaRPr lang="en-US" dirty="0">
              <a:solidFill>
                <a:prstClr val="black"/>
              </a:solidFill>
              <a:cs typeface="+mn-cs"/>
            </a:endParaRPr>
          </a:p>
        </p:txBody>
      </p:sp>
      <p:sp>
        <p:nvSpPr>
          <p:cNvPr id="106" name="Rectangle 7"/>
          <p:cNvSpPr>
            <a:spLocks noChangeArrowheads="1"/>
          </p:cNvSpPr>
          <p:nvPr/>
        </p:nvSpPr>
        <p:spPr bwMode="auto">
          <a:xfrm>
            <a:off x="5977852" y="4506912"/>
            <a:ext cx="555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$1,120</a:t>
            </a:r>
            <a:endParaRPr lang="en-US">
              <a:solidFill>
                <a:prstClr val="black"/>
              </a:solidFill>
              <a:cs typeface="+mn-cs"/>
            </a:endParaRPr>
          </a:p>
        </p:txBody>
      </p:sp>
      <p:sp>
        <p:nvSpPr>
          <p:cNvPr id="107" name="Rectangle 8"/>
          <p:cNvSpPr>
            <a:spLocks noChangeArrowheads="1"/>
          </p:cNvSpPr>
          <p:nvPr/>
        </p:nvSpPr>
        <p:spPr bwMode="auto">
          <a:xfrm>
            <a:off x="2819400" y="4713287"/>
            <a:ext cx="15244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 payment of $7,000</a:t>
            </a:r>
            <a:endParaRPr lang="en-US" dirty="0">
              <a:solidFill>
                <a:prstClr val="black"/>
              </a:solidFill>
              <a:cs typeface="+mn-cs"/>
            </a:endParaRPr>
          </a:p>
        </p:txBody>
      </p:sp>
      <p:sp>
        <p:nvSpPr>
          <p:cNvPr id="108" name="Rectangle 9"/>
          <p:cNvSpPr>
            <a:spLocks noChangeArrowheads="1"/>
          </p:cNvSpPr>
          <p:nvPr/>
        </p:nvSpPr>
        <p:spPr bwMode="auto">
          <a:xfrm>
            <a:off x="6068340" y="4713287"/>
            <a:ext cx="474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109" name="Rectangle 10"/>
          <p:cNvSpPr>
            <a:spLocks noChangeArrowheads="1"/>
          </p:cNvSpPr>
          <p:nvPr/>
        </p:nvSpPr>
        <p:spPr bwMode="auto">
          <a:xfrm>
            <a:off x="6068340" y="4889500"/>
            <a:ext cx="403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0" name="Rectangle 11"/>
          <p:cNvSpPr>
            <a:spLocks noChangeArrowheads="1"/>
          </p:cNvSpPr>
          <p:nvPr/>
        </p:nvSpPr>
        <p:spPr bwMode="auto">
          <a:xfrm>
            <a:off x="2819400" y="4919662"/>
            <a:ext cx="9191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Total repaid</a:t>
            </a:r>
            <a:endParaRPr lang="en-US">
              <a:solidFill>
                <a:prstClr val="black"/>
              </a:solidFill>
              <a:cs typeface="+mn-cs"/>
            </a:endParaRPr>
          </a:p>
        </p:txBody>
      </p:sp>
      <p:sp>
        <p:nvSpPr>
          <p:cNvPr id="111" name="Rectangle 12"/>
          <p:cNvSpPr>
            <a:spLocks noChangeArrowheads="1"/>
          </p:cNvSpPr>
          <p:nvPr/>
        </p:nvSpPr>
        <p:spPr bwMode="auto">
          <a:xfrm>
            <a:off x="6068340" y="4919662"/>
            <a:ext cx="474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8,120</a:t>
            </a:r>
            <a:endParaRPr lang="en-US">
              <a:solidFill>
                <a:prstClr val="black"/>
              </a:solidFill>
              <a:cs typeface="+mn-cs"/>
            </a:endParaRPr>
          </a:p>
        </p:txBody>
      </p:sp>
      <p:sp>
        <p:nvSpPr>
          <p:cNvPr id="112" name="Rectangle 13"/>
          <p:cNvSpPr>
            <a:spLocks noChangeArrowheads="1"/>
          </p:cNvSpPr>
          <p:nvPr/>
        </p:nvSpPr>
        <p:spPr bwMode="auto">
          <a:xfrm>
            <a:off x="2819400" y="5127625"/>
            <a:ext cx="757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Borrowed</a:t>
            </a:r>
            <a:endParaRPr lang="en-US" dirty="0">
              <a:solidFill>
                <a:prstClr val="black"/>
              </a:solidFill>
              <a:cs typeface="+mn-cs"/>
            </a:endParaRPr>
          </a:p>
        </p:txBody>
      </p:sp>
      <p:sp>
        <p:nvSpPr>
          <p:cNvPr id="113" name="Rectangle 14"/>
          <p:cNvSpPr>
            <a:spLocks noChangeArrowheads="1"/>
          </p:cNvSpPr>
          <p:nvPr/>
        </p:nvSpPr>
        <p:spPr bwMode="auto">
          <a:xfrm>
            <a:off x="6068340" y="51276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7,260</a:t>
            </a:r>
            <a:endParaRPr lang="en-US" dirty="0">
              <a:solidFill>
                <a:prstClr val="black"/>
              </a:solidFill>
              <a:cs typeface="+mn-cs"/>
            </a:endParaRPr>
          </a:p>
        </p:txBody>
      </p:sp>
      <p:sp>
        <p:nvSpPr>
          <p:cNvPr id="114" name="Rectangle 15"/>
          <p:cNvSpPr>
            <a:spLocks noChangeArrowheads="1"/>
          </p:cNvSpPr>
          <p:nvPr/>
        </p:nvSpPr>
        <p:spPr bwMode="auto">
          <a:xfrm>
            <a:off x="6068340" y="5303837"/>
            <a:ext cx="403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5" name="Rectangle 16"/>
          <p:cNvSpPr>
            <a:spLocks noChangeArrowheads="1"/>
          </p:cNvSpPr>
          <p:nvPr/>
        </p:nvSpPr>
        <p:spPr bwMode="auto">
          <a:xfrm>
            <a:off x="2819400" y="5334000"/>
            <a:ext cx="2049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Total bond interest expense</a:t>
            </a:r>
            <a:endParaRPr lang="en-US" dirty="0">
              <a:solidFill>
                <a:prstClr val="black"/>
              </a:solidFill>
              <a:cs typeface="+mn-cs"/>
            </a:endParaRPr>
          </a:p>
        </p:txBody>
      </p:sp>
      <p:sp>
        <p:nvSpPr>
          <p:cNvPr id="116" name="Rectangle 17"/>
          <p:cNvSpPr>
            <a:spLocks noChangeArrowheads="1"/>
          </p:cNvSpPr>
          <p:nvPr/>
        </p:nvSpPr>
        <p:spPr bwMode="auto">
          <a:xfrm>
            <a:off x="5977852" y="5334000"/>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   860</a:t>
            </a:r>
            <a:endParaRPr lang="en-US" dirty="0">
              <a:solidFill>
                <a:prstClr val="black"/>
              </a:solidFill>
              <a:cs typeface="+mn-cs"/>
            </a:endParaRPr>
          </a:p>
        </p:txBody>
      </p:sp>
      <p:sp>
        <p:nvSpPr>
          <p:cNvPr id="117" name="Rectangle 18"/>
          <p:cNvSpPr>
            <a:spLocks noChangeArrowheads="1"/>
          </p:cNvSpPr>
          <p:nvPr/>
        </p:nvSpPr>
        <p:spPr bwMode="auto">
          <a:xfrm>
            <a:off x="5977852" y="5489575"/>
            <a:ext cx="4937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8" name="Rectangle 19"/>
          <p:cNvSpPr>
            <a:spLocks noChangeArrowheads="1"/>
          </p:cNvSpPr>
          <p:nvPr/>
        </p:nvSpPr>
        <p:spPr bwMode="auto">
          <a:xfrm>
            <a:off x="5977852" y="5510212"/>
            <a:ext cx="4937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9" name="Rectangle 20"/>
          <p:cNvSpPr>
            <a:spLocks noChangeArrowheads="1"/>
          </p:cNvSpPr>
          <p:nvPr/>
        </p:nvSpPr>
        <p:spPr bwMode="auto">
          <a:xfrm>
            <a:off x="6593802" y="5334000"/>
            <a:ext cx="15468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 = $215 per period</a:t>
            </a:r>
            <a:endParaRPr lang="en-US" dirty="0">
              <a:solidFill>
                <a:prstClr val="black"/>
              </a:solidFill>
              <a:cs typeface="+mn-cs"/>
            </a:endParaRPr>
          </a:p>
        </p:txBody>
      </p:sp>
      <p:sp>
        <p:nvSpPr>
          <p:cNvPr id="120" name="Rectangle 119"/>
          <p:cNvSpPr>
            <a:spLocks noChangeArrowheads="1"/>
          </p:cNvSpPr>
          <p:nvPr/>
        </p:nvSpPr>
        <p:spPr bwMode="auto">
          <a:xfrm>
            <a:off x="3815491" y="1087437"/>
            <a:ext cx="362759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C00000"/>
                </a:solidFill>
                <a:cs typeface="+mn-cs"/>
              </a:rPr>
              <a:t>Semiannual payment = $280 ($7,000 x 8% x ½)</a:t>
            </a:r>
            <a:endParaRPr lang="en-US" dirty="0">
              <a:solidFill>
                <a:srgbClr val="C00000"/>
              </a:solidFill>
              <a:cs typeface="+mn-cs"/>
            </a:endParaRPr>
          </a:p>
        </p:txBody>
      </p:sp>
      <p:sp>
        <p:nvSpPr>
          <p:cNvPr id="121" name="Rectangle 120"/>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14-3</a:t>
            </a:r>
            <a:endParaRPr lang="en-US" b="1" dirty="0">
              <a:solidFill>
                <a:prstClr val="white"/>
              </a:solidFill>
            </a:endParaRPr>
          </a:p>
        </p:txBody>
      </p:sp>
      <p:sp>
        <p:nvSpPr>
          <p:cNvPr id="122" name="Rounded Rectangle 121"/>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amortization of bond </a:t>
            </a:r>
            <a:r>
              <a:rPr lang="en-US" sz="1100" dirty="0" smtClean="0"/>
              <a:t>premium using </a:t>
            </a:r>
            <a:r>
              <a:rPr lang="en-US" sz="1100" dirty="0"/>
              <a:t>straight-line method.</a:t>
            </a:r>
          </a:p>
        </p:txBody>
      </p:sp>
    </p:spTree>
    <p:extLst>
      <p:ext uri="{BB962C8B-B14F-4D97-AF65-F5344CB8AC3E}">
        <p14:creationId xmlns:p14="http://schemas.microsoft.com/office/powerpoint/2010/main" val="84555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4"/>
                                        </p:tgtEl>
                                        <p:attrNameLst>
                                          <p:attrName>style.visibility</p:attrName>
                                        </p:attrNameLst>
                                      </p:cBhvr>
                                      <p:to>
                                        <p:strVal val="visible"/>
                                      </p:to>
                                    </p:set>
                                    <p:animEffect transition="in" filter="fade">
                                      <p:cBhvr>
                                        <p:cTn id="42" dur="500"/>
                                        <p:tgtEl>
                                          <p:spTgt spid="2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500"/>
                                        <p:tgtEl>
                                          <p:spTgt spid="1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6"/>
                                        </p:tgtEl>
                                        <p:attrNameLst>
                                          <p:attrName>style.visibility</p:attrName>
                                        </p:attrNameLst>
                                      </p:cBhvr>
                                      <p:to>
                                        <p:strVal val="visible"/>
                                      </p:to>
                                    </p:set>
                                    <p:animEffect transition="in" filter="fade">
                                      <p:cBhvr>
                                        <p:cTn id="62" dur="500"/>
                                        <p:tgtEl>
                                          <p:spTgt spid="10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500"/>
                                        <p:tgtEl>
                                          <p:spTgt spid="10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fade">
                                      <p:cBhvr>
                                        <p:cTn id="72" dur="500"/>
                                        <p:tgtEl>
                                          <p:spTgt spid="10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fade">
                                      <p:cBhvr>
                                        <p:cTn id="77" dur="500"/>
                                        <p:tgtEl>
                                          <p:spTgt spid="11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fade">
                                      <p:cBhvr>
                                        <p:cTn id="82" dur="500"/>
                                        <p:tgtEl>
                                          <p:spTgt spid="10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500"/>
                                        <p:tgtEl>
                                          <p:spTgt spid="11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12"/>
                                        </p:tgtEl>
                                        <p:attrNameLst>
                                          <p:attrName>style.visibility</p:attrName>
                                        </p:attrNameLst>
                                      </p:cBhvr>
                                      <p:to>
                                        <p:strVal val="visible"/>
                                      </p:to>
                                    </p:set>
                                    <p:animEffect transition="in" filter="fade">
                                      <p:cBhvr>
                                        <p:cTn id="90" dur="500"/>
                                        <p:tgtEl>
                                          <p:spTgt spid="11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13"/>
                                        </p:tgtEl>
                                        <p:attrNameLst>
                                          <p:attrName>style.visibility</p:attrName>
                                        </p:attrNameLst>
                                      </p:cBhvr>
                                      <p:to>
                                        <p:strVal val="visible"/>
                                      </p:to>
                                    </p:set>
                                    <p:animEffect transition="in" filter="fade">
                                      <p:cBhvr>
                                        <p:cTn id="95" dur="500"/>
                                        <p:tgtEl>
                                          <p:spTgt spid="11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fade">
                                      <p:cBhvr>
                                        <p:cTn id="100" dur="500"/>
                                        <p:tgtEl>
                                          <p:spTgt spid="11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500"/>
                                        <p:tgtEl>
                                          <p:spTgt spid="11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Effect transition="in" filter="fade">
                                      <p:cBhvr>
                                        <p:cTn id="108" dur="500"/>
                                        <p:tgtEl>
                                          <p:spTgt spid="11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7"/>
                                        </p:tgtEl>
                                        <p:attrNameLst>
                                          <p:attrName>style.visibility</p:attrName>
                                        </p:attrNameLst>
                                      </p:cBhvr>
                                      <p:to>
                                        <p:strVal val="visible"/>
                                      </p:to>
                                    </p:set>
                                    <p:animEffect transition="in" filter="fade">
                                      <p:cBhvr>
                                        <p:cTn id="111" dur="500"/>
                                        <p:tgtEl>
                                          <p:spTgt spid="11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Effect transition="in" filter="fade">
                                      <p:cBhvr>
                                        <p:cTn id="114" dur="500"/>
                                        <p:tgtEl>
                                          <p:spTgt spid="11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224" grpId="0"/>
      <p:bldP spid="104" grpId="0"/>
      <p:bldP spid="105" grpId="0"/>
      <p:bldP spid="106" grpId="0"/>
      <p:bldP spid="107" grpId="0"/>
      <p:bldP spid="108" grpId="0"/>
      <p:bldP spid="109" grpId="0" animBg="1"/>
      <p:bldP spid="110" grpId="0"/>
      <p:bldP spid="111" grpId="0"/>
      <p:bldP spid="112" grpId="0"/>
      <p:bldP spid="113" grpId="0"/>
      <p:bldP spid="114" grpId="0" animBg="1"/>
      <p:bldP spid="115" grpId="0"/>
      <p:bldP spid="116" grpId="0"/>
      <p:bldP spid="117" grpId="0" animBg="1"/>
      <p:bldP spid="118" grpId="0" animBg="1"/>
      <p:bldP spid="119" grpId="0"/>
      <p:bldP spid="1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47"/>
          <p:cNvSpPr>
            <a:spLocks noChangeArrowheads="1"/>
          </p:cNvSpPr>
          <p:nvPr/>
        </p:nvSpPr>
        <p:spPr bwMode="auto">
          <a:xfrm>
            <a:off x="512763" y="544512"/>
            <a:ext cx="6877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company issues 8%, two-year bonds on December 31, 20X1, with a par value of $7,000 and </a:t>
            </a:r>
            <a:endParaRPr lang="en-US" dirty="0">
              <a:solidFill>
                <a:prstClr val="black"/>
              </a:solidFill>
              <a:cs typeface="+mn-cs"/>
            </a:endParaRPr>
          </a:p>
        </p:txBody>
      </p:sp>
      <p:sp>
        <p:nvSpPr>
          <p:cNvPr id="70" name="Rectangle 48"/>
          <p:cNvSpPr>
            <a:spLocks noChangeArrowheads="1"/>
          </p:cNvSpPr>
          <p:nvPr/>
        </p:nvSpPr>
        <p:spPr bwMode="auto">
          <a:xfrm>
            <a:off x="512763" y="739774"/>
            <a:ext cx="76078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semiannual interest payments. On the issue date, the annual market rate for these bonds is 6%, which </a:t>
            </a:r>
            <a:endParaRPr lang="en-US" dirty="0">
              <a:solidFill>
                <a:prstClr val="black"/>
              </a:solidFill>
              <a:cs typeface="+mn-cs"/>
            </a:endParaRPr>
          </a:p>
        </p:txBody>
      </p:sp>
      <p:sp>
        <p:nvSpPr>
          <p:cNvPr id="71" name="Rectangle 49"/>
          <p:cNvSpPr>
            <a:spLocks noChangeArrowheads="1"/>
          </p:cNvSpPr>
          <p:nvPr/>
        </p:nvSpPr>
        <p:spPr bwMode="auto">
          <a:xfrm>
            <a:off x="512763" y="946149"/>
            <a:ext cx="31771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implies a selling price of 103.71 or $7,260. </a:t>
            </a:r>
            <a:endParaRPr lang="en-US" dirty="0">
              <a:solidFill>
                <a:prstClr val="black"/>
              </a:solidFill>
              <a:cs typeface="+mn-cs"/>
            </a:endParaRPr>
          </a:p>
        </p:txBody>
      </p:sp>
      <p:sp>
        <p:nvSpPr>
          <p:cNvPr id="8" name="AutoShape 3"/>
          <p:cNvSpPr>
            <a:spLocks noChangeAspect="1" noChangeArrowheads="1" noTextEdit="1"/>
          </p:cNvSpPr>
          <p:nvPr/>
        </p:nvSpPr>
        <p:spPr bwMode="auto">
          <a:xfrm>
            <a:off x="1057275" y="3003550"/>
            <a:ext cx="70104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 name="Rectangle 5"/>
          <p:cNvSpPr>
            <a:spLocks noChangeArrowheads="1"/>
          </p:cNvSpPr>
          <p:nvPr/>
        </p:nvSpPr>
        <p:spPr bwMode="auto">
          <a:xfrm>
            <a:off x="1057275" y="3003550"/>
            <a:ext cx="7010400"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 name="Rectangle 6"/>
          <p:cNvSpPr>
            <a:spLocks noChangeArrowheads="1"/>
          </p:cNvSpPr>
          <p:nvPr/>
        </p:nvSpPr>
        <p:spPr bwMode="auto">
          <a:xfrm>
            <a:off x="6554788" y="3024187"/>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11" name="Rectangle 7"/>
          <p:cNvSpPr>
            <a:spLocks noChangeArrowheads="1"/>
          </p:cNvSpPr>
          <p:nvPr/>
        </p:nvSpPr>
        <p:spPr bwMode="auto">
          <a:xfrm>
            <a:off x="7381875" y="3024187"/>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2" name="Rectangle 8"/>
          <p:cNvSpPr>
            <a:spLocks noChangeArrowheads="1"/>
          </p:cNvSpPr>
          <p:nvPr/>
        </p:nvSpPr>
        <p:spPr bwMode="auto">
          <a:xfrm>
            <a:off x="1087438" y="3251200"/>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06/30/20X2</a:t>
            </a:r>
            <a:endParaRPr lang="en-US" dirty="0">
              <a:solidFill>
                <a:prstClr val="black"/>
              </a:solidFill>
              <a:cs typeface="+mn-cs"/>
            </a:endParaRPr>
          </a:p>
        </p:txBody>
      </p:sp>
      <p:sp>
        <p:nvSpPr>
          <p:cNvPr id="13" name="Rectangle 9"/>
          <p:cNvSpPr>
            <a:spLocks noChangeArrowheads="1"/>
          </p:cNvSpPr>
          <p:nvPr/>
        </p:nvSpPr>
        <p:spPr bwMode="auto">
          <a:xfrm>
            <a:off x="1985963" y="3251200"/>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14" name="Rectangle 10"/>
          <p:cNvSpPr>
            <a:spLocks noChangeArrowheads="1"/>
          </p:cNvSpPr>
          <p:nvPr/>
        </p:nvSpPr>
        <p:spPr bwMode="auto">
          <a:xfrm>
            <a:off x="3811588" y="3251200"/>
            <a:ext cx="9121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($280 - $65)</a:t>
            </a:r>
            <a:endParaRPr lang="en-US" dirty="0">
              <a:solidFill>
                <a:prstClr val="black"/>
              </a:solidFill>
              <a:cs typeface="+mn-cs"/>
            </a:endParaRPr>
          </a:p>
        </p:txBody>
      </p:sp>
      <p:sp>
        <p:nvSpPr>
          <p:cNvPr id="15" name="Rectangle 11"/>
          <p:cNvSpPr>
            <a:spLocks noChangeArrowheads="1"/>
          </p:cNvSpPr>
          <p:nvPr/>
        </p:nvSpPr>
        <p:spPr bwMode="auto">
          <a:xfrm>
            <a:off x="6796088" y="32512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215</a:t>
            </a:r>
            <a:endParaRPr lang="en-US" dirty="0">
              <a:solidFill>
                <a:prstClr val="black"/>
              </a:solidFill>
              <a:cs typeface="+mn-cs"/>
            </a:endParaRPr>
          </a:p>
        </p:txBody>
      </p:sp>
      <p:sp>
        <p:nvSpPr>
          <p:cNvPr id="16" name="Rectangle 12"/>
          <p:cNvSpPr>
            <a:spLocks noChangeArrowheads="1"/>
          </p:cNvSpPr>
          <p:nvPr/>
        </p:nvSpPr>
        <p:spPr bwMode="auto">
          <a:xfrm>
            <a:off x="1985963" y="3457575"/>
            <a:ext cx="20694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Premium on Bonds Payable</a:t>
            </a:r>
            <a:endParaRPr lang="en-US" dirty="0">
              <a:solidFill>
                <a:prstClr val="black"/>
              </a:solidFill>
              <a:cs typeface="+mn-cs"/>
            </a:endParaRPr>
          </a:p>
        </p:txBody>
      </p:sp>
      <p:sp>
        <p:nvSpPr>
          <p:cNvPr id="17" name="Rectangle 13"/>
          <p:cNvSpPr>
            <a:spLocks noChangeArrowheads="1"/>
          </p:cNvSpPr>
          <p:nvPr/>
        </p:nvSpPr>
        <p:spPr bwMode="auto">
          <a:xfrm>
            <a:off x="6891127" y="34575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18" name="Rectangle 14"/>
          <p:cNvSpPr>
            <a:spLocks noChangeArrowheads="1"/>
          </p:cNvSpPr>
          <p:nvPr/>
        </p:nvSpPr>
        <p:spPr bwMode="auto">
          <a:xfrm>
            <a:off x="2166938" y="3663950"/>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19" name="Rectangle 15"/>
          <p:cNvSpPr>
            <a:spLocks noChangeArrowheads="1"/>
          </p:cNvSpPr>
          <p:nvPr/>
        </p:nvSpPr>
        <p:spPr bwMode="auto">
          <a:xfrm>
            <a:off x="2852738" y="3663950"/>
            <a:ext cx="13561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($7,000 x 8% x ½)</a:t>
            </a:r>
            <a:endParaRPr lang="en-US" dirty="0">
              <a:solidFill>
                <a:prstClr val="black"/>
              </a:solidFill>
              <a:cs typeface="+mn-cs"/>
            </a:endParaRPr>
          </a:p>
        </p:txBody>
      </p:sp>
      <p:sp>
        <p:nvSpPr>
          <p:cNvPr id="20" name="Rectangle 16"/>
          <p:cNvSpPr>
            <a:spLocks noChangeArrowheads="1"/>
          </p:cNvSpPr>
          <p:nvPr/>
        </p:nvSpPr>
        <p:spPr bwMode="auto">
          <a:xfrm>
            <a:off x="7704138" y="366395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1" name="Rectangle 17"/>
          <p:cNvSpPr>
            <a:spLocks noChangeArrowheads="1"/>
          </p:cNvSpPr>
          <p:nvPr/>
        </p:nvSpPr>
        <p:spPr bwMode="auto">
          <a:xfrm>
            <a:off x="1087438" y="4076700"/>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12/31/20X2</a:t>
            </a:r>
            <a:endParaRPr lang="en-US" dirty="0">
              <a:solidFill>
                <a:prstClr val="black"/>
              </a:solidFill>
              <a:cs typeface="+mn-cs"/>
            </a:endParaRPr>
          </a:p>
        </p:txBody>
      </p:sp>
      <p:sp>
        <p:nvSpPr>
          <p:cNvPr id="23" name="Rectangle 18"/>
          <p:cNvSpPr>
            <a:spLocks noChangeArrowheads="1"/>
          </p:cNvSpPr>
          <p:nvPr/>
        </p:nvSpPr>
        <p:spPr bwMode="auto">
          <a:xfrm>
            <a:off x="1985963" y="4076700"/>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31" name="Rectangle 19"/>
          <p:cNvSpPr>
            <a:spLocks noChangeArrowheads="1"/>
          </p:cNvSpPr>
          <p:nvPr/>
        </p:nvSpPr>
        <p:spPr bwMode="auto">
          <a:xfrm>
            <a:off x="3811588" y="4076700"/>
            <a:ext cx="9121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($280 - $65)</a:t>
            </a:r>
            <a:endParaRPr lang="en-US" dirty="0">
              <a:solidFill>
                <a:prstClr val="black"/>
              </a:solidFill>
              <a:cs typeface="+mn-cs"/>
            </a:endParaRPr>
          </a:p>
        </p:txBody>
      </p:sp>
      <p:sp>
        <p:nvSpPr>
          <p:cNvPr id="226" name="Rectangle 20"/>
          <p:cNvSpPr>
            <a:spLocks noChangeArrowheads="1"/>
          </p:cNvSpPr>
          <p:nvPr/>
        </p:nvSpPr>
        <p:spPr bwMode="auto">
          <a:xfrm>
            <a:off x="6796088" y="40767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215</a:t>
            </a:r>
            <a:endParaRPr lang="en-US" dirty="0">
              <a:solidFill>
                <a:prstClr val="black"/>
              </a:solidFill>
              <a:cs typeface="+mn-cs"/>
            </a:endParaRPr>
          </a:p>
        </p:txBody>
      </p:sp>
      <p:sp>
        <p:nvSpPr>
          <p:cNvPr id="232" name="Rectangle 21"/>
          <p:cNvSpPr>
            <a:spLocks noChangeArrowheads="1"/>
          </p:cNvSpPr>
          <p:nvPr/>
        </p:nvSpPr>
        <p:spPr bwMode="auto">
          <a:xfrm>
            <a:off x="1985963" y="4283075"/>
            <a:ext cx="20694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Premium on Bonds Payable</a:t>
            </a:r>
            <a:endParaRPr lang="en-US" dirty="0">
              <a:solidFill>
                <a:prstClr val="black"/>
              </a:solidFill>
              <a:cs typeface="+mn-cs"/>
            </a:endParaRPr>
          </a:p>
        </p:txBody>
      </p:sp>
      <p:sp>
        <p:nvSpPr>
          <p:cNvPr id="233" name="Rectangle 22"/>
          <p:cNvSpPr>
            <a:spLocks noChangeArrowheads="1"/>
          </p:cNvSpPr>
          <p:nvPr/>
        </p:nvSpPr>
        <p:spPr bwMode="auto">
          <a:xfrm>
            <a:off x="6891127" y="42830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34" name="Rectangle 23"/>
          <p:cNvSpPr>
            <a:spLocks noChangeArrowheads="1"/>
          </p:cNvSpPr>
          <p:nvPr/>
        </p:nvSpPr>
        <p:spPr bwMode="auto">
          <a:xfrm>
            <a:off x="2166938" y="4489450"/>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35" name="Rectangle 24"/>
          <p:cNvSpPr>
            <a:spLocks noChangeArrowheads="1"/>
          </p:cNvSpPr>
          <p:nvPr/>
        </p:nvSpPr>
        <p:spPr bwMode="auto">
          <a:xfrm>
            <a:off x="2852738" y="4489450"/>
            <a:ext cx="13561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($7,000 x 8% x ½)</a:t>
            </a:r>
            <a:endParaRPr lang="en-US" dirty="0">
              <a:solidFill>
                <a:prstClr val="black"/>
              </a:solidFill>
              <a:cs typeface="+mn-cs"/>
            </a:endParaRPr>
          </a:p>
        </p:txBody>
      </p:sp>
      <p:sp>
        <p:nvSpPr>
          <p:cNvPr id="236" name="Rectangle 25"/>
          <p:cNvSpPr>
            <a:spLocks noChangeArrowheads="1"/>
          </p:cNvSpPr>
          <p:nvPr/>
        </p:nvSpPr>
        <p:spPr bwMode="auto">
          <a:xfrm>
            <a:off x="7704138" y="448945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37" name="Rectangle 26"/>
          <p:cNvSpPr>
            <a:spLocks noChangeArrowheads="1"/>
          </p:cNvSpPr>
          <p:nvPr/>
        </p:nvSpPr>
        <p:spPr bwMode="auto">
          <a:xfrm>
            <a:off x="1087438" y="4902200"/>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06/30/20X3</a:t>
            </a:r>
            <a:endParaRPr lang="en-US" dirty="0">
              <a:solidFill>
                <a:prstClr val="black"/>
              </a:solidFill>
              <a:cs typeface="+mn-cs"/>
            </a:endParaRPr>
          </a:p>
        </p:txBody>
      </p:sp>
      <p:sp>
        <p:nvSpPr>
          <p:cNvPr id="238" name="Rectangle 27"/>
          <p:cNvSpPr>
            <a:spLocks noChangeArrowheads="1"/>
          </p:cNvSpPr>
          <p:nvPr/>
        </p:nvSpPr>
        <p:spPr bwMode="auto">
          <a:xfrm>
            <a:off x="1985963" y="4902200"/>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239" name="Rectangle 28"/>
          <p:cNvSpPr>
            <a:spLocks noChangeArrowheads="1"/>
          </p:cNvSpPr>
          <p:nvPr/>
        </p:nvSpPr>
        <p:spPr bwMode="auto">
          <a:xfrm>
            <a:off x="3811588" y="4902200"/>
            <a:ext cx="9121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($280 - $65)</a:t>
            </a:r>
            <a:endParaRPr lang="en-US" dirty="0">
              <a:solidFill>
                <a:prstClr val="black"/>
              </a:solidFill>
              <a:cs typeface="+mn-cs"/>
            </a:endParaRPr>
          </a:p>
        </p:txBody>
      </p:sp>
      <p:sp>
        <p:nvSpPr>
          <p:cNvPr id="240" name="Rectangle 29"/>
          <p:cNvSpPr>
            <a:spLocks noChangeArrowheads="1"/>
          </p:cNvSpPr>
          <p:nvPr/>
        </p:nvSpPr>
        <p:spPr bwMode="auto">
          <a:xfrm>
            <a:off x="6796088" y="49022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215</a:t>
            </a:r>
            <a:endParaRPr lang="en-US" dirty="0">
              <a:solidFill>
                <a:prstClr val="black"/>
              </a:solidFill>
              <a:cs typeface="+mn-cs"/>
            </a:endParaRPr>
          </a:p>
        </p:txBody>
      </p:sp>
      <p:sp>
        <p:nvSpPr>
          <p:cNvPr id="241" name="Rectangle 30"/>
          <p:cNvSpPr>
            <a:spLocks noChangeArrowheads="1"/>
          </p:cNvSpPr>
          <p:nvPr/>
        </p:nvSpPr>
        <p:spPr bwMode="auto">
          <a:xfrm>
            <a:off x="1985963" y="5108575"/>
            <a:ext cx="20694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Premium on Bonds Payable</a:t>
            </a:r>
            <a:endParaRPr lang="en-US" dirty="0">
              <a:solidFill>
                <a:prstClr val="black"/>
              </a:solidFill>
              <a:cs typeface="+mn-cs"/>
            </a:endParaRPr>
          </a:p>
        </p:txBody>
      </p:sp>
      <p:sp>
        <p:nvSpPr>
          <p:cNvPr id="242" name="Rectangle 31"/>
          <p:cNvSpPr>
            <a:spLocks noChangeArrowheads="1"/>
          </p:cNvSpPr>
          <p:nvPr/>
        </p:nvSpPr>
        <p:spPr bwMode="auto">
          <a:xfrm>
            <a:off x="6891127" y="51085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43" name="Rectangle 32"/>
          <p:cNvSpPr>
            <a:spLocks noChangeArrowheads="1"/>
          </p:cNvSpPr>
          <p:nvPr/>
        </p:nvSpPr>
        <p:spPr bwMode="auto">
          <a:xfrm>
            <a:off x="2166938" y="5314950"/>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44" name="Rectangle 33"/>
          <p:cNvSpPr>
            <a:spLocks noChangeArrowheads="1"/>
          </p:cNvSpPr>
          <p:nvPr/>
        </p:nvSpPr>
        <p:spPr bwMode="auto">
          <a:xfrm>
            <a:off x="2852738" y="5314950"/>
            <a:ext cx="13561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($7,000 x 8% x ½)</a:t>
            </a:r>
            <a:endParaRPr lang="en-US" dirty="0">
              <a:solidFill>
                <a:prstClr val="black"/>
              </a:solidFill>
              <a:cs typeface="+mn-cs"/>
            </a:endParaRPr>
          </a:p>
        </p:txBody>
      </p:sp>
      <p:sp>
        <p:nvSpPr>
          <p:cNvPr id="245" name="Rectangle 34"/>
          <p:cNvSpPr>
            <a:spLocks noChangeArrowheads="1"/>
          </p:cNvSpPr>
          <p:nvPr/>
        </p:nvSpPr>
        <p:spPr bwMode="auto">
          <a:xfrm>
            <a:off x="7704138" y="531495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46" name="Rectangle 35"/>
          <p:cNvSpPr>
            <a:spLocks noChangeArrowheads="1"/>
          </p:cNvSpPr>
          <p:nvPr/>
        </p:nvSpPr>
        <p:spPr bwMode="auto">
          <a:xfrm>
            <a:off x="1087438" y="5727700"/>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12/31/20X3</a:t>
            </a:r>
            <a:endParaRPr lang="en-US" dirty="0">
              <a:solidFill>
                <a:prstClr val="black"/>
              </a:solidFill>
              <a:cs typeface="+mn-cs"/>
            </a:endParaRPr>
          </a:p>
        </p:txBody>
      </p:sp>
      <p:sp>
        <p:nvSpPr>
          <p:cNvPr id="247" name="Rectangle 36"/>
          <p:cNvSpPr>
            <a:spLocks noChangeArrowheads="1"/>
          </p:cNvSpPr>
          <p:nvPr/>
        </p:nvSpPr>
        <p:spPr bwMode="auto">
          <a:xfrm>
            <a:off x="1985963" y="5727700"/>
            <a:ext cx="171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Bond Interest Expense</a:t>
            </a:r>
            <a:endParaRPr lang="en-US">
              <a:solidFill>
                <a:prstClr val="black"/>
              </a:solidFill>
              <a:cs typeface="+mn-cs"/>
            </a:endParaRPr>
          </a:p>
        </p:txBody>
      </p:sp>
      <p:sp>
        <p:nvSpPr>
          <p:cNvPr id="248" name="Rectangle 37"/>
          <p:cNvSpPr>
            <a:spLocks noChangeArrowheads="1"/>
          </p:cNvSpPr>
          <p:nvPr/>
        </p:nvSpPr>
        <p:spPr bwMode="auto">
          <a:xfrm>
            <a:off x="3811588" y="5727700"/>
            <a:ext cx="9121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($280 - $65)</a:t>
            </a:r>
            <a:endParaRPr lang="en-US" dirty="0">
              <a:solidFill>
                <a:prstClr val="black"/>
              </a:solidFill>
              <a:cs typeface="+mn-cs"/>
            </a:endParaRPr>
          </a:p>
        </p:txBody>
      </p:sp>
      <p:sp>
        <p:nvSpPr>
          <p:cNvPr id="249" name="Rectangle 38"/>
          <p:cNvSpPr>
            <a:spLocks noChangeArrowheads="1"/>
          </p:cNvSpPr>
          <p:nvPr/>
        </p:nvSpPr>
        <p:spPr bwMode="auto">
          <a:xfrm>
            <a:off x="6796088" y="57277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215</a:t>
            </a:r>
            <a:endParaRPr lang="en-US" dirty="0">
              <a:solidFill>
                <a:prstClr val="black"/>
              </a:solidFill>
              <a:cs typeface="+mn-cs"/>
            </a:endParaRPr>
          </a:p>
        </p:txBody>
      </p:sp>
      <p:sp>
        <p:nvSpPr>
          <p:cNvPr id="250" name="Rectangle 39"/>
          <p:cNvSpPr>
            <a:spLocks noChangeArrowheads="1"/>
          </p:cNvSpPr>
          <p:nvPr/>
        </p:nvSpPr>
        <p:spPr bwMode="auto">
          <a:xfrm>
            <a:off x="1985963" y="5932487"/>
            <a:ext cx="20694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Premium on Bonds Payable</a:t>
            </a:r>
            <a:endParaRPr lang="en-US" dirty="0">
              <a:solidFill>
                <a:prstClr val="black"/>
              </a:solidFill>
              <a:cs typeface="+mn-cs"/>
            </a:endParaRPr>
          </a:p>
        </p:txBody>
      </p:sp>
      <p:sp>
        <p:nvSpPr>
          <p:cNvPr id="251" name="Rectangle 40"/>
          <p:cNvSpPr>
            <a:spLocks noChangeArrowheads="1"/>
          </p:cNvSpPr>
          <p:nvPr/>
        </p:nvSpPr>
        <p:spPr bwMode="auto">
          <a:xfrm>
            <a:off x="6891127" y="593248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52" name="Rectangle 41"/>
          <p:cNvSpPr>
            <a:spLocks noChangeArrowheads="1"/>
          </p:cNvSpPr>
          <p:nvPr/>
        </p:nvSpPr>
        <p:spPr bwMode="auto">
          <a:xfrm>
            <a:off x="2166938" y="6138862"/>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53" name="Rectangle 42"/>
          <p:cNvSpPr>
            <a:spLocks noChangeArrowheads="1"/>
          </p:cNvSpPr>
          <p:nvPr/>
        </p:nvSpPr>
        <p:spPr bwMode="auto">
          <a:xfrm>
            <a:off x="2852738" y="6138862"/>
            <a:ext cx="13561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($7,000 x 8% x ½)</a:t>
            </a:r>
            <a:endParaRPr lang="en-US" dirty="0">
              <a:solidFill>
                <a:prstClr val="black"/>
              </a:solidFill>
              <a:cs typeface="+mn-cs"/>
            </a:endParaRPr>
          </a:p>
        </p:txBody>
      </p:sp>
      <p:sp>
        <p:nvSpPr>
          <p:cNvPr id="271" name="Rectangle 43"/>
          <p:cNvSpPr>
            <a:spLocks noChangeArrowheads="1"/>
          </p:cNvSpPr>
          <p:nvPr/>
        </p:nvSpPr>
        <p:spPr bwMode="auto">
          <a:xfrm>
            <a:off x="7704138" y="6138862"/>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280</a:t>
            </a:r>
            <a:endParaRPr lang="en-US">
              <a:solidFill>
                <a:prstClr val="black"/>
              </a:solidFill>
              <a:cs typeface="+mn-cs"/>
            </a:endParaRPr>
          </a:p>
        </p:txBody>
      </p:sp>
      <p:sp>
        <p:nvSpPr>
          <p:cNvPr id="278" name="Rectangle 44"/>
          <p:cNvSpPr>
            <a:spLocks noChangeArrowheads="1"/>
          </p:cNvSpPr>
          <p:nvPr/>
        </p:nvSpPr>
        <p:spPr bwMode="auto">
          <a:xfrm>
            <a:off x="3517900" y="3024187"/>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79" name="Rectangle 45"/>
          <p:cNvSpPr>
            <a:spLocks noChangeArrowheads="1"/>
          </p:cNvSpPr>
          <p:nvPr/>
        </p:nvSpPr>
        <p:spPr bwMode="auto">
          <a:xfrm>
            <a:off x="1047750" y="2994025"/>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 name="Line 46"/>
          <p:cNvSpPr>
            <a:spLocks noChangeShapeType="1"/>
          </p:cNvSpPr>
          <p:nvPr/>
        </p:nvSpPr>
        <p:spPr bwMode="auto">
          <a:xfrm>
            <a:off x="1854200" y="30130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 name="Rectangle 47"/>
          <p:cNvSpPr>
            <a:spLocks noChangeArrowheads="1"/>
          </p:cNvSpPr>
          <p:nvPr/>
        </p:nvSpPr>
        <p:spPr bwMode="auto">
          <a:xfrm>
            <a:off x="1854200" y="30130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 name="Line 48"/>
          <p:cNvSpPr>
            <a:spLocks noChangeShapeType="1"/>
          </p:cNvSpPr>
          <p:nvPr/>
        </p:nvSpPr>
        <p:spPr bwMode="auto">
          <a:xfrm>
            <a:off x="6353175" y="30130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 name="Rectangle 49"/>
          <p:cNvSpPr>
            <a:spLocks noChangeArrowheads="1"/>
          </p:cNvSpPr>
          <p:nvPr/>
        </p:nvSpPr>
        <p:spPr bwMode="auto">
          <a:xfrm>
            <a:off x="6353175" y="30130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 name="Line 50"/>
          <p:cNvSpPr>
            <a:spLocks noChangeShapeType="1"/>
          </p:cNvSpPr>
          <p:nvPr/>
        </p:nvSpPr>
        <p:spPr bwMode="auto">
          <a:xfrm>
            <a:off x="7150100" y="30130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5" name="Rectangle 51"/>
          <p:cNvSpPr>
            <a:spLocks noChangeArrowheads="1"/>
          </p:cNvSpPr>
          <p:nvPr/>
        </p:nvSpPr>
        <p:spPr bwMode="auto">
          <a:xfrm>
            <a:off x="7150100" y="30130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6" name="Rectangle 52"/>
          <p:cNvSpPr>
            <a:spLocks noChangeArrowheads="1"/>
          </p:cNvSpPr>
          <p:nvPr/>
        </p:nvSpPr>
        <p:spPr bwMode="auto">
          <a:xfrm>
            <a:off x="8047038" y="3013075"/>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7" name="Line 53"/>
          <p:cNvSpPr>
            <a:spLocks noChangeShapeType="1"/>
          </p:cNvSpPr>
          <p:nvPr/>
        </p:nvSpPr>
        <p:spPr bwMode="auto">
          <a:xfrm>
            <a:off x="1057275"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4" name="Rectangle 54"/>
          <p:cNvSpPr>
            <a:spLocks noChangeArrowheads="1"/>
          </p:cNvSpPr>
          <p:nvPr/>
        </p:nvSpPr>
        <p:spPr bwMode="auto">
          <a:xfrm>
            <a:off x="1057275"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5" name="Line 55"/>
          <p:cNvSpPr>
            <a:spLocks noChangeShapeType="1"/>
          </p:cNvSpPr>
          <p:nvPr/>
        </p:nvSpPr>
        <p:spPr bwMode="auto">
          <a:xfrm>
            <a:off x="1885950"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6" name="Rectangle 56"/>
          <p:cNvSpPr>
            <a:spLocks noChangeArrowheads="1"/>
          </p:cNvSpPr>
          <p:nvPr/>
        </p:nvSpPr>
        <p:spPr bwMode="auto">
          <a:xfrm>
            <a:off x="1885950"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 name="Line 57"/>
          <p:cNvSpPr>
            <a:spLocks noChangeShapeType="1"/>
          </p:cNvSpPr>
          <p:nvPr/>
        </p:nvSpPr>
        <p:spPr bwMode="auto">
          <a:xfrm>
            <a:off x="6353175"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8" name="Rectangle 58"/>
          <p:cNvSpPr>
            <a:spLocks noChangeArrowheads="1"/>
          </p:cNvSpPr>
          <p:nvPr/>
        </p:nvSpPr>
        <p:spPr bwMode="auto">
          <a:xfrm>
            <a:off x="6353175"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Line 59"/>
          <p:cNvSpPr>
            <a:spLocks noChangeShapeType="1"/>
          </p:cNvSpPr>
          <p:nvPr/>
        </p:nvSpPr>
        <p:spPr bwMode="auto">
          <a:xfrm>
            <a:off x="7150100"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3" name="Rectangle 60"/>
          <p:cNvSpPr>
            <a:spLocks noChangeArrowheads="1"/>
          </p:cNvSpPr>
          <p:nvPr/>
        </p:nvSpPr>
        <p:spPr bwMode="auto">
          <a:xfrm>
            <a:off x="7150100"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4" name="Line 61"/>
          <p:cNvSpPr>
            <a:spLocks noChangeShapeType="1"/>
          </p:cNvSpPr>
          <p:nvPr/>
        </p:nvSpPr>
        <p:spPr bwMode="auto">
          <a:xfrm>
            <a:off x="8058150" y="3240087"/>
            <a:ext cx="1588" cy="30956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5" name="Rectangle 62"/>
          <p:cNvSpPr>
            <a:spLocks noChangeArrowheads="1"/>
          </p:cNvSpPr>
          <p:nvPr/>
        </p:nvSpPr>
        <p:spPr bwMode="auto">
          <a:xfrm>
            <a:off x="8058150" y="3240087"/>
            <a:ext cx="9525" cy="31051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6" name="Rectangle 63"/>
          <p:cNvSpPr>
            <a:spLocks noChangeArrowheads="1"/>
          </p:cNvSpPr>
          <p:nvPr/>
        </p:nvSpPr>
        <p:spPr bwMode="auto">
          <a:xfrm>
            <a:off x="1066800" y="2994025"/>
            <a:ext cx="7000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7" name="Rectangle 64"/>
          <p:cNvSpPr>
            <a:spLocks noChangeArrowheads="1"/>
          </p:cNvSpPr>
          <p:nvPr/>
        </p:nvSpPr>
        <p:spPr bwMode="auto">
          <a:xfrm>
            <a:off x="1066800" y="3219450"/>
            <a:ext cx="70008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8" name="Line 65"/>
          <p:cNvSpPr>
            <a:spLocks noChangeShapeType="1"/>
          </p:cNvSpPr>
          <p:nvPr/>
        </p:nvSpPr>
        <p:spPr bwMode="auto">
          <a:xfrm>
            <a:off x="1066800" y="343693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9" name="Rectangle 66"/>
          <p:cNvSpPr>
            <a:spLocks noChangeArrowheads="1"/>
          </p:cNvSpPr>
          <p:nvPr/>
        </p:nvSpPr>
        <p:spPr bwMode="auto">
          <a:xfrm>
            <a:off x="1066800" y="343693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0" name="Line 67"/>
          <p:cNvSpPr>
            <a:spLocks noChangeShapeType="1"/>
          </p:cNvSpPr>
          <p:nvPr/>
        </p:nvSpPr>
        <p:spPr bwMode="auto">
          <a:xfrm>
            <a:off x="1066800" y="364331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1" name="Rectangle 68"/>
          <p:cNvSpPr>
            <a:spLocks noChangeArrowheads="1"/>
          </p:cNvSpPr>
          <p:nvPr/>
        </p:nvSpPr>
        <p:spPr bwMode="auto">
          <a:xfrm>
            <a:off x="1066800" y="364331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2" name="Line 69"/>
          <p:cNvSpPr>
            <a:spLocks noChangeShapeType="1"/>
          </p:cNvSpPr>
          <p:nvPr/>
        </p:nvSpPr>
        <p:spPr bwMode="auto">
          <a:xfrm>
            <a:off x="1066800" y="384968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70"/>
          <p:cNvSpPr>
            <a:spLocks noChangeArrowheads="1"/>
          </p:cNvSpPr>
          <p:nvPr/>
        </p:nvSpPr>
        <p:spPr bwMode="auto">
          <a:xfrm>
            <a:off x="1066800" y="384968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4" name="Line 71"/>
          <p:cNvSpPr>
            <a:spLocks noChangeShapeType="1"/>
          </p:cNvSpPr>
          <p:nvPr/>
        </p:nvSpPr>
        <p:spPr bwMode="auto">
          <a:xfrm>
            <a:off x="1066800" y="405606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5" name="Rectangle 72"/>
          <p:cNvSpPr>
            <a:spLocks noChangeArrowheads="1"/>
          </p:cNvSpPr>
          <p:nvPr/>
        </p:nvSpPr>
        <p:spPr bwMode="auto">
          <a:xfrm>
            <a:off x="1066800" y="405606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6" name="Line 73"/>
          <p:cNvSpPr>
            <a:spLocks noChangeShapeType="1"/>
          </p:cNvSpPr>
          <p:nvPr/>
        </p:nvSpPr>
        <p:spPr bwMode="auto">
          <a:xfrm>
            <a:off x="1066800" y="426243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7" name="Rectangle 74"/>
          <p:cNvSpPr>
            <a:spLocks noChangeArrowheads="1"/>
          </p:cNvSpPr>
          <p:nvPr/>
        </p:nvSpPr>
        <p:spPr bwMode="auto">
          <a:xfrm>
            <a:off x="1066800" y="426243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8" name="Line 75"/>
          <p:cNvSpPr>
            <a:spLocks noChangeShapeType="1"/>
          </p:cNvSpPr>
          <p:nvPr/>
        </p:nvSpPr>
        <p:spPr bwMode="auto">
          <a:xfrm>
            <a:off x="1066800" y="446881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9" name="Rectangle 76"/>
          <p:cNvSpPr>
            <a:spLocks noChangeArrowheads="1"/>
          </p:cNvSpPr>
          <p:nvPr/>
        </p:nvSpPr>
        <p:spPr bwMode="auto">
          <a:xfrm>
            <a:off x="1066800" y="446881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0" name="Line 77"/>
          <p:cNvSpPr>
            <a:spLocks noChangeShapeType="1"/>
          </p:cNvSpPr>
          <p:nvPr/>
        </p:nvSpPr>
        <p:spPr bwMode="auto">
          <a:xfrm>
            <a:off x="1066800" y="467518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1" name="Rectangle 78"/>
          <p:cNvSpPr>
            <a:spLocks noChangeArrowheads="1"/>
          </p:cNvSpPr>
          <p:nvPr/>
        </p:nvSpPr>
        <p:spPr bwMode="auto">
          <a:xfrm>
            <a:off x="1066800" y="467518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2" name="Line 79"/>
          <p:cNvSpPr>
            <a:spLocks noChangeShapeType="1"/>
          </p:cNvSpPr>
          <p:nvPr/>
        </p:nvSpPr>
        <p:spPr bwMode="auto">
          <a:xfrm>
            <a:off x="1066800" y="488156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3" name="Rectangle 80"/>
          <p:cNvSpPr>
            <a:spLocks noChangeArrowheads="1"/>
          </p:cNvSpPr>
          <p:nvPr/>
        </p:nvSpPr>
        <p:spPr bwMode="auto">
          <a:xfrm>
            <a:off x="1066800" y="488156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4" name="Line 81"/>
          <p:cNvSpPr>
            <a:spLocks noChangeShapeType="1"/>
          </p:cNvSpPr>
          <p:nvPr/>
        </p:nvSpPr>
        <p:spPr bwMode="auto">
          <a:xfrm>
            <a:off x="1066800" y="508793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5" name="Rectangle 82"/>
          <p:cNvSpPr>
            <a:spLocks noChangeArrowheads="1"/>
          </p:cNvSpPr>
          <p:nvPr/>
        </p:nvSpPr>
        <p:spPr bwMode="auto">
          <a:xfrm>
            <a:off x="1066800" y="508793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9" name="Line 83"/>
          <p:cNvSpPr>
            <a:spLocks noChangeShapeType="1"/>
          </p:cNvSpPr>
          <p:nvPr/>
        </p:nvSpPr>
        <p:spPr bwMode="auto">
          <a:xfrm>
            <a:off x="1066800" y="529431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0" name="Rectangle 84"/>
          <p:cNvSpPr>
            <a:spLocks noChangeArrowheads="1"/>
          </p:cNvSpPr>
          <p:nvPr/>
        </p:nvSpPr>
        <p:spPr bwMode="auto">
          <a:xfrm>
            <a:off x="1066800" y="529431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1" name="Line 85"/>
          <p:cNvSpPr>
            <a:spLocks noChangeShapeType="1"/>
          </p:cNvSpPr>
          <p:nvPr/>
        </p:nvSpPr>
        <p:spPr bwMode="auto">
          <a:xfrm>
            <a:off x="1066800" y="5500687"/>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2" name="Rectangle 86"/>
          <p:cNvSpPr>
            <a:spLocks noChangeArrowheads="1"/>
          </p:cNvSpPr>
          <p:nvPr/>
        </p:nvSpPr>
        <p:spPr bwMode="auto">
          <a:xfrm>
            <a:off x="1066800" y="5500687"/>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3" name="Line 87"/>
          <p:cNvSpPr>
            <a:spLocks noChangeShapeType="1"/>
          </p:cNvSpPr>
          <p:nvPr/>
        </p:nvSpPr>
        <p:spPr bwMode="auto">
          <a:xfrm>
            <a:off x="1066800" y="5707062"/>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4" name="Rectangle 88"/>
          <p:cNvSpPr>
            <a:spLocks noChangeArrowheads="1"/>
          </p:cNvSpPr>
          <p:nvPr/>
        </p:nvSpPr>
        <p:spPr bwMode="auto">
          <a:xfrm>
            <a:off x="1066800" y="5707062"/>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5" name="Line 89"/>
          <p:cNvSpPr>
            <a:spLocks noChangeShapeType="1"/>
          </p:cNvSpPr>
          <p:nvPr/>
        </p:nvSpPr>
        <p:spPr bwMode="auto">
          <a:xfrm>
            <a:off x="1066800" y="591185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6" name="Rectangle 90"/>
          <p:cNvSpPr>
            <a:spLocks noChangeArrowheads="1"/>
          </p:cNvSpPr>
          <p:nvPr/>
        </p:nvSpPr>
        <p:spPr bwMode="auto">
          <a:xfrm>
            <a:off x="1066800" y="5911850"/>
            <a:ext cx="70008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7" name="Line 91"/>
          <p:cNvSpPr>
            <a:spLocks noChangeShapeType="1"/>
          </p:cNvSpPr>
          <p:nvPr/>
        </p:nvSpPr>
        <p:spPr bwMode="auto">
          <a:xfrm>
            <a:off x="1066800" y="6118225"/>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8" name="Rectangle 92"/>
          <p:cNvSpPr>
            <a:spLocks noChangeArrowheads="1"/>
          </p:cNvSpPr>
          <p:nvPr/>
        </p:nvSpPr>
        <p:spPr bwMode="auto">
          <a:xfrm>
            <a:off x="1066800" y="6118225"/>
            <a:ext cx="70008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9" name="Line 93"/>
          <p:cNvSpPr>
            <a:spLocks noChangeShapeType="1"/>
          </p:cNvSpPr>
          <p:nvPr/>
        </p:nvSpPr>
        <p:spPr bwMode="auto">
          <a:xfrm>
            <a:off x="1066800" y="632460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0" name="Rectangle 94"/>
          <p:cNvSpPr>
            <a:spLocks noChangeArrowheads="1"/>
          </p:cNvSpPr>
          <p:nvPr/>
        </p:nvSpPr>
        <p:spPr bwMode="auto">
          <a:xfrm>
            <a:off x="1066800" y="6324600"/>
            <a:ext cx="70008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5" name="Rectangle 6"/>
          <p:cNvSpPr>
            <a:spLocks noChangeArrowheads="1"/>
          </p:cNvSpPr>
          <p:nvPr/>
        </p:nvSpPr>
        <p:spPr bwMode="auto">
          <a:xfrm>
            <a:off x="4614862" y="1239837"/>
            <a:ext cx="3681413"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6" name="Rectangle 7"/>
          <p:cNvSpPr>
            <a:spLocks noChangeArrowheads="1"/>
          </p:cNvSpPr>
          <p:nvPr/>
        </p:nvSpPr>
        <p:spPr bwMode="auto">
          <a:xfrm>
            <a:off x="600075" y="1239837"/>
            <a:ext cx="3468688"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7" name="Rectangle 31"/>
          <p:cNvSpPr>
            <a:spLocks noChangeArrowheads="1"/>
          </p:cNvSpPr>
          <p:nvPr/>
        </p:nvSpPr>
        <p:spPr bwMode="auto">
          <a:xfrm>
            <a:off x="6515100" y="148748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12/31/20X1</a:t>
            </a:r>
            <a:endParaRPr lang="en-US" dirty="0">
              <a:solidFill>
                <a:prstClr val="black"/>
              </a:solidFill>
              <a:cs typeface="+mn-cs"/>
            </a:endParaRPr>
          </a:p>
        </p:txBody>
      </p:sp>
      <p:sp>
        <p:nvSpPr>
          <p:cNvPr id="198" name="Rectangle 32"/>
          <p:cNvSpPr>
            <a:spLocks noChangeArrowheads="1"/>
          </p:cNvSpPr>
          <p:nvPr/>
        </p:nvSpPr>
        <p:spPr bwMode="auto">
          <a:xfrm>
            <a:off x="7839075" y="1487487"/>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a:t>
            </a:r>
            <a:endParaRPr lang="en-US" dirty="0">
              <a:solidFill>
                <a:prstClr val="black"/>
              </a:solidFill>
              <a:cs typeface="+mn-cs"/>
            </a:endParaRPr>
          </a:p>
        </p:txBody>
      </p:sp>
      <p:sp>
        <p:nvSpPr>
          <p:cNvPr id="199" name="Rectangle 33"/>
          <p:cNvSpPr>
            <a:spLocks noChangeArrowheads="1"/>
          </p:cNvSpPr>
          <p:nvPr/>
        </p:nvSpPr>
        <p:spPr bwMode="auto">
          <a:xfrm>
            <a:off x="2393950" y="148748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00" name="Rectangle 34"/>
          <p:cNvSpPr>
            <a:spLocks noChangeArrowheads="1"/>
          </p:cNvSpPr>
          <p:nvPr/>
        </p:nvSpPr>
        <p:spPr bwMode="auto">
          <a:xfrm>
            <a:off x="3575050" y="148748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01" name="Rectangle 35"/>
          <p:cNvSpPr>
            <a:spLocks noChangeArrowheads="1"/>
          </p:cNvSpPr>
          <p:nvPr/>
        </p:nvSpPr>
        <p:spPr bwMode="auto">
          <a:xfrm>
            <a:off x="4562475" y="169386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06/30/20X2</a:t>
            </a:r>
            <a:endParaRPr lang="en-US" dirty="0">
              <a:solidFill>
                <a:prstClr val="black"/>
              </a:solidFill>
              <a:cs typeface="+mn-cs"/>
            </a:endParaRPr>
          </a:p>
        </p:txBody>
      </p:sp>
      <p:sp>
        <p:nvSpPr>
          <p:cNvPr id="202" name="Rectangle 36"/>
          <p:cNvSpPr>
            <a:spLocks noChangeArrowheads="1"/>
          </p:cNvSpPr>
          <p:nvPr/>
        </p:nvSpPr>
        <p:spPr bwMode="auto">
          <a:xfrm>
            <a:off x="5994400" y="1693862"/>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03" name="Rectangle 37"/>
          <p:cNvSpPr>
            <a:spLocks noChangeArrowheads="1"/>
          </p:cNvSpPr>
          <p:nvPr/>
        </p:nvSpPr>
        <p:spPr bwMode="auto">
          <a:xfrm>
            <a:off x="4562475" y="190023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204" name="Rectangle 38"/>
          <p:cNvSpPr>
            <a:spLocks noChangeArrowheads="1"/>
          </p:cNvSpPr>
          <p:nvPr/>
        </p:nvSpPr>
        <p:spPr bwMode="auto">
          <a:xfrm>
            <a:off x="5994400" y="190023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05" name="Rectangle 39"/>
          <p:cNvSpPr>
            <a:spLocks noChangeArrowheads="1"/>
          </p:cNvSpPr>
          <p:nvPr/>
        </p:nvSpPr>
        <p:spPr bwMode="auto">
          <a:xfrm>
            <a:off x="4562475" y="210661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206" name="Rectangle 40"/>
          <p:cNvSpPr>
            <a:spLocks noChangeArrowheads="1"/>
          </p:cNvSpPr>
          <p:nvPr/>
        </p:nvSpPr>
        <p:spPr bwMode="auto">
          <a:xfrm>
            <a:off x="5994400" y="2106612"/>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07" name="Rectangle 41"/>
          <p:cNvSpPr>
            <a:spLocks noChangeArrowheads="1"/>
          </p:cNvSpPr>
          <p:nvPr/>
        </p:nvSpPr>
        <p:spPr bwMode="auto">
          <a:xfrm>
            <a:off x="4562475" y="2311399"/>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208" name="Rectangle 42"/>
          <p:cNvSpPr>
            <a:spLocks noChangeArrowheads="1"/>
          </p:cNvSpPr>
          <p:nvPr/>
        </p:nvSpPr>
        <p:spPr bwMode="auto">
          <a:xfrm>
            <a:off x="5994400" y="2311399"/>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209" name="Rectangle 43"/>
          <p:cNvSpPr>
            <a:spLocks noChangeArrowheads="1"/>
          </p:cNvSpPr>
          <p:nvPr/>
        </p:nvSpPr>
        <p:spPr bwMode="auto">
          <a:xfrm>
            <a:off x="6515100" y="252888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210" name="Rectangle 44"/>
          <p:cNvSpPr>
            <a:spLocks noChangeArrowheads="1"/>
          </p:cNvSpPr>
          <p:nvPr/>
        </p:nvSpPr>
        <p:spPr bwMode="auto">
          <a:xfrm>
            <a:off x="8025024" y="2528887"/>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0</a:t>
            </a:r>
            <a:endParaRPr lang="en-US" dirty="0">
              <a:solidFill>
                <a:prstClr val="black"/>
              </a:solidFill>
              <a:cs typeface="+mn-cs"/>
            </a:endParaRPr>
          </a:p>
        </p:txBody>
      </p:sp>
      <p:sp>
        <p:nvSpPr>
          <p:cNvPr id="211" name="Rectangle 45"/>
          <p:cNvSpPr>
            <a:spLocks noChangeArrowheads="1"/>
          </p:cNvSpPr>
          <p:nvPr/>
        </p:nvSpPr>
        <p:spPr bwMode="auto">
          <a:xfrm>
            <a:off x="2486025" y="252888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212" name="Rectangle 46"/>
          <p:cNvSpPr>
            <a:spLocks noChangeArrowheads="1"/>
          </p:cNvSpPr>
          <p:nvPr/>
        </p:nvSpPr>
        <p:spPr bwMode="auto">
          <a:xfrm>
            <a:off x="3575050" y="252888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13" name="Rectangle 54"/>
          <p:cNvSpPr>
            <a:spLocks noChangeArrowheads="1"/>
          </p:cNvSpPr>
          <p:nvPr/>
        </p:nvSpPr>
        <p:spPr bwMode="auto">
          <a:xfrm>
            <a:off x="5381624" y="1260474"/>
            <a:ext cx="22089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Premium on Bonds Payable</a:t>
            </a:r>
            <a:endParaRPr lang="en-US" dirty="0">
              <a:solidFill>
                <a:prstClr val="black"/>
              </a:solidFill>
              <a:cs typeface="+mn-cs"/>
            </a:endParaRPr>
          </a:p>
        </p:txBody>
      </p:sp>
      <p:sp>
        <p:nvSpPr>
          <p:cNvPr id="214" name="Rectangle 55"/>
          <p:cNvSpPr>
            <a:spLocks noChangeArrowheads="1"/>
          </p:cNvSpPr>
          <p:nvPr/>
        </p:nvSpPr>
        <p:spPr bwMode="auto">
          <a:xfrm>
            <a:off x="1749425" y="1260474"/>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Bonds Payable</a:t>
            </a:r>
            <a:endParaRPr lang="en-US">
              <a:solidFill>
                <a:prstClr val="black"/>
              </a:solidFill>
              <a:cs typeface="+mn-cs"/>
            </a:endParaRPr>
          </a:p>
        </p:txBody>
      </p:sp>
      <p:sp>
        <p:nvSpPr>
          <p:cNvPr id="215" name="Rectangle 57"/>
          <p:cNvSpPr>
            <a:spLocks noChangeArrowheads="1"/>
          </p:cNvSpPr>
          <p:nvPr/>
        </p:nvSpPr>
        <p:spPr bwMode="auto">
          <a:xfrm>
            <a:off x="4614862" y="1230312"/>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6" name="Rectangle 58"/>
          <p:cNvSpPr>
            <a:spLocks noChangeArrowheads="1"/>
          </p:cNvSpPr>
          <p:nvPr/>
        </p:nvSpPr>
        <p:spPr bwMode="auto">
          <a:xfrm>
            <a:off x="4614862" y="1457324"/>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7" name="Rectangle 60"/>
          <p:cNvSpPr>
            <a:spLocks noChangeArrowheads="1"/>
          </p:cNvSpPr>
          <p:nvPr/>
        </p:nvSpPr>
        <p:spPr bwMode="auto">
          <a:xfrm>
            <a:off x="4614862" y="2497137"/>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8" name="Rectangle 62"/>
          <p:cNvSpPr>
            <a:spLocks noChangeArrowheads="1"/>
          </p:cNvSpPr>
          <p:nvPr/>
        </p:nvSpPr>
        <p:spPr bwMode="auto">
          <a:xfrm>
            <a:off x="2344737" y="1477962"/>
            <a:ext cx="19050"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9" name="Rectangle 63"/>
          <p:cNvSpPr>
            <a:spLocks noChangeArrowheads="1"/>
          </p:cNvSpPr>
          <p:nvPr/>
        </p:nvSpPr>
        <p:spPr bwMode="auto">
          <a:xfrm>
            <a:off x="6359524" y="1477962"/>
            <a:ext cx="20638"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0" name="Rectangle 66"/>
          <p:cNvSpPr>
            <a:spLocks noChangeArrowheads="1"/>
          </p:cNvSpPr>
          <p:nvPr/>
        </p:nvSpPr>
        <p:spPr bwMode="auto">
          <a:xfrm>
            <a:off x="600075" y="1230312"/>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1" name="Rectangle 67"/>
          <p:cNvSpPr>
            <a:spLocks noChangeArrowheads="1"/>
          </p:cNvSpPr>
          <p:nvPr/>
        </p:nvSpPr>
        <p:spPr bwMode="auto">
          <a:xfrm>
            <a:off x="600075" y="1457324"/>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2" name="Rectangle 68"/>
          <p:cNvSpPr>
            <a:spLocks noChangeArrowheads="1"/>
          </p:cNvSpPr>
          <p:nvPr/>
        </p:nvSpPr>
        <p:spPr bwMode="auto">
          <a:xfrm>
            <a:off x="600075" y="2497137"/>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3" name="Rectangle 222"/>
          <p:cNvSpPr>
            <a:spLocks noChangeArrowheads="1"/>
          </p:cNvSpPr>
          <p:nvPr/>
        </p:nvSpPr>
        <p:spPr bwMode="auto">
          <a:xfrm>
            <a:off x="3742466" y="946149"/>
            <a:ext cx="35346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C00000"/>
                </a:solidFill>
                <a:cs typeface="+mn-cs"/>
              </a:rPr>
              <a:t>Semiannual payment = $280 ($7,000 x 8% x ½)</a:t>
            </a:r>
            <a:endParaRPr lang="en-US" dirty="0">
              <a:solidFill>
                <a:srgbClr val="C00000"/>
              </a:solidFill>
              <a:cs typeface="+mn-cs"/>
            </a:endParaRPr>
          </a:p>
        </p:txBody>
      </p:sp>
      <p:sp>
        <p:nvSpPr>
          <p:cNvPr id="127" name="Rounded Rectangle 126"/>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amortization of bond </a:t>
            </a:r>
            <a:r>
              <a:rPr lang="en-US" sz="1100" dirty="0" smtClean="0"/>
              <a:t>premium using </a:t>
            </a:r>
            <a:r>
              <a:rPr lang="en-US" sz="1100" dirty="0"/>
              <a:t>straight-line method.</a:t>
            </a:r>
          </a:p>
        </p:txBody>
      </p:sp>
      <p:sp>
        <p:nvSpPr>
          <p:cNvPr id="141" name="Rectangle 140"/>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14-3</a:t>
            </a:r>
            <a:endParaRPr lang="en-US" b="1" dirty="0">
              <a:solidFill>
                <a:prstClr val="white"/>
              </a:solidFill>
            </a:endParaRPr>
          </a:p>
        </p:txBody>
      </p:sp>
    </p:spTree>
    <p:extLst>
      <p:ext uri="{BB962C8B-B14F-4D97-AF65-F5344CB8AC3E}">
        <p14:creationId xmlns:p14="http://schemas.microsoft.com/office/powerpoint/2010/main" val="2115513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6"/>
                                        </p:tgtEl>
                                        <p:attrNameLst>
                                          <p:attrName>style.visibility</p:attrName>
                                        </p:attrNameLst>
                                      </p:cBhvr>
                                      <p:to>
                                        <p:strVal val="visible"/>
                                      </p:to>
                                    </p:set>
                                    <p:animEffect transition="in" filter="fade">
                                      <p:cBhvr>
                                        <p:cTn id="61" dur="500"/>
                                        <p:tgtEl>
                                          <p:spTgt spid="2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2"/>
                                        </p:tgtEl>
                                        <p:attrNameLst>
                                          <p:attrName>style.visibility</p:attrName>
                                        </p:attrNameLst>
                                      </p:cBhvr>
                                      <p:to>
                                        <p:strVal val="visible"/>
                                      </p:to>
                                    </p:set>
                                    <p:animEffect transition="in" filter="fade">
                                      <p:cBhvr>
                                        <p:cTn id="64" dur="500"/>
                                        <p:tgtEl>
                                          <p:spTgt spid="2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3"/>
                                        </p:tgtEl>
                                        <p:attrNameLst>
                                          <p:attrName>style.visibility</p:attrName>
                                        </p:attrNameLst>
                                      </p:cBhvr>
                                      <p:to>
                                        <p:strVal val="visible"/>
                                      </p:to>
                                    </p:set>
                                    <p:animEffect transition="in" filter="fade">
                                      <p:cBhvr>
                                        <p:cTn id="67" dur="500"/>
                                        <p:tgtEl>
                                          <p:spTgt spid="2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5"/>
                                        </p:tgtEl>
                                        <p:attrNameLst>
                                          <p:attrName>style.visibility</p:attrName>
                                        </p:attrNameLst>
                                      </p:cBhvr>
                                      <p:to>
                                        <p:strVal val="visible"/>
                                      </p:to>
                                    </p:set>
                                    <p:animEffect transition="in" filter="fade">
                                      <p:cBhvr>
                                        <p:cTn id="70" dur="500"/>
                                        <p:tgtEl>
                                          <p:spTgt spid="2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4"/>
                                        </p:tgtEl>
                                        <p:attrNameLst>
                                          <p:attrName>style.visibility</p:attrName>
                                        </p:attrNameLst>
                                      </p:cBhvr>
                                      <p:to>
                                        <p:strVal val="visible"/>
                                      </p:to>
                                    </p:set>
                                    <p:animEffect transition="in" filter="fade">
                                      <p:cBhvr>
                                        <p:cTn id="73" dur="500"/>
                                        <p:tgtEl>
                                          <p:spTgt spid="2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6"/>
                                        </p:tgtEl>
                                        <p:attrNameLst>
                                          <p:attrName>style.visibility</p:attrName>
                                        </p:attrNameLst>
                                      </p:cBhvr>
                                      <p:to>
                                        <p:strVal val="visible"/>
                                      </p:to>
                                    </p:set>
                                    <p:animEffect transition="in" filter="fade">
                                      <p:cBhvr>
                                        <p:cTn id="76" dur="500"/>
                                        <p:tgtEl>
                                          <p:spTgt spid="23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37"/>
                                        </p:tgtEl>
                                        <p:attrNameLst>
                                          <p:attrName>style.visibility</p:attrName>
                                        </p:attrNameLst>
                                      </p:cBhvr>
                                      <p:to>
                                        <p:strVal val="visible"/>
                                      </p:to>
                                    </p:set>
                                    <p:animEffect transition="in" filter="fade">
                                      <p:cBhvr>
                                        <p:cTn id="81" dur="500"/>
                                        <p:tgtEl>
                                          <p:spTgt spid="23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8"/>
                                        </p:tgtEl>
                                        <p:attrNameLst>
                                          <p:attrName>style.visibility</p:attrName>
                                        </p:attrNameLst>
                                      </p:cBhvr>
                                      <p:to>
                                        <p:strVal val="visible"/>
                                      </p:to>
                                    </p:set>
                                    <p:animEffect transition="in" filter="fade">
                                      <p:cBhvr>
                                        <p:cTn id="84" dur="500"/>
                                        <p:tgtEl>
                                          <p:spTgt spid="23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39"/>
                                        </p:tgtEl>
                                        <p:attrNameLst>
                                          <p:attrName>style.visibility</p:attrName>
                                        </p:attrNameLst>
                                      </p:cBhvr>
                                      <p:to>
                                        <p:strVal val="visible"/>
                                      </p:to>
                                    </p:set>
                                    <p:animEffect transition="in" filter="fade">
                                      <p:cBhvr>
                                        <p:cTn id="87" dur="500"/>
                                        <p:tgtEl>
                                          <p:spTgt spid="2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0"/>
                                        </p:tgtEl>
                                        <p:attrNameLst>
                                          <p:attrName>style.visibility</p:attrName>
                                        </p:attrNameLst>
                                      </p:cBhvr>
                                      <p:to>
                                        <p:strVal val="visible"/>
                                      </p:to>
                                    </p:set>
                                    <p:animEffect transition="in" filter="fade">
                                      <p:cBhvr>
                                        <p:cTn id="90" dur="500"/>
                                        <p:tgtEl>
                                          <p:spTgt spid="24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1"/>
                                        </p:tgtEl>
                                        <p:attrNameLst>
                                          <p:attrName>style.visibility</p:attrName>
                                        </p:attrNameLst>
                                      </p:cBhvr>
                                      <p:to>
                                        <p:strVal val="visible"/>
                                      </p:to>
                                    </p:set>
                                    <p:animEffect transition="in" filter="fade">
                                      <p:cBhvr>
                                        <p:cTn id="93" dur="500"/>
                                        <p:tgtEl>
                                          <p:spTgt spid="2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2"/>
                                        </p:tgtEl>
                                        <p:attrNameLst>
                                          <p:attrName>style.visibility</p:attrName>
                                        </p:attrNameLst>
                                      </p:cBhvr>
                                      <p:to>
                                        <p:strVal val="visible"/>
                                      </p:to>
                                    </p:set>
                                    <p:animEffect transition="in" filter="fade">
                                      <p:cBhvr>
                                        <p:cTn id="96" dur="500"/>
                                        <p:tgtEl>
                                          <p:spTgt spid="24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3"/>
                                        </p:tgtEl>
                                        <p:attrNameLst>
                                          <p:attrName>style.visibility</p:attrName>
                                        </p:attrNameLst>
                                      </p:cBhvr>
                                      <p:to>
                                        <p:strVal val="visible"/>
                                      </p:to>
                                    </p:set>
                                    <p:animEffect transition="in" filter="fade">
                                      <p:cBhvr>
                                        <p:cTn id="99" dur="500"/>
                                        <p:tgtEl>
                                          <p:spTgt spid="24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44"/>
                                        </p:tgtEl>
                                        <p:attrNameLst>
                                          <p:attrName>style.visibility</p:attrName>
                                        </p:attrNameLst>
                                      </p:cBhvr>
                                      <p:to>
                                        <p:strVal val="visible"/>
                                      </p:to>
                                    </p:set>
                                    <p:animEffect transition="in" filter="fade">
                                      <p:cBhvr>
                                        <p:cTn id="102" dur="500"/>
                                        <p:tgtEl>
                                          <p:spTgt spid="24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45"/>
                                        </p:tgtEl>
                                        <p:attrNameLst>
                                          <p:attrName>style.visibility</p:attrName>
                                        </p:attrNameLst>
                                      </p:cBhvr>
                                      <p:to>
                                        <p:strVal val="visible"/>
                                      </p:to>
                                    </p:set>
                                    <p:animEffect transition="in" filter="fade">
                                      <p:cBhvr>
                                        <p:cTn id="105" dur="500"/>
                                        <p:tgtEl>
                                          <p:spTgt spid="24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46"/>
                                        </p:tgtEl>
                                        <p:attrNameLst>
                                          <p:attrName>style.visibility</p:attrName>
                                        </p:attrNameLst>
                                      </p:cBhvr>
                                      <p:to>
                                        <p:strVal val="visible"/>
                                      </p:to>
                                    </p:set>
                                    <p:animEffect transition="in" filter="fade">
                                      <p:cBhvr>
                                        <p:cTn id="110" dur="500"/>
                                        <p:tgtEl>
                                          <p:spTgt spid="24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47"/>
                                        </p:tgtEl>
                                        <p:attrNameLst>
                                          <p:attrName>style.visibility</p:attrName>
                                        </p:attrNameLst>
                                      </p:cBhvr>
                                      <p:to>
                                        <p:strVal val="visible"/>
                                      </p:to>
                                    </p:set>
                                    <p:animEffect transition="in" filter="fade">
                                      <p:cBhvr>
                                        <p:cTn id="113" dur="500"/>
                                        <p:tgtEl>
                                          <p:spTgt spid="24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fade">
                                      <p:cBhvr>
                                        <p:cTn id="116" dur="500"/>
                                        <p:tgtEl>
                                          <p:spTgt spid="24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49"/>
                                        </p:tgtEl>
                                        <p:attrNameLst>
                                          <p:attrName>style.visibility</p:attrName>
                                        </p:attrNameLst>
                                      </p:cBhvr>
                                      <p:to>
                                        <p:strVal val="visible"/>
                                      </p:to>
                                    </p:set>
                                    <p:animEffect transition="in" filter="fade">
                                      <p:cBhvr>
                                        <p:cTn id="119" dur="500"/>
                                        <p:tgtEl>
                                          <p:spTgt spid="24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50"/>
                                        </p:tgtEl>
                                        <p:attrNameLst>
                                          <p:attrName>style.visibility</p:attrName>
                                        </p:attrNameLst>
                                      </p:cBhvr>
                                      <p:to>
                                        <p:strVal val="visible"/>
                                      </p:to>
                                    </p:set>
                                    <p:animEffect transition="in" filter="fade">
                                      <p:cBhvr>
                                        <p:cTn id="122" dur="500"/>
                                        <p:tgtEl>
                                          <p:spTgt spid="25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51"/>
                                        </p:tgtEl>
                                        <p:attrNameLst>
                                          <p:attrName>style.visibility</p:attrName>
                                        </p:attrNameLst>
                                      </p:cBhvr>
                                      <p:to>
                                        <p:strVal val="visible"/>
                                      </p:to>
                                    </p:set>
                                    <p:animEffect transition="in" filter="fade">
                                      <p:cBhvr>
                                        <p:cTn id="125" dur="500"/>
                                        <p:tgtEl>
                                          <p:spTgt spid="2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53"/>
                                        </p:tgtEl>
                                        <p:attrNameLst>
                                          <p:attrName>style.visibility</p:attrName>
                                        </p:attrNameLst>
                                      </p:cBhvr>
                                      <p:to>
                                        <p:strVal val="visible"/>
                                      </p:to>
                                    </p:set>
                                    <p:animEffect transition="in" filter="fade">
                                      <p:cBhvr>
                                        <p:cTn id="128" dur="500"/>
                                        <p:tgtEl>
                                          <p:spTgt spid="25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52"/>
                                        </p:tgtEl>
                                        <p:attrNameLst>
                                          <p:attrName>style.visibility</p:attrName>
                                        </p:attrNameLst>
                                      </p:cBhvr>
                                      <p:to>
                                        <p:strVal val="visible"/>
                                      </p:to>
                                    </p:set>
                                    <p:animEffect transition="in" filter="fade">
                                      <p:cBhvr>
                                        <p:cTn id="131" dur="500"/>
                                        <p:tgtEl>
                                          <p:spTgt spid="25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71"/>
                                        </p:tgtEl>
                                        <p:attrNameLst>
                                          <p:attrName>style.visibility</p:attrName>
                                        </p:attrNameLst>
                                      </p:cBhvr>
                                      <p:to>
                                        <p:strVal val="visible"/>
                                      </p:to>
                                    </p:set>
                                    <p:animEffect transition="in" filter="fade">
                                      <p:cBhvr>
                                        <p:cTn id="134"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3" grpId="0"/>
      <p:bldP spid="31" grpId="0"/>
      <p:bldP spid="226"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47"/>
          <p:cNvSpPr>
            <a:spLocks noChangeArrowheads="1"/>
          </p:cNvSpPr>
          <p:nvPr/>
        </p:nvSpPr>
        <p:spPr bwMode="auto">
          <a:xfrm>
            <a:off x="511737" y="720725"/>
            <a:ext cx="6877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company issues 8%, two-year bonds on December 31, 20X1, with a par value of $7,000 and </a:t>
            </a:r>
            <a:endParaRPr lang="en-US" dirty="0">
              <a:solidFill>
                <a:prstClr val="black"/>
              </a:solidFill>
              <a:cs typeface="+mn-cs"/>
            </a:endParaRPr>
          </a:p>
        </p:txBody>
      </p:sp>
      <p:sp>
        <p:nvSpPr>
          <p:cNvPr id="70" name="Rectangle 48"/>
          <p:cNvSpPr>
            <a:spLocks noChangeArrowheads="1"/>
          </p:cNvSpPr>
          <p:nvPr/>
        </p:nvSpPr>
        <p:spPr bwMode="auto">
          <a:xfrm>
            <a:off x="511737" y="915987"/>
            <a:ext cx="76078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semiannual interest payments. On the issue date, the annual market rate for these bonds is 6%, which </a:t>
            </a:r>
            <a:endParaRPr lang="en-US" dirty="0">
              <a:solidFill>
                <a:prstClr val="black"/>
              </a:solidFill>
              <a:cs typeface="+mn-cs"/>
            </a:endParaRPr>
          </a:p>
        </p:txBody>
      </p:sp>
      <p:sp>
        <p:nvSpPr>
          <p:cNvPr id="71" name="Rectangle 49"/>
          <p:cNvSpPr>
            <a:spLocks noChangeArrowheads="1"/>
          </p:cNvSpPr>
          <p:nvPr/>
        </p:nvSpPr>
        <p:spPr bwMode="auto">
          <a:xfrm>
            <a:off x="511737" y="1122362"/>
            <a:ext cx="31771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implies a selling price of 103.71 or $7,260. </a:t>
            </a:r>
            <a:endParaRPr lang="en-US" dirty="0">
              <a:solidFill>
                <a:prstClr val="black"/>
              </a:solidFill>
              <a:cs typeface="+mn-cs"/>
            </a:endParaRPr>
          </a:p>
        </p:txBody>
      </p:sp>
      <p:sp>
        <p:nvSpPr>
          <p:cNvPr id="4" name="AutoShape 3"/>
          <p:cNvSpPr>
            <a:spLocks noChangeAspect="1" noChangeArrowheads="1" noTextEdit="1"/>
          </p:cNvSpPr>
          <p:nvPr/>
        </p:nvSpPr>
        <p:spPr bwMode="auto">
          <a:xfrm>
            <a:off x="1056249" y="3413125"/>
            <a:ext cx="7010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 name="Rectangle 5"/>
          <p:cNvSpPr>
            <a:spLocks noChangeArrowheads="1"/>
          </p:cNvSpPr>
          <p:nvPr/>
        </p:nvSpPr>
        <p:spPr bwMode="auto">
          <a:xfrm>
            <a:off x="1056249" y="3413125"/>
            <a:ext cx="7010400" cy="2397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6553762" y="3433763"/>
            <a:ext cx="504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2" name="Rectangle 7"/>
          <p:cNvSpPr>
            <a:spLocks noChangeArrowheads="1"/>
          </p:cNvSpPr>
          <p:nvPr/>
        </p:nvSpPr>
        <p:spPr bwMode="auto">
          <a:xfrm>
            <a:off x="7380849" y="3433763"/>
            <a:ext cx="574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4" name="Rectangle 8"/>
          <p:cNvSpPr>
            <a:spLocks noChangeArrowheads="1"/>
          </p:cNvSpPr>
          <p:nvPr/>
        </p:nvSpPr>
        <p:spPr bwMode="auto">
          <a:xfrm>
            <a:off x="1086412" y="3662363"/>
            <a:ext cx="898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a:solidFill>
                  <a:srgbClr val="000000"/>
                </a:solidFill>
                <a:cs typeface="+mn-cs"/>
              </a:rPr>
              <a:t>12/31/20X3</a:t>
            </a:r>
            <a:endParaRPr lang="en-US">
              <a:solidFill>
                <a:prstClr val="black"/>
              </a:solidFill>
              <a:cs typeface="+mn-cs"/>
            </a:endParaRPr>
          </a:p>
        </p:txBody>
      </p:sp>
      <p:sp>
        <p:nvSpPr>
          <p:cNvPr id="25" name="Rectangle 9"/>
          <p:cNvSpPr>
            <a:spLocks noChangeArrowheads="1"/>
          </p:cNvSpPr>
          <p:nvPr/>
        </p:nvSpPr>
        <p:spPr bwMode="auto">
          <a:xfrm>
            <a:off x="1984937" y="3662363"/>
            <a:ext cx="12207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Bonds Payable</a:t>
            </a:r>
            <a:endParaRPr lang="en-US" dirty="0">
              <a:solidFill>
                <a:prstClr val="black"/>
              </a:solidFill>
              <a:cs typeface="+mn-cs"/>
            </a:endParaRPr>
          </a:p>
        </p:txBody>
      </p:sp>
      <p:sp>
        <p:nvSpPr>
          <p:cNvPr id="26" name="Rectangle 10"/>
          <p:cNvSpPr>
            <a:spLocks noChangeArrowheads="1"/>
          </p:cNvSpPr>
          <p:nvPr/>
        </p:nvSpPr>
        <p:spPr bwMode="auto">
          <a:xfrm>
            <a:off x="6664887" y="3662363"/>
            <a:ext cx="4937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7" name="Rectangle 11"/>
          <p:cNvSpPr>
            <a:spLocks noChangeArrowheads="1"/>
          </p:cNvSpPr>
          <p:nvPr/>
        </p:nvSpPr>
        <p:spPr bwMode="auto">
          <a:xfrm>
            <a:off x="2165912" y="3870325"/>
            <a:ext cx="5143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28" name="Rectangle 12"/>
          <p:cNvSpPr>
            <a:spLocks noChangeArrowheads="1"/>
          </p:cNvSpPr>
          <p:nvPr/>
        </p:nvSpPr>
        <p:spPr bwMode="auto">
          <a:xfrm>
            <a:off x="7572937" y="3870325"/>
            <a:ext cx="4937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29" name="Rectangle 13"/>
          <p:cNvSpPr>
            <a:spLocks noChangeArrowheads="1"/>
          </p:cNvSpPr>
          <p:nvPr/>
        </p:nvSpPr>
        <p:spPr bwMode="auto">
          <a:xfrm>
            <a:off x="3516874" y="3433763"/>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30" name="Rectangle 14"/>
          <p:cNvSpPr>
            <a:spLocks noChangeArrowheads="1"/>
          </p:cNvSpPr>
          <p:nvPr/>
        </p:nvSpPr>
        <p:spPr bwMode="auto">
          <a:xfrm>
            <a:off x="1046724" y="3403600"/>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4" name="Line 15"/>
          <p:cNvSpPr>
            <a:spLocks noChangeShapeType="1"/>
          </p:cNvSpPr>
          <p:nvPr/>
        </p:nvSpPr>
        <p:spPr bwMode="auto">
          <a:xfrm>
            <a:off x="1884924" y="3424238"/>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5" name="Rectangle 16"/>
          <p:cNvSpPr>
            <a:spLocks noChangeArrowheads="1"/>
          </p:cNvSpPr>
          <p:nvPr/>
        </p:nvSpPr>
        <p:spPr bwMode="auto">
          <a:xfrm>
            <a:off x="1884924" y="3424238"/>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7" name="Line 17"/>
          <p:cNvSpPr>
            <a:spLocks noChangeShapeType="1"/>
          </p:cNvSpPr>
          <p:nvPr/>
        </p:nvSpPr>
        <p:spPr bwMode="auto">
          <a:xfrm>
            <a:off x="6352149" y="3424238"/>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8" name="Rectangle 18"/>
          <p:cNvSpPr>
            <a:spLocks noChangeArrowheads="1"/>
          </p:cNvSpPr>
          <p:nvPr/>
        </p:nvSpPr>
        <p:spPr bwMode="auto">
          <a:xfrm>
            <a:off x="6352149" y="3424238"/>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9" name="Line 19"/>
          <p:cNvSpPr>
            <a:spLocks noChangeShapeType="1"/>
          </p:cNvSpPr>
          <p:nvPr/>
        </p:nvSpPr>
        <p:spPr bwMode="auto">
          <a:xfrm>
            <a:off x="7149074" y="3424238"/>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0" name="Rectangle 20"/>
          <p:cNvSpPr>
            <a:spLocks noChangeArrowheads="1"/>
          </p:cNvSpPr>
          <p:nvPr/>
        </p:nvSpPr>
        <p:spPr bwMode="auto">
          <a:xfrm>
            <a:off x="7149074" y="3424238"/>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1" name="Rectangle 21"/>
          <p:cNvSpPr>
            <a:spLocks noChangeArrowheads="1"/>
          </p:cNvSpPr>
          <p:nvPr/>
        </p:nvSpPr>
        <p:spPr bwMode="auto">
          <a:xfrm>
            <a:off x="8046012" y="3424238"/>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Line 22"/>
          <p:cNvSpPr>
            <a:spLocks noChangeShapeType="1"/>
          </p:cNvSpPr>
          <p:nvPr/>
        </p:nvSpPr>
        <p:spPr bwMode="auto">
          <a:xfrm>
            <a:off x="1056249" y="36528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5" name="Rectangle 23"/>
          <p:cNvSpPr>
            <a:spLocks noChangeArrowheads="1"/>
          </p:cNvSpPr>
          <p:nvPr/>
        </p:nvSpPr>
        <p:spPr bwMode="auto">
          <a:xfrm>
            <a:off x="1056249" y="36528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6" name="Line 24"/>
          <p:cNvSpPr>
            <a:spLocks noChangeShapeType="1"/>
          </p:cNvSpPr>
          <p:nvPr/>
        </p:nvSpPr>
        <p:spPr bwMode="auto">
          <a:xfrm>
            <a:off x="1884924" y="36528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7" name="Rectangle 25"/>
          <p:cNvSpPr>
            <a:spLocks noChangeArrowheads="1"/>
          </p:cNvSpPr>
          <p:nvPr/>
        </p:nvSpPr>
        <p:spPr bwMode="auto">
          <a:xfrm>
            <a:off x="1884924" y="36528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8" name="Line 26"/>
          <p:cNvSpPr>
            <a:spLocks noChangeShapeType="1"/>
          </p:cNvSpPr>
          <p:nvPr/>
        </p:nvSpPr>
        <p:spPr bwMode="auto">
          <a:xfrm>
            <a:off x="6352149" y="36528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9" name="Rectangle 27"/>
          <p:cNvSpPr>
            <a:spLocks noChangeArrowheads="1"/>
          </p:cNvSpPr>
          <p:nvPr/>
        </p:nvSpPr>
        <p:spPr bwMode="auto">
          <a:xfrm>
            <a:off x="6352149" y="36528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0" name="Line 28"/>
          <p:cNvSpPr>
            <a:spLocks noChangeShapeType="1"/>
          </p:cNvSpPr>
          <p:nvPr/>
        </p:nvSpPr>
        <p:spPr bwMode="auto">
          <a:xfrm>
            <a:off x="7149074" y="36528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1" name="Rectangle 29"/>
          <p:cNvSpPr>
            <a:spLocks noChangeArrowheads="1"/>
          </p:cNvSpPr>
          <p:nvPr/>
        </p:nvSpPr>
        <p:spPr bwMode="auto">
          <a:xfrm>
            <a:off x="7149074" y="36528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2" name="Line 30"/>
          <p:cNvSpPr>
            <a:spLocks noChangeShapeType="1"/>
          </p:cNvSpPr>
          <p:nvPr/>
        </p:nvSpPr>
        <p:spPr bwMode="auto">
          <a:xfrm>
            <a:off x="8057124" y="3652838"/>
            <a:ext cx="0"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3" name="Rectangle 31"/>
          <p:cNvSpPr>
            <a:spLocks noChangeArrowheads="1"/>
          </p:cNvSpPr>
          <p:nvPr/>
        </p:nvSpPr>
        <p:spPr bwMode="auto">
          <a:xfrm>
            <a:off x="8057124" y="3652838"/>
            <a:ext cx="9525" cy="6238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4" name="Rectangle 32"/>
          <p:cNvSpPr>
            <a:spLocks noChangeArrowheads="1"/>
          </p:cNvSpPr>
          <p:nvPr/>
        </p:nvSpPr>
        <p:spPr bwMode="auto">
          <a:xfrm>
            <a:off x="1065774" y="3403600"/>
            <a:ext cx="7000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Rectangle 33"/>
          <p:cNvSpPr>
            <a:spLocks noChangeArrowheads="1"/>
          </p:cNvSpPr>
          <p:nvPr/>
        </p:nvSpPr>
        <p:spPr bwMode="auto">
          <a:xfrm>
            <a:off x="1065774" y="3632200"/>
            <a:ext cx="7000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Line 34"/>
          <p:cNvSpPr>
            <a:spLocks noChangeShapeType="1"/>
          </p:cNvSpPr>
          <p:nvPr/>
        </p:nvSpPr>
        <p:spPr bwMode="auto">
          <a:xfrm>
            <a:off x="1065774" y="3849688"/>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Rectangle 35"/>
          <p:cNvSpPr>
            <a:spLocks noChangeArrowheads="1"/>
          </p:cNvSpPr>
          <p:nvPr/>
        </p:nvSpPr>
        <p:spPr bwMode="auto">
          <a:xfrm>
            <a:off x="1065774" y="3849688"/>
            <a:ext cx="70008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Line 36"/>
          <p:cNvSpPr>
            <a:spLocks noChangeShapeType="1"/>
          </p:cNvSpPr>
          <p:nvPr/>
        </p:nvSpPr>
        <p:spPr bwMode="auto">
          <a:xfrm>
            <a:off x="1065774" y="405765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Rectangle 37"/>
          <p:cNvSpPr>
            <a:spLocks noChangeArrowheads="1"/>
          </p:cNvSpPr>
          <p:nvPr/>
        </p:nvSpPr>
        <p:spPr bwMode="auto">
          <a:xfrm>
            <a:off x="1065774" y="4057650"/>
            <a:ext cx="70008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Line 38"/>
          <p:cNvSpPr>
            <a:spLocks noChangeShapeType="1"/>
          </p:cNvSpPr>
          <p:nvPr/>
        </p:nvSpPr>
        <p:spPr bwMode="auto">
          <a:xfrm>
            <a:off x="1065774" y="4267200"/>
            <a:ext cx="70008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Rectangle 39"/>
          <p:cNvSpPr>
            <a:spLocks noChangeArrowheads="1"/>
          </p:cNvSpPr>
          <p:nvPr/>
        </p:nvSpPr>
        <p:spPr bwMode="auto">
          <a:xfrm>
            <a:off x="1065774" y="4267200"/>
            <a:ext cx="70008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0" name="Rectangle 6"/>
          <p:cNvSpPr>
            <a:spLocks noChangeArrowheads="1"/>
          </p:cNvSpPr>
          <p:nvPr/>
        </p:nvSpPr>
        <p:spPr bwMode="auto">
          <a:xfrm>
            <a:off x="4613836" y="1416050"/>
            <a:ext cx="3681413"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1" name="Rectangle 7"/>
          <p:cNvSpPr>
            <a:spLocks noChangeArrowheads="1"/>
          </p:cNvSpPr>
          <p:nvPr/>
        </p:nvSpPr>
        <p:spPr bwMode="auto">
          <a:xfrm>
            <a:off x="599049" y="1416050"/>
            <a:ext cx="3468688"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2" name="Rectangle 31"/>
          <p:cNvSpPr>
            <a:spLocks noChangeArrowheads="1"/>
          </p:cNvSpPr>
          <p:nvPr/>
        </p:nvSpPr>
        <p:spPr bwMode="auto">
          <a:xfrm>
            <a:off x="6514074" y="16637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12/31/20X1</a:t>
            </a:r>
            <a:endParaRPr lang="en-US" dirty="0">
              <a:solidFill>
                <a:prstClr val="black"/>
              </a:solidFill>
              <a:cs typeface="+mn-cs"/>
            </a:endParaRPr>
          </a:p>
        </p:txBody>
      </p:sp>
      <p:sp>
        <p:nvSpPr>
          <p:cNvPr id="103" name="Rectangle 32"/>
          <p:cNvSpPr>
            <a:spLocks noChangeArrowheads="1"/>
          </p:cNvSpPr>
          <p:nvPr/>
        </p:nvSpPr>
        <p:spPr bwMode="auto">
          <a:xfrm>
            <a:off x="7838049" y="16637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a:t>
            </a:r>
            <a:endParaRPr lang="en-US" dirty="0">
              <a:solidFill>
                <a:prstClr val="black"/>
              </a:solidFill>
              <a:cs typeface="+mn-cs"/>
            </a:endParaRPr>
          </a:p>
        </p:txBody>
      </p:sp>
      <p:sp>
        <p:nvSpPr>
          <p:cNvPr id="104" name="Rectangle 33"/>
          <p:cNvSpPr>
            <a:spLocks noChangeArrowheads="1"/>
          </p:cNvSpPr>
          <p:nvPr/>
        </p:nvSpPr>
        <p:spPr bwMode="auto">
          <a:xfrm>
            <a:off x="2392924" y="16637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105" name="Rectangle 34"/>
          <p:cNvSpPr>
            <a:spLocks noChangeArrowheads="1"/>
          </p:cNvSpPr>
          <p:nvPr/>
        </p:nvSpPr>
        <p:spPr bwMode="auto">
          <a:xfrm>
            <a:off x="3574024" y="16637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106" name="Rectangle 35"/>
          <p:cNvSpPr>
            <a:spLocks noChangeArrowheads="1"/>
          </p:cNvSpPr>
          <p:nvPr/>
        </p:nvSpPr>
        <p:spPr bwMode="auto">
          <a:xfrm>
            <a:off x="4561449" y="18700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06/30/20X2</a:t>
            </a:r>
            <a:endParaRPr lang="en-US" dirty="0">
              <a:solidFill>
                <a:prstClr val="black"/>
              </a:solidFill>
              <a:cs typeface="+mn-cs"/>
            </a:endParaRPr>
          </a:p>
        </p:txBody>
      </p:sp>
      <p:sp>
        <p:nvSpPr>
          <p:cNvPr id="107" name="Rectangle 36"/>
          <p:cNvSpPr>
            <a:spLocks noChangeArrowheads="1"/>
          </p:cNvSpPr>
          <p:nvPr/>
        </p:nvSpPr>
        <p:spPr bwMode="auto">
          <a:xfrm>
            <a:off x="5993374" y="18700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108" name="Rectangle 37"/>
          <p:cNvSpPr>
            <a:spLocks noChangeArrowheads="1"/>
          </p:cNvSpPr>
          <p:nvPr/>
        </p:nvSpPr>
        <p:spPr bwMode="auto">
          <a:xfrm>
            <a:off x="4561449" y="207645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109" name="Rectangle 38"/>
          <p:cNvSpPr>
            <a:spLocks noChangeArrowheads="1"/>
          </p:cNvSpPr>
          <p:nvPr/>
        </p:nvSpPr>
        <p:spPr bwMode="auto">
          <a:xfrm>
            <a:off x="5993374" y="207645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110" name="Rectangle 39"/>
          <p:cNvSpPr>
            <a:spLocks noChangeArrowheads="1"/>
          </p:cNvSpPr>
          <p:nvPr/>
        </p:nvSpPr>
        <p:spPr bwMode="auto">
          <a:xfrm>
            <a:off x="4561449" y="228282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06/30/20X3</a:t>
            </a:r>
            <a:endParaRPr lang="en-US">
              <a:solidFill>
                <a:prstClr val="black"/>
              </a:solidFill>
              <a:cs typeface="+mn-cs"/>
            </a:endParaRPr>
          </a:p>
        </p:txBody>
      </p:sp>
      <p:sp>
        <p:nvSpPr>
          <p:cNvPr id="111" name="Rectangle 40"/>
          <p:cNvSpPr>
            <a:spLocks noChangeArrowheads="1"/>
          </p:cNvSpPr>
          <p:nvPr/>
        </p:nvSpPr>
        <p:spPr bwMode="auto">
          <a:xfrm>
            <a:off x="5993374" y="228282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112" name="Rectangle 41"/>
          <p:cNvSpPr>
            <a:spLocks noChangeArrowheads="1"/>
          </p:cNvSpPr>
          <p:nvPr/>
        </p:nvSpPr>
        <p:spPr bwMode="auto">
          <a:xfrm>
            <a:off x="4561449" y="248761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113" name="Rectangle 42"/>
          <p:cNvSpPr>
            <a:spLocks noChangeArrowheads="1"/>
          </p:cNvSpPr>
          <p:nvPr/>
        </p:nvSpPr>
        <p:spPr bwMode="auto">
          <a:xfrm>
            <a:off x="5993374" y="2487612"/>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a:t>
            </a:r>
            <a:endParaRPr lang="en-US" dirty="0">
              <a:solidFill>
                <a:prstClr val="black"/>
              </a:solidFill>
              <a:cs typeface="+mn-cs"/>
            </a:endParaRPr>
          </a:p>
        </p:txBody>
      </p:sp>
      <p:sp>
        <p:nvSpPr>
          <p:cNvPr id="114" name="Rectangle 43"/>
          <p:cNvSpPr>
            <a:spLocks noChangeArrowheads="1"/>
          </p:cNvSpPr>
          <p:nvPr/>
        </p:nvSpPr>
        <p:spPr bwMode="auto">
          <a:xfrm>
            <a:off x="6514074" y="27051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115" name="Rectangle 44"/>
          <p:cNvSpPr>
            <a:spLocks noChangeArrowheads="1"/>
          </p:cNvSpPr>
          <p:nvPr/>
        </p:nvSpPr>
        <p:spPr bwMode="auto">
          <a:xfrm>
            <a:off x="8023998" y="2705100"/>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0</a:t>
            </a:r>
            <a:endParaRPr lang="en-US" dirty="0">
              <a:solidFill>
                <a:prstClr val="black"/>
              </a:solidFill>
              <a:cs typeface="+mn-cs"/>
            </a:endParaRPr>
          </a:p>
        </p:txBody>
      </p:sp>
      <p:sp>
        <p:nvSpPr>
          <p:cNvPr id="116" name="Rectangle 45"/>
          <p:cNvSpPr>
            <a:spLocks noChangeArrowheads="1"/>
          </p:cNvSpPr>
          <p:nvPr/>
        </p:nvSpPr>
        <p:spPr bwMode="auto">
          <a:xfrm>
            <a:off x="2484999" y="27051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12/31/20X3</a:t>
            </a:r>
            <a:endParaRPr lang="en-US" dirty="0">
              <a:solidFill>
                <a:prstClr val="black"/>
              </a:solidFill>
              <a:cs typeface="+mn-cs"/>
            </a:endParaRPr>
          </a:p>
        </p:txBody>
      </p:sp>
      <p:sp>
        <p:nvSpPr>
          <p:cNvPr id="117" name="Rectangle 46"/>
          <p:cNvSpPr>
            <a:spLocks noChangeArrowheads="1"/>
          </p:cNvSpPr>
          <p:nvPr/>
        </p:nvSpPr>
        <p:spPr bwMode="auto">
          <a:xfrm>
            <a:off x="3574024" y="27051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7,000</a:t>
            </a:r>
            <a:endParaRPr lang="en-US">
              <a:solidFill>
                <a:prstClr val="black"/>
              </a:solidFill>
              <a:cs typeface="+mn-cs"/>
            </a:endParaRPr>
          </a:p>
        </p:txBody>
      </p:sp>
      <p:sp>
        <p:nvSpPr>
          <p:cNvPr id="118" name="Rectangle 54"/>
          <p:cNvSpPr>
            <a:spLocks noChangeArrowheads="1"/>
          </p:cNvSpPr>
          <p:nvPr/>
        </p:nvSpPr>
        <p:spPr bwMode="auto">
          <a:xfrm>
            <a:off x="5380598" y="1436687"/>
            <a:ext cx="22089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Premium on Bonds Payable</a:t>
            </a:r>
            <a:endParaRPr lang="en-US" dirty="0">
              <a:solidFill>
                <a:prstClr val="black"/>
              </a:solidFill>
              <a:cs typeface="+mn-cs"/>
            </a:endParaRPr>
          </a:p>
        </p:txBody>
      </p:sp>
      <p:sp>
        <p:nvSpPr>
          <p:cNvPr id="119" name="Rectangle 55"/>
          <p:cNvSpPr>
            <a:spLocks noChangeArrowheads="1"/>
          </p:cNvSpPr>
          <p:nvPr/>
        </p:nvSpPr>
        <p:spPr bwMode="auto">
          <a:xfrm>
            <a:off x="1748399" y="1436687"/>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Bonds Payable</a:t>
            </a:r>
            <a:endParaRPr lang="en-US">
              <a:solidFill>
                <a:prstClr val="black"/>
              </a:solidFill>
              <a:cs typeface="+mn-cs"/>
            </a:endParaRPr>
          </a:p>
        </p:txBody>
      </p:sp>
      <p:sp>
        <p:nvSpPr>
          <p:cNvPr id="120" name="Rectangle 57"/>
          <p:cNvSpPr>
            <a:spLocks noChangeArrowheads="1"/>
          </p:cNvSpPr>
          <p:nvPr/>
        </p:nvSpPr>
        <p:spPr bwMode="auto">
          <a:xfrm>
            <a:off x="4613836" y="1406525"/>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1" name="Rectangle 58"/>
          <p:cNvSpPr>
            <a:spLocks noChangeArrowheads="1"/>
          </p:cNvSpPr>
          <p:nvPr/>
        </p:nvSpPr>
        <p:spPr bwMode="auto">
          <a:xfrm>
            <a:off x="4613836" y="1633537"/>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2" name="Rectangle 60"/>
          <p:cNvSpPr>
            <a:spLocks noChangeArrowheads="1"/>
          </p:cNvSpPr>
          <p:nvPr/>
        </p:nvSpPr>
        <p:spPr bwMode="auto">
          <a:xfrm>
            <a:off x="4613836" y="2673350"/>
            <a:ext cx="36814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3" name="Rectangle 62"/>
          <p:cNvSpPr>
            <a:spLocks noChangeArrowheads="1"/>
          </p:cNvSpPr>
          <p:nvPr/>
        </p:nvSpPr>
        <p:spPr bwMode="auto">
          <a:xfrm>
            <a:off x="2343711" y="1654175"/>
            <a:ext cx="19050"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4" name="Rectangle 63"/>
          <p:cNvSpPr>
            <a:spLocks noChangeArrowheads="1"/>
          </p:cNvSpPr>
          <p:nvPr/>
        </p:nvSpPr>
        <p:spPr bwMode="auto">
          <a:xfrm>
            <a:off x="6358498" y="1654175"/>
            <a:ext cx="20638" cy="1246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5" name="Rectangle 66"/>
          <p:cNvSpPr>
            <a:spLocks noChangeArrowheads="1"/>
          </p:cNvSpPr>
          <p:nvPr/>
        </p:nvSpPr>
        <p:spPr bwMode="auto">
          <a:xfrm>
            <a:off x="599049" y="1406525"/>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6" name="Rectangle 67"/>
          <p:cNvSpPr>
            <a:spLocks noChangeArrowheads="1"/>
          </p:cNvSpPr>
          <p:nvPr/>
        </p:nvSpPr>
        <p:spPr bwMode="auto">
          <a:xfrm>
            <a:off x="599049" y="1633537"/>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7" name="Rectangle 68"/>
          <p:cNvSpPr>
            <a:spLocks noChangeArrowheads="1"/>
          </p:cNvSpPr>
          <p:nvPr/>
        </p:nvSpPr>
        <p:spPr bwMode="auto">
          <a:xfrm>
            <a:off x="599049" y="2673350"/>
            <a:ext cx="34686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9" name="Rectangle 128"/>
          <p:cNvSpPr>
            <a:spLocks noChangeArrowheads="1"/>
          </p:cNvSpPr>
          <p:nvPr/>
        </p:nvSpPr>
        <p:spPr bwMode="auto">
          <a:xfrm>
            <a:off x="3741440" y="1122362"/>
            <a:ext cx="35346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C00000"/>
                </a:solidFill>
                <a:cs typeface="+mn-cs"/>
              </a:rPr>
              <a:t>Semiannual payment = $280 ($7,000 x 8% x ½)</a:t>
            </a:r>
            <a:endParaRPr lang="en-US" dirty="0">
              <a:solidFill>
                <a:srgbClr val="C00000"/>
              </a:solidFill>
              <a:cs typeface="+mn-cs"/>
            </a:endParaRPr>
          </a:p>
        </p:txBody>
      </p:sp>
      <p:sp>
        <p:nvSpPr>
          <p:cNvPr id="72" name="Rounded Rectangle 71"/>
          <p:cNvSpPr/>
          <p:nvPr/>
        </p:nvSpPr>
        <p:spPr>
          <a:xfrm>
            <a:off x="88901" y="6582418"/>
            <a:ext cx="6415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Compute and record amortization of bond </a:t>
            </a:r>
            <a:r>
              <a:rPr lang="en-US" sz="1100" dirty="0" smtClean="0"/>
              <a:t>premium using </a:t>
            </a:r>
            <a:r>
              <a:rPr lang="en-US" sz="1100" dirty="0"/>
              <a:t>straight-line method.</a:t>
            </a:r>
          </a:p>
        </p:txBody>
      </p:sp>
      <p:sp>
        <p:nvSpPr>
          <p:cNvPr id="73" name="Rectangle 7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14-3</a:t>
            </a:r>
            <a:endParaRPr lang="en-US" b="1" dirty="0">
              <a:solidFill>
                <a:prstClr val="white"/>
              </a:solidFill>
            </a:endParaRPr>
          </a:p>
        </p:txBody>
      </p:sp>
    </p:spTree>
    <p:extLst>
      <p:ext uri="{BB962C8B-B14F-4D97-AF65-F5344CB8AC3E}">
        <p14:creationId xmlns:p14="http://schemas.microsoft.com/office/powerpoint/2010/main" val="2121027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1087" y="2209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P4:	</a:t>
            </a:r>
            <a:br>
              <a:rPr lang="en-US" altLang="en-US" dirty="0" smtClean="0"/>
            </a:br>
            <a:r>
              <a:rPr lang="en-US" dirty="0" smtClean="0"/>
              <a:t>Record </a:t>
            </a:r>
            <a:r>
              <a:rPr lang="en-US" dirty="0"/>
              <a:t>the retirement of </a:t>
            </a:r>
            <a:r>
              <a:rPr lang="en-US" dirty="0" smtClean="0"/>
              <a:t>bonds.</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34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1087"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p:nvPr>
        </p:nvSpPr>
        <p:spPr>
          <a:xfrm>
            <a:off x="457200" y="762000"/>
            <a:ext cx="8229600" cy="914400"/>
          </a:xfrm>
        </p:spPr>
        <p:txBody>
          <a:bodyPr/>
          <a:lstStyle/>
          <a:p>
            <a:pPr eaLnBrk="1" hangingPunct="1"/>
            <a:r>
              <a:rPr lang="en-US" altLang="en-US" b="1" dirty="0" smtClean="0"/>
              <a:t>Bond Retirement</a:t>
            </a:r>
          </a:p>
        </p:txBody>
      </p:sp>
      <p:sp>
        <p:nvSpPr>
          <p:cNvPr id="6" name="Rectangle 4"/>
          <p:cNvSpPr>
            <a:spLocks noChangeArrowheads="1"/>
          </p:cNvSpPr>
          <p:nvPr/>
        </p:nvSpPr>
        <p:spPr bwMode="auto">
          <a:xfrm>
            <a:off x="457199" y="1981200"/>
            <a:ext cx="8077201" cy="889986"/>
          </a:xfrm>
          <a:prstGeom prst="rect">
            <a:avLst/>
          </a:prstGeom>
          <a:solidFill>
            <a:schemeClr val="accent2">
              <a:lumMod val="20000"/>
              <a:lumOff val="80000"/>
            </a:schemeClr>
          </a:solidFill>
          <a:ln w="12700">
            <a:solidFill>
              <a:schemeClr val="accent5">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600" dirty="0">
                <a:solidFill>
                  <a:srgbClr val="002060"/>
                </a:solidFill>
                <a:ea typeface="ＭＳ Ｐゴシック" pitchFamily="-108" charset="-128"/>
                <a:cs typeface="Arial" pitchFamily="34" charset="0"/>
              </a:rPr>
              <a:t>Retirement of the Fila bonds at maturity for $100,000 cash.</a:t>
            </a:r>
          </a:p>
        </p:txBody>
      </p:sp>
      <p:sp>
        <p:nvSpPr>
          <p:cNvPr id="15366" name="TextBox 7"/>
          <p:cNvSpPr txBox="1">
            <a:spLocks noChangeArrowheads="1"/>
          </p:cNvSpPr>
          <p:nvPr/>
        </p:nvSpPr>
        <p:spPr bwMode="auto">
          <a:xfrm>
            <a:off x="457200" y="4953000"/>
            <a:ext cx="8077200" cy="708025"/>
          </a:xfrm>
          <a:prstGeom prst="rect">
            <a:avLst/>
          </a:prstGeom>
          <a:solidFill>
            <a:schemeClr val="accent4">
              <a:lumMod val="20000"/>
              <a:lumOff val="80000"/>
            </a:schemeClr>
          </a:solidFill>
          <a:ln w="9525">
            <a:solidFill>
              <a:schemeClr val="tx1"/>
            </a:solidFill>
            <a:miter lim="800000"/>
            <a:headEnd/>
            <a:tailEnd/>
          </a:ln>
        </p:spPr>
        <p:txBody>
          <a:bodyPr>
            <a:spAutoFit/>
          </a:bodyPr>
          <a:lstStyle/>
          <a:p>
            <a:pPr algn="ctr">
              <a:defRPr/>
            </a:pPr>
            <a:r>
              <a:rPr lang="en-US" sz="2000" dirty="0">
                <a:latin typeface="Arial" pitchFamily="34" charset="0"/>
                <a:cs typeface="Arial" pitchFamily="34" charset="0"/>
              </a:rPr>
              <a:t>Because any discount or premium will be fully amortized at </a:t>
            </a:r>
          </a:p>
          <a:p>
            <a:pPr algn="ctr">
              <a:defRPr/>
            </a:pPr>
            <a:r>
              <a:rPr lang="en-US" sz="2000" dirty="0">
                <a:latin typeface="Arial" pitchFamily="34" charset="0"/>
                <a:cs typeface="Arial" pitchFamily="34" charset="0"/>
              </a:rPr>
              <a:t>maturity, the carrying value of the bonds will be equal to par value.</a:t>
            </a:r>
          </a:p>
        </p:txBody>
      </p:sp>
      <p:pic>
        <p:nvPicPr>
          <p:cNvPr id="111619" name="Picture 3"/>
          <p:cNvPicPr>
            <a:picLocks noChangeAspect="1" noChangeArrowheads="1"/>
          </p:cNvPicPr>
          <p:nvPr/>
        </p:nvPicPr>
        <p:blipFill>
          <a:blip r:embed="rId3" cstate="print"/>
          <a:srcRect/>
          <a:stretch>
            <a:fillRect/>
          </a:stretch>
        </p:blipFill>
        <p:spPr bwMode="auto">
          <a:xfrm>
            <a:off x="457199" y="3357069"/>
            <a:ext cx="8077201" cy="852980"/>
          </a:xfrm>
          <a:prstGeom prst="rect">
            <a:avLst/>
          </a:prstGeom>
          <a:noFill/>
          <a:ln w="9525">
            <a:solidFill>
              <a:schemeClr val="accent2">
                <a:lumMod val="50000"/>
              </a:schemeClr>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9FE5292-AC8B-4B00-89A8-644CC8C862A7}" type="slidenum">
              <a:rPr lang="en-US" smtClean="0"/>
              <a:pPr>
                <a:defRPr/>
              </a:pPr>
              <a:t>35</a:t>
            </a:fld>
            <a:endParaRPr lang="en-US" dirty="0"/>
          </a:p>
        </p:txBody>
      </p:sp>
      <p:sp>
        <p:nvSpPr>
          <p:cNvPr id="9" name="Rounded Rectangle 8"/>
          <p:cNvSpPr/>
          <p:nvPr/>
        </p:nvSpPr>
        <p:spPr>
          <a:xfrm>
            <a:off x="88901" y="662940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Record the retirement of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1619"/>
                                        </p:tgtEl>
                                        <p:attrNameLst>
                                          <p:attrName>style.visibility</p:attrName>
                                        </p:attrNameLst>
                                      </p:cBhvr>
                                      <p:to>
                                        <p:strVal val="visible"/>
                                      </p:to>
                                    </p:set>
                                    <p:animEffect transition="in" filter="dissolve">
                                      <p:cBhvr>
                                        <p:cTn id="11" dur="500"/>
                                        <p:tgtEl>
                                          <p:spTgt spid="111619"/>
                                        </p:tgtEl>
                                      </p:cBhvr>
                                    </p:animEffect>
                                  </p:childTnLst>
                                </p:cTn>
                              </p:par>
                            </p:childTnLst>
                          </p:cTn>
                        </p:par>
                        <p:par>
                          <p:cTn id="12" fill="hold" nodeType="afterGroup">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15366"/>
                                        </p:tgtEl>
                                        <p:attrNameLst>
                                          <p:attrName>style.visibility</p:attrName>
                                        </p:attrNameLst>
                                      </p:cBhvr>
                                      <p:to>
                                        <p:strVal val="visible"/>
                                      </p:to>
                                    </p:set>
                                    <p:anim calcmode="lin" valueType="num">
                                      <p:cBhvr>
                                        <p:cTn id="15" dur="1000" fill="hold"/>
                                        <p:tgtEl>
                                          <p:spTgt spid="15366"/>
                                        </p:tgtEl>
                                        <p:attrNameLst>
                                          <p:attrName>ppt_w</p:attrName>
                                        </p:attrNameLst>
                                      </p:cBhvr>
                                      <p:tavLst>
                                        <p:tav tm="0">
                                          <p:val>
                                            <p:strVal val="#ppt_w*0.70"/>
                                          </p:val>
                                        </p:tav>
                                        <p:tav tm="100000">
                                          <p:val>
                                            <p:strVal val="#ppt_w"/>
                                          </p:val>
                                        </p:tav>
                                      </p:tavLst>
                                    </p:anim>
                                    <p:anim calcmode="lin" valueType="num">
                                      <p:cBhvr>
                                        <p:cTn id="16" dur="1000" fill="hold"/>
                                        <p:tgtEl>
                                          <p:spTgt spid="15366"/>
                                        </p:tgtEl>
                                        <p:attrNameLst>
                                          <p:attrName>ppt_h</p:attrName>
                                        </p:attrNameLst>
                                      </p:cBhvr>
                                      <p:tavLst>
                                        <p:tav tm="0">
                                          <p:val>
                                            <p:strVal val="#ppt_h"/>
                                          </p:val>
                                        </p:tav>
                                        <p:tav tm="100000">
                                          <p:val>
                                            <p:strVal val="#ppt_h"/>
                                          </p:val>
                                        </p:tav>
                                      </p:tavLst>
                                    </p:anim>
                                    <p:animEffect transition="in" filter="fade">
                                      <p:cBhvr>
                                        <p:cTn id="17"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36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title"/>
          </p:nvPr>
        </p:nvSpPr>
        <p:spPr>
          <a:xfrm>
            <a:off x="457200" y="533400"/>
            <a:ext cx="8229600" cy="838200"/>
          </a:xfrm>
        </p:spPr>
        <p:txBody>
          <a:bodyPr/>
          <a:lstStyle/>
          <a:p>
            <a:pPr eaLnBrk="1" hangingPunct="1"/>
            <a:r>
              <a:rPr lang="en-US" altLang="en-US" b="1" dirty="0" smtClean="0"/>
              <a:t>Bond Retirement before Maturity</a:t>
            </a:r>
          </a:p>
        </p:txBody>
      </p:sp>
      <p:sp>
        <p:nvSpPr>
          <p:cNvPr id="16387" name="Rectangle 2"/>
          <p:cNvSpPr>
            <a:spLocks noGrp="1" noChangeArrowheads="1"/>
          </p:cNvSpPr>
          <p:nvPr>
            <p:ph type="body" idx="4294967295"/>
          </p:nvPr>
        </p:nvSpPr>
        <p:spPr>
          <a:xfrm>
            <a:off x="152401" y="1371600"/>
            <a:ext cx="8785224" cy="1098550"/>
          </a:xfrm>
          <a:solidFill>
            <a:schemeClr val="accent4">
              <a:lumMod val="20000"/>
              <a:lumOff val="80000"/>
            </a:schemeClr>
          </a:solidFill>
          <a:ln>
            <a:solidFill>
              <a:schemeClr val="bg2">
                <a:lumMod val="10000"/>
              </a:schemeClr>
            </a:solidFill>
          </a:ln>
        </p:spPr>
        <p:txBody>
          <a:bodyPr lIns="90488" tIns="44450" rIns="90488" bIns="44450" rtlCol="0">
            <a:normAutofit/>
          </a:bodyPr>
          <a:lstStyle/>
          <a:p>
            <a:pPr algn="ctr" eaLnBrk="1" fontAlgn="auto" hangingPunct="1">
              <a:spcBef>
                <a:spcPct val="10000"/>
              </a:spcBef>
              <a:spcAft>
                <a:spcPts val="0"/>
              </a:spcAft>
              <a:buClr>
                <a:schemeClr val="tx1"/>
              </a:buClr>
              <a:buSzPct val="135000"/>
              <a:buFont typeface="Wingdings" pitchFamily="2" charset="2"/>
              <a:buNone/>
              <a:defRPr/>
            </a:pPr>
            <a:r>
              <a:rPr lang="en-US" sz="2400" b="1" dirty="0" smtClean="0">
                <a:solidFill>
                  <a:srgbClr val="008000"/>
                </a:solidFill>
              </a:rPr>
              <a:t>Carrying Value &gt; Retirement Price = Gain</a:t>
            </a:r>
          </a:p>
          <a:p>
            <a:pPr algn="ctr" eaLnBrk="1" fontAlgn="auto" hangingPunct="1">
              <a:spcBef>
                <a:spcPct val="10000"/>
              </a:spcBef>
              <a:spcAft>
                <a:spcPts val="0"/>
              </a:spcAft>
              <a:buClr>
                <a:schemeClr val="tx1"/>
              </a:buClr>
              <a:buSzPct val="135000"/>
              <a:buFont typeface="Wingdings" pitchFamily="2" charset="2"/>
              <a:buNone/>
              <a:defRPr/>
            </a:pPr>
            <a:r>
              <a:rPr lang="en-US" sz="2400" b="1" dirty="0" smtClean="0">
                <a:solidFill>
                  <a:srgbClr val="FF0000"/>
                </a:solidFill>
              </a:rPr>
              <a:t>Carrying Value &lt; Retirement Price = Loss</a:t>
            </a:r>
          </a:p>
        </p:txBody>
      </p:sp>
      <p:sp>
        <p:nvSpPr>
          <p:cNvPr id="6" name="Rectangle 4"/>
          <p:cNvSpPr>
            <a:spLocks noChangeArrowheads="1"/>
          </p:cNvSpPr>
          <p:nvPr/>
        </p:nvSpPr>
        <p:spPr bwMode="auto">
          <a:xfrm>
            <a:off x="152400" y="2788408"/>
            <a:ext cx="8785225" cy="1197764"/>
          </a:xfrm>
          <a:prstGeom prst="rect">
            <a:avLst/>
          </a:prstGeom>
          <a:solidFill>
            <a:schemeClr val="accent2">
              <a:lumMod val="20000"/>
              <a:lumOff val="80000"/>
            </a:schemeClr>
          </a:solidFill>
          <a:ln w="12700">
            <a:solidFill>
              <a:schemeClr val="accent5">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solidFill>
                  <a:srgbClr val="002060"/>
                </a:solidFill>
                <a:ea typeface="ＭＳ Ｐゴシック" pitchFamily="-108" charset="-128"/>
                <a:cs typeface="Arial" pitchFamily="34" charset="0"/>
              </a:rPr>
              <a:t>Assume that $100,000 of callable bonds will be retired on July 1, </a:t>
            </a:r>
            <a:r>
              <a:rPr lang="en-US" sz="2400" dirty="0" smtClean="0">
                <a:solidFill>
                  <a:srgbClr val="002060"/>
                </a:solidFill>
                <a:ea typeface="ＭＳ Ｐゴシック" pitchFamily="-108" charset="-128"/>
                <a:cs typeface="Arial" pitchFamily="34" charset="0"/>
              </a:rPr>
              <a:t>2017, </a:t>
            </a:r>
            <a:r>
              <a:rPr lang="en-US" sz="2400" dirty="0">
                <a:solidFill>
                  <a:srgbClr val="002060"/>
                </a:solidFill>
                <a:ea typeface="ＭＳ Ｐゴシック" pitchFamily="-108" charset="-128"/>
                <a:cs typeface="Arial" pitchFamily="34" charset="0"/>
              </a:rPr>
              <a:t>after the first interest payment. The bond carrying value is $104,500.The bonds have a call premium of $3,000.  </a:t>
            </a:r>
          </a:p>
        </p:txBody>
      </p:sp>
      <p:pic>
        <p:nvPicPr>
          <p:cNvPr id="112643" name="Picture 3"/>
          <p:cNvPicPr>
            <a:picLocks noChangeAspect="1" noChangeArrowheads="1"/>
          </p:cNvPicPr>
          <p:nvPr/>
        </p:nvPicPr>
        <p:blipFill>
          <a:blip r:embed="rId3" cstate="print"/>
          <a:srcRect/>
          <a:stretch>
            <a:fillRect/>
          </a:stretch>
        </p:blipFill>
        <p:spPr bwMode="auto">
          <a:xfrm>
            <a:off x="188794" y="4345323"/>
            <a:ext cx="8785225" cy="1378826"/>
          </a:xfrm>
          <a:prstGeom prst="rect">
            <a:avLst/>
          </a:prstGeom>
          <a:noFill/>
          <a:ln w="9525">
            <a:solidFill>
              <a:schemeClr val="accent2">
                <a:lumMod val="50000"/>
              </a:schemeClr>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9FE5292-AC8B-4B00-89A8-644CC8C862A7}" type="slidenum">
              <a:rPr lang="en-US" smtClean="0"/>
              <a:pPr>
                <a:defRPr/>
              </a:pPr>
              <a:t>36</a:t>
            </a:fld>
            <a:endParaRPr lang="en-US" dirty="0"/>
          </a:p>
        </p:txBody>
      </p:sp>
      <p:sp>
        <p:nvSpPr>
          <p:cNvPr id="9" name="Rounded Rectangle 8"/>
          <p:cNvSpPr/>
          <p:nvPr/>
        </p:nvSpPr>
        <p:spPr>
          <a:xfrm>
            <a:off x="88901" y="662940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Record the retirement of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slide(fromLeft)">
                                      <p:cBhvr>
                                        <p:cTn id="7" dur="500"/>
                                        <p:tgtEl>
                                          <p:spTgt spid="16387">
                                            <p:bg/>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387">
                                            <p:txEl>
                                              <p:pRg st="0" end="0"/>
                                            </p:txEl>
                                          </p:spTgt>
                                        </p:tgtEl>
                                        <p:attrNameLst>
                                          <p:attrName>style.visibility</p:attrName>
                                        </p:attrNameLst>
                                      </p:cBhvr>
                                      <p:to>
                                        <p:strVal val="visible"/>
                                      </p:to>
                                    </p:set>
                                    <p:animEffect transition="in" filter="slide(fromLeft)">
                                      <p:cBhvr>
                                        <p:cTn id="10" dur="500"/>
                                        <p:tgtEl>
                                          <p:spTgt spid="16387">
                                            <p:txEl>
                                              <p:pRg st="0" end="0"/>
                                            </p:txEl>
                                          </p:spTgt>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Effect transition="in" filter="slide(fromLeft)">
                                      <p:cBhvr>
                                        <p:cTn id="13" dur="500"/>
                                        <p:tgtEl>
                                          <p:spTgt spid="16387">
                                            <p:txEl>
                                              <p:pRg st="1" end="1"/>
                                            </p:txEl>
                                          </p:spTgt>
                                        </p:tgtEl>
                                      </p:cBhvr>
                                    </p:animEffect>
                                  </p:childTnLst>
                                </p:cTn>
                              </p:par>
                            </p:childTnLst>
                          </p:cTn>
                        </p:par>
                        <p:par>
                          <p:cTn id="14" fill="hold" nodeType="afterGroup">
                            <p:stCondLst>
                              <p:cond delay="500"/>
                            </p:stCondLst>
                            <p:childTnLst>
                              <p:par>
                                <p:cTn id="15" presetID="5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nodeType="afterGroup">
                            <p:stCondLst>
                              <p:cond delay="1500"/>
                            </p:stCondLst>
                            <p:childTnLst>
                              <p:par>
                                <p:cTn id="21" presetID="9" presetClass="entr" presetSubtype="0" fill="hold" nodeType="afterEffect">
                                  <p:stCondLst>
                                    <p:cond delay="0"/>
                                  </p:stCondLst>
                                  <p:childTnLst>
                                    <p:set>
                                      <p:cBhvr>
                                        <p:cTn id="22" dur="1" fill="hold">
                                          <p:stCondLst>
                                            <p:cond delay="0"/>
                                          </p:stCondLst>
                                        </p:cTn>
                                        <p:tgtEl>
                                          <p:spTgt spid="112643"/>
                                        </p:tgtEl>
                                        <p:attrNameLst>
                                          <p:attrName>style.visibility</p:attrName>
                                        </p:attrNameLst>
                                      </p:cBhvr>
                                      <p:to>
                                        <p:strVal val="visible"/>
                                      </p:to>
                                    </p:set>
                                    <p:animEffect transition="in" filter="dissolve">
                                      <p:cBhvr>
                                        <p:cTn id="23"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p:cNvPicPr>
            <a:picLocks noChangeAspect="1" noChangeArrowheads="1"/>
          </p:cNvPicPr>
          <p:nvPr/>
        </p:nvPicPr>
        <p:blipFill>
          <a:blip r:embed="rId3" cstate="print"/>
          <a:srcRect/>
          <a:stretch>
            <a:fillRect/>
          </a:stretch>
        </p:blipFill>
        <p:spPr bwMode="auto">
          <a:xfrm>
            <a:off x="276224" y="4358474"/>
            <a:ext cx="8562975" cy="1177294"/>
          </a:xfrm>
          <a:prstGeom prst="rect">
            <a:avLst/>
          </a:prstGeom>
          <a:noFill/>
          <a:ln w="9525">
            <a:solidFill>
              <a:schemeClr val="accent2">
                <a:lumMod val="50000"/>
              </a:schemeClr>
            </a:solidFill>
            <a:miter lim="800000"/>
            <a:headEnd/>
            <a:tailEnd/>
          </a:ln>
        </p:spPr>
      </p:pic>
      <p:sp>
        <p:nvSpPr>
          <p:cNvPr id="78851" name="Rectangle 3"/>
          <p:cNvSpPr>
            <a:spLocks noGrp="1" noChangeArrowheads="1"/>
          </p:cNvSpPr>
          <p:nvPr>
            <p:ph type="title"/>
          </p:nvPr>
        </p:nvSpPr>
        <p:spPr>
          <a:xfrm>
            <a:off x="457200" y="609600"/>
            <a:ext cx="8229600" cy="990600"/>
          </a:xfrm>
        </p:spPr>
        <p:txBody>
          <a:bodyPr/>
          <a:lstStyle/>
          <a:p>
            <a:pPr eaLnBrk="1" hangingPunct="1"/>
            <a:r>
              <a:rPr lang="en-US" altLang="en-US" b="1" dirty="0" smtClean="0"/>
              <a:t>Bond Retirement</a:t>
            </a:r>
          </a:p>
        </p:txBody>
      </p:sp>
      <p:sp>
        <p:nvSpPr>
          <p:cNvPr id="17411" name="Rectangle 2"/>
          <p:cNvSpPr>
            <a:spLocks noGrp="1" noChangeArrowheads="1"/>
          </p:cNvSpPr>
          <p:nvPr>
            <p:ph type="body" idx="4294967295"/>
          </p:nvPr>
        </p:nvSpPr>
        <p:spPr>
          <a:xfrm>
            <a:off x="1600200" y="1752600"/>
            <a:ext cx="5943600" cy="557213"/>
          </a:xfrm>
        </p:spPr>
        <p:txBody>
          <a:bodyPr lIns="90488" tIns="44450" rIns="90488" bIns="44450" rtlCol="0">
            <a:normAutofit fontScale="92500" lnSpcReduction="10000"/>
          </a:bodyPr>
          <a:lstStyle/>
          <a:p>
            <a:pPr algn="ctr" eaLnBrk="1" fontAlgn="auto" hangingPunct="1">
              <a:spcBef>
                <a:spcPct val="10000"/>
              </a:spcBef>
              <a:spcAft>
                <a:spcPts val="0"/>
              </a:spcAft>
              <a:buClr>
                <a:schemeClr val="tx1"/>
              </a:buClr>
              <a:buSzPct val="135000"/>
              <a:buFont typeface="Wingdings" pitchFamily="2" charset="2"/>
              <a:buNone/>
              <a:defRPr/>
            </a:pPr>
            <a:r>
              <a:rPr lang="en-US" altLang="en-US" sz="3600" dirty="0" smtClean="0">
                <a:solidFill>
                  <a:schemeClr val="tx2"/>
                </a:solidFill>
              </a:rPr>
              <a:t>Conversion of Bonds to Stock</a:t>
            </a:r>
          </a:p>
        </p:txBody>
      </p:sp>
      <p:sp>
        <p:nvSpPr>
          <p:cNvPr id="8" name="TextBox 7"/>
          <p:cNvSpPr txBox="1"/>
          <p:nvPr/>
        </p:nvSpPr>
        <p:spPr>
          <a:xfrm>
            <a:off x="276225" y="2550562"/>
            <a:ext cx="8562975" cy="1200329"/>
          </a:xfrm>
          <a:prstGeom prst="rect">
            <a:avLst/>
          </a:prstGeom>
          <a:solidFill>
            <a:schemeClr val="accent2">
              <a:lumMod val="20000"/>
              <a:lumOff val="80000"/>
            </a:schemeClr>
          </a:solidFill>
          <a:ln>
            <a:solidFill>
              <a:srgbClr val="002060"/>
            </a:solidFill>
          </a:ln>
          <a:effectLst>
            <a:outerShdw blurRad="50800" dist="38100" dir="2700000" algn="tl" rotWithShape="0">
              <a:prstClr val="black">
                <a:alpha val="40000"/>
              </a:prstClr>
            </a:outerShdw>
          </a:effectLst>
        </p:spPr>
        <p:txBody>
          <a:bodyPr wrap="square">
            <a:spAutoFit/>
          </a:bodyPr>
          <a:lstStyle/>
          <a:p>
            <a:pPr algn="ctr">
              <a:defRPr/>
            </a:pPr>
            <a:r>
              <a:rPr lang="en-US" sz="2400" dirty="0">
                <a:solidFill>
                  <a:srgbClr val="002060"/>
                </a:solidFill>
                <a:ea typeface="ＭＳ Ｐゴシック" pitchFamily="-108" charset="-128"/>
                <a:cs typeface="Arial" pitchFamily="34" charset="0"/>
              </a:rPr>
              <a:t>On January 1, $100,000 par value bonds of Converse, with a carrying value of $100,000, are converted to 15,000 shares of $2 par value common stock.</a:t>
            </a:r>
          </a:p>
        </p:txBody>
      </p:sp>
      <p:sp>
        <p:nvSpPr>
          <p:cNvPr id="9" name="TextBox 8"/>
          <p:cNvSpPr txBox="1"/>
          <p:nvPr/>
        </p:nvSpPr>
        <p:spPr>
          <a:xfrm>
            <a:off x="4010025" y="6253163"/>
            <a:ext cx="4343400" cy="376237"/>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en-US" dirty="0">
                <a:solidFill>
                  <a:srgbClr val="862110"/>
                </a:solidFill>
                <a:ea typeface="ＭＳ Ｐゴシック" pitchFamily="34" charset="-128"/>
              </a:rPr>
              <a:t>15,000 shares × $2 par value per share</a:t>
            </a:r>
          </a:p>
        </p:txBody>
      </p:sp>
      <p:cxnSp>
        <p:nvCxnSpPr>
          <p:cNvPr id="11" name="Straight Arrow Connector 10"/>
          <p:cNvCxnSpPr/>
          <p:nvPr/>
        </p:nvCxnSpPr>
        <p:spPr>
          <a:xfrm flipV="1">
            <a:off x="6019800" y="4883081"/>
            <a:ext cx="2171700" cy="1370082"/>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A9FE5292-AC8B-4B00-89A8-644CC8C862A7}" type="slidenum">
              <a:rPr lang="en-US" smtClean="0"/>
              <a:pPr>
                <a:defRPr/>
              </a:pPr>
              <a:t>37</a:t>
            </a:fld>
            <a:endParaRPr lang="en-US" dirty="0"/>
          </a:p>
        </p:txBody>
      </p:sp>
      <p:sp>
        <p:nvSpPr>
          <p:cNvPr id="13" name="Rounded Rectangle 12"/>
          <p:cNvSpPr/>
          <p:nvPr/>
        </p:nvSpPr>
        <p:spPr>
          <a:xfrm>
            <a:off x="88901" y="662940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Record the retirement of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13667"/>
                                        </p:tgtEl>
                                        <p:attrNameLst>
                                          <p:attrName>style.visibility</p:attrName>
                                        </p:attrNameLst>
                                      </p:cBhvr>
                                      <p:to>
                                        <p:strVal val="visible"/>
                                      </p:to>
                                    </p:set>
                                    <p:animEffect transition="in" filter="dissolve">
                                      <p:cBhvr>
                                        <p:cTn id="14" dur="500"/>
                                        <p:tgtEl>
                                          <p:spTgt spid="113667"/>
                                        </p:tgtEl>
                                      </p:cBhvr>
                                    </p:animEffect>
                                  </p:childTnLst>
                                </p:cTn>
                              </p:par>
                            </p:childTnLst>
                          </p:cTn>
                        </p:par>
                        <p:par>
                          <p:cTn id="15" fill="hold" nodeType="afterGroup">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t>Explain </a:t>
            </a:r>
            <a:r>
              <a:rPr lang="en-US" dirty="0"/>
              <a:t>the types of notes and prepare entries to account for </a:t>
            </a:r>
            <a:r>
              <a:rPr lang="en-US" dirty="0" smtClean="0"/>
              <a:t>notes.</a:t>
            </a:r>
            <a:r>
              <a:rPr lang="en-US" dirty="0"/>
              <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38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050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18348"/>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2"/>
          <p:cNvSpPr>
            <a:spLocks noChangeShapeType="1"/>
          </p:cNvSpPr>
          <p:nvPr/>
        </p:nvSpPr>
        <p:spPr bwMode="auto">
          <a:xfrm>
            <a:off x="7467600" y="5257800"/>
            <a:ext cx="0" cy="457200"/>
          </a:xfrm>
          <a:prstGeom prst="line">
            <a:avLst/>
          </a:prstGeom>
          <a:noFill/>
          <a:ln w="76200">
            <a:solidFill>
              <a:srgbClr val="1102D0"/>
            </a:solidFill>
            <a:round/>
            <a:headEnd/>
            <a:tailEnd/>
          </a:ln>
        </p:spPr>
        <p:txBody>
          <a:bodyPr/>
          <a:lstStyle/>
          <a:p>
            <a:endParaRPr lang="en-US" dirty="0"/>
          </a:p>
        </p:txBody>
      </p:sp>
      <p:sp>
        <p:nvSpPr>
          <p:cNvPr id="79875" name="Rectangle 3"/>
          <p:cNvSpPr>
            <a:spLocks noChangeArrowheads="1"/>
          </p:cNvSpPr>
          <p:nvPr/>
        </p:nvSpPr>
        <p:spPr bwMode="auto">
          <a:xfrm>
            <a:off x="6378575" y="5715000"/>
            <a:ext cx="2206625" cy="828432"/>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1102D0"/>
                </a:solidFill>
              </a:rPr>
              <a:t>Note Maturity Date</a:t>
            </a:r>
          </a:p>
        </p:txBody>
      </p:sp>
      <p:sp>
        <p:nvSpPr>
          <p:cNvPr id="79876" name="Rectangle 4"/>
          <p:cNvSpPr>
            <a:spLocks noChangeArrowheads="1"/>
          </p:cNvSpPr>
          <p:nvPr/>
        </p:nvSpPr>
        <p:spPr bwMode="auto">
          <a:xfrm>
            <a:off x="3435350" y="3054350"/>
            <a:ext cx="2203450" cy="596900"/>
          </a:xfrm>
          <a:prstGeom prst="rect">
            <a:avLst/>
          </a:prstGeom>
          <a:solidFill>
            <a:srgbClr val="FFFFCC"/>
          </a:solidFill>
          <a:ln w="12700">
            <a:solidFill>
              <a:schemeClr val="hlink"/>
            </a:solidFill>
            <a:miter lim="800000"/>
            <a:headEnd/>
            <a:tailEnd/>
          </a:ln>
          <a:effectLst>
            <a:outerShdw dist="53882" dir="2700000" algn="ctr" rotWithShape="0">
              <a:schemeClr val="hlink"/>
            </a:outerShdw>
          </a:effectLst>
        </p:spPr>
        <p:txBody>
          <a:bodyPr wrap="none" lIns="90488" tIns="44450" rIns="90488" bIns="44450" anchor="ctr"/>
          <a:lstStyle/>
          <a:p>
            <a:pPr algn="ctr"/>
            <a:r>
              <a:rPr lang="en-US" altLang="en-US" sz="2600" dirty="0">
                <a:solidFill>
                  <a:schemeClr val="hlink"/>
                </a:solidFill>
                <a:ea typeface="ＭＳ Ｐゴシック" pitchFamily="34" charset="-128"/>
              </a:rPr>
              <a:t>Note Payable</a:t>
            </a:r>
          </a:p>
        </p:txBody>
      </p:sp>
      <p:sp>
        <p:nvSpPr>
          <p:cNvPr id="79877" name="Line 5"/>
          <p:cNvSpPr>
            <a:spLocks noChangeShapeType="1"/>
          </p:cNvSpPr>
          <p:nvPr/>
        </p:nvSpPr>
        <p:spPr bwMode="auto">
          <a:xfrm flipH="1">
            <a:off x="2667000" y="2286000"/>
            <a:ext cx="3733800" cy="0"/>
          </a:xfrm>
          <a:prstGeom prst="line">
            <a:avLst/>
          </a:prstGeom>
          <a:noFill/>
          <a:ln w="508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79878" name="Line 6"/>
          <p:cNvSpPr>
            <a:spLocks noChangeShapeType="1"/>
          </p:cNvSpPr>
          <p:nvPr/>
        </p:nvSpPr>
        <p:spPr bwMode="auto">
          <a:xfrm flipH="1">
            <a:off x="2743200" y="2971800"/>
            <a:ext cx="37338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sp>
        <p:nvSpPr>
          <p:cNvPr id="79879" name="Rectangle 7"/>
          <p:cNvSpPr>
            <a:spLocks noChangeArrowheads="1"/>
          </p:cNvSpPr>
          <p:nvPr/>
        </p:nvSpPr>
        <p:spPr bwMode="auto">
          <a:xfrm>
            <a:off x="3049588" y="1830388"/>
            <a:ext cx="3044825" cy="45878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316501"/>
                </a:solidFill>
              </a:rPr>
              <a:t>Cash</a:t>
            </a:r>
          </a:p>
        </p:txBody>
      </p:sp>
      <p:graphicFrame>
        <p:nvGraphicFramePr>
          <p:cNvPr id="79880" name="Object 3"/>
          <p:cNvGraphicFramePr>
            <a:graphicFrameLocks/>
          </p:cNvGraphicFramePr>
          <p:nvPr/>
        </p:nvGraphicFramePr>
        <p:xfrm>
          <a:off x="19050" y="1565275"/>
          <a:ext cx="2695575" cy="1727200"/>
        </p:xfrm>
        <a:graphic>
          <a:graphicData uri="http://schemas.openxmlformats.org/presentationml/2006/ole">
            <mc:AlternateContent xmlns:mc="http://schemas.openxmlformats.org/markup-compatibility/2006">
              <mc:Choice xmlns:v="urn:schemas-microsoft-com:vml" Requires="v">
                <p:oleObj spid="_x0000_s80257" name="Microsoft ClipArt Gallery" r:id="rId4" imgW="5600700" imgH="3589338" progId="">
                  <p:embed/>
                </p:oleObj>
              </mc:Choice>
              <mc:Fallback>
                <p:oleObj name="Microsoft ClipArt Gallery" r:id="rId4" imgW="5600700" imgH="3589338" progId="">
                  <p:embed/>
                  <p:pic>
                    <p:nvPicPr>
                      <p:cNvPr id="0"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565275"/>
                        <a:ext cx="26955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81" name="Rectangle 10"/>
          <p:cNvSpPr>
            <a:spLocks noChangeArrowheads="1"/>
          </p:cNvSpPr>
          <p:nvPr/>
        </p:nvSpPr>
        <p:spPr bwMode="auto">
          <a:xfrm>
            <a:off x="77788" y="3278188"/>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Company</a:t>
            </a:r>
          </a:p>
        </p:txBody>
      </p:sp>
      <p:graphicFrame>
        <p:nvGraphicFramePr>
          <p:cNvPr id="79882" name="Object 4"/>
          <p:cNvGraphicFramePr>
            <a:graphicFrameLocks/>
          </p:cNvGraphicFramePr>
          <p:nvPr/>
        </p:nvGraphicFramePr>
        <p:xfrm>
          <a:off x="6742113" y="1828800"/>
          <a:ext cx="1884362" cy="1401763"/>
        </p:xfrm>
        <a:graphic>
          <a:graphicData uri="http://schemas.openxmlformats.org/presentationml/2006/ole">
            <mc:AlternateContent xmlns:mc="http://schemas.openxmlformats.org/markup-compatibility/2006">
              <mc:Choice xmlns:v="urn:schemas-microsoft-com:vml" Requires="v">
                <p:oleObj spid="_x0000_s80258" name="Microsoft ClipArt Gallery" r:id="rId6" imgW="8093710" imgH="6010910" progId="">
                  <p:embed/>
                </p:oleObj>
              </mc:Choice>
              <mc:Fallback>
                <p:oleObj name="Microsoft ClipArt Gallery" r:id="rId6" imgW="8093710" imgH="6010910" progId="">
                  <p:embed/>
                  <p:pic>
                    <p:nvPicPr>
                      <p:cNvPr id="0" name="Picture 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2113" y="1828800"/>
                        <a:ext cx="1884362"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83" name="Rectangle 12"/>
          <p:cNvSpPr>
            <a:spLocks noChangeArrowheads="1"/>
          </p:cNvSpPr>
          <p:nvPr/>
        </p:nvSpPr>
        <p:spPr bwMode="auto">
          <a:xfrm>
            <a:off x="6478588" y="3278188"/>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Lender</a:t>
            </a:r>
          </a:p>
        </p:txBody>
      </p:sp>
      <p:sp>
        <p:nvSpPr>
          <p:cNvPr id="79884" name="Line 13"/>
          <p:cNvSpPr>
            <a:spLocks noChangeShapeType="1"/>
          </p:cNvSpPr>
          <p:nvPr/>
        </p:nvSpPr>
        <p:spPr bwMode="auto">
          <a:xfrm>
            <a:off x="990600" y="5181600"/>
            <a:ext cx="0" cy="457200"/>
          </a:xfrm>
          <a:prstGeom prst="line">
            <a:avLst/>
          </a:prstGeom>
          <a:noFill/>
          <a:ln w="76200">
            <a:solidFill>
              <a:srgbClr val="3333CC"/>
            </a:solidFill>
            <a:round/>
            <a:headEnd/>
            <a:tailEnd/>
          </a:ln>
        </p:spPr>
        <p:txBody>
          <a:bodyPr/>
          <a:lstStyle/>
          <a:p>
            <a:endParaRPr lang="en-US" dirty="0"/>
          </a:p>
        </p:txBody>
      </p:sp>
      <p:sp>
        <p:nvSpPr>
          <p:cNvPr id="79885" name="Line 14"/>
          <p:cNvSpPr>
            <a:spLocks noChangeShapeType="1"/>
          </p:cNvSpPr>
          <p:nvPr/>
        </p:nvSpPr>
        <p:spPr bwMode="auto">
          <a:xfrm>
            <a:off x="228600" y="5105400"/>
            <a:ext cx="8686800"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79886" name="Rectangle 15"/>
          <p:cNvSpPr>
            <a:spLocks noChangeArrowheads="1"/>
          </p:cNvSpPr>
          <p:nvPr/>
        </p:nvSpPr>
        <p:spPr bwMode="auto">
          <a:xfrm>
            <a:off x="0" y="5638800"/>
            <a:ext cx="2209800" cy="459100"/>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3333CC"/>
                </a:solidFill>
              </a:rPr>
              <a:t>Note Date</a:t>
            </a:r>
          </a:p>
        </p:txBody>
      </p:sp>
      <p:sp>
        <p:nvSpPr>
          <p:cNvPr id="79887" name="Rectangle 16"/>
          <p:cNvSpPr>
            <a:spLocks noChangeArrowheads="1"/>
          </p:cNvSpPr>
          <p:nvPr/>
        </p:nvSpPr>
        <p:spPr bwMode="auto">
          <a:xfrm>
            <a:off x="1371600" y="4114801"/>
            <a:ext cx="6324600" cy="951543"/>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ea typeface="ＭＳ Ｐゴシック" pitchFamily="34" charset="-128"/>
              </a:rPr>
              <a:t>When is the repayment of the principal and interest going to be made?</a:t>
            </a:r>
          </a:p>
        </p:txBody>
      </p:sp>
      <p:sp>
        <p:nvSpPr>
          <p:cNvPr id="79888" name="Rectangle 17"/>
          <p:cNvSpPr>
            <a:spLocks noGrp="1" noChangeArrowheads="1"/>
          </p:cNvSpPr>
          <p:nvPr>
            <p:ph type="title"/>
          </p:nvPr>
        </p:nvSpPr>
        <p:spPr>
          <a:xfrm>
            <a:off x="457200" y="533400"/>
            <a:ext cx="8229600" cy="990600"/>
          </a:xfrm>
        </p:spPr>
        <p:txBody>
          <a:bodyPr/>
          <a:lstStyle/>
          <a:p>
            <a:pPr eaLnBrk="1" hangingPunct="1"/>
            <a:r>
              <a:rPr lang="en-US" altLang="en-US" b="1" dirty="0" smtClean="0"/>
              <a:t>Long-Term Notes Payable</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A9FE5292-AC8B-4B00-89A8-644CC8C862A7}" type="slidenum">
              <a:rPr lang="en-US" smtClean="0"/>
              <a:pPr>
                <a:defRPr/>
              </a:pPr>
              <a:t>39</a:t>
            </a:fld>
            <a:endParaRPr lang="en-US" dirty="0"/>
          </a:p>
        </p:txBody>
      </p:sp>
      <p:sp>
        <p:nvSpPr>
          <p:cNvPr id="20" name="Rounded Rectangle 19"/>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C:\Documents and Settings\Cindy\Local Settings\Temporary Internet Files\Content.IE5\FY78CW2H\MP900411828[1].jpg"/>
          <p:cNvPicPr>
            <a:picLocks noChangeAspect="1" noChangeArrowheads="1"/>
          </p:cNvPicPr>
          <p:nvPr/>
        </p:nvPicPr>
        <p:blipFill>
          <a:blip r:embed="rId4" cstate="print"/>
          <a:srcRect/>
          <a:stretch>
            <a:fillRect/>
          </a:stretch>
        </p:blipFill>
        <p:spPr bwMode="auto">
          <a:xfrm>
            <a:off x="6605350" y="2198689"/>
            <a:ext cx="2147887" cy="1828800"/>
          </a:xfrm>
          <a:prstGeom prst="rect">
            <a:avLst/>
          </a:prstGeom>
          <a:noFill/>
          <a:ln w="9525">
            <a:noFill/>
            <a:miter lim="800000"/>
            <a:headEnd/>
            <a:tailEnd/>
          </a:ln>
        </p:spPr>
      </p:pic>
      <p:sp>
        <p:nvSpPr>
          <p:cNvPr id="19475" name="Line 19"/>
          <p:cNvSpPr>
            <a:spLocks noChangeShapeType="1"/>
          </p:cNvSpPr>
          <p:nvPr/>
        </p:nvSpPr>
        <p:spPr bwMode="auto">
          <a:xfrm flipH="1">
            <a:off x="2859088" y="3243263"/>
            <a:ext cx="35814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sp>
        <p:nvSpPr>
          <p:cNvPr id="3103" name="Rectangle 20"/>
          <p:cNvSpPr>
            <a:spLocks noChangeArrowheads="1"/>
          </p:cNvSpPr>
          <p:nvPr/>
        </p:nvSpPr>
        <p:spPr bwMode="auto">
          <a:xfrm>
            <a:off x="3081338" y="2833688"/>
            <a:ext cx="3140075" cy="3968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t>Bond Interest Payments</a:t>
            </a:r>
          </a:p>
        </p:txBody>
      </p:sp>
      <p:graphicFrame>
        <p:nvGraphicFramePr>
          <p:cNvPr id="46085" name="Object 2"/>
          <p:cNvGraphicFramePr>
            <a:graphicFrameLocks/>
          </p:cNvGraphicFramePr>
          <p:nvPr>
            <p:extLst>
              <p:ext uri="{D42A27DB-BD31-4B8C-83A1-F6EECF244321}">
                <p14:modId xmlns:p14="http://schemas.microsoft.com/office/powerpoint/2010/main" val="2966741806"/>
              </p:ext>
            </p:extLst>
          </p:nvPr>
        </p:nvGraphicFramePr>
        <p:xfrm>
          <a:off x="338058" y="2155825"/>
          <a:ext cx="2586038" cy="1552575"/>
        </p:xfrm>
        <a:graphic>
          <a:graphicData uri="http://schemas.openxmlformats.org/presentationml/2006/ole">
            <mc:AlternateContent xmlns:mc="http://schemas.openxmlformats.org/markup-compatibility/2006">
              <mc:Choice xmlns:v="urn:schemas-microsoft-com:vml" Requires="v">
                <p:oleObj spid="_x0000_s46273" name="Microsoft ClipArt Gallery" r:id="rId5" imgW="5600700" imgH="3589338" progId="">
                  <p:embed/>
                </p:oleObj>
              </mc:Choice>
              <mc:Fallback>
                <p:oleObj name="Microsoft ClipArt Gallery" r:id="rId5" imgW="5600700" imgH="3589338" progId="">
                  <p:embed/>
                  <p:pic>
                    <p:nvPicPr>
                      <p:cNvPr id="0" name="Picture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058" y="2155825"/>
                        <a:ext cx="25860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6" name="Rectangle 25"/>
          <p:cNvSpPr>
            <a:spLocks noChangeArrowheads="1"/>
          </p:cNvSpPr>
          <p:nvPr/>
        </p:nvSpPr>
        <p:spPr bwMode="auto">
          <a:xfrm>
            <a:off x="366236" y="3724450"/>
            <a:ext cx="2336800" cy="40798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Corporation</a:t>
            </a:r>
          </a:p>
        </p:txBody>
      </p:sp>
      <p:sp>
        <p:nvSpPr>
          <p:cNvPr id="46087" name="Rectangle 27"/>
          <p:cNvSpPr>
            <a:spLocks noChangeArrowheads="1"/>
          </p:cNvSpPr>
          <p:nvPr/>
        </p:nvSpPr>
        <p:spPr bwMode="auto">
          <a:xfrm>
            <a:off x="6502400" y="3912112"/>
            <a:ext cx="2336800" cy="407988"/>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Investors</a:t>
            </a:r>
          </a:p>
        </p:txBody>
      </p:sp>
      <p:grpSp>
        <p:nvGrpSpPr>
          <p:cNvPr id="2" name="Group 33"/>
          <p:cNvGrpSpPr>
            <a:grpSpLocks/>
          </p:cNvGrpSpPr>
          <p:nvPr/>
        </p:nvGrpSpPr>
        <p:grpSpPr bwMode="auto">
          <a:xfrm>
            <a:off x="504825" y="4148488"/>
            <a:ext cx="8334375" cy="2425225"/>
            <a:chOff x="505597" y="4148279"/>
            <a:chExt cx="8333603" cy="2425428"/>
          </a:xfrm>
        </p:grpSpPr>
        <p:sp>
          <p:nvSpPr>
            <p:cNvPr id="46092" name="Line 2"/>
            <p:cNvSpPr>
              <a:spLocks noChangeShapeType="1"/>
            </p:cNvSpPr>
            <p:nvPr/>
          </p:nvSpPr>
          <p:spPr bwMode="auto">
            <a:xfrm>
              <a:off x="1905642" y="5486304"/>
              <a:ext cx="0" cy="282113"/>
            </a:xfrm>
            <a:prstGeom prst="line">
              <a:avLst/>
            </a:prstGeom>
            <a:noFill/>
            <a:ln w="76200">
              <a:solidFill>
                <a:schemeClr val="tx1"/>
              </a:solidFill>
              <a:round/>
              <a:headEnd/>
              <a:tailEnd/>
            </a:ln>
          </p:spPr>
          <p:txBody>
            <a:bodyPr/>
            <a:lstStyle/>
            <a:p>
              <a:endParaRPr lang="en-US" dirty="0"/>
            </a:p>
          </p:txBody>
        </p:sp>
        <p:sp>
          <p:nvSpPr>
            <p:cNvPr id="46093" name="Line 3"/>
            <p:cNvSpPr>
              <a:spLocks noChangeShapeType="1"/>
            </p:cNvSpPr>
            <p:nvPr/>
          </p:nvSpPr>
          <p:spPr bwMode="auto">
            <a:xfrm>
              <a:off x="2223669" y="5037894"/>
              <a:ext cx="0" cy="410768"/>
            </a:xfrm>
            <a:prstGeom prst="line">
              <a:avLst/>
            </a:prstGeom>
            <a:noFill/>
            <a:ln w="76200">
              <a:solidFill>
                <a:srgbClr val="009900"/>
              </a:solidFill>
              <a:round/>
              <a:headEnd/>
              <a:tailEnd/>
            </a:ln>
          </p:spPr>
          <p:txBody>
            <a:bodyPr/>
            <a:lstStyle/>
            <a:p>
              <a:endParaRPr lang="en-US" dirty="0"/>
            </a:p>
          </p:txBody>
        </p:sp>
        <p:sp>
          <p:nvSpPr>
            <p:cNvPr id="46094" name="Line 4"/>
            <p:cNvSpPr>
              <a:spLocks noChangeShapeType="1"/>
            </p:cNvSpPr>
            <p:nvPr/>
          </p:nvSpPr>
          <p:spPr bwMode="auto">
            <a:xfrm>
              <a:off x="2662268" y="5037894"/>
              <a:ext cx="0" cy="410768"/>
            </a:xfrm>
            <a:prstGeom prst="line">
              <a:avLst/>
            </a:prstGeom>
            <a:noFill/>
            <a:ln w="76200">
              <a:solidFill>
                <a:srgbClr val="009900"/>
              </a:solidFill>
              <a:round/>
              <a:headEnd/>
              <a:tailEnd/>
            </a:ln>
          </p:spPr>
          <p:txBody>
            <a:bodyPr/>
            <a:lstStyle/>
            <a:p>
              <a:endParaRPr lang="en-US" dirty="0"/>
            </a:p>
          </p:txBody>
        </p:sp>
        <p:sp>
          <p:nvSpPr>
            <p:cNvPr id="46095" name="Line 5"/>
            <p:cNvSpPr>
              <a:spLocks noChangeShapeType="1"/>
            </p:cNvSpPr>
            <p:nvPr/>
          </p:nvSpPr>
          <p:spPr bwMode="auto">
            <a:xfrm>
              <a:off x="3100867" y="5037894"/>
              <a:ext cx="0" cy="410768"/>
            </a:xfrm>
            <a:prstGeom prst="line">
              <a:avLst/>
            </a:prstGeom>
            <a:noFill/>
            <a:ln w="76200">
              <a:solidFill>
                <a:srgbClr val="009900"/>
              </a:solidFill>
              <a:round/>
              <a:headEnd/>
              <a:tailEnd/>
            </a:ln>
          </p:spPr>
          <p:txBody>
            <a:bodyPr/>
            <a:lstStyle/>
            <a:p>
              <a:endParaRPr lang="en-US" dirty="0"/>
            </a:p>
          </p:txBody>
        </p:sp>
        <p:sp>
          <p:nvSpPr>
            <p:cNvPr id="46096" name="Line 6"/>
            <p:cNvSpPr>
              <a:spLocks noChangeShapeType="1"/>
            </p:cNvSpPr>
            <p:nvPr/>
          </p:nvSpPr>
          <p:spPr bwMode="auto">
            <a:xfrm>
              <a:off x="3539466" y="5037894"/>
              <a:ext cx="0" cy="410768"/>
            </a:xfrm>
            <a:prstGeom prst="line">
              <a:avLst/>
            </a:prstGeom>
            <a:noFill/>
            <a:ln w="76200">
              <a:solidFill>
                <a:srgbClr val="009900"/>
              </a:solidFill>
              <a:round/>
              <a:headEnd/>
              <a:tailEnd/>
            </a:ln>
          </p:spPr>
          <p:txBody>
            <a:bodyPr/>
            <a:lstStyle/>
            <a:p>
              <a:endParaRPr lang="en-US" dirty="0"/>
            </a:p>
          </p:txBody>
        </p:sp>
        <p:sp>
          <p:nvSpPr>
            <p:cNvPr id="46097" name="Line 7"/>
            <p:cNvSpPr>
              <a:spLocks noChangeShapeType="1"/>
            </p:cNvSpPr>
            <p:nvPr/>
          </p:nvSpPr>
          <p:spPr bwMode="auto">
            <a:xfrm>
              <a:off x="3978064" y="5037894"/>
              <a:ext cx="0" cy="410768"/>
            </a:xfrm>
            <a:prstGeom prst="line">
              <a:avLst/>
            </a:prstGeom>
            <a:noFill/>
            <a:ln w="76200">
              <a:solidFill>
                <a:srgbClr val="009900"/>
              </a:solidFill>
              <a:round/>
              <a:headEnd/>
              <a:tailEnd/>
            </a:ln>
          </p:spPr>
          <p:txBody>
            <a:bodyPr/>
            <a:lstStyle/>
            <a:p>
              <a:endParaRPr lang="en-US" dirty="0"/>
            </a:p>
          </p:txBody>
        </p:sp>
        <p:sp>
          <p:nvSpPr>
            <p:cNvPr id="46098" name="Line 8"/>
            <p:cNvSpPr>
              <a:spLocks noChangeShapeType="1"/>
            </p:cNvSpPr>
            <p:nvPr/>
          </p:nvSpPr>
          <p:spPr bwMode="auto">
            <a:xfrm>
              <a:off x="4416663" y="5037894"/>
              <a:ext cx="0" cy="410768"/>
            </a:xfrm>
            <a:prstGeom prst="line">
              <a:avLst/>
            </a:prstGeom>
            <a:noFill/>
            <a:ln w="76200">
              <a:solidFill>
                <a:srgbClr val="009900"/>
              </a:solidFill>
              <a:round/>
              <a:headEnd/>
              <a:tailEnd/>
            </a:ln>
          </p:spPr>
          <p:txBody>
            <a:bodyPr/>
            <a:lstStyle/>
            <a:p>
              <a:endParaRPr lang="en-US" dirty="0"/>
            </a:p>
          </p:txBody>
        </p:sp>
        <p:sp>
          <p:nvSpPr>
            <p:cNvPr id="46099" name="Line 9"/>
            <p:cNvSpPr>
              <a:spLocks noChangeShapeType="1"/>
            </p:cNvSpPr>
            <p:nvPr/>
          </p:nvSpPr>
          <p:spPr bwMode="auto">
            <a:xfrm>
              <a:off x="4855262" y="5037894"/>
              <a:ext cx="0" cy="410768"/>
            </a:xfrm>
            <a:prstGeom prst="line">
              <a:avLst/>
            </a:prstGeom>
            <a:noFill/>
            <a:ln w="76200">
              <a:solidFill>
                <a:srgbClr val="009900"/>
              </a:solidFill>
              <a:round/>
              <a:headEnd/>
              <a:tailEnd/>
            </a:ln>
          </p:spPr>
          <p:txBody>
            <a:bodyPr/>
            <a:lstStyle/>
            <a:p>
              <a:endParaRPr lang="en-US" dirty="0"/>
            </a:p>
          </p:txBody>
        </p:sp>
        <p:sp>
          <p:nvSpPr>
            <p:cNvPr id="46100" name="Line 10"/>
            <p:cNvSpPr>
              <a:spLocks noChangeShapeType="1"/>
            </p:cNvSpPr>
            <p:nvPr/>
          </p:nvSpPr>
          <p:spPr bwMode="auto">
            <a:xfrm>
              <a:off x="5293860" y="5037894"/>
              <a:ext cx="0" cy="410768"/>
            </a:xfrm>
            <a:prstGeom prst="line">
              <a:avLst/>
            </a:prstGeom>
            <a:noFill/>
            <a:ln w="76200">
              <a:solidFill>
                <a:srgbClr val="009900"/>
              </a:solidFill>
              <a:round/>
              <a:headEnd/>
              <a:tailEnd/>
            </a:ln>
          </p:spPr>
          <p:txBody>
            <a:bodyPr/>
            <a:lstStyle/>
            <a:p>
              <a:endParaRPr lang="en-US" dirty="0"/>
            </a:p>
          </p:txBody>
        </p:sp>
        <p:sp>
          <p:nvSpPr>
            <p:cNvPr id="46101" name="Line 11"/>
            <p:cNvSpPr>
              <a:spLocks noChangeShapeType="1"/>
            </p:cNvSpPr>
            <p:nvPr/>
          </p:nvSpPr>
          <p:spPr bwMode="auto">
            <a:xfrm>
              <a:off x="5732459" y="5037894"/>
              <a:ext cx="0" cy="410768"/>
            </a:xfrm>
            <a:prstGeom prst="line">
              <a:avLst/>
            </a:prstGeom>
            <a:noFill/>
            <a:ln w="76200">
              <a:solidFill>
                <a:srgbClr val="009900"/>
              </a:solidFill>
              <a:round/>
              <a:headEnd/>
              <a:tailEnd/>
            </a:ln>
          </p:spPr>
          <p:txBody>
            <a:bodyPr/>
            <a:lstStyle/>
            <a:p>
              <a:endParaRPr lang="en-US" dirty="0"/>
            </a:p>
          </p:txBody>
        </p:sp>
        <p:sp>
          <p:nvSpPr>
            <p:cNvPr id="46102" name="Line 12"/>
            <p:cNvSpPr>
              <a:spLocks noChangeShapeType="1"/>
            </p:cNvSpPr>
            <p:nvPr/>
          </p:nvSpPr>
          <p:spPr bwMode="auto">
            <a:xfrm>
              <a:off x="6171058" y="5037894"/>
              <a:ext cx="0" cy="410768"/>
            </a:xfrm>
            <a:prstGeom prst="line">
              <a:avLst/>
            </a:prstGeom>
            <a:noFill/>
            <a:ln w="76200">
              <a:solidFill>
                <a:srgbClr val="009900"/>
              </a:solidFill>
              <a:round/>
              <a:headEnd/>
              <a:tailEnd/>
            </a:ln>
          </p:spPr>
          <p:txBody>
            <a:bodyPr/>
            <a:lstStyle/>
            <a:p>
              <a:endParaRPr lang="en-US" dirty="0"/>
            </a:p>
          </p:txBody>
        </p:sp>
        <p:sp>
          <p:nvSpPr>
            <p:cNvPr id="46103" name="Line 13"/>
            <p:cNvSpPr>
              <a:spLocks noChangeShapeType="1"/>
            </p:cNvSpPr>
            <p:nvPr/>
          </p:nvSpPr>
          <p:spPr bwMode="auto">
            <a:xfrm>
              <a:off x="6609657" y="5037894"/>
              <a:ext cx="0" cy="410768"/>
            </a:xfrm>
            <a:prstGeom prst="line">
              <a:avLst/>
            </a:prstGeom>
            <a:noFill/>
            <a:ln w="76200">
              <a:solidFill>
                <a:srgbClr val="009900"/>
              </a:solidFill>
              <a:round/>
              <a:headEnd/>
              <a:tailEnd/>
            </a:ln>
          </p:spPr>
          <p:txBody>
            <a:bodyPr/>
            <a:lstStyle/>
            <a:p>
              <a:endParaRPr lang="en-US" dirty="0"/>
            </a:p>
          </p:txBody>
        </p:sp>
        <p:sp>
          <p:nvSpPr>
            <p:cNvPr id="46104" name="Line 14"/>
            <p:cNvSpPr>
              <a:spLocks noChangeShapeType="1"/>
            </p:cNvSpPr>
            <p:nvPr/>
          </p:nvSpPr>
          <p:spPr bwMode="auto">
            <a:xfrm>
              <a:off x="7048255" y="5037894"/>
              <a:ext cx="0" cy="410768"/>
            </a:xfrm>
            <a:prstGeom prst="line">
              <a:avLst/>
            </a:prstGeom>
            <a:noFill/>
            <a:ln w="76200">
              <a:solidFill>
                <a:srgbClr val="009900"/>
              </a:solidFill>
              <a:round/>
              <a:headEnd/>
              <a:tailEnd/>
            </a:ln>
          </p:spPr>
          <p:txBody>
            <a:bodyPr/>
            <a:lstStyle/>
            <a:p>
              <a:endParaRPr lang="en-US" dirty="0"/>
            </a:p>
          </p:txBody>
        </p:sp>
        <p:sp>
          <p:nvSpPr>
            <p:cNvPr id="46105" name="Line 15"/>
            <p:cNvSpPr>
              <a:spLocks noChangeShapeType="1"/>
            </p:cNvSpPr>
            <p:nvPr/>
          </p:nvSpPr>
          <p:spPr bwMode="auto">
            <a:xfrm>
              <a:off x="7486854" y="5037894"/>
              <a:ext cx="0" cy="410768"/>
            </a:xfrm>
            <a:prstGeom prst="line">
              <a:avLst/>
            </a:prstGeom>
            <a:noFill/>
            <a:ln w="76200">
              <a:solidFill>
                <a:srgbClr val="009900"/>
              </a:solidFill>
              <a:round/>
              <a:headEnd/>
              <a:tailEnd/>
            </a:ln>
          </p:spPr>
          <p:txBody>
            <a:bodyPr/>
            <a:lstStyle/>
            <a:p>
              <a:endParaRPr lang="en-US" dirty="0"/>
            </a:p>
          </p:txBody>
        </p:sp>
        <p:sp>
          <p:nvSpPr>
            <p:cNvPr id="46106" name="Line 16"/>
            <p:cNvSpPr>
              <a:spLocks noChangeShapeType="1"/>
            </p:cNvSpPr>
            <p:nvPr/>
          </p:nvSpPr>
          <p:spPr bwMode="auto">
            <a:xfrm>
              <a:off x="1785071" y="5037894"/>
              <a:ext cx="0" cy="410768"/>
            </a:xfrm>
            <a:prstGeom prst="line">
              <a:avLst/>
            </a:prstGeom>
            <a:noFill/>
            <a:ln w="76200">
              <a:solidFill>
                <a:srgbClr val="009900"/>
              </a:solidFill>
              <a:round/>
              <a:headEnd/>
              <a:tailEnd/>
            </a:ln>
          </p:spPr>
          <p:txBody>
            <a:bodyPr/>
            <a:lstStyle/>
            <a:p>
              <a:endParaRPr lang="en-US" dirty="0"/>
            </a:p>
          </p:txBody>
        </p:sp>
        <p:sp>
          <p:nvSpPr>
            <p:cNvPr id="46107" name="Rectangle 17"/>
            <p:cNvSpPr>
              <a:spLocks noChangeArrowheads="1"/>
            </p:cNvSpPr>
            <p:nvPr/>
          </p:nvSpPr>
          <p:spPr bwMode="auto">
            <a:xfrm>
              <a:off x="971664" y="5745206"/>
              <a:ext cx="1904825" cy="828501"/>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t>Bond Issue Date</a:t>
              </a:r>
            </a:p>
          </p:txBody>
        </p:sp>
        <p:sp>
          <p:nvSpPr>
            <p:cNvPr id="46108" name="Line 18"/>
            <p:cNvSpPr>
              <a:spLocks noChangeShapeType="1"/>
            </p:cNvSpPr>
            <p:nvPr/>
          </p:nvSpPr>
          <p:spPr bwMode="auto">
            <a:xfrm>
              <a:off x="505597" y="5448201"/>
              <a:ext cx="8333603"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46109" name="Rectangle 22"/>
            <p:cNvSpPr>
              <a:spLocks noChangeArrowheads="1"/>
            </p:cNvSpPr>
            <p:nvPr/>
          </p:nvSpPr>
          <p:spPr bwMode="auto">
            <a:xfrm>
              <a:off x="2166306" y="4148279"/>
              <a:ext cx="4967740" cy="40791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9900"/>
                  </a:solidFill>
                </a:rPr>
                <a:t>Bond Interest Payments</a:t>
              </a:r>
            </a:p>
          </p:txBody>
        </p:sp>
        <p:sp>
          <p:nvSpPr>
            <p:cNvPr id="46110" name="Freeform 23"/>
            <p:cNvSpPr>
              <a:spLocks/>
            </p:cNvSpPr>
            <p:nvPr/>
          </p:nvSpPr>
          <p:spPr bwMode="auto">
            <a:xfrm>
              <a:off x="1578410" y="4504703"/>
              <a:ext cx="6231757" cy="623283"/>
            </a:xfrm>
            <a:custGeom>
              <a:avLst/>
              <a:gdLst>
                <a:gd name="T0" fmla="*/ 2147483647 w 4092"/>
                <a:gd name="T1" fmla="*/ 2147483647 h 437"/>
                <a:gd name="T2" fmla="*/ 2147483647 w 4092"/>
                <a:gd name="T3" fmla="*/ 2147483647 h 437"/>
                <a:gd name="T4" fmla="*/ 2147483647 w 4092"/>
                <a:gd name="T5" fmla="*/ 2147483647 h 437"/>
                <a:gd name="T6" fmla="*/ 2147483647 w 4092"/>
                <a:gd name="T7" fmla="*/ 2147483647 h 437"/>
                <a:gd name="T8" fmla="*/ 2147483647 w 4092"/>
                <a:gd name="T9" fmla="*/ 2147483647 h 437"/>
                <a:gd name="T10" fmla="*/ 2147483647 w 4092"/>
                <a:gd name="T11" fmla="*/ 2147483647 h 437"/>
                <a:gd name="T12" fmla="*/ 2147483647 w 4092"/>
                <a:gd name="T13" fmla="*/ 2147483647 h 437"/>
                <a:gd name="T14" fmla="*/ 2147483647 w 4092"/>
                <a:gd name="T15" fmla="*/ 2147483647 h 437"/>
                <a:gd name="T16" fmla="*/ 2147483647 w 4092"/>
                <a:gd name="T17" fmla="*/ 2147483647 h 437"/>
                <a:gd name="T18" fmla="*/ 2147483647 w 4092"/>
                <a:gd name="T19" fmla="*/ 2147483647 h 437"/>
                <a:gd name="T20" fmla="*/ 2147483647 w 4092"/>
                <a:gd name="T21" fmla="*/ 2147483647 h 437"/>
                <a:gd name="T22" fmla="*/ 2147483647 w 4092"/>
                <a:gd name="T23" fmla="*/ 2147483647 h 437"/>
                <a:gd name="T24" fmla="*/ 2147483647 w 4092"/>
                <a:gd name="T25" fmla="*/ 2147483647 h 437"/>
                <a:gd name="T26" fmla="*/ 2147483647 w 4092"/>
                <a:gd name="T27" fmla="*/ 2147483647 h 437"/>
                <a:gd name="T28" fmla="*/ 2147483647 w 4092"/>
                <a:gd name="T29" fmla="*/ 2147483647 h 437"/>
                <a:gd name="T30" fmla="*/ 2147483647 w 4092"/>
                <a:gd name="T31" fmla="*/ 2147483647 h 437"/>
                <a:gd name="T32" fmla="*/ 2147483647 w 4092"/>
                <a:gd name="T33" fmla="*/ 2147483647 h 437"/>
                <a:gd name="T34" fmla="*/ 2147483647 w 4092"/>
                <a:gd name="T35" fmla="*/ 2147483647 h 437"/>
                <a:gd name="T36" fmla="*/ 2147483647 w 4092"/>
                <a:gd name="T37" fmla="*/ 2147483647 h 437"/>
                <a:gd name="T38" fmla="*/ 2147483647 w 4092"/>
                <a:gd name="T39" fmla="*/ 2147483647 h 437"/>
                <a:gd name="T40" fmla="*/ 2147483647 w 4092"/>
                <a:gd name="T41" fmla="*/ 2147483647 h 437"/>
                <a:gd name="T42" fmla="*/ 2147483647 w 4092"/>
                <a:gd name="T43" fmla="*/ 2147483647 h 437"/>
                <a:gd name="T44" fmla="*/ 2147483647 w 4092"/>
                <a:gd name="T45" fmla="*/ 2147483647 h 437"/>
                <a:gd name="T46" fmla="*/ 2147483647 w 4092"/>
                <a:gd name="T47" fmla="*/ 2147483647 h 437"/>
                <a:gd name="T48" fmla="*/ 2147483647 w 4092"/>
                <a:gd name="T49" fmla="*/ 2147483647 h 437"/>
                <a:gd name="T50" fmla="*/ 2147483647 w 4092"/>
                <a:gd name="T51" fmla="*/ 2147483647 h 437"/>
                <a:gd name="T52" fmla="*/ 2147483647 w 4092"/>
                <a:gd name="T53" fmla="*/ 2147483647 h 437"/>
                <a:gd name="T54" fmla="*/ 2147483647 w 4092"/>
                <a:gd name="T55" fmla="*/ 2147483647 h 437"/>
                <a:gd name="T56" fmla="*/ 2147483647 w 4092"/>
                <a:gd name="T57" fmla="*/ 2147483647 h 437"/>
                <a:gd name="T58" fmla="*/ 2147483647 w 4092"/>
                <a:gd name="T59" fmla="*/ 2147483647 h 437"/>
                <a:gd name="T60" fmla="*/ 2147483647 w 4092"/>
                <a:gd name="T61" fmla="*/ 2147483647 h 437"/>
                <a:gd name="T62" fmla="*/ 2147483647 w 4092"/>
                <a:gd name="T63" fmla="*/ 2147483647 h 437"/>
                <a:gd name="T64" fmla="*/ 2147483647 w 4092"/>
                <a:gd name="T65" fmla="*/ 2147483647 h 437"/>
                <a:gd name="T66" fmla="*/ 2147483647 w 4092"/>
                <a:gd name="T67" fmla="*/ 2147483647 h 437"/>
                <a:gd name="T68" fmla="*/ 2147483647 w 4092"/>
                <a:gd name="T69" fmla="*/ 2147483647 h 437"/>
                <a:gd name="T70" fmla="*/ 2147483647 w 4092"/>
                <a:gd name="T71" fmla="*/ 2147483647 h 437"/>
                <a:gd name="T72" fmla="*/ 2147483647 w 4092"/>
                <a:gd name="T73" fmla="*/ 2147483647 h 437"/>
                <a:gd name="T74" fmla="*/ 2147483647 w 4092"/>
                <a:gd name="T75" fmla="*/ 2147483647 h 437"/>
                <a:gd name="T76" fmla="*/ 2147483647 w 4092"/>
                <a:gd name="T77" fmla="*/ 2147483647 h 437"/>
                <a:gd name="T78" fmla="*/ 2147483647 w 4092"/>
                <a:gd name="T79" fmla="*/ 2147483647 h 437"/>
                <a:gd name="T80" fmla="*/ 2147483647 w 4092"/>
                <a:gd name="T81" fmla="*/ 2147483647 h 437"/>
                <a:gd name="T82" fmla="*/ 2147483647 w 4092"/>
                <a:gd name="T83" fmla="*/ 2147483647 h 437"/>
                <a:gd name="T84" fmla="*/ 2147483647 w 4092"/>
                <a:gd name="T85" fmla="*/ 2147483647 h 437"/>
                <a:gd name="T86" fmla="*/ 2147483647 w 4092"/>
                <a:gd name="T87" fmla="*/ 2147483647 h 437"/>
                <a:gd name="T88" fmla="*/ 2147483647 w 4092"/>
                <a:gd name="T89" fmla="*/ 2147483647 h 437"/>
                <a:gd name="T90" fmla="*/ 2147483647 w 4092"/>
                <a:gd name="T91" fmla="*/ 2147483647 h 437"/>
                <a:gd name="T92" fmla="*/ 2147483647 w 4092"/>
                <a:gd name="T93" fmla="*/ 2147483647 h 437"/>
                <a:gd name="T94" fmla="*/ 2147483647 w 4092"/>
                <a:gd name="T95" fmla="*/ 2147483647 h 437"/>
                <a:gd name="T96" fmla="*/ 2147483647 w 4092"/>
                <a:gd name="T97" fmla="*/ 2147483647 h 437"/>
                <a:gd name="T98" fmla="*/ 2147483647 w 4092"/>
                <a:gd name="T99" fmla="*/ 0 h 437"/>
                <a:gd name="T100" fmla="*/ 2147483647 w 4092"/>
                <a:gd name="T101" fmla="*/ 2147483647 h 437"/>
                <a:gd name="T102" fmla="*/ 2147483647 w 4092"/>
                <a:gd name="T103" fmla="*/ 2147483647 h 437"/>
                <a:gd name="T104" fmla="*/ 2147483647 w 4092"/>
                <a:gd name="T105" fmla="*/ 2147483647 h 437"/>
                <a:gd name="T106" fmla="*/ 2147483647 w 4092"/>
                <a:gd name="T107" fmla="*/ 2147483647 h 437"/>
                <a:gd name="T108" fmla="*/ 2147483647 w 4092"/>
                <a:gd name="T109" fmla="*/ 2147483647 h 437"/>
                <a:gd name="T110" fmla="*/ 2147483647 w 4092"/>
                <a:gd name="T111" fmla="*/ 2147483647 h 4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92"/>
                <a:gd name="T169" fmla="*/ 0 h 437"/>
                <a:gd name="T170" fmla="*/ 4092 w 4092"/>
                <a:gd name="T171" fmla="*/ 437 h 4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92" h="437">
                  <a:moveTo>
                    <a:pt x="767" y="147"/>
                  </a:moveTo>
                  <a:lnTo>
                    <a:pt x="691" y="151"/>
                  </a:lnTo>
                  <a:lnTo>
                    <a:pt x="616" y="155"/>
                  </a:lnTo>
                  <a:lnTo>
                    <a:pt x="540" y="162"/>
                  </a:lnTo>
                  <a:lnTo>
                    <a:pt x="467" y="173"/>
                  </a:lnTo>
                  <a:lnTo>
                    <a:pt x="397" y="185"/>
                  </a:lnTo>
                  <a:lnTo>
                    <a:pt x="331" y="201"/>
                  </a:lnTo>
                  <a:lnTo>
                    <a:pt x="268" y="219"/>
                  </a:lnTo>
                  <a:lnTo>
                    <a:pt x="214" y="239"/>
                  </a:lnTo>
                  <a:lnTo>
                    <a:pt x="163" y="261"/>
                  </a:lnTo>
                  <a:lnTo>
                    <a:pt x="118" y="285"/>
                  </a:lnTo>
                  <a:lnTo>
                    <a:pt x="81" y="310"/>
                  </a:lnTo>
                  <a:lnTo>
                    <a:pt x="49" y="336"/>
                  </a:lnTo>
                  <a:lnTo>
                    <a:pt x="27" y="364"/>
                  </a:lnTo>
                  <a:lnTo>
                    <a:pt x="9" y="393"/>
                  </a:lnTo>
                  <a:lnTo>
                    <a:pt x="1" y="421"/>
                  </a:lnTo>
                  <a:lnTo>
                    <a:pt x="0" y="436"/>
                  </a:lnTo>
                  <a:lnTo>
                    <a:pt x="2" y="413"/>
                  </a:lnTo>
                  <a:lnTo>
                    <a:pt x="15" y="388"/>
                  </a:lnTo>
                  <a:lnTo>
                    <a:pt x="37" y="364"/>
                  </a:lnTo>
                  <a:lnTo>
                    <a:pt x="62" y="343"/>
                  </a:lnTo>
                  <a:lnTo>
                    <a:pt x="95" y="322"/>
                  </a:lnTo>
                  <a:lnTo>
                    <a:pt x="137" y="302"/>
                  </a:lnTo>
                  <a:lnTo>
                    <a:pt x="182" y="286"/>
                  </a:lnTo>
                  <a:lnTo>
                    <a:pt x="233" y="270"/>
                  </a:lnTo>
                  <a:lnTo>
                    <a:pt x="289" y="258"/>
                  </a:lnTo>
                  <a:lnTo>
                    <a:pt x="348" y="247"/>
                  </a:lnTo>
                  <a:lnTo>
                    <a:pt x="410" y="240"/>
                  </a:lnTo>
                  <a:lnTo>
                    <a:pt x="472" y="235"/>
                  </a:lnTo>
                  <a:lnTo>
                    <a:pt x="537" y="234"/>
                  </a:lnTo>
                  <a:lnTo>
                    <a:pt x="1581" y="234"/>
                  </a:lnTo>
                  <a:lnTo>
                    <a:pt x="1641" y="232"/>
                  </a:lnTo>
                  <a:lnTo>
                    <a:pt x="1699" y="228"/>
                  </a:lnTo>
                  <a:lnTo>
                    <a:pt x="1756" y="219"/>
                  </a:lnTo>
                  <a:lnTo>
                    <a:pt x="1810" y="210"/>
                  </a:lnTo>
                  <a:lnTo>
                    <a:pt x="1858" y="197"/>
                  </a:lnTo>
                  <a:lnTo>
                    <a:pt x="1903" y="182"/>
                  </a:lnTo>
                  <a:lnTo>
                    <a:pt x="1945" y="165"/>
                  </a:lnTo>
                  <a:lnTo>
                    <a:pt x="1978" y="147"/>
                  </a:lnTo>
                  <a:lnTo>
                    <a:pt x="2004" y="126"/>
                  </a:lnTo>
                  <a:lnTo>
                    <a:pt x="2024" y="105"/>
                  </a:lnTo>
                  <a:lnTo>
                    <a:pt x="2037" y="82"/>
                  </a:lnTo>
                  <a:lnTo>
                    <a:pt x="2043" y="60"/>
                  </a:lnTo>
                  <a:lnTo>
                    <a:pt x="2046" y="58"/>
                  </a:lnTo>
                  <a:lnTo>
                    <a:pt x="2046" y="60"/>
                  </a:lnTo>
                  <a:lnTo>
                    <a:pt x="2052" y="82"/>
                  </a:lnTo>
                  <a:lnTo>
                    <a:pt x="2064" y="105"/>
                  </a:lnTo>
                  <a:lnTo>
                    <a:pt x="2084" y="126"/>
                  </a:lnTo>
                  <a:lnTo>
                    <a:pt x="2111" y="147"/>
                  </a:lnTo>
                  <a:lnTo>
                    <a:pt x="2146" y="165"/>
                  </a:lnTo>
                  <a:lnTo>
                    <a:pt x="2185" y="182"/>
                  </a:lnTo>
                  <a:lnTo>
                    <a:pt x="2230" y="197"/>
                  </a:lnTo>
                  <a:lnTo>
                    <a:pt x="2280" y="210"/>
                  </a:lnTo>
                  <a:lnTo>
                    <a:pt x="2333" y="219"/>
                  </a:lnTo>
                  <a:lnTo>
                    <a:pt x="2388" y="228"/>
                  </a:lnTo>
                  <a:lnTo>
                    <a:pt x="2448" y="232"/>
                  </a:lnTo>
                  <a:lnTo>
                    <a:pt x="2508" y="234"/>
                  </a:lnTo>
                  <a:lnTo>
                    <a:pt x="3552" y="234"/>
                  </a:lnTo>
                  <a:lnTo>
                    <a:pt x="3614" y="235"/>
                  </a:lnTo>
                  <a:lnTo>
                    <a:pt x="3679" y="240"/>
                  </a:lnTo>
                  <a:lnTo>
                    <a:pt x="3742" y="247"/>
                  </a:lnTo>
                  <a:lnTo>
                    <a:pt x="3800" y="258"/>
                  </a:lnTo>
                  <a:lnTo>
                    <a:pt x="3853" y="270"/>
                  </a:lnTo>
                  <a:lnTo>
                    <a:pt x="3905" y="286"/>
                  </a:lnTo>
                  <a:lnTo>
                    <a:pt x="3952" y="302"/>
                  </a:lnTo>
                  <a:lnTo>
                    <a:pt x="3992" y="322"/>
                  </a:lnTo>
                  <a:lnTo>
                    <a:pt x="4025" y="343"/>
                  </a:lnTo>
                  <a:lnTo>
                    <a:pt x="4052" y="364"/>
                  </a:lnTo>
                  <a:lnTo>
                    <a:pt x="4072" y="388"/>
                  </a:lnTo>
                  <a:lnTo>
                    <a:pt x="4086" y="413"/>
                  </a:lnTo>
                  <a:lnTo>
                    <a:pt x="4091" y="436"/>
                  </a:lnTo>
                  <a:lnTo>
                    <a:pt x="4088" y="421"/>
                  </a:lnTo>
                  <a:lnTo>
                    <a:pt x="4079" y="393"/>
                  </a:lnTo>
                  <a:lnTo>
                    <a:pt x="4064" y="364"/>
                  </a:lnTo>
                  <a:lnTo>
                    <a:pt x="4038" y="336"/>
                  </a:lnTo>
                  <a:lnTo>
                    <a:pt x="4008" y="310"/>
                  </a:lnTo>
                  <a:lnTo>
                    <a:pt x="3968" y="285"/>
                  </a:lnTo>
                  <a:lnTo>
                    <a:pt x="3923" y="261"/>
                  </a:lnTo>
                  <a:lnTo>
                    <a:pt x="3874" y="239"/>
                  </a:lnTo>
                  <a:lnTo>
                    <a:pt x="3818" y="219"/>
                  </a:lnTo>
                  <a:lnTo>
                    <a:pt x="3758" y="201"/>
                  </a:lnTo>
                  <a:lnTo>
                    <a:pt x="3692" y="185"/>
                  </a:lnTo>
                  <a:lnTo>
                    <a:pt x="3622" y="173"/>
                  </a:lnTo>
                  <a:lnTo>
                    <a:pt x="3550" y="162"/>
                  </a:lnTo>
                  <a:lnTo>
                    <a:pt x="3473" y="155"/>
                  </a:lnTo>
                  <a:lnTo>
                    <a:pt x="3400" y="151"/>
                  </a:lnTo>
                  <a:lnTo>
                    <a:pt x="3322" y="147"/>
                  </a:lnTo>
                  <a:lnTo>
                    <a:pt x="2431" y="147"/>
                  </a:lnTo>
                  <a:lnTo>
                    <a:pt x="2375" y="146"/>
                  </a:lnTo>
                  <a:lnTo>
                    <a:pt x="2322" y="142"/>
                  </a:lnTo>
                  <a:lnTo>
                    <a:pt x="2273" y="135"/>
                  </a:lnTo>
                  <a:lnTo>
                    <a:pt x="2225" y="125"/>
                  </a:lnTo>
                  <a:lnTo>
                    <a:pt x="2184" y="112"/>
                  </a:lnTo>
                  <a:lnTo>
                    <a:pt x="2142" y="98"/>
                  </a:lnTo>
                  <a:lnTo>
                    <a:pt x="2111" y="81"/>
                  </a:lnTo>
                  <a:lnTo>
                    <a:pt x="2084" y="63"/>
                  </a:lnTo>
                  <a:lnTo>
                    <a:pt x="2064" y="43"/>
                  </a:lnTo>
                  <a:lnTo>
                    <a:pt x="2052" y="23"/>
                  </a:lnTo>
                  <a:lnTo>
                    <a:pt x="2046" y="2"/>
                  </a:lnTo>
                  <a:lnTo>
                    <a:pt x="2046" y="0"/>
                  </a:lnTo>
                  <a:lnTo>
                    <a:pt x="2041" y="21"/>
                  </a:lnTo>
                  <a:lnTo>
                    <a:pt x="2029" y="41"/>
                  </a:lnTo>
                  <a:lnTo>
                    <a:pt x="2009" y="60"/>
                  </a:lnTo>
                  <a:lnTo>
                    <a:pt x="1985" y="79"/>
                  </a:lnTo>
                  <a:lnTo>
                    <a:pt x="1951" y="96"/>
                  </a:lnTo>
                  <a:lnTo>
                    <a:pt x="1914" y="111"/>
                  </a:lnTo>
                  <a:lnTo>
                    <a:pt x="1872" y="123"/>
                  </a:lnTo>
                  <a:lnTo>
                    <a:pt x="1823" y="134"/>
                  </a:lnTo>
                  <a:lnTo>
                    <a:pt x="1775" y="141"/>
                  </a:lnTo>
                  <a:lnTo>
                    <a:pt x="1721" y="146"/>
                  </a:lnTo>
                  <a:lnTo>
                    <a:pt x="1669" y="147"/>
                  </a:lnTo>
                  <a:lnTo>
                    <a:pt x="1662" y="147"/>
                  </a:lnTo>
                  <a:lnTo>
                    <a:pt x="767" y="147"/>
                  </a:lnTo>
                </a:path>
              </a:pathLst>
            </a:custGeom>
            <a:solidFill>
              <a:srgbClr val="FF0000"/>
            </a:solidFill>
            <a:ln w="12700" cap="rnd">
              <a:solidFill>
                <a:srgbClr val="FF0000"/>
              </a:solidFill>
              <a:round/>
              <a:headEnd/>
              <a:tailEnd/>
            </a:ln>
          </p:spPr>
          <p:txBody>
            <a:bodyPr/>
            <a:lstStyle/>
            <a:p>
              <a:endParaRPr lang="en-US" dirty="0"/>
            </a:p>
          </p:txBody>
        </p:sp>
        <p:sp>
          <p:nvSpPr>
            <p:cNvPr id="19484" name="Rectangle 28"/>
            <p:cNvSpPr>
              <a:spLocks noChangeArrowheads="1"/>
            </p:cNvSpPr>
            <p:nvPr/>
          </p:nvSpPr>
          <p:spPr bwMode="auto">
            <a:xfrm>
              <a:off x="2924644" y="5586324"/>
              <a:ext cx="5866857" cy="828744"/>
            </a:xfrm>
            <a:prstGeom prst="rect">
              <a:avLst/>
            </a:prstGeom>
            <a:solidFill>
              <a:srgbClr val="F6E9B4"/>
            </a:solidFill>
            <a:ln w="12700">
              <a:solidFill>
                <a:schemeClr val="accent3">
                  <a:lumMod val="50000"/>
                </a:schemeClr>
              </a:solidFill>
              <a:miter lim="800000"/>
              <a:headEnd/>
              <a:tailEnd/>
            </a:ln>
            <a:effectLst>
              <a:outerShdw dist="35921" dir="2700000" algn="ctr" rotWithShape="0">
                <a:schemeClr val="hlink"/>
              </a:outerShdw>
            </a:effectLst>
          </p:spPr>
          <p:txBody>
            <a:bodyPr wrap="square" lIns="90488" tIns="44450" rIns="90488" bIns="44450">
              <a:spAutoFit/>
            </a:bodyPr>
            <a:lstStyle/>
            <a:p>
              <a:pPr algn="ctr">
                <a:spcBef>
                  <a:spcPct val="20000"/>
                </a:spcBef>
                <a:defRPr/>
              </a:pPr>
              <a:r>
                <a:rPr lang="en-US" sz="2400" b="1" dirty="0">
                  <a:solidFill>
                    <a:srgbClr val="9A3D01"/>
                  </a:solidFill>
                  <a:ea typeface="ＭＳ Ｐゴシック" pitchFamily="34" charset="-128"/>
                </a:rPr>
                <a:t>Interest Payment = Bond Par Value × Stated Interest Rate x Time</a:t>
              </a:r>
            </a:p>
          </p:txBody>
        </p:sp>
      </p:grpSp>
      <p:sp>
        <p:nvSpPr>
          <p:cNvPr id="46089" name="Rectangle 29"/>
          <p:cNvSpPr>
            <a:spLocks noGrp="1" noChangeArrowheads="1"/>
          </p:cNvSpPr>
          <p:nvPr>
            <p:ph type="title"/>
          </p:nvPr>
        </p:nvSpPr>
        <p:spPr>
          <a:xfrm>
            <a:off x="457200" y="609600"/>
            <a:ext cx="8229600" cy="762000"/>
          </a:xfrm>
        </p:spPr>
        <p:txBody>
          <a:bodyPr/>
          <a:lstStyle/>
          <a:p>
            <a:pPr eaLnBrk="1" hangingPunct="1"/>
            <a:r>
              <a:rPr lang="en-US" altLang="en-US" b="1" dirty="0" smtClean="0"/>
              <a:t>Bond Financing</a:t>
            </a:r>
          </a:p>
        </p:txBody>
      </p:sp>
      <p:sp>
        <p:nvSpPr>
          <p:cNvPr id="32" name="Rectangle 31"/>
          <p:cNvSpPr/>
          <p:nvPr/>
        </p:nvSpPr>
        <p:spPr>
          <a:xfrm>
            <a:off x="1066800" y="1400492"/>
            <a:ext cx="7010400" cy="609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1">
                    <a:lumMod val="50000"/>
                  </a:schemeClr>
                </a:solidFill>
                <a:latin typeface="Arial" pitchFamily="34" charset="0"/>
                <a:cs typeface="Arial" pitchFamily="34" charset="0"/>
              </a:rPr>
              <a:t>Transactions during the bond life</a:t>
            </a:r>
          </a:p>
        </p:txBody>
      </p:sp>
      <p:sp>
        <p:nvSpPr>
          <p:cNvPr id="33" name="Rectangle 3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34" name="Slide Number Placeholder 33"/>
          <p:cNvSpPr>
            <a:spLocks noGrp="1"/>
          </p:cNvSpPr>
          <p:nvPr>
            <p:ph type="sldNum" sz="quarter" idx="12"/>
          </p:nvPr>
        </p:nvSpPr>
        <p:spPr/>
        <p:txBody>
          <a:bodyPr/>
          <a:lstStyle/>
          <a:p>
            <a:pPr>
              <a:defRPr/>
            </a:pPr>
            <a:fld id="{A9FE5292-AC8B-4B00-89A8-644CC8C862A7}" type="slidenum">
              <a:rPr lang="en-US" smtClean="0"/>
              <a:pPr>
                <a:defRPr/>
              </a:pPr>
              <a:t>4</a:t>
            </a:fld>
            <a:endParaRPr lang="en-US" dirty="0"/>
          </a:p>
        </p:txBody>
      </p:sp>
      <p:sp>
        <p:nvSpPr>
          <p:cNvPr id="35" name="Rounded Rectangle 34"/>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Compare bond financing with stock financing.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75"/>
                                        </p:tgtEl>
                                        <p:attrNameLst>
                                          <p:attrName>style.visibility</p:attrName>
                                        </p:attrNameLst>
                                      </p:cBhvr>
                                      <p:to>
                                        <p:strVal val="visible"/>
                                      </p:to>
                                    </p:set>
                                    <p:animEffect transition="in" filter="wipe(left)">
                                      <p:cBhvr>
                                        <p:cTn id="7" dur="500"/>
                                        <p:tgtEl>
                                          <p:spTgt spid="1947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03"/>
                                        </p:tgtEl>
                                        <p:attrNameLst>
                                          <p:attrName>style.visibility</p:attrName>
                                        </p:attrNameLst>
                                      </p:cBhvr>
                                      <p:to>
                                        <p:strVal val="visible"/>
                                      </p:to>
                                    </p:set>
                                    <p:animEffect transition="in" filter="dissolve">
                                      <p:cBhvr>
                                        <p:cTn id="11" dur="500"/>
                                        <p:tgtEl>
                                          <p:spTgt spid="310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animBg="1"/>
      <p:bldP spid="31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2"/>
          <p:cNvSpPr>
            <a:spLocks noChangeShapeType="1"/>
          </p:cNvSpPr>
          <p:nvPr/>
        </p:nvSpPr>
        <p:spPr bwMode="auto">
          <a:xfrm>
            <a:off x="7505700" y="5121275"/>
            <a:ext cx="0" cy="457200"/>
          </a:xfrm>
          <a:prstGeom prst="line">
            <a:avLst/>
          </a:prstGeom>
          <a:noFill/>
          <a:ln w="76200">
            <a:solidFill>
              <a:srgbClr val="1102D0"/>
            </a:solidFill>
            <a:round/>
            <a:headEnd/>
            <a:tailEnd/>
          </a:ln>
        </p:spPr>
        <p:txBody>
          <a:bodyPr/>
          <a:lstStyle/>
          <a:p>
            <a:endParaRPr lang="en-US" dirty="0"/>
          </a:p>
        </p:txBody>
      </p:sp>
      <p:sp>
        <p:nvSpPr>
          <p:cNvPr id="80899" name="Rectangle 3"/>
          <p:cNvSpPr>
            <a:spLocks noChangeArrowheads="1"/>
          </p:cNvSpPr>
          <p:nvPr/>
        </p:nvSpPr>
        <p:spPr bwMode="auto">
          <a:xfrm>
            <a:off x="6378575" y="5580063"/>
            <a:ext cx="2206625"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1102D0"/>
                </a:solidFill>
              </a:rPr>
              <a:t>Note Maturity Date</a:t>
            </a:r>
          </a:p>
        </p:txBody>
      </p:sp>
      <p:sp>
        <p:nvSpPr>
          <p:cNvPr id="80900" name="Line 4"/>
          <p:cNvSpPr>
            <a:spLocks noChangeShapeType="1"/>
          </p:cNvSpPr>
          <p:nvPr/>
        </p:nvSpPr>
        <p:spPr bwMode="auto">
          <a:xfrm flipH="1">
            <a:off x="2743200" y="2514600"/>
            <a:ext cx="37338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graphicFrame>
        <p:nvGraphicFramePr>
          <p:cNvPr id="80901" name="Object 2"/>
          <p:cNvGraphicFramePr>
            <a:graphicFrameLocks/>
          </p:cNvGraphicFramePr>
          <p:nvPr/>
        </p:nvGraphicFramePr>
        <p:xfrm>
          <a:off x="19050" y="1565275"/>
          <a:ext cx="2695575" cy="1727200"/>
        </p:xfrm>
        <a:graphic>
          <a:graphicData uri="http://schemas.openxmlformats.org/presentationml/2006/ole">
            <mc:AlternateContent xmlns:mc="http://schemas.openxmlformats.org/markup-compatibility/2006">
              <mc:Choice xmlns:v="urn:schemas-microsoft-com:vml" Requires="v">
                <p:oleObj spid="_x0000_s81278" name="Microsoft ClipArt Gallery" r:id="rId4" imgW="5600700" imgH="3589338" progId="">
                  <p:embed/>
                </p:oleObj>
              </mc:Choice>
              <mc:Fallback>
                <p:oleObj name="Microsoft ClipArt Gallery" r:id="rId4" imgW="5600700" imgH="3589338" progId="">
                  <p:embed/>
                  <p:pic>
                    <p:nvPicPr>
                      <p:cNvPr id="0" name="Pictur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565275"/>
                        <a:ext cx="26955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2" name="Rectangle 6"/>
          <p:cNvSpPr>
            <a:spLocks noChangeArrowheads="1"/>
          </p:cNvSpPr>
          <p:nvPr/>
        </p:nvSpPr>
        <p:spPr bwMode="auto">
          <a:xfrm>
            <a:off x="77788" y="3278188"/>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Company</a:t>
            </a:r>
          </a:p>
        </p:txBody>
      </p:sp>
      <p:graphicFrame>
        <p:nvGraphicFramePr>
          <p:cNvPr id="80903" name="Object 3"/>
          <p:cNvGraphicFramePr>
            <a:graphicFrameLocks/>
          </p:cNvGraphicFramePr>
          <p:nvPr/>
        </p:nvGraphicFramePr>
        <p:xfrm>
          <a:off x="6742113" y="1828800"/>
          <a:ext cx="1884362" cy="1401763"/>
        </p:xfrm>
        <a:graphic>
          <a:graphicData uri="http://schemas.openxmlformats.org/presentationml/2006/ole">
            <mc:AlternateContent xmlns:mc="http://schemas.openxmlformats.org/markup-compatibility/2006">
              <mc:Choice xmlns:v="urn:schemas-microsoft-com:vml" Requires="v">
                <p:oleObj spid="_x0000_s81279" name="Microsoft ClipArt Gallery" r:id="rId6" imgW="8093710" imgH="6010910" progId="">
                  <p:embed/>
                </p:oleObj>
              </mc:Choice>
              <mc:Fallback>
                <p:oleObj name="Microsoft ClipArt Gallery" r:id="rId6" imgW="8093710" imgH="6010910" progId="">
                  <p:embed/>
                  <p:pic>
                    <p:nvPicPr>
                      <p:cNvPr id="0" name="Picture 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2113" y="1828800"/>
                        <a:ext cx="1884362"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4" name="Rectangle 8"/>
          <p:cNvSpPr>
            <a:spLocks noChangeArrowheads="1"/>
          </p:cNvSpPr>
          <p:nvPr/>
        </p:nvSpPr>
        <p:spPr bwMode="auto">
          <a:xfrm>
            <a:off x="6478588" y="3278188"/>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Lender</a:t>
            </a:r>
          </a:p>
        </p:txBody>
      </p:sp>
      <p:sp>
        <p:nvSpPr>
          <p:cNvPr id="80905" name="Line 9"/>
          <p:cNvSpPr>
            <a:spLocks noChangeShapeType="1"/>
          </p:cNvSpPr>
          <p:nvPr/>
        </p:nvSpPr>
        <p:spPr bwMode="auto">
          <a:xfrm>
            <a:off x="990600" y="5181600"/>
            <a:ext cx="0" cy="457200"/>
          </a:xfrm>
          <a:prstGeom prst="line">
            <a:avLst/>
          </a:prstGeom>
          <a:noFill/>
          <a:ln w="76200">
            <a:solidFill>
              <a:srgbClr val="3333CC"/>
            </a:solidFill>
            <a:round/>
            <a:headEnd/>
            <a:tailEnd/>
          </a:ln>
        </p:spPr>
        <p:txBody>
          <a:bodyPr/>
          <a:lstStyle/>
          <a:p>
            <a:endParaRPr lang="en-US" dirty="0"/>
          </a:p>
        </p:txBody>
      </p:sp>
      <p:sp>
        <p:nvSpPr>
          <p:cNvPr id="80906" name="Line 10"/>
          <p:cNvSpPr>
            <a:spLocks noChangeShapeType="1"/>
          </p:cNvSpPr>
          <p:nvPr/>
        </p:nvSpPr>
        <p:spPr bwMode="auto">
          <a:xfrm>
            <a:off x="228600" y="5121275"/>
            <a:ext cx="8686800"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80907" name="Rectangle 11"/>
          <p:cNvSpPr>
            <a:spLocks noChangeArrowheads="1"/>
          </p:cNvSpPr>
          <p:nvPr/>
        </p:nvSpPr>
        <p:spPr bwMode="auto">
          <a:xfrm>
            <a:off x="0" y="5638799"/>
            <a:ext cx="2209800" cy="459100"/>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3333CC"/>
                </a:solidFill>
              </a:rPr>
              <a:t>Note Date</a:t>
            </a:r>
          </a:p>
        </p:txBody>
      </p:sp>
      <p:sp>
        <p:nvSpPr>
          <p:cNvPr id="80908" name="Rectangle 13"/>
          <p:cNvSpPr>
            <a:spLocks noChangeArrowheads="1"/>
          </p:cNvSpPr>
          <p:nvPr/>
        </p:nvSpPr>
        <p:spPr bwMode="auto">
          <a:xfrm>
            <a:off x="6021388" y="3825875"/>
            <a:ext cx="2955925" cy="12795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dirty="0">
                <a:solidFill>
                  <a:schemeClr val="hlink"/>
                </a:solidFill>
                <a:ea typeface="ＭＳ Ｐゴシック" pitchFamily="34" charset="-128"/>
              </a:rPr>
              <a:t>Single Payment of Principal plus Interest</a:t>
            </a:r>
          </a:p>
        </p:txBody>
      </p:sp>
      <p:sp>
        <p:nvSpPr>
          <p:cNvPr id="80909" name="Rectangle 17"/>
          <p:cNvSpPr>
            <a:spLocks noGrp="1" noChangeArrowheads="1"/>
          </p:cNvSpPr>
          <p:nvPr>
            <p:ph type="title"/>
          </p:nvPr>
        </p:nvSpPr>
        <p:spPr>
          <a:xfrm>
            <a:off x="457200" y="533400"/>
            <a:ext cx="8229600" cy="990600"/>
          </a:xfrm>
        </p:spPr>
        <p:txBody>
          <a:bodyPr/>
          <a:lstStyle/>
          <a:p>
            <a:pPr eaLnBrk="1" hangingPunct="1"/>
            <a:r>
              <a:rPr lang="en-US" altLang="en-US" b="1" dirty="0" smtClean="0"/>
              <a:t>Long-Term Notes Payable</a:t>
            </a:r>
          </a:p>
        </p:txBody>
      </p:sp>
      <p:sp>
        <p:nvSpPr>
          <p:cNvPr id="80911" name="Rectangle 17"/>
          <p:cNvSpPr>
            <a:spLocks noChangeArrowheads="1"/>
          </p:cNvSpPr>
          <p:nvPr/>
        </p:nvSpPr>
        <p:spPr bwMode="auto">
          <a:xfrm>
            <a:off x="2438400" y="2098675"/>
            <a:ext cx="4038600" cy="873125"/>
          </a:xfrm>
          <a:prstGeom prst="rect">
            <a:avLst/>
          </a:prstGeom>
          <a:noFill/>
          <a:ln w="9525">
            <a:noFill/>
            <a:miter lim="800000"/>
            <a:headEnd/>
            <a:tailEnd/>
          </a:ln>
        </p:spPr>
        <p:txBody>
          <a:bodyPr>
            <a:spAutoFit/>
          </a:bodyPr>
          <a:lstStyle/>
          <a:p>
            <a:pPr algn="ctr">
              <a:lnSpc>
                <a:spcPct val="110000"/>
              </a:lnSpc>
              <a:spcBef>
                <a:spcPct val="50000"/>
              </a:spcBef>
            </a:pPr>
            <a:r>
              <a:rPr lang="en-US" altLang="en-US" sz="2400" b="1" dirty="0">
                <a:solidFill>
                  <a:srgbClr val="008000"/>
                </a:solidFill>
              </a:rPr>
              <a:t>Single Payment of Principal plus Interest</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Slide Number Placeholder 16"/>
          <p:cNvSpPr>
            <a:spLocks noGrp="1"/>
          </p:cNvSpPr>
          <p:nvPr>
            <p:ph type="sldNum" sz="quarter" idx="12"/>
          </p:nvPr>
        </p:nvSpPr>
        <p:spPr/>
        <p:txBody>
          <a:bodyPr/>
          <a:lstStyle/>
          <a:p>
            <a:pPr>
              <a:defRPr/>
            </a:pPr>
            <a:fld id="{A9FE5292-AC8B-4B00-89A8-644CC8C862A7}" type="slidenum">
              <a:rPr lang="en-US" smtClean="0"/>
              <a:pPr>
                <a:defRPr/>
              </a:pPr>
              <a:t>40</a:t>
            </a:fld>
            <a:endParaRPr lang="en-US" dirty="0"/>
          </a:p>
        </p:txBody>
      </p:sp>
      <p:sp>
        <p:nvSpPr>
          <p:cNvPr id="18" name="Rounded Rectangle 17"/>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2"/>
          <p:cNvSpPr>
            <a:spLocks noChangeShapeType="1"/>
          </p:cNvSpPr>
          <p:nvPr/>
        </p:nvSpPr>
        <p:spPr bwMode="auto">
          <a:xfrm>
            <a:off x="2019300" y="4672013"/>
            <a:ext cx="0" cy="457200"/>
          </a:xfrm>
          <a:prstGeom prst="line">
            <a:avLst/>
          </a:prstGeom>
          <a:noFill/>
          <a:ln w="76200">
            <a:solidFill>
              <a:schemeClr val="hlink"/>
            </a:solidFill>
            <a:round/>
            <a:headEnd/>
            <a:tailEnd/>
          </a:ln>
        </p:spPr>
        <p:txBody>
          <a:bodyPr/>
          <a:lstStyle/>
          <a:p>
            <a:endParaRPr lang="en-US" dirty="0"/>
          </a:p>
        </p:txBody>
      </p:sp>
      <p:sp>
        <p:nvSpPr>
          <p:cNvPr id="81923" name="Line 3"/>
          <p:cNvSpPr>
            <a:spLocks noChangeShapeType="1"/>
          </p:cNvSpPr>
          <p:nvPr/>
        </p:nvSpPr>
        <p:spPr bwMode="auto">
          <a:xfrm>
            <a:off x="2476500" y="4672013"/>
            <a:ext cx="0" cy="457200"/>
          </a:xfrm>
          <a:prstGeom prst="line">
            <a:avLst/>
          </a:prstGeom>
          <a:noFill/>
          <a:ln w="76200">
            <a:solidFill>
              <a:schemeClr val="hlink"/>
            </a:solidFill>
            <a:round/>
            <a:headEnd/>
            <a:tailEnd/>
          </a:ln>
        </p:spPr>
        <p:txBody>
          <a:bodyPr/>
          <a:lstStyle/>
          <a:p>
            <a:endParaRPr lang="en-US" dirty="0"/>
          </a:p>
        </p:txBody>
      </p:sp>
      <p:sp>
        <p:nvSpPr>
          <p:cNvPr id="81924" name="Line 4"/>
          <p:cNvSpPr>
            <a:spLocks noChangeShapeType="1"/>
          </p:cNvSpPr>
          <p:nvPr/>
        </p:nvSpPr>
        <p:spPr bwMode="auto">
          <a:xfrm>
            <a:off x="2933700" y="4672013"/>
            <a:ext cx="0" cy="457200"/>
          </a:xfrm>
          <a:prstGeom prst="line">
            <a:avLst/>
          </a:prstGeom>
          <a:noFill/>
          <a:ln w="76200">
            <a:solidFill>
              <a:schemeClr val="hlink"/>
            </a:solidFill>
            <a:round/>
            <a:headEnd/>
            <a:tailEnd/>
          </a:ln>
        </p:spPr>
        <p:txBody>
          <a:bodyPr/>
          <a:lstStyle/>
          <a:p>
            <a:endParaRPr lang="en-US" dirty="0"/>
          </a:p>
        </p:txBody>
      </p:sp>
      <p:sp>
        <p:nvSpPr>
          <p:cNvPr id="81925" name="Line 5"/>
          <p:cNvSpPr>
            <a:spLocks noChangeShapeType="1"/>
          </p:cNvSpPr>
          <p:nvPr/>
        </p:nvSpPr>
        <p:spPr bwMode="auto">
          <a:xfrm>
            <a:off x="3390900" y="4672013"/>
            <a:ext cx="0" cy="457200"/>
          </a:xfrm>
          <a:prstGeom prst="line">
            <a:avLst/>
          </a:prstGeom>
          <a:noFill/>
          <a:ln w="76200">
            <a:solidFill>
              <a:schemeClr val="hlink"/>
            </a:solidFill>
            <a:round/>
            <a:headEnd/>
            <a:tailEnd/>
          </a:ln>
        </p:spPr>
        <p:txBody>
          <a:bodyPr/>
          <a:lstStyle/>
          <a:p>
            <a:endParaRPr lang="en-US" dirty="0"/>
          </a:p>
        </p:txBody>
      </p:sp>
      <p:sp>
        <p:nvSpPr>
          <p:cNvPr id="81926" name="Line 6"/>
          <p:cNvSpPr>
            <a:spLocks noChangeShapeType="1"/>
          </p:cNvSpPr>
          <p:nvPr/>
        </p:nvSpPr>
        <p:spPr bwMode="auto">
          <a:xfrm>
            <a:off x="3848100" y="4672013"/>
            <a:ext cx="0" cy="457200"/>
          </a:xfrm>
          <a:prstGeom prst="line">
            <a:avLst/>
          </a:prstGeom>
          <a:noFill/>
          <a:ln w="76200">
            <a:solidFill>
              <a:schemeClr val="hlink"/>
            </a:solidFill>
            <a:round/>
            <a:headEnd/>
            <a:tailEnd/>
          </a:ln>
        </p:spPr>
        <p:txBody>
          <a:bodyPr/>
          <a:lstStyle/>
          <a:p>
            <a:endParaRPr lang="en-US" dirty="0"/>
          </a:p>
        </p:txBody>
      </p:sp>
      <p:sp>
        <p:nvSpPr>
          <p:cNvPr id="81927" name="Line 7"/>
          <p:cNvSpPr>
            <a:spLocks noChangeShapeType="1"/>
          </p:cNvSpPr>
          <p:nvPr/>
        </p:nvSpPr>
        <p:spPr bwMode="auto">
          <a:xfrm>
            <a:off x="4305300" y="4672013"/>
            <a:ext cx="0" cy="457200"/>
          </a:xfrm>
          <a:prstGeom prst="line">
            <a:avLst/>
          </a:prstGeom>
          <a:noFill/>
          <a:ln w="76200">
            <a:solidFill>
              <a:schemeClr val="hlink"/>
            </a:solidFill>
            <a:round/>
            <a:headEnd/>
            <a:tailEnd/>
          </a:ln>
        </p:spPr>
        <p:txBody>
          <a:bodyPr/>
          <a:lstStyle/>
          <a:p>
            <a:endParaRPr lang="en-US" dirty="0"/>
          </a:p>
        </p:txBody>
      </p:sp>
      <p:sp>
        <p:nvSpPr>
          <p:cNvPr id="81928" name="Line 8"/>
          <p:cNvSpPr>
            <a:spLocks noChangeShapeType="1"/>
          </p:cNvSpPr>
          <p:nvPr/>
        </p:nvSpPr>
        <p:spPr bwMode="auto">
          <a:xfrm>
            <a:off x="4762500" y="4672013"/>
            <a:ext cx="0" cy="457200"/>
          </a:xfrm>
          <a:prstGeom prst="line">
            <a:avLst/>
          </a:prstGeom>
          <a:noFill/>
          <a:ln w="76200">
            <a:solidFill>
              <a:schemeClr val="hlink"/>
            </a:solidFill>
            <a:round/>
            <a:headEnd/>
            <a:tailEnd/>
          </a:ln>
        </p:spPr>
        <p:txBody>
          <a:bodyPr/>
          <a:lstStyle/>
          <a:p>
            <a:endParaRPr lang="en-US" dirty="0"/>
          </a:p>
        </p:txBody>
      </p:sp>
      <p:sp>
        <p:nvSpPr>
          <p:cNvPr id="81929" name="Line 9"/>
          <p:cNvSpPr>
            <a:spLocks noChangeShapeType="1"/>
          </p:cNvSpPr>
          <p:nvPr/>
        </p:nvSpPr>
        <p:spPr bwMode="auto">
          <a:xfrm>
            <a:off x="5219700" y="4672013"/>
            <a:ext cx="0" cy="457200"/>
          </a:xfrm>
          <a:prstGeom prst="line">
            <a:avLst/>
          </a:prstGeom>
          <a:noFill/>
          <a:ln w="76200">
            <a:solidFill>
              <a:schemeClr val="hlink"/>
            </a:solidFill>
            <a:round/>
            <a:headEnd/>
            <a:tailEnd/>
          </a:ln>
        </p:spPr>
        <p:txBody>
          <a:bodyPr/>
          <a:lstStyle/>
          <a:p>
            <a:endParaRPr lang="en-US" dirty="0"/>
          </a:p>
        </p:txBody>
      </p:sp>
      <p:sp>
        <p:nvSpPr>
          <p:cNvPr id="81930" name="Line 10"/>
          <p:cNvSpPr>
            <a:spLocks noChangeShapeType="1"/>
          </p:cNvSpPr>
          <p:nvPr/>
        </p:nvSpPr>
        <p:spPr bwMode="auto">
          <a:xfrm>
            <a:off x="5676900" y="4672013"/>
            <a:ext cx="0" cy="457200"/>
          </a:xfrm>
          <a:prstGeom prst="line">
            <a:avLst/>
          </a:prstGeom>
          <a:noFill/>
          <a:ln w="76200">
            <a:solidFill>
              <a:schemeClr val="hlink"/>
            </a:solidFill>
            <a:round/>
            <a:headEnd/>
            <a:tailEnd/>
          </a:ln>
        </p:spPr>
        <p:txBody>
          <a:bodyPr/>
          <a:lstStyle/>
          <a:p>
            <a:endParaRPr lang="en-US" dirty="0"/>
          </a:p>
        </p:txBody>
      </p:sp>
      <p:sp>
        <p:nvSpPr>
          <p:cNvPr id="81931" name="Line 11"/>
          <p:cNvSpPr>
            <a:spLocks noChangeShapeType="1"/>
          </p:cNvSpPr>
          <p:nvPr/>
        </p:nvSpPr>
        <p:spPr bwMode="auto">
          <a:xfrm>
            <a:off x="6134100" y="4672013"/>
            <a:ext cx="0" cy="457200"/>
          </a:xfrm>
          <a:prstGeom prst="line">
            <a:avLst/>
          </a:prstGeom>
          <a:noFill/>
          <a:ln w="76200">
            <a:solidFill>
              <a:schemeClr val="hlink"/>
            </a:solidFill>
            <a:round/>
            <a:headEnd/>
            <a:tailEnd/>
          </a:ln>
        </p:spPr>
        <p:txBody>
          <a:bodyPr/>
          <a:lstStyle/>
          <a:p>
            <a:endParaRPr lang="en-US" dirty="0"/>
          </a:p>
        </p:txBody>
      </p:sp>
      <p:sp>
        <p:nvSpPr>
          <p:cNvPr id="81932" name="Line 12"/>
          <p:cNvSpPr>
            <a:spLocks noChangeShapeType="1"/>
          </p:cNvSpPr>
          <p:nvPr/>
        </p:nvSpPr>
        <p:spPr bwMode="auto">
          <a:xfrm>
            <a:off x="6591300" y="4672013"/>
            <a:ext cx="0" cy="457200"/>
          </a:xfrm>
          <a:prstGeom prst="line">
            <a:avLst/>
          </a:prstGeom>
          <a:noFill/>
          <a:ln w="76200">
            <a:solidFill>
              <a:schemeClr val="hlink"/>
            </a:solidFill>
            <a:round/>
            <a:headEnd/>
            <a:tailEnd/>
          </a:ln>
        </p:spPr>
        <p:txBody>
          <a:bodyPr/>
          <a:lstStyle/>
          <a:p>
            <a:endParaRPr lang="en-US" dirty="0"/>
          </a:p>
        </p:txBody>
      </p:sp>
      <p:sp>
        <p:nvSpPr>
          <p:cNvPr id="81933" name="Line 13"/>
          <p:cNvSpPr>
            <a:spLocks noChangeShapeType="1"/>
          </p:cNvSpPr>
          <p:nvPr/>
        </p:nvSpPr>
        <p:spPr bwMode="auto">
          <a:xfrm>
            <a:off x="7048500" y="4672013"/>
            <a:ext cx="0" cy="457200"/>
          </a:xfrm>
          <a:prstGeom prst="line">
            <a:avLst/>
          </a:prstGeom>
          <a:noFill/>
          <a:ln w="76200">
            <a:solidFill>
              <a:schemeClr val="hlink"/>
            </a:solidFill>
            <a:round/>
            <a:headEnd/>
            <a:tailEnd/>
          </a:ln>
        </p:spPr>
        <p:txBody>
          <a:bodyPr/>
          <a:lstStyle/>
          <a:p>
            <a:endParaRPr lang="en-US" dirty="0"/>
          </a:p>
        </p:txBody>
      </p:sp>
      <p:sp>
        <p:nvSpPr>
          <p:cNvPr id="81934" name="Line 14"/>
          <p:cNvSpPr>
            <a:spLocks noChangeShapeType="1"/>
          </p:cNvSpPr>
          <p:nvPr/>
        </p:nvSpPr>
        <p:spPr bwMode="auto">
          <a:xfrm>
            <a:off x="1562100" y="4672013"/>
            <a:ext cx="0" cy="457200"/>
          </a:xfrm>
          <a:prstGeom prst="line">
            <a:avLst/>
          </a:prstGeom>
          <a:noFill/>
          <a:ln w="76200">
            <a:solidFill>
              <a:schemeClr val="hlink"/>
            </a:solidFill>
            <a:round/>
            <a:headEnd/>
            <a:tailEnd/>
          </a:ln>
        </p:spPr>
        <p:txBody>
          <a:bodyPr/>
          <a:lstStyle/>
          <a:p>
            <a:endParaRPr lang="en-US" dirty="0"/>
          </a:p>
        </p:txBody>
      </p:sp>
      <p:sp>
        <p:nvSpPr>
          <p:cNvPr id="81935" name="Line 15"/>
          <p:cNvSpPr>
            <a:spLocks noChangeShapeType="1"/>
          </p:cNvSpPr>
          <p:nvPr/>
        </p:nvSpPr>
        <p:spPr bwMode="auto">
          <a:xfrm>
            <a:off x="7505700" y="5121275"/>
            <a:ext cx="0" cy="457200"/>
          </a:xfrm>
          <a:prstGeom prst="line">
            <a:avLst/>
          </a:prstGeom>
          <a:noFill/>
          <a:ln w="76200">
            <a:solidFill>
              <a:srgbClr val="1102D0"/>
            </a:solidFill>
            <a:round/>
            <a:headEnd/>
            <a:tailEnd/>
          </a:ln>
        </p:spPr>
        <p:txBody>
          <a:bodyPr/>
          <a:lstStyle/>
          <a:p>
            <a:endParaRPr lang="en-US" dirty="0"/>
          </a:p>
        </p:txBody>
      </p:sp>
      <p:sp>
        <p:nvSpPr>
          <p:cNvPr id="81936" name="Rectangle 16"/>
          <p:cNvSpPr>
            <a:spLocks noChangeArrowheads="1"/>
          </p:cNvSpPr>
          <p:nvPr/>
        </p:nvSpPr>
        <p:spPr bwMode="auto">
          <a:xfrm>
            <a:off x="6378575" y="5580063"/>
            <a:ext cx="2206625"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1102D0"/>
                </a:solidFill>
              </a:rPr>
              <a:t>Note Maturity Date</a:t>
            </a:r>
          </a:p>
        </p:txBody>
      </p:sp>
      <p:sp>
        <p:nvSpPr>
          <p:cNvPr id="81937" name="Line 17"/>
          <p:cNvSpPr>
            <a:spLocks noChangeShapeType="1"/>
          </p:cNvSpPr>
          <p:nvPr/>
        </p:nvSpPr>
        <p:spPr bwMode="auto">
          <a:xfrm flipH="1">
            <a:off x="2743200" y="2720975"/>
            <a:ext cx="37338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graphicFrame>
        <p:nvGraphicFramePr>
          <p:cNvPr id="81938" name="Object 2"/>
          <p:cNvGraphicFramePr>
            <a:graphicFrameLocks/>
          </p:cNvGraphicFramePr>
          <p:nvPr/>
        </p:nvGraphicFramePr>
        <p:xfrm>
          <a:off x="19050" y="1565275"/>
          <a:ext cx="2695575" cy="1727200"/>
        </p:xfrm>
        <a:graphic>
          <a:graphicData uri="http://schemas.openxmlformats.org/presentationml/2006/ole">
            <mc:AlternateContent xmlns:mc="http://schemas.openxmlformats.org/markup-compatibility/2006">
              <mc:Choice xmlns:v="urn:schemas-microsoft-com:vml" Requires="v">
                <p:oleObj spid="_x0000_s82315" name="Microsoft ClipArt Gallery" r:id="rId4" imgW="5600700" imgH="3589338" progId="">
                  <p:embed/>
                </p:oleObj>
              </mc:Choice>
              <mc:Fallback>
                <p:oleObj name="Microsoft ClipArt Gallery" r:id="rId4" imgW="5600700" imgH="3589338" progId="">
                  <p:embed/>
                  <p:pic>
                    <p:nvPicPr>
                      <p:cNvPr id="0"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565275"/>
                        <a:ext cx="26955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39" name="Rectangle 19"/>
          <p:cNvSpPr>
            <a:spLocks noChangeArrowheads="1"/>
          </p:cNvSpPr>
          <p:nvPr/>
        </p:nvSpPr>
        <p:spPr bwMode="auto">
          <a:xfrm>
            <a:off x="77788" y="3278188"/>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Company</a:t>
            </a:r>
          </a:p>
        </p:txBody>
      </p:sp>
      <p:graphicFrame>
        <p:nvGraphicFramePr>
          <p:cNvPr id="81940" name="Object 3"/>
          <p:cNvGraphicFramePr>
            <a:graphicFrameLocks/>
          </p:cNvGraphicFramePr>
          <p:nvPr/>
        </p:nvGraphicFramePr>
        <p:xfrm>
          <a:off x="6742113" y="1828800"/>
          <a:ext cx="1884362" cy="1401763"/>
        </p:xfrm>
        <a:graphic>
          <a:graphicData uri="http://schemas.openxmlformats.org/presentationml/2006/ole">
            <mc:AlternateContent xmlns:mc="http://schemas.openxmlformats.org/markup-compatibility/2006">
              <mc:Choice xmlns:v="urn:schemas-microsoft-com:vml" Requires="v">
                <p:oleObj spid="_x0000_s82316" name="Microsoft ClipArt Gallery" r:id="rId6" imgW="8093710" imgH="6010910" progId="">
                  <p:embed/>
                </p:oleObj>
              </mc:Choice>
              <mc:Fallback>
                <p:oleObj name="Microsoft ClipArt Gallery" r:id="rId6" imgW="8093710" imgH="6010910" progId="">
                  <p:embed/>
                  <p:pic>
                    <p:nvPicPr>
                      <p:cNvPr id="0" name="Picture 3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2113" y="1828800"/>
                        <a:ext cx="1884362"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41" name="Rectangle 21"/>
          <p:cNvSpPr>
            <a:spLocks noChangeArrowheads="1"/>
          </p:cNvSpPr>
          <p:nvPr/>
        </p:nvSpPr>
        <p:spPr bwMode="auto">
          <a:xfrm>
            <a:off x="6478588" y="3278188"/>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Lender</a:t>
            </a:r>
          </a:p>
        </p:txBody>
      </p:sp>
      <p:sp>
        <p:nvSpPr>
          <p:cNvPr id="81942" name="Line 22"/>
          <p:cNvSpPr>
            <a:spLocks noChangeShapeType="1"/>
          </p:cNvSpPr>
          <p:nvPr/>
        </p:nvSpPr>
        <p:spPr bwMode="auto">
          <a:xfrm>
            <a:off x="1028700" y="5121275"/>
            <a:ext cx="0" cy="457200"/>
          </a:xfrm>
          <a:prstGeom prst="line">
            <a:avLst/>
          </a:prstGeom>
          <a:noFill/>
          <a:ln w="76200">
            <a:solidFill>
              <a:srgbClr val="3333CC"/>
            </a:solidFill>
            <a:round/>
            <a:headEnd/>
            <a:tailEnd/>
          </a:ln>
        </p:spPr>
        <p:txBody>
          <a:bodyPr/>
          <a:lstStyle/>
          <a:p>
            <a:endParaRPr lang="en-US" dirty="0"/>
          </a:p>
        </p:txBody>
      </p:sp>
      <p:sp>
        <p:nvSpPr>
          <p:cNvPr id="81943" name="Rectangle 23"/>
          <p:cNvSpPr>
            <a:spLocks noChangeArrowheads="1"/>
          </p:cNvSpPr>
          <p:nvPr/>
        </p:nvSpPr>
        <p:spPr bwMode="auto">
          <a:xfrm>
            <a:off x="77788" y="5580063"/>
            <a:ext cx="19018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3333CC"/>
                </a:solidFill>
              </a:rPr>
              <a:t>Note Date</a:t>
            </a:r>
          </a:p>
        </p:txBody>
      </p:sp>
      <p:sp>
        <p:nvSpPr>
          <p:cNvPr id="81944" name="Freeform 25"/>
          <p:cNvSpPr>
            <a:spLocks/>
          </p:cNvSpPr>
          <p:nvPr/>
        </p:nvSpPr>
        <p:spPr bwMode="auto">
          <a:xfrm>
            <a:off x="1301750" y="4114800"/>
            <a:ext cx="6496050" cy="693738"/>
          </a:xfrm>
          <a:custGeom>
            <a:avLst/>
            <a:gdLst>
              <a:gd name="T0" fmla="*/ 2147483647 w 4092"/>
              <a:gd name="T1" fmla="*/ 2147483647 h 437"/>
              <a:gd name="T2" fmla="*/ 2147483647 w 4092"/>
              <a:gd name="T3" fmla="*/ 2147483647 h 437"/>
              <a:gd name="T4" fmla="*/ 2147483647 w 4092"/>
              <a:gd name="T5" fmla="*/ 2147483647 h 437"/>
              <a:gd name="T6" fmla="*/ 2147483647 w 4092"/>
              <a:gd name="T7" fmla="*/ 2147483647 h 437"/>
              <a:gd name="T8" fmla="*/ 2147483647 w 4092"/>
              <a:gd name="T9" fmla="*/ 2147483647 h 437"/>
              <a:gd name="T10" fmla="*/ 2147483647 w 4092"/>
              <a:gd name="T11" fmla="*/ 2147483647 h 437"/>
              <a:gd name="T12" fmla="*/ 2147483647 w 4092"/>
              <a:gd name="T13" fmla="*/ 2147483647 h 437"/>
              <a:gd name="T14" fmla="*/ 2147483647 w 4092"/>
              <a:gd name="T15" fmla="*/ 2147483647 h 437"/>
              <a:gd name="T16" fmla="*/ 2147483647 w 4092"/>
              <a:gd name="T17" fmla="*/ 2147483647 h 437"/>
              <a:gd name="T18" fmla="*/ 2147483647 w 4092"/>
              <a:gd name="T19" fmla="*/ 2147483647 h 437"/>
              <a:gd name="T20" fmla="*/ 2147483647 w 4092"/>
              <a:gd name="T21" fmla="*/ 2147483647 h 437"/>
              <a:gd name="T22" fmla="*/ 2147483647 w 4092"/>
              <a:gd name="T23" fmla="*/ 2147483647 h 437"/>
              <a:gd name="T24" fmla="*/ 2147483647 w 4092"/>
              <a:gd name="T25" fmla="*/ 2147483647 h 437"/>
              <a:gd name="T26" fmla="*/ 2147483647 w 4092"/>
              <a:gd name="T27" fmla="*/ 2147483647 h 437"/>
              <a:gd name="T28" fmla="*/ 2147483647 w 4092"/>
              <a:gd name="T29" fmla="*/ 2147483647 h 437"/>
              <a:gd name="T30" fmla="*/ 2147483647 w 4092"/>
              <a:gd name="T31" fmla="*/ 2147483647 h 437"/>
              <a:gd name="T32" fmla="*/ 2147483647 w 4092"/>
              <a:gd name="T33" fmla="*/ 2147483647 h 437"/>
              <a:gd name="T34" fmla="*/ 2147483647 w 4092"/>
              <a:gd name="T35" fmla="*/ 2147483647 h 437"/>
              <a:gd name="T36" fmla="*/ 2147483647 w 4092"/>
              <a:gd name="T37" fmla="*/ 2147483647 h 437"/>
              <a:gd name="T38" fmla="*/ 2147483647 w 4092"/>
              <a:gd name="T39" fmla="*/ 2147483647 h 437"/>
              <a:gd name="T40" fmla="*/ 2147483647 w 4092"/>
              <a:gd name="T41" fmla="*/ 2147483647 h 437"/>
              <a:gd name="T42" fmla="*/ 2147483647 w 4092"/>
              <a:gd name="T43" fmla="*/ 2147483647 h 437"/>
              <a:gd name="T44" fmla="*/ 2147483647 w 4092"/>
              <a:gd name="T45" fmla="*/ 2147483647 h 437"/>
              <a:gd name="T46" fmla="*/ 2147483647 w 4092"/>
              <a:gd name="T47" fmla="*/ 2147483647 h 437"/>
              <a:gd name="T48" fmla="*/ 2147483647 w 4092"/>
              <a:gd name="T49" fmla="*/ 2147483647 h 437"/>
              <a:gd name="T50" fmla="*/ 2147483647 w 4092"/>
              <a:gd name="T51" fmla="*/ 2147483647 h 437"/>
              <a:gd name="T52" fmla="*/ 2147483647 w 4092"/>
              <a:gd name="T53" fmla="*/ 2147483647 h 437"/>
              <a:gd name="T54" fmla="*/ 2147483647 w 4092"/>
              <a:gd name="T55" fmla="*/ 2147483647 h 437"/>
              <a:gd name="T56" fmla="*/ 2147483647 w 4092"/>
              <a:gd name="T57" fmla="*/ 2147483647 h 437"/>
              <a:gd name="T58" fmla="*/ 2147483647 w 4092"/>
              <a:gd name="T59" fmla="*/ 2147483647 h 437"/>
              <a:gd name="T60" fmla="*/ 2147483647 w 4092"/>
              <a:gd name="T61" fmla="*/ 2147483647 h 437"/>
              <a:gd name="T62" fmla="*/ 2147483647 w 4092"/>
              <a:gd name="T63" fmla="*/ 2147483647 h 437"/>
              <a:gd name="T64" fmla="*/ 2147483647 w 4092"/>
              <a:gd name="T65" fmla="*/ 2147483647 h 437"/>
              <a:gd name="T66" fmla="*/ 2147483647 w 4092"/>
              <a:gd name="T67" fmla="*/ 2147483647 h 437"/>
              <a:gd name="T68" fmla="*/ 2147483647 w 4092"/>
              <a:gd name="T69" fmla="*/ 2147483647 h 437"/>
              <a:gd name="T70" fmla="*/ 2147483647 w 4092"/>
              <a:gd name="T71" fmla="*/ 2147483647 h 437"/>
              <a:gd name="T72" fmla="*/ 2147483647 w 4092"/>
              <a:gd name="T73" fmla="*/ 2147483647 h 437"/>
              <a:gd name="T74" fmla="*/ 2147483647 w 4092"/>
              <a:gd name="T75" fmla="*/ 2147483647 h 437"/>
              <a:gd name="T76" fmla="*/ 2147483647 w 4092"/>
              <a:gd name="T77" fmla="*/ 2147483647 h 437"/>
              <a:gd name="T78" fmla="*/ 2147483647 w 4092"/>
              <a:gd name="T79" fmla="*/ 2147483647 h 437"/>
              <a:gd name="T80" fmla="*/ 2147483647 w 4092"/>
              <a:gd name="T81" fmla="*/ 2147483647 h 437"/>
              <a:gd name="T82" fmla="*/ 2147483647 w 4092"/>
              <a:gd name="T83" fmla="*/ 2147483647 h 437"/>
              <a:gd name="T84" fmla="*/ 2147483647 w 4092"/>
              <a:gd name="T85" fmla="*/ 2147483647 h 437"/>
              <a:gd name="T86" fmla="*/ 2147483647 w 4092"/>
              <a:gd name="T87" fmla="*/ 2147483647 h 437"/>
              <a:gd name="T88" fmla="*/ 2147483647 w 4092"/>
              <a:gd name="T89" fmla="*/ 2147483647 h 437"/>
              <a:gd name="T90" fmla="*/ 2147483647 w 4092"/>
              <a:gd name="T91" fmla="*/ 2147483647 h 437"/>
              <a:gd name="T92" fmla="*/ 2147483647 w 4092"/>
              <a:gd name="T93" fmla="*/ 2147483647 h 437"/>
              <a:gd name="T94" fmla="*/ 2147483647 w 4092"/>
              <a:gd name="T95" fmla="*/ 2147483647 h 437"/>
              <a:gd name="T96" fmla="*/ 2147483647 w 4092"/>
              <a:gd name="T97" fmla="*/ 2147483647 h 437"/>
              <a:gd name="T98" fmla="*/ 2147483647 w 4092"/>
              <a:gd name="T99" fmla="*/ 0 h 437"/>
              <a:gd name="T100" fmla="*/ 2147483647 w 4092"/>
              <a:gd name="T101" fmla="*/ 2147483647 h 437"/>
              <a:gd name="T102" fmla="*/ 2147483647 w 4092"/>
              <a:gd name="T103" fmla="*/ 2147483647 h 437"/>
              <a:gd name="T104" fmla="*/ 2147483647 w 4092"/>
              <a:gd name="T105" fmla="*/ 2147483647 h 437"/>
              <a:gd name="T106" fmla="*/ 2147483647 w 4092"/>
              <a:gd name="T107" fmla="*/ 2147483647 h 437"/>
              <a:gd name="T108" fmla="*/ 2147483647 w 4092"/>
              <a:gd name="T109" fmla="*/ 2147483647 h 437"/>
              <a:gd name="T110" fmla="*/ 2147483647 w 4092"/>
              <a:gd name="T111" fmla="*/ 2147483647 h 4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92"/>
              <a:gd name="T169" fmla="*/ 0 h 437"/>
              <a:gd name="T170" fmla="*/ 4092 w 4092"/>
              <a:gd name="T171" fmla="*/ 437 h 4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92" h="437">
                <a:moveTo>
                  <a:pt x="767" y="147"/>
                </a:moveTo>
                <a:lnTo>
                  <a:pt x="691" y="151"/>
                </a:lnTo>
                <a:lnTo>
                  <a:pt x="616" y="155"/>
                </a:lnTo>
                <a:lnTo>
                  <a:pt x="540" y="162"/>
                </a:lnTo>
                <a:lnTo>
                  <a:pt x="467" y="173"/>
                </a:lnTo>
                <a:lnTo>
                  <a:pt x="397" y="185"/>
                </a:lnTo>
                <a:lnTo>
                  <a:pt x="331" y="201"/>
                </a:lnTo>
                <a:lnTo>
                  <a:pt x="268" y="219"/>
                </a:lnTo>
                <a:lnTo>
                  <a:pt x="214" y="239"/>
                </a:lnTo>
                <a:lnTo>
                  <a:pt x="163" y="261"/>
                </a:lnTo>
                <a:lnTo>
                  <a:pt x="118" y="285"/>
                </a:lnTo>
                <a:lnTo>
                  <a:pt x="81" y="310"/>
                </a:lnTo>
                <a:lnTo>
                  <a:pt x="49" y="336"/>
                </a:lnTo>
                <a:lnTo>
                  <a:pt x="27" y="364"/>
                </a:lnTo>
                <a:lnTo>
                  <a:pt x="9" y="393"/>
                </a:lnTo>
                <a:lnTo>
                  <a:pt x="1" y="421"/>
                </a:lnTo>
                <a:lnTo>
                  <a:pt x="0" y="436"/>
                </a:lnTo>
                <a:lnTo>
                  <a:pt x="2" y="413"/>
                </a:lnTo>
                <a:lnTo>
                  <a:pt x="15" y="388"/>
                </a:lnTo>
                <a:lnTo>
                  <a:pt x="37" y="364"/>
                </a:lnTo>
                <a:lnTo>
                  <a:pt x="62" y="343"/>
                </a:lnTo>
                <a:lnTo>
                  <a:pt x="95" y="322"/>
                </a:lnTo>
                <a:lnTo>
                  <a:pt x="137" y="302"/>
                </a:lnTo>
                <a:lnTo>
                  <a:pt x="182" y="286"/>
                </a:lnTo>
                <a:lnTo>
                  <a:pt x="233" y="270"/>
                </a:lnTo>
                <a:lnTo>
                  <a:pt x="289" y="258"/>
                </a:lnTo>
                <a:lnTo>
                  <a:pt x="348" y="247"/>
                </a:lnTo>
                <a:lnTo>
                  <a:pt x="410" y="240"/>
                </a:lnTo>
                <a:lnTo>
                  <a:pt x="472" y="235"/>
                </a:lnTo>
                <a:lnTo>
                  <a:pt x="537" y="234"/>
                </a:lnTo>
                <a:lnTo>
                  <a:pt x="1581" y="234"/>
                </a:lnTo>
                <a:lnTo>
                  <a:pt x="1641" y="232"/>
                </a:lnTo>
                <a:lnTo>
                  <a:pt x="1699" y="228"/>
                </a:lnTo>
                <a:lnTo>
                  <a:pt x="1756" y="219"/>
                </a:lnTo>
                <a:lnTo>
                  <a:pt x="1810" y="210"/>
                </a:lnTo>
                <a:lnTo>
                  <a:pt x="1858" y="197"/>
                </a:lnTo>
                <a:lnTo>
                  <a:pt x="1903" y="182"/>
                </a:lnTo>
                <a:lnTo>
                  <a:pt x="1945" y="165"/>
                </a:lnTo>
                <a:lnTo>
                  <a:pt x="1978" y="147"/>
                </a:lnTo>
                <a:lnTo>
                  <a:pt x="2004" y="126"/>
                </a:lnTo>
                <a:lnTo>
                  <a:pt x="2024" y="105"/>
                </a:lnTo>
                <a:lnTo>
                  <a:pt x="2037" y="82"/>
                </a:lnTo>
                <a:lnTo>
                  <a:pt x="2043" y="60"/>
                </a:lnTo>
                <a:lnTo>
                  <a:pt x="2046" y="58"/>
                </a:lnTo>
                <a:lnTo>
                  <a:pt x="2046" y="60"/>
                </a:lnTo>
                <a:lnTo>
                  <a:pt x="2052" y="82"/>
                </a:lnTo>
                <a:lnTo>
                  <a:pt x="2064" y="105"/>
                </a:lnTo>
                <a:lnTo>
                  <a:pt x="2084" y="126"/>
                </a:lnTo>
                <a:lnTo>
                  <a:pt x="2111" y="147"/>
                </a:lnTo>
                <a:lnTo>
                  <a:pt x="2146" y="165"/>
                </a:lnTo>
                <a:lnTo>
                  <a:pt x="2185" y="182"/>
                </a:lnTo>
                <a:lnTo>
                  <a:pt x="2230" y="197"/>
                </a:lnTo>
                <a:lnTo>
                  <a:pt x="2280" y="210"/>
                </a:lnTo>
                <a:lnTo>
                  <a:pt x="2333" y="219"/>
                </a:lnTo>
                <a:lnTo>
                  <a:pt x="2388" y="228"/>
                </a:lnTo>
                <a:lnTo>
                  <a:pt x="2448" y="232"/>
                </a:lnTo>
                <a:lnTo>
                  <a:pt x="2508" y="234"/>
                </a:lnTo>
                <a:lnTo>
                  <a:pt x="3552" y="234"/>
                </a:lnTo>
                <a:lnTo>
                  <a:pt x="3614" y="235"/>
                </a:lnTo>
                <a:lnTo>
                  <a:pt x="3679" y="240"/>
                </a:lnTo>
                <a:lnTo>
                  <a:pt x="3742" y="247"/>
                </a:lnTo>
                <a:lnTo>
                  <a:pt x="3800" y="258"/>
                </a:lnTo>
                <a:lnTo>
                  <a:pt x="3853" y="270"/>
                </a:lnTo>
                <a:lnTo>
                  <a:pt x="3905" y="286"/>
                </a:lnTo>
                <a:lnTo>
                  <a:pt x="3952" y="302"/>
                </a:lnTo>
                <a:lnTo>
                  <a:pt x="3992" y="322"/>
                </a:lnTo>
                <a:lnTo>
                  <a:pt x="4025" y="343"/>
                </a:lnTo>
                <a:lnTo>
                  <a:pt x="4052" y="364"/>
                </a:lnTo>
                <a:lnTo>
                  <a:pt x="4072" y="388"/>
                </a:lnTo>
                <a:lnTo>
                  <a:pt x="4086" y="413"/>
                </a:lnTo>
                <a:lnTo>
                  <a:pt x="4091" y="436"/>
                </a:lnTo>
                <a:lnTo>
                  <a:pt x="4088" y="421"/>
                </a:lnTo>
                <a:lnTo>
                  <a:pt x="4079" y="393"/>
                </a:lnTo>
                <a:lnTo>
                  <a:pt x="4064" y="364"/>
                </a:lnTo>
                <a:lnTo>
                  <a:pt x="4038" y="336"/>
                </a:lnTo>
                <a:lnTo>
                  <a:pt x="4008" y="310"/>
                </a:lnTo>
                <a:lnTo>
                  <a:pt x="3968" y="285"/>
                </a:lnTo>
                <a:lnTo>
                  <a:pt x="3923" y="261"/>
                </a:lnTo>
                <a:lnTo>
                  <a:pt x="3874" y="239"/>
                </a:lnTo>
                <a:lnTo>
                  <a:pt x="3818" y="219"/>
                </a:lnTo>
                <a:lnTo>
                  <a:pt x="3758" y="201"/>
                </a:lnTo>
                <a:lnTo>
                  <a:pt x="3692" y="185"/>
                </a:lnTo>
                <a:lnTo>
                  <a:pt x="3622" y="173"/>
                </a:lnTo>
                <a:lnTo>
                  <a:pt x="3550" y="162"/>
                </a:lnTo>
                <a:lnTo>
                  <a:pt x="3473" y="155"/>
                </a:lnTo>
                <a:lnTo>
                  <a:pt x="3400" y="151"/>
                </a:lnTo>
                <a:lnTo>
                  <a:pt x="3322" y="147"/>
                </a:lnTo>
                <a:lnTo>
                  <a:pt x="2431" y="147"/>
                </a:lnTo>
                <a:lnTo>
                  <a:pt x="2375" y="146"/>
                </a:lnTo>
                <a:lnTo>
                  <a:pt x="2322" y="142"/>
                </a:lnTo>
                <a:lnTo>
                  <a:pt x="2273" y="135"/>
                </a:lnTo>
                <a:lnTo>
                  <a:pt x="2225" y="125"/>
                </a:lnTo>
                <a:lnTo>
                  <a:pt x="2184" y="112"/>
                </a:lnTo>
                <a:lnTo>
                  <a:pt x="2142" y="98"/>
                </a:lnTo>
                <a:lnTo>
                  <a:pt x="2111" y="81"/>
                </a:lnTo>
                <a:lnTo>
                  <a:pt x="2084" y="63"/>
                </a:lnTo>
                <a:lnTo>
                  <a:pt x="2064" y="43"/>
                </a:lnTo>
                <a:lnTo>
                  <a:pt x="2052" y="23"/>
                </a:lnTo>
                <a:lnTo>
                  <a:pt x="2046" y="2"/>
                </a:lnTo>
                <a:lnTo>
                  <a:pt x="2046" y="0"/>
                </a:lnTo>
                <a:lnTo>
                  <a:pt x="2041" y="21"/>
                </a:lnTo>
                <a:lnTo>
                  <a:pt x="2029" y="41"/>
                </a:lnTo>
                <a:lnTo>
                  <a:pt x="2009" y="60"/>
                </a:lnTo>
                <a:lnTo>
                  <a:pt x="1985" y="79"/>
                </a:lnTo>
                <a:lnTo>
                  <a:pt x="1951" y="96"/>
                </a:lnTo>
                <a:lnTo>
                  <a:pt x="1914" y="111"/>
                </a:lnTo>
                <a:lnTo>
                  <a:pt x="1872" y="123"/>
                </a:lnTo>
                <a:lnTo>
                  <a:pt x="1823" y="134"/>
                </a:lnTo>
                <a:lnTo>
                  <a:pt x="1775" y="141"/>
                </a:lnTo>
                <a:lnTo>
                  <a:pt x="1721" y="146"/>
                </a:lnTo>
                <a:lnTo>
                  <a:pt x="1669" y="147"/>
                </a:lnTo>
                <a:lnTo>
                  <a:pt x="1662" y="147"/>
                </a:lnTo>
                <a:lnTo>
                  <a:pt x="767" y="147"/>
                </a:lnTo>
              </a:path>
            </a:pathLst>
          </a:custGeom>
          <a:solidFill>
            <a:srgbClr val="FF0000"/>
          </a:solidFill>
          <a:ln w="12700" cap="rnd">
            <a:solidFill>
              <a:srgbClr val="FF0000"/>
            </a:solidFill>
            <a:round/>
            <a:headEnd/>
            <a:tailEnd/>
          </a:ln>
        </p:spPr>
        <p:txBody>
          <a:bodyPr/>
          <a:lstStyle/>
          <a:p>
            <a:endParaRPr lang="en-US" dirty="0"/>
          </a:p>
        </p:txBody>
      </p:sp>
      <p:sp>
        <p:nvSpPr>
          <p:cNvPr id="81945" name="Rectangle 26"/>
          <p:cNvSpPr>
            <a:spLocks noChangeArrowheads="1"/>
          </p:cNvSpPr>
          <p:nvPr/>
        </p:nvSpPr>
        <p:spPr bwMode="auto">
          <a:xfrm>
            <a:off x="1219200" y="3660775"/>
            <a:ext cx="6651625" cy="4857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dirty="0">
                <a:ea typeface="ＭＳ Ｐゴシック" pitchFamily="34" charset="-128"/>
              </a:rPr>
              <a:t>Regular Payments of Principal plus Interest</a:t>
            </a:r>
          </a:p>
        </p:txBody>
      </p:sp>
      <p:sp>
        <p:nvSpPr>
          <p:cNvPr id="81946" name="Rectangle 28"/>
          <p:cNvSpPr>
            <a:spLocks noChangeArrowheads="1"/>
          </p:cNvSpPr>
          <p:nvPr/>
        </p:nvSpPr>
        <p:spPr bwMode="auto">
          <a:xfrm>
            <a:off x="2743200" y="2286000"/>
            <a:ext cx="3656013" cy="901700"/>
          </a:xfrm>
          <a:prstGeom prst="rect">
            <a:avLst/>
          </a:prstGeom>
          <a:noFill/>
          <a:ln w="12700">
            <a:noFill/>
            <a:miter lim="800000"/>
            <a:headEnd/>
            <a:tailEnd/>
          </a:ln>
        </p:spPr>
        <p:txBody>
          <a:bodyPr lIns="90488" tIns="44450" rIns="90488" bIns="44450">
            <a:spAutoFit/>
          </a:bodyPr>
          <a:lstStyle/>
          <a:p>
            <a:pPr algn="ctr">
              <a:lnSpc>
                <a:spcPct val="110000"/>
              </a:lnSpc>
              <a:spcBef>
                <a:spcPct val="50000"/>
              </a:spcBef>
            </a:pPr>
            <a:r>
              <a:rPr lang="en-US" altLang="en-US" sz="2400" b="1" dirty="0">
                <a:solidFill>
                  <a:srgbClr val="008000"/>
                </a:solidFill>
              </a:rPr>
              <a:t>Regular Payments of Principal plus Interest</a:t>
            </a:r>
          </a:p>
        </p:txBody>
      </p:sp>
      <p:sp>
        <p:nvSpPr>
          <p:cNvPr id="81947" name="Line 34"/>
          <p:cNvSpPr>
            <a:spLocks noChangeShapeType="1"/>
          </p:cNvSpPr>
          <p:nvPr/>
        </p:nvSpPr>
        <p:spPr bwMode="auto">
          <a:xfrm>
            <a:off x="228600" y="5121275"/>
            <a:ext cx="8686800"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81948" name="Line 35"/>
          <p:cNvSpPr>
            <a:spLocks noChangeShapeType="1"/>
          </p:cNvSpPr>
          <p:nvPr/>
        </p:nvSpPr>
        <p:spPr bwMode="auto">
          <a:xfrm>
            <a:off x="7502525" y="4648200"/>
            <a:ext cx="0" cy="457200"/>
          </a:xfrm>
          <a:prstGeom prst="line">
            <a:avLst/>
          </a:prstGeom>
          <a:noFill/>
          <a:ln w="76200">
            <a:solidFill>
              <a:schemeClr val="hlink"/>
            </a:solidFill>
            <a:round/>
            <a:headEnd/>
            <a:tailEnd/>
          </a:ln>
        </p:spPr>
        <p:txBody>
          <a:bodyPr/>
          <a:lstStyle/>
          <a:p>
            <a:endParaRPr lang="en-US" dirty="0"/>
          </a:p>
        </p:txBody>
      </p:sp>
      <p:sp>
        <p:nvSpPr>
          <p:cNvPr id="81949" name="Rectangle 17"/>
          <p:cNvSpPr>
            <a:spLocks noGrp="1" noChangeArrowheads="1"/>
          </p:cNvSpPr>
          <p:nvPr>
            <p:ph type="title"/>
          </p:nvPr>
        </p:nvSpPr>
        <p:spPr>
          <a:xfrm>
            <a:off x="457200" y="609600"/>
            <a:ext cx="8229600" cy="914400"/>
          </a:xfrm>
        </p:spPr>
        <p:txBody>
          <a:bodyPr/>
          <a:lstStyle/>
          <a:p>
            <a:pPr eaLnBrk="1" hangingPunct="1"/>
            <a:r>
              <a:rPr lang="en-US" altLang="en-US" b="1" dirty="0" smtClean="0"/>
              <a:t>Long-Term Notes Payable</a:t>
            </a:r>
          </a:p>
        </p:txBody>
      </p:sp>
      <p:sp>
        <p:nvSpPr>
          <p:cNvPr id="31" name="Rectangle 3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32" name="Slide Number Placeholder 31"/>
          <p:cNvSpPr>
            <a:spLocks noGrp="1"/>
          </p:cNvSpPr>
          <p:nvPr>
            <p:ph type="sldNum" sz="quarter" idx="12"/>
          </p:nvPr>
        </p:nvSpPr>
        <p:spPr/>
        <p:txBody>
          <a:bodyPr/>
          <a:lstStyle/>
          <a:p>
            <a:pPr>
              <a:defRPr/>
            </a:pPr>
            <a:fld id="{A9FE5292-AC8B-4B00-89A8-644CC8C862A7}" type="slidenum">
              <a:rPr lang="en-US" smtClean="0"/>
              <a:pPr>
                <a:defRPr/>
              </a:pPr>
              <a:t>41</a:t>
            </a:fld>
            <a:endParaRPr lang="en-US" dirty="0"/>
          </a:p>
        </p:txBody>
      </p:sp>
      <p:sp>
        <p:nvSpPr>
          <p:cNvPr id="33" name="Rounded Rectangle 32"/>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i="0" u="none" strike="noStrike" kern="0" cap="none" spc="0" normalizeH="0" baseline="0" noProof="0" dirty="0">
                <a:ln>
                  <a:noFill/>
                </a:ln>
                <a:solidFill>
                  <a:prstClr val="black"/>
                </a:solidFill>
                <a:effectLst/>
                <a:uLnTx/>
                <a:uFillTx/>
                <a:latin typeface="Arial Narrow" pitchFamily="34" charset="0"/>
                <a:cs typeface="+mn-cs"/>
              </a:rPr>
              <a:t>Learning Objective </a:t>
            </a:r>
            <a:r>
              <a:rPr kumimoji="0" lang="en-US" altLang="en-US" sz="1100" i="0" u="none" strike="noStrike" kern="0" cap="none" spc="0" normalizeH="0" baseline="0" noProof="0" dirty="0" smtClean="0">
                <a:ln>
                  <a:noFill/>
                </a:ln>
                <a:solidFill>
                  <a:prstClr val="black"/>
                </a:solidFill>
                <a:effectLst/>
                <a:uLnTx/>
                <a:uFillTx/>
                <a:latin typeface="Arial Narrow" pitchFamily="34" charset="0"/>
                <a:cs typeface="+mn-cs"/>
              </a:rPr>
              <a:t>C1: </a:t>
            </a:r>
            <a:r>
              <a:rPr lang="en-US" sz="1100" dirty="0"/>
              <a:t>Explain the types of notes and prepare entries to account for </a:t>
            </a:r>
            <a:r>
              <a:rPr lang="en-US" sz="1100" dirty="0" smtClean="0"/>
              <a:t>notes.</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609600"/>
            <a:ext cx="8229600" cy="685800"/>
          </a:xfrm>
        </p:spPr>
        <p:txBody>
          <a:bodyPr/>
          <a:lstStyle/>
          <a:p>
            <a:pPr eaLnBrk="1" hangingPunct="1"/>
            <a:r>
              <a:rPr lang="en-US" altLang="en-US" b="1" dirty="0" smtClean="0"/>
              <a:t>Installment Notes</a:t>
            </a:r>
          </a:p>
        </p:txBody>
      </p:sp>
      <p:sp>
        <p:nvSpPr>
          <p:cNvPr id="8" name="TextBox 7"/>
          <p:cNvSpPr txBox="1"/>
          <p:nvPr/>
        </p:nvSpPr>
        <p:spPr>
          <a:xfrm>
            <a:off x="228600" y="1295400"/>
            <a:ext cx="8610600" cy="1200329"/>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b="1" dirty="0">
                <a:solidFill>
                  <a:srgbClr val="244583"/>
                </a:solidFill>
                <a:ea typeface="ＭＳ Ｐゴシック" pitchFamily="-108" charset="-128"/>
                <a:cs typeface="Arial" pitchFamily="34" charset="0"/>
              </a:rPr>
              <a:t>On January 1, </a:t>
            </a:r>
            <a:r>
              <a:rPr lang="en-US" sz="2400" b="1" dirty="0" smtClean="0">
                <a:solidFill>
                  <a:srgbClr val="244583"/>
                </a:solidFill>
                <a:ea typeface="ＭＳ Ｐゴシック" pitchFamily="-108" charset="-128"/>
                <a:cs typeface="Arial" pitchFamily="34" charset="0"/>
              </a:rPr>
              <a:t>2017 </a:t>
            </a:r>
            <a:r>
              <a:rPr lang="en-US" sz="2400" b="1" dirty="0">
                <a:solidFill>
                  <a:srgbClr val="244583"/>
                </a:solidFill>
                <a:ea typeface="ＭＳ Ｐゴシック" pitchFamily="-108" charset="-128"/>
                <a:cs typeface="Arial" pitchFamily="34" charset="0"/>
              </a:rPr>
              <a:t>Foghog borrows $60,000 from a bank to purchase equipment. It signs an 8% installment note requiring </a:t>
            </a:r>
            <a:r>
              <a:rPr lang="en-US" sz="2400" b="1" dirty="0" smtClean="0">
                <a:solidFill>
                  <a:srgbClr val="244583"/>
                </a:solidFill>
                <a:ea typeface="ＭＳ Ｐゴシック" pitchFamily="-108" charset="-128"/>
                <a:cs typeface="Arial" pitchFamily="34" charset="0"/>
              </a:rPr>
              <a:t>3 </a:t>
            </a:r>
            <a:r>
              <a:rPr lang="en-US" sz="2400" b="1" dirty="0">
                <a:solidFill>
                  <a:srgbClr val="244583"/>
                </a:solidFill>
                <a:ea typeface="ＭＳ Ｐゴシック" pitchFamily="-108" charset="-128"/>
                <a:cs typeface="Arial" pitchFamily="34" charset="0"/>
              </a:rPr>
              <a:t>annual payments of principal plus interest.</a:t>
            </a:r>
          </a:p>
        </p:txBody>
      </p:sp>
      <p:graphicFrame>
        <p:nvGraphicFramePr>
          <p:cNvPr id="82948" name="Object 8"/>
          <p:cNvGraphicFramePr>
            <a:graphicFrameLocks/>
          </p:cNvGraphicFramePr>
          <p:nvPr>
            <p:extLst>
              <p:ext uri="{D42A27DB-BD31-4B8C-83A1-F6EECF244321}">
                <p14:modId xmlns:p14="http://schemas.microsoft.com/office/powerpoint/2010/main" val="4129425742"/>
              </p:ext>
            </p:extLst>
          </p:nvPr>
        </p:nvGraphicFramePr>
        <p:xfrm>
          <a:off x="1219200" y="4941666"/>
          <a:ext cx="6705600" cy="1524000"/>
        </p:xfrm>
        <a:graphic>
          <a:graphicData uri="http://schemas.openxmlformats.org/presentationml/2006/ole">
            <mc:AlternateContent xmlns:mc="http://schemas.openxmlformats.org/markup-compatibility/2006">
              <mc:Choice xmlns:v="urn:schemas-microsoft-com:vml" Requires="v">
                <p:oleObj spid="_x0000_s83136" name="Worksheet" r:id="rId5" imgW="4171889" imgH="819001" progId="Excel.Sheet.8">
                  <p:embed/>
                </p:oleObj>
              </mc:Choice>
              <mc:Fallback>
                <p:oleObj name="Worksheet" r:id="rId5" imgW="4171889" imgH="819001" progId="Excel.Sheet.8">
                  <p:embed/>
                  <p:pic>
                    <p:nvPicPr>
                      <p:cNvPr id="0" name="Picture 13"/>
                      <p:cNvPicPr>
                        <a:picLocks noChangeArrowheads="1"/>
                      </p:cNvPicPr>
                      <p:nvPr/>
                    </p:nvPicPr>
                    <p:blipFill>
                      <a:blip r:embed="rId6"/>
                      <a:srcRect/>
                      <a:stretch>
                        <a:fillRect/>
                      </a:stretch>
                    </p:blipFill>
                    <p:spPr bwMode="auto">
                      <a:xfrm>
                        <a:off x="1219200" y="4941666"/>
                        <a:ext cx="6705600" cy="1524000"/>
                      </a:xfrm>
                      <a:prstGeom prst="rect">
                        <a:avLst/>
                      </a:prstGeom>
                      <a:solidFill>
                        <a:srgbClr val="C1CEFF"/>
                      </a:solidFill>
                      <a:ln>
                        <a:noFill/>
                      </a:ln>
                      <a:effectLst/>
                      <a:extLs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762000" y="3947670"/>
            <a:ext cx="7696200" cy="830263"/>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a:spAutoFit/>
          </a:bodyPr>
          <a:lstStyle/>
          <a:p>
            <a:pPr algn="ctr">
              <a:defRPr/>
            </a:pPr>
            <a:r>
              <a:rPr lang="en-US" sz="2400" dirty="0">
                <a:solidFill>
                  <a:schemeClr val="accent2">
                    <a:lumMod val="50000"/>
                  </a:schemeClr>
                </a:solidFill>
                <a:ea typeface="ＭＳ Ｐゴシック" pitchFamily="-108" charset="-128"/>
                <a:cs typeface="Arial" pitchFamily="34" charset="0"/>
              </a:rPr>
              <a:t>Compute the periodic payment by dividing the face amount of the note by the present value factor.</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9FE5292-AC8B-4B00-89A8-644CC8C862A7}" type="slidenum">
              <a:rPr lang="en-US" smtClean="0"/>
              <a:pPr>
                <a:defRPr/>
              </a:pPr>
              <a:t>42</a:t>
            </a:fld>
            <a:endParaRPr lang="en-US" dirty="0"/>
          </a:p>
        </p:txBody>
      </p:sp>
      <p:sp>
        <p:nvSpPr>
          <p:cNvPr id="12" name="Rounded Rectangle 11"/>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pic>
        <p:nvPicPr>
          <p:cNvPr id="3" name="Picture 2"/>
          <p:cNvPicPr>
            <a:picLocks noChangeAspect="1"/>
          </p:cNvPicPr>
          <p:nvPr/>
        </p:nvPicPr>
        <p:blipFill>
          <a:blip r:embed="rId7"/>
          <a:stretch>
            <a:fillRect/>
          </a:stretch>
        </p:blipFill>
        <p:spPr>
          <a:xfrm>
            <a:off x="540026" y="2720837"/>
            <a:ext cx="8022406" cy="960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14400" y="609600"/>
            <a:ext cx="7315200" cy="808038"/>
          </a:xfrm>
        </p:spPr>
        <p:txBody>
          <a:bodyPr/>
          <a:lstStyle/>
          <a:p>
            <a:pPr eaLnBrk="1" hangingPunct="1"/>
            <a:r>
              <a:rPr lang="en-US" altLang="en-US" sz="3200" b="1" dirty="0" smtClean="0"/>
              <a:t>Installment Notes with Equal Payments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9FE5292-AC8B-4B00-89A8-644CC8C862A7}" type="slidenum">
              <a:rPr lang="en-US" smtClean="0"/>
              <a:pPr>
                <a:defRPr/>
              </a:pPr>
              <a:t>43</a:t>
            </a:fld>
            <a:endParaRPr lang="en-US" dirty="0"/>
          </a:p>
        </p:txBody>
      </p:sp>
      <p:sp>
        <p:nvSpPr>
          <p:cNvPr id="8" name="Rounded Rectangle 7"/>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sp>
        <p:nvSpPr>
          <p:cNvPr id="11" name="TextBox 10"/>
          <p:cNvSpPr txBox="1"/>
          <p:nvPr/>
        </p:nvSpPr>
        <p:spPr>
          <a:xfrm>
            <a:off x="8001000" y="7082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14.12</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164745" y="1321497"/>
            <a:ext cx="6814510" cy="4990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z="3200" b="1" dirty="0" smtClean="0"/>
              <a:t>Installment Notes with Equal Payments</a:t>
            </a:r>
          </a:p>
        </p:txBody>
      </p:sp>
      <p:sp>
        <p:nvSpPr>
          <p:cNvPr id="4" name="TextBox 3"/>
          <p:cNvSpPr txBox="1"/>
          <p:nvPr/>
        </p:nvSpPr>
        <p:spPr>
          <a:xfrm>
            <a:off x="228598" y="1295400"/>
            <a:ext cx="8610602" cy="830997"/>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b="1" dirty="0">
                <a:solidFill>
                  <a:schemeClr val="accent2">
                    <a:lumMod val="50000"/>
                  </a:schemeClr>
                </a:solidFill>
                <a:ea typeface="ＭＳ Ｐゴシック" pitchFamily="-108" charset="-128"/>
                <a:cs typeface="Arial" pitchFamily="34" charset="0"/>
              </a:rPr>
              <a:t>Let’s record the first payment made on December 31, </a:t>
            </a:r>
            <a:r>
              <a:rPr lang="en-US" sz="2400" b="1" dirty="0" smtClean="0">
                <a:solidFill>
                  <a:schemeClr val="accent2">
                    <a:lumMod val="50000"/>
                  </a:schemeClr>
                </a:solidFill>
                <a:ea typeface="ＭＳ Ｐゴシック" pitchFamily="-108" charset="-128"/>
                <a:cs typeface="Arial" pitchFamily="34" charset="0"/>
              </a:rPr>
              <a:t>2017 </a:t>
            </a:r>
            <a:r>
              <a:rPr lang="en-US" sz="2400" b="1" dirty="0">
                <a:solidFill>
                  <a:schemeClr val="accent2">
                    <a:lumMod val="50000"/>
                  </a:schemeClr>
                </a:solidFill>
                <a:ea typeface="ＭＳ Ｐゴシック" pitchFamily="-108" charset="-128"/>
                <a:cs typeface="Arial" pitchFamily="34" charset="0"/>
              </a:rPr>
              <a:t>by Foghog to the bank.</a:t>
            </a:r>
          </a:p>
        </p:txBody>
      </p:sp>
      <p:sp>
        <p:nvSpPr>
          <p:cNvPr id="6" name="TextBox 5"/>
          <p:cNvSpPr txBox="1"/>
          <p:nvPr/>
        </p:nvSpPr>
        <p:spPr>
          <a:xfrm>
            <a:off x="228599" y="3781848"/>
            <a:ext cx="8610601" cy="830997"/>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b="1" dirty="0">
                <a:solidFill>
                  <a:schemeClr val="accent2">
                    <a:lumMod val="50000"/>
                  </a:schemeClr>
                </a:solidFill>
                <a:ea typeface="ＭＳ Ｐゴシック" pitchFamily="-108" charset="-128"/>
                <a:cs typeface="Arial" pitchFamily="34" charset="0"/>
              </a:rPr>
              <a:t>Refer back to the amortization schedule to make the December 31, </a:t>
            </a:r>
            <a:r>
              <a:rPr lang="en-US" sz="2400" b="1" dirty="0" smtClean="0">
                <a:solidFill>
                  <a:schemeClr val="accent2">
                    <a:lumMod val="50000"/>
                  </a:schemeClr>
                </a:solidFill>
                <a:ea typeface="ＭＳ Ｐゴシック" pitchFamily="-108" charset="-128"/>
                <a:cs typeface="Arial" pitchFamily="34" charset="0"/>
              </a:rPr>
              <a:t>2018 </a:t>
            </a:r>
            <a:r>
              <a:rPr lang="en-US" sz="2400" b="1" dirty="0">
                <a:solidFill>
                  <a:schemeClr val="accent2">
                    <a:lumMod val="50000"/>
                  </a:schemeClr>
                </a:solidFill>
                <a:ea typeface="ＭＳ Ｐゴシック" pitchFamily="-108" charset="-128"/>
                <a:cs typeface="Arial" pitchFamily="34" charset="0"/>
              </a:rPr>
              <a:t>payment on the note.</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A9FE5292-AC8B-4B00-89A8-644CC8C862A7}" type="slidenum">
              <a:rPr lang="en-US" smtClean="0"/>
              <a:pPr>
                <a:defRPr/>
              </a:pPr>
              <a:t>44</a:t>
            </a:fld>
            <a:endParaRPr lang="en-US" dirty="0"/>
          </a:p>
        </p:txBody>
      </p:sp>
      <p:sp>
        <p:nvSpPr>
          <p:cNvPr id="10" name="Rounded Rectangle 9"/>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pic>
        <p:nvPicPr>
          <p:cNvPr id="3" name="Picture 2"/>
          <p:cNvPicPr>
            <a:picLocks noChangeAspect="1"/>
          </p:cNvPicPr>
          <p:nvPr/>
        </p:nvPicPr>
        <p:blipFill>
          <a:blip r:embed="rId3"/>
          <a:stretch>
            <a:fillRect/>
          </a:stretch>
        </p:blipFill>
        <p:spPr>
          <a:xfrm>
            <a:off x="679015" y="2352046"/>
            <a:ext cx="7312029" cy="1267067"/>
          </a:xfrm>
          <a:prstGeom prst="rect">
            <a:avLst/>
          </a:prstGeom>
        </p:spPr>
      </p:pic>
      <p:pic>
        <p:nvPicPr>
          <p:cNvPr id="5" name="Picture 4"/>
          <p:cNvPicPr>
            <a:picLocks noChangeAspect="1"/>
          </p:cNvPicPr>
          <p:nvPr/>
        </p:nvPicPr>
        <p:blipFill>
          <a:blip r:embed="rId4"/>
          <a:stretch>
            <a:fillRect/>
          </a:stretch>
        </p:blipFill>
        <p:spPr>
          <a:xfrm>
            <a:off x="715087" y="4838494"/>
            <a:ext cx="7275958" cy="1333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2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title"/>
          </p:nvPr>
        </p:nvSpPr>
        <p:spPr>
          <a:xfrm>
            <a:off x="457200" y="533400"/>
            <a:ext cx="8229600" cy="884238"/>
          </a:xfrm>
        </p:spPr>
        <p:txBody>
          <a:bodyPr/>
          <a:lstStyle/>
          <a:p>
            <a:pPr eaLnBrk="1" hangingPunct="1"/>
            <a:r>
              <a:rPr lang="en-US" altLang="en-US" b="1" dirty="0" smtClean="0"/>
              <a:t>Mortgage Notes and Bonds</a:t>
            </a:r>
          </a:p>
        </p:txBody>
      </p:sp>
      <p:sp>
        <p:nvSpPr>
          <p:cNvPr id="61442" name="Rectangle 2"/>
          <p:cNvSpPr>
            <a:spLocks noGrp="1" noChangeArrowheads="1"/>
          </p:cNvSpPr>
          <p:nvPr>
            <p:ph type="body" idx="4294967295"/>
          </p:nvPr>
        </p:nvSpPr>
        <p:spPr>
          <a:xfrm>
            <a:off x="228600" y="1676400"/>
            <a:ext cx="8686800" cy="3581400"/>
          </a:xfrm>
          <a:solidFill>
            <a:schemeClr val="bg2">
              <a:lumMod val="90000"/>
            </a:schemeClr>
          </a:solidFill>
          <a:ln w="12700">
            <a:solidFill>
              <a:schemeClr val="tx1"/>
            </a:solidFill>
          </a:ln>
        </p:spPr>
        <p:txBody>
          <a:bodyPr lIns="90488" tIns="44450" rIns="90488" bIns="44450" rtlCol="0">
            <a:normAutofit lnSpcReduction="10000"/>
          </a:bodyPr>
          <a:lstStyle/>
          <a:p>
            <a:pPr marL="0" algn="ctr" eaLnBrk="1" fontAlgn="auto" hangingPunct="1">
              <a:spcAft>
                <a:spcPts val="0"/>
              </a:spcAft>
              <a:buClr>
                <a:srgbClr val="006600"/>
              </a:buClr>
              <a:buSzPct val="100000"/>
              <a:buFont typeface="Wingdings" pitchFamily="2" charset="2"/>
              <a:buNone/>
              <a:defRPr/>
            </a:pPr>
            <a:r>
              <a:rPr lang="en-US" sz="3100" b="1" dirty="0" smtClean="0">
                <a:solidFill>
                  <a:schemeClr val="accent2">
                    <a:lumMod val="75000"/>
                  </a:schemeClr>
                </a:solidFill>
              </a:rPr>
              <a:t>A mortgage is a legal agreement that helps protect the lender if the borrower fails to make the required payments.</a:t>
            </a:r>
          </a:p>
          <a:p>
            <a:pPr marL="0" algn="ctr" eaLnBrk="1" fontAlgn="auto" hangingPunct="1">
              <a:spcBef>
                <a:spcPct val="50000"/>
              </a:spcBef>
              <a:spcAft>
                <a:spcPts val="0"/>
              </a:spcAft>
              <a:buClr>
                <a:srgbClr val="006600"/>
              </a:buClr>
              <a:buSzPct val="100000"/>
              <a:buFont typeface="Wingdings" pitchFamily="2" charset="2"/>
              <a:buNone/>
              <a:defRPr/>
            </a:pPr>
            <a:r>
              <a:rPr lang="en-US" sz="3100" b="1" dirty="0" smtClean="0">
                <a:solidFill>
                  <a:schemeClr val="accent2">
                    <a:lumMod val="75000"/>
                  </a:schemeClr>
                </a:solidFill>
              </a:rPr>
              <a:t>It gives the lender the right to be paid out of the cash proceeds from the sale of the borrower’s assets specifically identified in the mortgage contract.  </a:t>
            </a:r>
            <a:endParaRPr lang="en-US" sz="3100" b="1" dirty="0">
              <a:solidFill>
                <a:schemeClr val="accent2">
                  <a:lumMod val="75000"/>
                </a:schemeClr>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A9FE5292-AC8B-4B00-89A8-644CC8C862A7}" type="slidenum">
              <a:rPr lang="en-US" smtClean="0"/>
              <a:pPr>
                <a:defRPr/>
              </a:pPr>
              <a:t>45</a:t>
            </a:fld>
            <a:endParaRPr lang="en-US" dirty="0"/>
          </a:p>
        </p:txBody>
      </p:sp>
      <p:sp>
        <p:nvSpPr>
          <p:cNvPr id="7" name="Rounded Rectangle 6"/>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223838"/>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Rectangle 17"/>
          <p:cNvSpPr>
            <a:spLocks noChangeArrowheads="1"/>
          </p:cNvSpPr>
          <p:nvPr/>
        </p:nvSpPr>
        <p:spPr bwMode="auto">
          <a:xfrm>
            <a:off x="1676400" y="1743075"/>
            <a:ext cx="3429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 = Present Value of an Ordinary Annuity</a:t>
            </a:r>
            <a:endParaRPr lang="en-US" dirty="0" smtClean="0">
              <a:solidFill>
                <a:prstClr val="black"/>
              </a:solidFill>
              <a:cs typeface="+mn-cs"/>
            </a:endParaRPr>
          </a:p>
        </p:txBody>
      </p:sp>
      <p:sp>
        <p:nvSpPr>
          <p:cNvPr id="23" name="Rectangle 18"/>
          <p:cNvSpPr>
            <a:spLocks noChangeArrowheads="1"/>
          </p:cNvSpPr>
          <p:nvPr/>
        </p:nvSpPr>
        <p:spPr bwMode="auto">
          <a:xfrm>
            <a:off x="1676400" y="2154238"/>
            <a:ext cx="276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 = PVA (n=4, i=5%) x Payment</a:t>
            </a:r>
            <a:endParaRPr lang="en-US" dirty="0" smtClean="0">
              <a:solidFill>
                <a:prstClr val="black"/>
              </a:solidFill>
              <a:cs typeface="+mn-cs"/>
            </a:endParaRPr>
          </a:p>
        </p:txBody>
      </p:sp>
      <p:sp>
        <p:nvSpPr>
          <p:cNvPr id="150" name="Rectangle 112"/>
          <p:cNvSpPr>
            <a:spLocks noChangeArrowheads="1"/>
          </p:cNvSpPr>
          <p:nvPr/>
        </p:nvSpPr>
        <p:spPr bwMode="auto">
          <a:xfrm>
            <a:off x="855663" y="620713"/>
            <a:ext cx="79691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On January 1, 20X1, a company borrows $1,000 cash by signing a four-year, 5% installment note. The note </a:t>
            </a:r>
            <a:endParaRPr lang="en-US" dirty="0" smtClean="0">
              <a:solidFill>
                <a:prstClr val="black"/>
              </a:solidFill>
              <a:cs typeface="+mn-cs"/>
            </a:endParaRPr>
          </a:p>
        </p:txBody>
      </p:sp>
      <p:sp>
        <p:nvSpPr>
          <p:cNvPr id="151" name="Rectangle 113"/>
          <p:cNvSpPr>
            <a:spLocks noChangeArrowheads="1"/>
          </p:cNvSpPr>
          <p:nvPr/>
        </p:nvSpPr>
        <p:spPr bwMode="auto">
          <a:xfrm>
            <a:off x="855663" y="815975"/>
            <a:ext cx="7461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requires four equal total payments of accrued interest and principal on December 31 of each year from </a:t>
            </a:r>
            <a:endParaRPr lang="en-US" dirty="0" smtClean="0">
              <a:solidFill>
                <a:prstClr val="black"/>
              </a:solidFill>
              <a:cs typeface="+mn-cs"/>
            </a:endParaRPr>
          </a:p>
        </p:txBody>
      </p:sp>
      <p:sp>
        <p:nvSpPr>
          <p:cNvPr id="152" name="Rectangle 114"/>
          <p:cNvSpPr>
            <a:spLocks noChangeArrowheads="1"/>
          </p:cNvSpPr>
          <p:nvPr/>
        </p:nvSpPr>
        <p:spPr bwMode="auto">
          <a:xfrm>
            <a:off x="855663" y="1022350"/>
            <a:ext cx="14859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20X1 through 20X4.</a:t>
            </a:r>
            <a:endParaRPr lang="en-US" dirty="0" smtClean="0">
              <a:solidFill>
                <a:prstClr val="black"/>
              </a:solidFill>
              <a:cs typeface="+mn-cs"/>
            </a:endParaRPr>
          </a:p>
        </p:txBody>
      </p:sp>
      <p:sp>
        <p:nvSpPr>
          <p:cNvPr id="153" name="Rectangle 115"/>
          <p:cNvSpPr>
            <a:spLocks noChangeArrowheads="1"/>
          </p:cNvSpPr>
          <p:nvPr/>
        </p:nvSpPr>
        <p:spPr bwMode="auto">
          <a:xfrm>
            <a:off x="855663" y="1228725"/>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mn-cs"/>
            </a:endParaRPr>
          </a:p>
        </p:txBody>
      </p:sp>
      <p:sp>
        <p:nvSpPr>
          <p:cNvPr id="154" name="Rectangle 116"/>
          <p:cNvSpPr>
            <a:spLocks noChangeArrowheads="1"/>
          </p:cNvSpPr>
          <p:nvPr/>
        </p:nvSpPr>
        <p:spPr bwMode="auto">
          <a:xfrm>
            <a:off x="855663" y="1433513"/>
            <a:ext cx="47386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  Compute the amount of each of the four equal total payments.</a:t>
            </a:r>
            <a:endParaRPr lang="en-US" dirty="0" smtClean="0">
              <a:solidFill>
                <a:prstClr val="black"/>
              </a:solidFill>
              <a:cs typeface="+mn-cs"/>
            </a:endParaRPr>
          </a:p>
        </p:txBody>
      </p:sp>
      <p:sp>
        <p:nvSpPr>
          <p:cNvPr id="155" name="Rectangle 117"/>
          <p:cNvSpPr>
            <a:spLocks noChangeArrowheads="1"/>
          </p:cNvSpPr>
          <p:nvPr/>
        </p:nvSpPr>
        <p:spPr bwMode="auto">
          <a:xfrm>
            <a:off x="855663" y="1639888"/>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mn-cs"/>
            </a:endParaRPr>
          </a:p>
        </p:txBody>
      </p:sp>
      <p:sp>
        <p:nvSpPr>
          <p:cNvPr id="156" name="Rectangle 118"/>
          <p:cNvSpPr>
            <a:spLocks noChangeArrowheads="1"/>
          </p:cNvSpPr>
          <p:nvPr/>
        </p:nvSpPr>
        <p:spPr bwMode="auto">
          <a:xfrm>
            <a:off x="2312988" y="25146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a:t>
            </a:r>
            <a:endParaRPr lang="en-US" dirty="0" smtClean="0">
              <a:solidFill>
                <a:prstClr val="black"/>
              </a:solidFill>
              <a:cs typeface="+mn-cs"/>
            </a:endParaRPr>
          </a:p>
        </p:txBody>
      </p:sp>
      <p:sp>
        <p:nvSpPr>
          <p:cNvPr id="157" name="Rectangle 119"/>
          <p:cNvSpPr>
            <a:spLocks noChangeArrowheads="1"/>
          </p:cNvSpPr>
          <p:nvPr/>
        </p:nvSpPr>
        <p:spPr bwMode="auto">
          <a:xfrm>
            <a:off x="3552825" y="2606675"/>
            <a:ext cx="938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 Payment</a:t>
            </a:r>
            <a:endParaRPr lang="en-US" dirty="0" smtClean="0">
              <a:solidFill>
                <a:prstClr val="black"/>
              </a:solidFill>
              <a:cs typeface="+mn-cs"/>
            </a:endParaRPr>
          </a:p>
        </p:txBody>
      </p:sp>
      <p:sp>
        <p:nvSpPr>
          <p:cNvPr id="291" name="Rectangle 125"/>
          <p:cNvSpPr>
            <a:spLocks noChangeArrowheads="1"/>
          </p:cNvSpPr>
          <p:nvPr/>
        </p:nvSpPr>
        <p:spPr bwMode="auto">
          <a:xfrm>
            <a:off x="1989138" y="2719388"/>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PVA (n=4, i=5%)</a:t>
            </a:r>
            <a:endParaRPr lang="en-US" dirty="0" smtClean="0">
              <a:solidFill>
                <a:prstClr val="black"/>
              </a:solidFill>
              <a:cs typeface="+mn-cs"/>
            </a:endParaRPr>
          </a:p>
        </p:txBody>
      </p:sp>
      <p:sp>
        <p:nvSpPr>
          <p:cNvPr id="312" name="Line 146"/>
          <p:cNvSpPr>
            <a:spLocks noChangeShapeType="1"/>
          </p:cNvSpPr>
          <p:nvPr/>
        </p:nvSpPr>
        <p:spPr bwMode="auto">
          <a:xfrm>
            <a:off x="1636713" y="2698750"/>
            <a:ext cx="18859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3" name="Rectangle 147"/>
          <p:cNvSpPr>
            <a:spLocks noChangeArrowheads="1"/>
          </p:cNvSpPr>
          <p:nvPr/>
        </p:nvSpPr>
        <p:spPr bwMode="auto">
          <a:xfrm>
            <a:off x="1636713" y="2698750"/>
            <a:ext cx="18859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14-4</a:t>
            </a:r>
            <a:endParaRPr lang="en-US" b="1" dirty="0">
              <a:solidFill>
                <a:prstClr val="white"/>
              </a:solidFill>
            </a:endParaRPr>
          </a:p>
        </p:txBody>
      </p:sp>
      <p:sp>
        <p:nvSpPr>
          <p:cNvPr id="363" name="Action Button: Custom 362">
            <a:hlinkClick r:id="" action="ppaction://noaction" highlightClick="1"/>
          </p:cNvPr>
          <p:cNvSpPr/>
          <p:nvPr/>
        </p:nvSpPr>
        <p:spPr>
          <a:xfrm>
            <a:off x="7096125" y="2200275"/>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PV of $1</a:t>
            </a:r>
          </a:p>
        </p:txBody>
      </p:sp>
      <p:sp>
        <p:nvSpPr>
          <p:cNvPr id="364" name="Action Button: Custom 363">
            <a:hlinkClick r:id="" action="ppaction://noaction" highlightClick="1"/>
          </p:cNvPr>
          <p:cNvSpPr/>
          <p:nvPr/>
        </p:nvSpPr>
        <p:spPr>
          <a:xfrm>
            <a:off x="7096125" y="2762250"/>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FV of $1</a:t>
            </a:r>
          </a:p>
        </p:txBody>
      </p:sp>
      <p:sp>
        <p:nvSpPr>
          <p:cNvPr id="365" name="Action Button: Custom 364">
            <a:hlinkClick r:id="" action="ppaction://noaction" highlightClick="1"/>
          </p:cNvPr>
          <p:cNvSpPr/>
          <p:nvPr/>
        </p:nvSpPr>
        <p:spPr>
          <a:xfrm>
            <a:off x="7096125" y="3324225"/>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PV Ord Ann</a:t>
            </a:r>
          </a:p>
        </p:txBody>
      </p:sp>
      <p:sp>
        <p:nvSpPr>
          <p:cNvPr id="366" name="Action Button: Custom 365">
            <a:hlinkClick r:id="" action="ppaction://noaction" highlightClick="1"/>
          </p:cNvPr>
          <p:cNvSpPr/>
          <p:nvPr/>
        </p:nvSpPr>
        <p:spPr>
          <a:xfrm>
            <a:off x="7096125" y="3886200"/>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FV Ord Ann</a:t>
            </a:r>
          </a:p>
        </p:txBody>
      </p:sp>
      <p:sp>
        <p:nvSpPr>
          <p:cNvPr id="24" name="Slide Number Placeholder 23"/>
          <p:cNvSpPr>
            <a:spLocks noGrp="1"/>
          </p:cNvSpPr>
          <p:nvPr>
            <p:ph type="sldNum" sz="quarter" idx="12"/>
          </p:nvPr>
        </p:nvSpPr>
        <p:spPr/>
        <p:txBody>
          <a:bodyPr/>
          <a:lstStyle/>
          <a:p>
            <a:pPr>
              <a:defRPr/>
            </a:pPr>
            <a:fld id="{ABC485C8-C2D5-45AA-9CB5-ACF6715D2617}" type="slidenum">
              <a:rPr lang="en-US" smtClean="0"/>
              <a:pPr>
                <a:defRPr/>
              </a:pPr>
              <a:t>46</a:t>
            </a:fld>
            <a:endParaRPr lang="en-US" dirty="0"/>
          </a:p>
        </p:txBody>
      </p:sp>
      <p:sp>
        <p:nvSpPr>
          <p:cNvPr id="25" name="Rounded Rectangle 24"/>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sp>
        <p:nvSpPr>
          <p:cNvPr id="26" name="Rounded Rectangle 25"/>
          <p:cNvSpPr/>
          <p:nvPr/>
        </p:nvSpPr>
        <p:spPr>
          <a:xfrm>
            <a:off x="88901" y="635839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t>Record the retirement of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par>
                                <p:cTn id="16" presetID="10" presetClass="entr" presetSubtype="0"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fade">
                                      <p:cBhvr>
                                        <p:cTn id="18" dur="500"/>
                                        <p:tgtEl>
                                          <p:spTgt spid="3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3"/>
                                        </p:tgtEl>
                                        <p:attrNameLst>
                                          <p:attrName>style.visibility</p:attrName>
                                        </p:attrNameLst>
                                      </p:cBhvr>
                                      <p:to>
                                        <p:strVal val="visible"/>
                                      </p:to>
                                    </p:set>
                                    <p:animEffect transition="in" filter="fade">
                                      <p:cBhvr>
                                        <p:cTn id="21" dur="500"/>
                                        <p:tgtEl>
                                          <p:spTgt spid="3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1"/>
                                        </p:tgtEl>
                                        <p:attrNameLst>
                                          <p:attrName>style.visibility</p:attrName>
                                        </p:attrNameLst>
                                      </p:cBhvr>
                                      <p:to>
                                        <p:strVal val="visible"/>
                                      </p:to>
                                    </p:set>
                                    <p:animEffect transition="in" filter="fade">
                                      <p:cBhvr>
                                        <p:cTn id="24" dur="500"/>
                                        <p:tgtEl>
                                          <p:spTgt spid="29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7"/>
                                        </p:tgtEl>
                                        <p:attrNameLst>
                                          <p:attrName>style.visibility</p:attrName>
                                        </p:attrNameLst>
                                      </p:cBhvr>
                                      <p:to>
                                        <p:strVal val="visible"/>
                                      </p:to>
                                    </p:set>
                                    <p:animEffect transition="in" filter="fade">
                                      <p:cBhvr>
                                        <p:cTn id="27" dur="500"/>
                                        <p:tgtEl>
                                          <p:spTgt spid="1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3"/>
                                        </p:tgtEl>
                                        <p:attrNameLst>
                                          <p:attrName>style.visibility</p:attrName>
                                        </p:attrNameLst>
                                      </p:cBhvr>
                                      <p:to>
                                        <p:strVal val="visible"/>
                                      </p:to>
                                    </p:set>
                                    <p:animEffect transition="in" filter="fade">
                                      <p:cBhvr>
                                        <p:cTn id="32" dur="500"/>
                                        <p:tgtEl>
                                          <p:spTgt spid="36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4"/>
                                        </p:tgtEl>
                                        <p:attrNameLst>
                                          <p:attrName>style.visibility</p:attrName>
                                        </p:attrNameLst>
                                      </p:cBhvr>
                                      <p:to>
                                        <p:strVal val="visible"/>
                                      </p:to>
                                    </p:set>
                                    <p:animEffect transition="in" filter="fade">
                                      <p:cBhvr>
                                        <p:cTn id="35" dur="500"/>
                                        <p:tgtEl>
                                          <p:spTgt spid="3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5"/>
                                        </p:tgtEl>
                                        <p:attrNameLst>
                                          <p:attrName>style.visibility</p:attrName>
                                        </p:attrNameLst>
                                      </p:cBhvr>
                                      <p:to>
                                        <p:strVal val="visible"/>
                                      </p:to>
                                    </p:set>
                                    <p:animEffect transition="in" filter="fade">
                                      <p:cBhvr>
                                        <p:cTn id="38" dur="500"/>
                                        <p:tgtEl>
                                          <p:spTgt spid="36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6"/>
                                        </p:tgtEl>
                                        <p:attrNameLst>
                                          <p:attrName>style.visibility</p:attrName>
                                        </p:attrNameLst>
                                      </p:cBhvr>
                                      <p:to>
                                        <p:strVal val="visible"/>
                                      </p:to>
                                    </p:set>
                                    <p:animEffect transition="in" filter="fade">
                                      <p:cBhvr>
                                        <p:cTn id="41"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156" grpId="0"/>
      <p:bldP spid="157" grpId="0"/>
      <p:bldP spid="291" grpId="0"/>
      <p:bldP spid="313" grpId="0" animBg="1"/>
      <p:bldP spid="363" grpId="0" animBg="1"/>
      <p:bldP spid="364" grpId="0" animBg="1"/>
      <p:bldP spid="365" grpId="0" animBg="1"/>
      <p:bldP spid="36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533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8067" name="Snagit_PPTC8C8"/>
          <p:cNvPicPr>
            <a:picLocks noChangeAspect="1"/>
          </p:cNvPicPr>
          <p:nvPr/>
        </p:nvPicPr>
        <p:blipFill>
          <a:blip r:embed="rId3" cstate="print"/>
          <a:srcRect/>
          <a:stretch>
            <a:fillRect/>
          </a:stretch>
        </p:blipFill>
        <p:spPr bwMode="auto">
          <a:xfrm>
            <a:off x="314325" y="781050"/>
            <a:ext cx="8515350" cy="5295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BC485C8-C2D5-45AA-9CB5-ACF6715D2617}" type="slidenum">
              <a:rPr lang="en-US" smtClean="0"/>
              <a:pPr>
                <a:defRPr/>
              </a:pPr>
              <a:t>47</a:t>
            </a:fld>
            <a:endParaRPr lang="en-US" dirty="0"/>
          </a:p>
        </p:txBody>
      </p:sp>
      <p:sp>
        <p:nvSpPr>
          <p:cNvPr id="8" name="Rectangle 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14-4</a:t>
            </a:r>
            <a:endParaRPr lang="en-US" b="1" dirty="0">
              <a:solidFill>
                <a:prstClr val="white"/>
              </a:solidFill>
            </a:endParaRPr>
          </a:p>
        </p:txBody>
      </p:sp>
      <p:sp>
        <p:nvSpPr>
          <p:cNvPr id="9" name="Rounded Rectangle 8"/>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sp>
        <p:nvSpPr>
          <p:cNvPr id="10" name="Rounded Rectangle 9"/>
          <p:cNvSpPr/>
          <p:nvPr/>
        </p:nvSpPr>
        <p:spPr>
          <a:xfrm>
            <a:off x="88901" y="635839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t>Record the retirement of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223838"/>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Rectangle 17"/>
          <p:cNvSpPr>
            <a:spLocks noChangeArrowheads="1"/>
          </p:cNvSpPr>
          <p:nvPr/>
        </p:nvSpPr>
        <p:spPr bwMode="auto">
          <a:xfrm>
            <a:off x="1676400" y="1743075"/>
            <a:ext cx="3429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 = Present Value of an Ordinary Annuity</a:t>
            </a:r>
            <a:endParaRPr lang="en-US" dirty="0" smtClean="0">
              <a:solidFill>
                <a:prstClr val="black"/>
              </a:solidFill>
              <a:cs typeface="+mn-cs"/>
            </a:endParaRPr>
          </a:p>
        </p:txBody>
      </p:sp>
      <p:sp>
        <p:nvSpPr>
          <p:cNvPr id="23" name="Rectangle 18"/>
          <p:cNvSpPr>
            <a:spLocks noChangeArrowheads="1"/>
          </p:cNvSpPr>
          <p:nvPr/>
        </p:nvSpPr>
        <p:spPr bwMode="auto">
          <a:xfrm>
            <a:off x="1676400" y="2154238"/>
            <a:ext cx="2762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 = PVA (n=4, i=5%) x Payment</a:t>
            </a:r>
            <a:endParaRPr lang="en-US" dirty="0" smtClean="0">
              <a:solidFill>
                <a:prstClr val="black"/>
              </a:solidFill>
              <a:cs typeface="+mn-cs"/>
            </a:endParaRPr>
          </a:p>
        </p:txBody>
      </p:sp>
      <p:sp>
        <p:nvSpPr>
          <p:cNvPr id="31" name="Rectangle 19"/>
          <p:cNvSpPr>
            <a:spLocks noChangeArrowheads="1"/>
          </p:cNvSpPr>
          <p:nvPr/>
        </p:nvSpPr>
        <p:spPr bwMode="auto">
          <a:xfrm>
            <a:off x="2971800" y="3733800"/>
            <a:ext cx="938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 Payment</a:t>
            </a:r>
            <a:endParaRPr lang="en-US" dirty="0" smtClean="0">
              <a:solidFill>
                <a:prstClr val="black"/>
              </a:solidFill>
              <a:cs typeface="+mn-cs"/>
            </a:endParaRPr>
          </a:p>
        </p:txBody>
      </p:sp>
      <p:sp>
        <p:nvSpPr>
          <p:cNvPr id="150" name="Rectangle 112"/>
          <p:cNvSpPr>
            <a:spLocks noChangeArrowheads="1"/>
          </p:cNvSpPr>
          <p:nvPr/>
        </p:nvSpPr>
        <p:spPr bwMode="auto">
          <a:xfrm>
            <a:off x="855663" y="620713"/>
            <a:ext cx="79691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On January 1, 20X1, a company borrows $1,000 cash by signing a four-year, 5% installment note. The note </a:t>
            </a:r>
            <a:endParaRPr lang="en-US" dirty="0" smtClean="0">
              <a:solidFill>
                <a:prstClr val="black"/>
              </a:solidFill>
              <a:cs typeface="+mn-cs"/>
            </a:endParaRPr>
          </a:p>
        </p:txBody>
      </p:sp>
      <p:sp>
        <p:nvSpPr>
          <p:cNvPr id="151" name="Rectangle 113"/>
          <p:cNvSpPr>
            <a:spLocks noChangeArrowheads="1"/>
          </p:cNvSpPr>
          <p:nvPr/>
        </p:nvSpPr>
        <p:spPr bwMode="auto">
          <a:xfrm>
            <a:off x="855663" y="815975"/>
            <a:ext cx="7461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requires four equal total payments of accrued interest and principal on December 31 of each year from </a:t>
            </a:r>
            <a:endParaRPr lang="en-US" dirty="0" smtClean="0">
              <a:solidFill>
                <a:prstClr val="black"/>
              </a:solidFill>
              <a:cs typeface="+mn-cs"/>
            </a:endParaRPr>
          </a:p>
        </p:txBody>
      </p:sp>
      <p:sp>
        <p:nvSpPr>
          <p:cNvPr id="152" name="Rectangle 114"/>
          <p:cNvSpPr>
            <a:spLocks noChangeArrowheads="1"/>
          </p:cNvSpPr>
          <p:nvPr/>
        </p:nvSpPr>
        <p:spPr bwMode="auto">
          <a:xfrm>
            <a:off x="855663" y="1022350"/>
            <a:ext cx="14394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20X1 through 20X2</a:t>
            </a:r>
            <a:endParaRPr lang="en-US" dirty="0" smtClean="0">
              <a:solidFill>
                <a:prstClr val="black"/>
              </a:solidFill>
              <a:cs typeface="+mn-cs"/>
            </a:endParaRPr>
          </a:p>
        </p:txBody>
      </p:sp>
      <p:sp>
        <p:nvSpPr>
          <p:cNvPr id="153" name="Rectangle 115"/>
          <p:cNvSpPr>
            <a:spLocks noChangeArrowheads="1"/>
          </p:cNvSpPr>
          <p:nvPr/>
        </p:nvSpPr>
        <p:spPr bwMode="auto">
          <a:xfrm>
            <a:off x="855663" y="1228725"/>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mn-cs"/>
            </a:endParaRPr>
          </a:p>
        </p:txBody>
      </p:sp>
      <p:sp>
        <p:nvSpPr>
          <p:cNvPr id="154" name="Rectangle 116"/>
          <p:cNvSpPr>
            <a:spLocks noChangeArrowheads="1"/>
          </p:cNvSpPr>
          <p:nvPr/>
        </p:nvSpPr>
        <p:spPr bwMode="auto">
          <a:xfrm>
            <a:off x="855663" y="1433513"/>
            <a:ext cx="47386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  Compute the amount of each of the four equal total payments.</a:t>
            </a:r>
            <a:endParaRPr lang="en-US" dirty="0" smtClean="0">
              <a:solidFill>
                <a:prstClr val="black"/>
              </a:solidFill>
              <a:cs typeface="+mn-cs"/>
            </a:endParaRPr>
          </a:p>
        </p:txBody>
      </p:sp>
      <p:sp>
        <p:nvSpPr>
          <p:cNvPr id="155" name="Rectangle 117"/>
          <p:cNvSpPr>
            <a:spLocks noChangeArrowheads="1"/>
          </p:cNvSpPr>
          <p:nvPr/>
        </p:nvSpPr>
        <p:spPr bwMode="auto">
          <a:xfrm>
            <a:off x="855663" y="1639888"/>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mn-cs"/>
            </a:endParaRPr>
          </a:p>
        </p:txBody>
      </p:sp>
      <p:sp>
        <p:nvSpPr>
          <p:cNvPr id="156" name="Rectangle 118"/>
          <p:cNvSpPr>
            <a:spLocks noChangeArrowheads="1"/>
          </p:cNvSpPr>
          <p:nvPr/>
        </p:nvSpPr>
        <p:spPr bwMode="auto">
          <a:xfrm>
            <a:off x="2312988" y="25146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a:t>
            </a:r>
            <a:endParaRPr lang="en-US" dirty="0" smtClean="0">
              <a:solidFill>
                <a:prstClr val="black"/>
              </a:solidFill>
              <a:cs typeface="+mn-cs"/>
            </a:endParaRPr>
          </a:p>
        </p:txBody>
      </p:sp>
      <p:sp>
        <p:nvSpPr>
          <p:cNvPr id="157" name="Rectangle 119"/>
          <p:cNvSpPr>
            <a:spLocks noChangeArrowheads="1"/>
          </p:cNvSpPr>
          <p:nvPr/>
        </p:nvSpPr>
        <p:spPr bwMode="auto">
          <a:xfrm>
            <a:off x="3552825" y="2606675"/>
            <a:ext cx="938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 Payment</a:t>
            </a:r>
            <a:endParaRPr lang="en-US" dirty="0" smtClean="0">
              <a:solidFill>
                <a:prstClr val="black"/>
              </a:solidFill>
              <a:cs typeface="+mn-cs"/>
            </a:endParaRPr>
          </a:p>
        </p:txBody>
      </p:sp>
      <p:sp>
        <p:nvSpPr>
          <p:cNvPr id="158" name="Rectangle 120"/>
          <p:cNvSpPr>
            <a:spLocks noChangeArrowheads="1"/>
          </p:cNvSpPr>
          <p:nvPr/>
        </p:nvSpPr>
        <p:spPr bwMode="auto">
          <a:xfrm>
            <a:off x="2312988" y="31242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a:t>
            </a:r>
            <a:endParaRPr lang="en-US" dirty="0" smtClean="0">
              <a:solidFill>
                <a:prstClr val="black"/>
              </a:solidFill>
              <a:cs typeface="+mn-cs"/>
            </a:endParaRPr>
          </a:p>
        </p:txBody>
      </p:sp>
      <p:sp>
        <p:nvSpPr>
          <p:cNvPr id="159" name="Rectangle 121"/>
          <p:cNvSpPr>
            <a:spLocks noChangeArrowheads="1"/>
          </p:cNvSpPr>
          <p:nvPr/>
        </p:nvSpPr>
        <p:spPr bwMode="auto">
          <a:xfrm>
            <a:off x="2312988" y="3298825"/>
            <a:ext cx="4937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Rectangle 122"/>
          <p:cNvSpPr>
            <a:spLocks noChangeArrowheads="1"/>
          </p:cNvSpPr>
          <p:nvPr/>
        </p:nvSpPr>
        <p:spPr bwMode="auto">
          <a:xfrm>
            <a:off x="2971800" y="3216275"/>
            <a:ext cx="938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 Payment</a:t>
            </a:r>
            <a:endParaRPr lang="en-US" dirty="0" smtClean="0">
              <a:solidFill>
                <a:prstClr val="black"/>
              </a:solidFill>
              <a:cs typeface="+mn-cs"/>
            </a:endParaRPr>
          </a:p>
        </p:txBody>
      </p:sp>
      <p:sp>
        <p:nvSpPr>
          <p:cNvPr id="289" name="Rectangle 123"/>
          <p:cNvSpPr>
            <a:spLocks noChangeArrowheads="1"/>
          </p:cNvSpPr>
          <p:nvPr/>
        </p:nvSpPr>
        <p:spPr bwMode="auto">
          <a:xfrm>
            <a:off x="2312988" y="33305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3.5460</a:t>
            </a:r>
            <a:endParaRPr lang="en-US" dirty="0" smtClean="0">
              <a:solidFill>
                <a:prstClr val="black"/>
              </a:solidFill>
              <a:cs typeface="+mn-cs"/>
            </a:endParaRPr>
          </a:p>
        </p:txBody>
      </p:sp>
      <p:sp>
        <p:nvSpPr>
          <p:cNvPr id="290" name="Rectangle 124"/>
          <p:cNvSpPr>
            <a:spLocks noChangeArrowheads="1"/>
          </p:cNvSpPr>
          <p:nvPr/>
        </p:nvSpPr>
        <p:spPr bwMode="auto">
          <a:xfrm>
            <a:off x="2373313" y="3733800"/>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$282</a:t>
            </a:r>
            <a:endParaRPr lang="en-US" dirty="0" smtClean="0">
              <a:solidFill>
                <a:prstClr val="black"/>
              </a:solidFill>
              <a:cs typeface="+mn-cs"/>
            </a:endParaRPr>
          </a:p>
        </p:txBody>
      </p:sp>
      <p:sp>
        <p:nvSpPr>
          <p:cNvPr id="291" name="Rectangle 125"/>
          <p:cNvSpPr>
            <a:spLocks noChangeArrowheads="1"/>
          </p:cNvSpPr>
          <p:nvPr/>
        </p:nvSpPr>
        <p:spPr bwMode="auto">
          <a:xfrm>
            <a:off x="1989138" y="2719388"/>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PVA (n=4, i=5%)</a:t>
            </a:r>
            <a:endParaRPr lang="en-US" dirty="0" smtClean="0">
              <a:solidFill>
                <a:prstClr val="black"/>
              </a:solidFill>
              <a:cs typeface="+mn-cs"/>
            </a:endParaRPr>
          </a:p>
        </p:txBody>
      </p:sp>
      <p:sp>
        <p:nvSpPr>
          <p:cNvPr id="312" name="Line 146"/>
          <p:cNvSpPr>
            <a:spLocks noChangeShapeType="1"/>
          </p:cNvSpPr>
          <p:nvPr/>
        </p:nvSpPr>
        <p:spPr bwMode="auto">
          <a:xfrm>
            <a:off x="1636713" y="2698750"/>
            <a:ext cx="18859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3" name="Rectangle 147"/>
          <p:cNvSpPr>
            <a:spLocks noChangeArrowheads="1"/>
          </p:cNvSpPr>
          <p:nvPr/>
        </p:nvSpPr>
        <p:spPr bwMode="auto">
          <a:xfrm>
            <a:off x="1636713" y="2698750"/>
            <a:ext cx="18859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14-4</a:t>
            </a:r>
            <a:endParaRPr lang="en-US" b="1" dirty="0">
              <a:solidFill>
                <a:prstClr val="white"/>
              </a:solidFill>
            </a:endParaRPr>
          </a:p>
        </p:txBody>
      </p:sp>
      <p:sp>
        <p:nvSpPr>
          <p:cNvPr id="363" name="Action Button: Custom 362">
            <a:hlinkClick r:id="" action="ppaction://noaction" highlightClick="1"/>
          </p:cNvPr>
          <p:cNvSpPr/>
          <p:nvPr/>
        </p:nvSpPr>
        <p:spPr>
          <a:xfrm>
            <a:off x="7096125" y="2200275"/>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PV of $1</a:t>
            </a:r>
          </a:p>
        </p:txBody>
      </p:sp>
      <p:sp>
        <p:nvSpPr>
          <p:cNvPr id="364" name="Action Button: Custom 363">
            <a:hlinkClick r:id="" action="ppaction://noaction" highlightClick="1"/>
          </p:cNvPr>
          <p:cNvSpPr/>
          <p:nvPr/>
        </p:nvSpPr>
        <p:spPr>
          <a:xfrm>
            <a:off x="7096125" y="2762250"/>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FV of $1</a:t>
            </a:r>
          </a:p>
        </p:txBody>
      </p:sp>
      <p:sp>
        <p:nvSpPr>
          <p:cNvPr id="365" name="Action Button: Custom 364">
            <a:hlinkClick r:id="" action="ppaction://noaction" highlightClick="1"/>
          </p:cNvPr>
          <p:cNvSpPr/>
          <p:nvPr/>
        </p:nvSpPr>
        <p:spPr>
          <a:xfrm>
            <a:off x="7096125" y="3324225"/>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PV Ord Ann</a:t>
            </a:r>
          </a:p>
        </p:txBody>
      </p:sp>
      <p:sp>
        <p:nvSpPr>
          <p:cNvPr id="366" name="Action Button: Custom 365">
            <a:hlinkClick r:id="" action="ppaction://noaction" highlightClick="1"/>
          </p:cNvPr>
          <p:cNvSpPr/>
          <p:nvPr/>
        </p:nvSpPr>
        <p:spPr>
          <a:xfrm>
            <a:off x="7096125" y="3886200"/>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FV Ord Ann</a:t>
            </a:r>
          </a:p>
        </p:txBody>
      </p:sp>
      <p:sp>
        <p:nvSpPr>
          <p:cNvPr id="28" name="Slide Number Placeholder 27"/>
          <p:cNvSpPr>
            <a:spLocks noGrp="1"/>
          </p:cNvSpPr>
          <p:nvPr>
            <p:ph type="sldNum" sz="quarter" idx="12"/>
          </p:nvPr>
        </p:nvSpPr>
        <p:spPr/>
        <p:txBody>
          <a:bodyPr/>
          <a:lstStyle/>
          <a:p>
            <a:pPr>
              <a:defRPr/>
            </a:pPr>
            <a:fld id="{ABC485C8-C2D5-45AA-9CB5-ACF6715D2617}" type="slidenum">
              <a:rPr lang="en-US" smtClean="0"/>
              <a:pPr>
                <a:defRPr/>
              </a:pPr>
              <a:t>48</a:t>
            </a:fld>
            <a:endParaRPr lang="en-US" dirty="0"/>
          </a:p>
        </p:txBody>
      </p:sp>
      <p:sp>
        <p:nvSpPr>
          <p:cNvPr id="29" name="Rounded Rectangle 28"/>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sp>
        <p:nvSpPr>
          <p:cNvPr id="30" name="Rounded Rectangle 29"/>
          <p:cNvSpPr/>
          <p:nvPr/>
        </p:nvSpPr>
        <p:spPr>
          <a:xfrm>
            <a:off x="88901" y="635839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t>Record the retirement of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500"/>
                                        <p:tgtEl>
                                          <p:spTgt spid="1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9"/>
                                        </p:tgtEl>
                                        <p:attrNameLst>
                                          <p:attrName>style.visibility</p:attrName>
                                        </p:attrNameLst>
                                      </p:cBhvr>
                                      <p:to>
                                        <p:strVal val="visible"/>
                                      </p:to>
                                    </p:set>
                                    <p:animEffect transition="in" filter="fade">
                                      <p:cBhvr>
                                        <p:cTn id="16" dur="500"/>
                                        <p:tgtEl>
                                          <p:spTgt spid="28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0"/>
                                        </p:tgtEl>
                                        <p:attrNameLst>
                                          <p:attrName>style.visibility</p:attrName>
                                        </p:attrNameLst>
                                      </p:cBhvr>
                                      <p:to>
                                        <p:strVal val="visible"/>
                                      </p:to>
                                    </p:set>
                                    <p:animEffect transition="in" filter="fade">
                                      <p:cBhvr>
                                        <p:cTn id="24"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58" grpId="0"/>
      <p:bldP spid="159" grpId="0" animBg="1"/>
      <p:bldP spid="288" grpId="0"/>
      <p:bldP spid="289" grpId="0"/>
      <p:bldP spid="29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815975" y="2247899"/>
            <a:ext cx="6573838" cy="11112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6" name="Rectangle 20"/>
          <p:cNvSpPr>
            <a:spLocks noChangeArrowheads="1"/>
          </p:cNvSpPr>
          <p:nvPr/>
        </p:nvSpPr>
        <p:spPr bwMode="auto">
          <a:xfrm>
            <a:off x="855663" y="1846262"/>
            <a:ext cx="4295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  Prepare an amortization table for this installment note.</a:t>
            </a:r>
            <a:endParaRPr lang="en-US" dirty="0">
              <a:solidFill>
                <a:prstClr val="black"/>
              </a:solidFill>
              <a:cs typeface="+mn-cs"/>
            </a:endParaRPr>
          </a:p>
        </p:txBody>
      </p:sp>
      <p:sp>
        <p:nvSpPr>
          <p:cNvPr id="232" name="Rectangle 21"/>
          <p:cNvSpPr>
            <a:spLocks noChangeArrowheads="1"/>
          </p:cNvSpPr>
          <p:nvPr/>
        </p:nvSpPr>
        <p:spPr bwMode="auto">
          <a:xfrm>
            <a:off x="855663" y="3143249"/>
            <a:ext cx="938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Period End</a:t>
            </a:r>
            <a:endParaRPr lang="en-US">
              <a:solidFill>
                <a:prstClr val="black"/>
              </a:solidFill>
              <a:cs typeface="+mn-cs"/>
            </a:endParaRPr>
          </a:p>
        </p:txBody>
      </p:sp>
      <p:sp>
        <p:nvSpPr>
          <p:cNvPr id="233" name="Rectangle 22"/>
          <p:cNvSpPr>
            <a:spLocks noChangeArrowheads="1"/>
          </p:cNvSpPr>
          <p:nvPr/>
        </p:nvSpPr>
        <p:spPr bwMode="auto">
          <a:xfrm>
            <a:off x="3054350" y="2268537"/>
            <a:ext cx="303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(A)</a:t>
            </a:r>
            <a:endParaRPr lang="en-US">
              <a:solidFill>
                <a:prstClr val="black"/>
              </a:solidFill>
              <a:cs typeface="+mn-cs"/>
            </a:endParaRPr>
          </a:p>
        </p:txBody>
      </p:sp>
      <p:sp>
        <p:nvSpPr>
          <p:cNvPr id="234" name="Rectangle 23"/>
          <p:cNvSpPr>
            <a:spLocks noChangeArrowheads="1"/>
          </p:cNvSpPr>
          <p:nvPr/>
        </p:nvSpPr>
        <p:spPr bwMode="auto">
          <a:xfrm>
            <a:off x="2762250" y="2473324"/>
            <a:ext cx="9175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Beginning </a:t>
            </a:r>
            <a:endParaRPr lang="en-US">
              <a:solidFill>
                <a:prstClr val="black"/>
              </a:solidFill>
              <a:cs typeface="+mn-cs"/>
            </a:endParaRPr>
          </a:p>
        </p:txBody>
      </p:sp>
      <p:sp>
        <p:nvSpPr>
          <p:cNvPr id="235" name="Rectangle 24"/>
          <p:cNvSpPr>
            <a:spLocks noChangeArrowheads="1"/>
          </p:cNvSpPr>
          <p:nvPr/>
        </p:nvSpPr>
        <p:spPr bwMode="auto">
          <a:xfrm>
            <a:off x="2852738" y="2690812"/>
            <a:ext cx="7064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Balance</a:t>
            </a:r>
            <a:endParaRPr lang="en-US">
              <a:solidFill>
                <a:prstClr val="black"/>
              </a:solidFill>
              <a:cs typeface="+mn-cs"/>
            </a:endParaRPr>
          </a:p>
        </p:txBody>
      </p:sp>
      <p:sp>
        <p:nvSpPr>
          <p:cNvPr id="236" name="Rectangle 25"/>
          <p:cNvSpPr>
            <a:spLocks noChangeArrowheads="1"/>
          </p:cNvSpPr>
          <p:nvPr/>
        </p:nvSpPr>
        <p:spPr bwMode="auto">
          <a:xfrm>
            <a:off x="3992563" y="2268537"/>
            <a:ext cx="303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(B)</a:t>
            </a:r>
            <a:endParaRPr lang="en-US" dirty="0">
              <a:solidFill>
                <a:prstClr val="black"/>
              </a:solidFill>
              <a:cs typeface="+mn-cs"/>
            </a:endParaRPr>
          </a:p>
        </p:txBody>
      </p:sp>
      <p:sp>
        <p:nvSpPr>
          <p:cNvPr id="237" name="Rectangle 26"/>
          <p:cNvSpPr>
            <a:spLocks noChangeArrowheads="1"/>
          </p:cNvSpPr>
          <p:nvPr/>
        </p:nvSpPr>
        <p:spPr bwMode="auto">
          <a:xfrm>
            <a:off x="3902075" y="2473324"/>
            <a:ext cx="5349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 </a:t>
            </a:r>
            <a:endParaRPr lang="en-US">
              <a:solidFill>
                <a:prstClr val="black"/>
              </a:solidFill>
              <a:cs typeface="+mn-cs"/>
            </a:endParaRPr>
          </a:p>
        </p:txBody>
      </p:sp>
      <p:sp>
        <p:nvSpPr>
          <p:cNvPr id="238" name="Rectangle 27"/>
          <p:cNvSpPr>
            <a:spLocks noChangeArrowheads="1"/>
          </p:cNvSpPr>
          <p:nvPr/>
        </p:nvSpPr>
        <p:spPr bwMode="auto">
          <a:xfrm>
            <a:off x="3810000" y="2690812"/>
            <a:ext cx="71596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Interest </a:t>
            </a:r>
            <a:endParaRPr lang="en-US">
              <a:solidFill>
                <a:prstClr val="black"/>
              </a:solidFill>
              <a:cs typeface="+mn-cs"/>
            </a:endParaRPr>
          </a:p>
        </p:txBody>
      </p:sp>
      <p:sp>
        <p:nvSpPr>
          <p:cNvPr id="239" name="Rectangle 28"/>
          <p:cNvSpPr>
            <a:spLocks noChangeArrowheads="1"/>
          </p:cNvSpPr>
          <p:nvPr/>
        </p:nvSpPr>
        <p:spPr bwMode="auto">
          <a:xfrm>
            <a:off x="3760788" y="2906712"/>
            <a:ext cx="7461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Expense</a:t>
            </a:r>
            <a:endParaRPr lang="en-US">
              <a:solidFill>
                <a:prstClr val="black"/>
              </a:solidFill>
              <a:cs typeface="+mn-cs"/>
            </a:endParaRPr>
          </a:p>
        </p:txBody>
      </p:sp>
      <p:sp>
        <p:nvSpPr>
          <p:cNvPr id="240" name="Rectangle 29"/>
          <p:cNvSpPr>
            <a:spLocks noChangeArrowheads="1"/>
          </p:cNvSpPr>
          <p:nvPr/>
        </p:nvSpPr>
        <p:spPr bwMode="auto">
          <a:xfrm>
            <a:off x="3730625" y="3122612"/>
            <a:ext cx="8270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[5% x (A)]</a:t>
            </a:r>
            <a:endParaRPr lang="en-US">
              <a:solidFill>
                <a:prstClr val="black"/>
              </a:solidFill>
              <a:cs typeface="+mn-cs"/>
            </a:endParaRPr>
          </a:p>
        </p:txBody>
      </p:sp>
      <p:sp>
        <p:nvSpPr>
          <p:cNvPr id="241" name="Rectangle 30"/>
          <p:cNvSpPr>
            <a:spLocks noChangeArrowheads="1"/>
          </p:cNvSpPr>
          <p:nvPr/>
        </p:nvSpPr>
        <p:spPr bwMode="auto">
          <a:xfrm>
            <a:off x="4930775" y="2268537"/>
            <a:ext cx="303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(C)</a:t>
            </a:r>
            <a:endParaRPr lang="en-US" dirty="0">
              <a:solidFill>
                <a:prstClr val="black"/>
              </a:solidFill>
              <a:cs typeface="+mn-cs"/>
            </a:endParaRPr>
          </a:p>
        </p:txBody>
      </p:sp>
      <p:sp>
        <p:nvSpPr>
          <p:cNvPr id="242" name="Rectangle 31"/>
          <p:cNvSpPr>
            <a:spLocks noChangeArrowheads="1"/>
          </p:cNvSpPr>
          <p:nvPr/>
        </p:nvSpPr>
        <p:spPr bwMode="auto">
          <a:xfrm>
            <a:off x="4838700" y="2473324"/>
            <a:ext cx="5349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Debit </a:t>
            </a:r>
            <a:endParaRPr lang="en-US" dirty="0">
              <a:solidFill>
                <a:prstClr val="black"/>
              </a:solidFill>
              <a:cs typeface="+mn-cs"/>
            </a:endParaRPr>
          </a:p>
        </p:txBody>
      </p:sp>
      <p:sp>
        <p:nvSpPr>
          <p:cNvPr id="243" name="Rectangle 32"/>
          <p:cNvSpPr>
            <a:spLocks noChangeArrowheads="1"/>
          </p:cNvSpPr>
          <p:nvPr/>
        </p:nvSpPr>
        <p:spPr bwMode="auto">
          <a:xfrm>
            <a:off x="4808538" y="2690812"/>
            <a:ext cx="5746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Notes </a:t>
            </a:r>
            <a:endParaRPr lang="en-US">
              <a:solidFill>
                <a:prstClr val="black"/>
              </a:solidFill>
              <a:cs typeface="+mn-cs"/>
            </a:endParaRPr>
          </a:p>
        </p:txBody>
      </p:sp>
      <p:sp>
        <p:nvSpPr>
          <p:cNvPr id="244" name="Rectangle 33"/>
          <p:cNvSpPr>
            <a:spLocks noChangeArrowheads="1"/>
          </p:cNvSpPr>
          <p:nvPr/>
        </p:nvSpPr>
        <p:spPr bwMode="auto">
          <a:xfrm>
            <a:off x="4727575" y="2906712"/>
            <a:ext cx="695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Payable</a:t>
            </a:r>
            <a:endParaRPr lang="en-US">
              <a:solidFill>
                <a:prstClr val="black"/>
              </a:solidFill>
              <a:cs typeface="+mn-cs"/>
            </a:endParaRPr>
          </a:p>
        </p:txBody>
      </p:sp>
      <p:sp>
        <p:nvSpPr>
          <p:cNvPr id="245" name="Rectangle 34"/>
          <p:cNvSpPr>
            <a:spLocks noChangeArrowheads="1"/>
          </p:cNvSpPr>
          <p:nvPr/>
        </p:nvSpPr>
        <p:spPr bwMode="auto">
          <a:xfrm>
            <a:off x="4697413" y="3122612"/>
            <a:ext cx="7858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 - (B)]</a:t>
            </a:r>
            <a:endParaRPr lang="en-US">
              <a:solidFill>
                <a:prstClr val="black"/>
              </a:solidFill>
              <a:cs typeface="+mn-cs"/>
            </a:endParaRPr>
          </a:p>
        </p:txBody>
      </p:sp>
      <p:sp>
        <p:nvSpPr>
          <p:cNvPr id="246" name="Rectangle 35"/>
          <p:cNvSpPr>
            <a:spLocks noChangeArrowheads="1"/>
          </p:cNvSpPr>
          <p:nvPr/>
        </p:nvSpPr>
        <p:spPr bwMode="auto">
          <a:xfrm>
            <a:off x="5867400" y="2268537"/>
            <a:ext cx="303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
            </a:r>
            <a:endParaRPr lang="en-US">
              <a:solidFill>
                <a:prstClr val="black"/>
              </a:solidFill>
              <a:cs typeface="+mn-cs"/>
            </a:endParaRPr>
          </a:p>
        </p:txBody>
      </p:sp>
      <p:sp>
        <p:nvSpPr>
          <p:cNvPr id="247" name="Rectangle 36"/>
          <p:cNvSpPr>
            <a:spLocks noChangeArrowheads="1"/>
          </p:cNvSpPr>
          <p:nvPr/>
        </p:nvSpPr>
        <p:spPr bwMode="auto">
          <a:xfrm>
            <a:off x="5746750" y="2473324"/>
            <a:ext cx="5445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48" name="Rectangle 37"/>
          <p:cNvSpPr>
            <a:spLocks noChangeArrowheads="1"/>
          </p:cNvSpPr>
          <p:nvPr/>
        </p:nvSpPr>
        <p:spPr bwMode="auto">
          <a:xfrm>
            <a:off x="5776913" y="2690812"/>
            <a:ext cx="47466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Cash</a:t>
            </a:r>
            <a:endParaRPr lang="en-US">
              <a:solidFill>
                <a:prstClr val="black"/>
              </a:solidFill>
              <a:cs typeface="+mn-cs"/>
            </a:endParaRPr>
          </a:p>
        </p:txBody>
      </p:sp>
      <p:sp>
        <p:nvSpPr>
          <p:cNvPr id="249" name="Rectangle 38"/>
          <p:cNvSpPr>
            <a:spLocks noChangeArrowheads="1"/>
          </p:cNvSpPr>
          <p:nvPr/>
        </p:nvSpPr>
        <p:spPr bwMode="auto">
          <a:xfrm>
            <a:off x="6815138" y="2268537"/>
            <a:ext cx="2921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(E)</a:t>
            </a:r>
            <a:endParaRPr lang="en-US" dirty="0">
              <a:solidFill>
                <a:prstClr val="black"/>
              </a:solidFill>
              <a:cs typeface="+mn-cs"/>
            </a:endParaRPr>
          </a:p>
        </p:txBody>
      </p:sp>
      <p:sp>
        <p:nvSpPr>
          <p:cNvPr id="250" name="Rectangle 39"/>
          <p:cNvSpPr>
            <a:spLocks noChangeArrowheads="1"/>
          </p:cNvSpPr>
          <p:nvPr/>
        </p:nvSpPr>
        <p:spPr bwMode="auto">
          <a:xfrm>
            <a:off x="6643688" y="2473324"/>
            <a:ext cx="6762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Ending </a:t>
            </a:r>
            <a:endParaRPr lang="en-US">
              <a:solidFill>
                <a:prstClr val="black"/>
              </a:solidFill>
              <a:cs typeface="+mn-cs"/>
            </a:endParaRPr>
          </a:p>
        </p:txBody>
      </p:sp>
      <p:sp>
        <p:nvSpPr>
          <p:cNvPr id="251" name="Rectangle 40"/>
          <p:cNvSpPr>
            <a:spLocks noChangeArrowheads="1"/>
          </p:cNvSpPr>
          <p:nvPr/>
        </p:nvSpPr>
        <p:spPr bwMode="auto">
          <a:xfrm>
            <a:off x="6604000" y="2690812"/>
            <a:ext cx="7064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Balance</a:t>
            </a:r>
            <a:endParaRPr lang="en-US">
              <a:solidFill>
                <a:prstClr val="black"/>
              </a:solidFill>
              <a:cs typeface="+mn-cs"/>
            </a:endParaRPr>
          </a:p>
        </p:txBody>
      </p:sp>
      <p:sp>
        <p:nvSpPr>
          <p:cNvPr id="252" name="Rectangle 41"/>
          <p:cNvSpPr>
            <a:spLocks noChangeArrowheads="1"/>
          </p:cNvSpPr>
          <p:nvPr/>
        </p:nvSpPr>
        <p:spPr bwMode="auto">
          <a:xfrm>
            <a:off x="6583363" y="2906712"/>
            <a:ext cx="7858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[(A) - (C)]</a:t>
            </a:r>
            <a:endParaRPr lang="en-US">
              <a:solidFill>
                <a:prstClr val="black"/>
              </a:solidFill>
              <a:cs typeface="+mn-cs"/>
            </a:endParaRPr>
          </a:p>
        </p:txBody>
      </p:sp>
      <p:sp>
        <p:nvSpPr>
          <p:cNvPr id="253" name="Rectangle 42"/>
          <p:cNvSpPr>
            <a:spLocks noChangeArrowheads="1"/>
          </p:cNvSpPr>
          <p:nvPr/>
        </p:nvSpPr>
        <p:spPr bwMode="auto">
          <a:xfrm>
            <a:off x="855663" y="337026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71" name="Rectangle 43"/>
          <p:cNvSpPr>
            <a:spLocks noChangeArrowheads="1"/>
          </p:cNvSpPr>
          <p:nvPr/>
        </p:nvSpPr>
        <p:spPr bwMode="auto">
          <a:xfrm>
            <a:off x="3054350" y="337026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$1,000</a:t>
            </a:r>
            <a:endParaRPr lang="en-US">
              <a:solidFill>
                <a:prstClr val="black"/>
              </a:solidFill>
              <a:cs typeface="+mn-cs"/>
            </a:endParaRPr>
          </a:p>
        </p:txBody>
      </p:sp>
      <p:sp>
        <p:nvSpPr>
          <p:cNvPr id="273" name="Rectangle 44"/>
          <p:cNvSpPr>
            <a:spLocks noChangeArrowheads="1"/>
          </p:cNvSpPr>
          <p:nvPr/>
        </p:nvSpPr>
        <p:spPr bwMode="auto">
          <a:xfrm>
            <a:off x="4214813" y="33702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a:t>
            </a:r>
            <a:endParaRPr lang="en-US" dirty="0">
              <a:solidFill>
                <a:prstClr val="black"/>
              </a:solidFill>
              <a:cs typeface="+mn-cs"/>
            </a:endParaRPr>
          </a:p>
        </p:txBody>
      </p:sp>
      <p:sp>
        <p:nvSpPr>
          <p:cNvPr id="274" name="Rectangle 45"/>
          <p:cNvSpPr>
            <a:spLocks noChangeArrowheads="1"/>
          </p:cNvSpPr>
          <p:nvPr/>
        </p:nvSpPr>
        <p:spPr bwMode="auto">
          <a:xfrm>
            <a:off x="5060950" y="3370262"/>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$232</a:t>
            </a:r>
            <a:endParaRPr lang="en-US" dirty="0">
              <a:solidFill>
                <a:prstClr val="black"/>
              </a:solidFill>
              <a:cs typeface="+mn-cs"/>
            </a:endParaRPr>
          </a:p>
        </p:txBody>
      </p:sp>
      <p:sp>
        <p:nvSpPr>
          <p:cNvPr id="275" name="Rectangle 46"/>
          <p:cNvSpPr>
            <a:spLocks noChangeArrowheads="1"/>
          </p:cNvSpPr>
          <p:nvPr/>
        </p:nvSpPr>
        <p:spPr bwMode="auto">
          <a:xfrm>
            <a:off x="5999163" y="3370262"/>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$282</a:t>
            </a:r>
            <a:endParaRPr lang="en-US" dirty="0">
              <a:solidFill>
                <a:prstClr val="black"/>
              </a:solidFill>
              <a:cs typeface="+mn-cs"/>
            </a:endParaRPr>
          </a:p>
        </p:txBody>
      </p:sp>
      <p:sp>
        <p:nvSpPr>
          <p:cNvPr id="276" name="Rectangle 47"/>
          <p:cNvSpPr>
            <a:spLocks noChangeArrowheads="1"/>
          </p:cNvSpPr>
          <p:nvPr/>
        </p:nvSpPr>
        <p:spPr bwMode="auto">
          <a:xfrm>
            <a:off x="6937375" y="3370262"/>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$768</a:t>
            </a:r>
            <a:endParaRPr lang="en-US" dirty="0">
              <a:solidFill>
                <a:prstClr val="black"/>
              </a:solidFill>
              <a:cs typeface="+mn-cs"/>
            </a:endParaRPr>
          </a:p>
        </p:txBody>
      </p:sp>
      <p:sp>
        <p:nvSpPr>
          <p:cNvPr id="277" name="Rectangle 48"/>
          <p:cNvSpPr>
            <a:spLocks noChangeArrowheads="1"/>
          </p:cNvSpPr>
          <p:nvPr/>
        </p:nvSpPr>
        <p:spPr bwMode="auto">
          <a:xfrm>
            <a:off x="855663" y="3575049"/>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278" name="Rectangle 49"/>
          <p:cNvSpPr>
            <a:spLocks noChangeArrowheads="1"/>
          </p:cNvSpPr>
          <p:nvPr/>
        </p:nvSpPr>
        <p:spPr bwMode="auto">
          <a:xfrm>
            <a:off x="3276600" y="3575049"/>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768</a:t>
            </a:r>
            <a:endParaRPr lang="en-US" dirty="0">
              <a:solidFill>
                <a:prstClr val="black"/>
              </a:solidFill>
              <a:cs typeface="+mn-cs"/>
            </a:endParaRPr>
          </a:p>
        </p:txBody>
      </p:sp>
      <p:sp>
        <p:nvSpPr>
          <p:cNvPr id="279" name="Rectangle 50"/>
          <p:cNvSpPr>
            <a:spLocks noChangeArrowheads="1"/>
          </p:cNvSpPr>
          <p:nvPr/>
        </p:nvSpPr>
        <p:spPr bwMode="auto">
          <a:xfrm>
            <a:off x="4305300" y="3575049"/>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38</a:t>
            </a:r>
            <a:endParaRPr lang="en-US">
              <a:solidFill>
                <a:prstClr val="black"/>
              </a:solidFill>
              <a:cs typeface="+mn-cs"/>
            </a:endParaRPr>
          </a:p>
        </p:txBody>
      </p:sp>
      <p:sp>
        <p:nvSpPr>
          <p:cNvPr id="280" name="Rectangle 51"/>
          <p:cNvSpPr>
            <a:spLocks noChangeArrowheads="1"/>
          </p:cNvSpPr>
          <p:nvPr/>
        </p:nvSpPr>
        <p:spPr bwMode="auto">
          <a:xfrm>
            <a:off x="5151438" y="3575049"/>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244</a:t>
            </a:r>
            <a:endParaRPr lang="en-US">
              <a:solidFill>
                <a:prstClr val="black"/>
              </a:solidFill>
              <a:cs typeface="+mn-cs"/>
            </a:endParaRPr>
          </a:p>
        </p:txBody>
      </p:sp>
      <p:sp>
        <p:nvSpPr>
          <p:cNvPr id="281" name="Rectangle 52"/>
          <p:cNvSpPr>
            <a:spLocks noChangeArrowheads="1"/>
          </p:cNvSpPr>
          <p:nvPr/>
        </p:nvSpPr>
        <p:spPr bwMode="auto">
          <a:xfrm>
            <a:off x="6089650" y="3575049"/>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282" name="Rectangle 53"/>
          <p:cNvSpPr>
            <a:spLocks noChangeArrowheads="1"/>
          </p:cNvSpPr>
          <p:nvPr/>
        </p:nvSpPr>
        <p:spPr bwMode="auto">
          <a:xfrm>
            <a:off x="7027863" y="3575049"/>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524</a:t>
            </a:r>
            <a:endParaRPr lang="en-US">
              <a:solidFill>
                <a:prstClr val="black"/>
              </a:solidFill>
              <a:cs typeface="+mn-cs"/>
            </a:endParaRPr>
          </a:p>
        </p:txBody>
      </p:sp>
      <p:sp>
        <p:nvSpPr>
          <p:cNvPr id="283" name="Rectangle 54"/>
          <p:cNvSpPr>
            <a:spLocks noChangeArrowheads="1"/>
          </p:cNvSpPr>
          <p:nvPr/>
        </p:nvSpPr>
        <p:spPr bwMode="auto">
          <a:xfrm>
            <a:off x="855663" y="3781424"/>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284" name="Rectangle 55"/>
          <p:cNvSpPr>
            <a:spLocks noChangeArrowheads="1"/>
          </p:cNvSpPr>
          <p:nvPr/>
        </p:nvSpPr>
        <p:spPr bwMode="auto">
          <a:xfrm>
            <a:off x="3276600" y="3781424"/>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524</a:t>
            </a:r>
            <a:endParaRPr lang="en-US">
              <a:solidFill>
                <a:prstClr val="black"/>
              </a:solidFill>
              <a:cs typeface="+mn-cs"/>
            </a:endParaRPr>
          </a:p>
        </p:txBody>
      </p:sp>
      <p:sp>
        <p:nvSpPr>
          <p:cNvPr id="285" name="Rectangle 56"/>
          <p:cNvSpPr>
            <a:spLocks noChangeArrowheads="1"/>
          </p:cNvSpPr>
          <p:nvPr/>
        </p:nvSpPr>
        <p:spPr bwMode="auto">
          <a:xfrm>
            <a:off x="4305300" y="3781424"/>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a:t>
            </a:r>
            <a:endParaRPr lang="en-US">
              <a:solidFill>
                <a:prstClr val="black"/>
              </a:solidFill>
              <a:cs typeface="+mn-cs"/>
            </a:endParaRPr>
          </a:p>
        </p:txBody>
      </p:sp>
      <p:sp>
        <p:nvSpPr>
          <p:cNvPr id="286" name="Rectangle 57"/>
          <p:cNvSpPr>
            <a:spLocks noChangeArrowheads="1"/>
          </p:cNvSpPr>
          <p:nvPr/>
        </p:nvSpPr>
        <p:spPr bwMode="auto">
          <a:xfrm>
            <a:off x="5151438" y="3781424"/>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256</a:t>
            </a:r>
            <a:endParaRPr lang="en-US">
              <a:solidFill>
                <a:prstClr val="black"/>
              </a:solidFill>
              <a:cs typeface="+mn-cs"/>
            </a:endParaRPr>
          </a:p>
        </p:txBody>
      </p:sp>
      <p:sp>
        <p:nvSpPr>
          <p:cNvPr id="287" name="Rectangle 58"/>
          <p:cNvSpPr>
            <a:spLocks noChangeArrowheads="1"/>
          </p:cNvSpPr>
          <p:nvPr/>
        </p:nvSpPr>
        <p:spPr bwMode="auto">
          <a:xfrm>
            <a:off x="6089650" y="3781424"/>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64" name="Rectangle 59"/>
          <p:cNvSpPr>
            <a:spLocks noChangeArrowheads="1"/>
          </p:cNvSpPr>
          <p:nvPr/>
        </p:nvSpPr>
        <p:spPr bwMode="auto">
          <a:xfrm>
            <a:off x="7027863" y="3781424"/>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268</a:t>
            </a:r>
            <a:endParaRPr lang="en-US">
              <a:solidFill>
                <a:prstClr val="black"/>
              </a:solidFill>
              <a:cs typeface="+mn-cs"/>
            </a:endParaRPr>
          </a:p>
        </p:txBody>
      </p:sp>
      <p:sp>
        <p:nvSpPr>
          <p:cNvPr id="65" name="Rectangle 60"/>
          <p:cNvSpPr>
            <a:spLocks noChangeArrowheads="1"/>
          </p:cNvSpPr>
          <p:nvPr/>
        </p:nvSpPr>
        <p:spPr bwMode="auto">
          <a:xfrm>
            <a:off x="855663" y="3987799"/>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12/31/20X4</a:t>
            </a:r>
            <a:endParaRPr lang="en-US">
              <a:solidFill>
                <a:prstClr val="black"/>
              </a:solidFill>
              <a:cs typeface="+mn-cs"/>
            </a:endParaRPr>
          </a:p>
        </p:txBody>
      </p:sp>
      <p:sp>
        <p:nvSpPr>
          <p:cNvPr id="66" name="Rectangle 61"/>
          <p:cNvSpPr>
            <a:spLocks noChangeArrowheads="1"/>
          </p:cNvSpPr>
          <p:nvPr/>
        </p:nvSpPr>
        <p:spPr bwMode="auto">
          <a:xfrm>
            <a:off x="3276600" y="3987799"/>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268</a:t>
            </a:r>
            <a:endParaRPr lang="en-US">
              <a:solidFill>
                <a:prstClr val="black"/>
              </a:solidFill>
              <a:cs typeface="+mn-cs"/>
            </a:endParaRPr>
          </a:p>
        </p:txBody>
      </p:sp>
      <p:sp>
        <p:nvSpPr>
          <p:cNvPr id="67" name="Rectangle 62"/>
          <p:cNvSpPr>
            <a:spLocks noChangeArrowheads="1"/>
          </p:cNvSpPr>
          <p:nvPr/>
        </p:nvSpPr>
        <p:spPr bwMode="auto">
          <a:xfrm>
            <a:off x="4305300" y="3987799"/>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a:t>
            </a:r>
            <a:endParaRPr lang="en-US">
              <a:solidFill>
                <a:prstClr val="black"/>
              </a:solidFill>
              <a:cs typeface="+mn-cs"/>
            </a:endParaRPr>
          </a:p>
        </p:txBody>
      </p:sp>
      <p:sp>
        <p:nvSpPr>
          <p:cNvPr id="68" name="Rectangle 63"/>
          <p:cNvSpPr>
            <a:spLocks noChangeArrowheads="1"/>
          </p:cNvSpPr>
          <p:nvPr/>
        </p:nvSpPr>
        <p:spPr bwMode="auto">
          <a:xfrm>
            <a:off x="5151438" y="3987799"/>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268</a:t>
            </a:r>
            <a:endParaRPr lang="en-US">
              <a:solidFill>
                <a:prstClr val="black"/>
              </a:solidFill>
              <a:cs typeface="+mn-cs"/>
            </a:endParaRPr>
          </a:p>
        </p:txBody>
      </p:sp>
      <p:sp>
        <p:nvSpPr>
          <p:cNvPr id="72" name="Rectangle 64"/>
          <p:cNvSpPr>
            <a:spLocks noChangeArrowheads="1"/>
          </p:cNvSpPr>
          <p:nvPr/>
        </p:nvSpPr>
        <p:spPr bwMode="auto">
          <a:xfrm>
            <a:off x="6089650" y="3987799"/>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73" name="Rectangle 65"/>
          <p:cNvSpPr>
            <a:spLocks noChangeArrowheads="1"/>
          </p:cNvSpPr>
          <p:nvPr/>
        </p:nvSpPr>
        <p:spPr bwMode="auto">
          <a:xfrm>
            <a:off x="7208838" y="3987799"/>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74" name="Rectangle 66"/>
          <p:cNvSpPr>
            <a:spLocks noChangeArrowheads="1"/>
          </p:cNvSpPr>
          <p:nvPr/>
        </p:nvSpPr>
        <p:spPr bwMode="auto">
          <a:xfrm>
            <a:off x="4122738" y="4192587"/>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$128</a:t>
            </a:r>
            <a:endParaRPr lang="en-US" dirty="0">
              <a:solidFill>
                <a:prstClr val="black"/>
              </a:solidFill>
              <a:cs typeface="+mn-cs"/>
            </a:endParaRPr>
          </a:p>
        </p:txBody>
      </p:sp>
      <p:sp>
        <p:nvSpPr>
          <p:cNvPr id="75" name="Rectangle 67"/>
          <p:cNvSpPr>
            <a:spLocks noChangeArrowheads="1"/>
          </p:cNvSpPr>
          <p:nvPr/>
        </p:nvSpPr>
        <p:spPr bwMode="auto">
          <a:xfrm>
            <a:off x="4930775" y="4192587"/>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$1,000</a:t>
            </a:r>
            <a:endParaRPr lang="en-US" dirty="0">
              <a:solidFill>
                <a:prstClr val="black"/>
              </a:solidFill>
              <a:cs typeface="+mn-cs"/>
            </a:endParaRPr>
          </a:p>
        </p:txBody>
      </p:sp>
      <p:sp>
        <p:nvSpPr>
          <p:cNvPr id="76" name="Rectangle 68"/>
          <p:cNvSpPr>
            <a:spLocks noChangeArrowheads="1"/>
          </p:cNvSpPr>
          <p:nvPr/>
        </p:nvSpPr>
        <p:spPr bwMode="auto">
          <a:xfrm>
            <a:off x="5867400" y="4192587"/>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$1,128</a:t>
            </a:r>
            <a:endParaRPr lang="en-US">
              <a:solidFill>
                <a:prstClr val="black"/>
              </a:solidFill>
              <a:cs typeface="+mn-cs"/>
            </a:endParaRPr>
          </a:p>
        </p:txBody>
      </p:sp>
      <p:sp>
        <p:nvSpPr>
          <p:cNvPr id="150" name="Rectangle 112"/>
          <p:cNvSpPr>
            <a:spLocks noChangeArrowheads="1"/>
          </p:cNvSpPr>
          <p:nvPr/>
        </p:nvSpPr>
        <p:spPr bwMode="auto">
          <a:xfrm>
            <a:off x="855663" y="647700"/>
            <a:ext cx="7824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On January 1, 20X1, a company borrows $1,000 cash by signing a four-year, 5% installment note. The note </a:t>
            </a:r>
            <a:endParaRPr lang="en-US">
              <a:solidFill>
                <a:prstClr val="black"/>
              </a:solidFill>
              <a:cs typeface="+mn-cs"/>
            </a:endParaRPr>
          </a:p>
        </p:txBody>
      </p:sp>
      <p:sp>
        <p:nvSpPr>
          <p:cNvPr id="151" name="Rectangle 113"/>
          <p:cNvSpPr>
            <a:spLocks noChangeArrowheads="1"/>
          </p:cNvSpPr>
          <p:nvPr/>
        </p:nvSpPr>
        <p:spPr bwMode="auto">
          <a:xfrm>
            <a:off x="855663" y="842962"/>
            <a:ext cx="7461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requires four equal total payments of accrued interest and principal on December 31 of each year from </a:t>
            </a:r>
            <a:endParaRPr lang="en-US">
              <a:solidFill>
                <a:prstClr val="black"/>
              </a:solidFill>
              <a:cs typeface="+mn-cs"/>
            </a:endParaRPr>
          </a:p>
        </p:txBody>
      </p:sp>
      <p:sp>
        <p:nvSpPr>
          <p:cNvPr id="152" name="Rectangle 114"/>
          <p:cNvSpPr>
            <a:spLocks noChangeArrowheads="1"/>
          </p:cNvSpPr>
          <p:nvPr/>
        </p:nvSpPr>
        <p:spPr bwMode="auto">
          <a:xfrm>
            <a:off x="855663" y="1049337"/>
            <a:ext cx="1512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20X1 through 20X4.</a:t>
            </a:r>
            <a:endParaRPr lang="en-US">
              <a:solidFill>
                <a:prstClr val="black"/>
              </a:solidFill>
              <a:cs typeface="+mn-cs"/>
            </a:endParaRPr>
          </a:p>
        </p:txBody>
      </p:sp>
      <p:sp>
        <p:nvSpPr>
          <p:cNvPr id="153" name="Rectangle 115"/>
          <p:cNvSpPr>
            <a:spLocks noChangeArrowheads="1"/>
          </p:cNvSpPr>
          <p:nvPr/>
        </p:nvSpPr>
        <p:spPr bwMode="auto">
          <a:xfrm>
            <a:off x="855663" y="1255712"/>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solidFill>
                <a:prstClr val="black"/>
              </a:solidFill>
              <a:cs typeface="+mn-cs"/>
            </a:endParaRPr>
          </a:p>
        </p:txBody>
      </p:sp>
      <p:sp>
        <p:nvSpPr>
          <p:cNvPr id="154" name="Rectangle 116"/>
          <p:cNvSpPr>
            <a:spLocks noChangeArrowheads="1"/>
          </p:cNvSpPr>
          <p:nvPr/>
        </p:nvSpPr>
        <p:spPr bwMode="auto">
          <a:xfrm>
            <a:off x="855663" y="1460500"/>
            <a:ext cx="4738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  Compute the amount of each of the four equal total payments.</a:t>
            </a:r>
            <a:endParaRPr lang="en-US">
              <a:solidFill>
                <a:prstClr val="black"/>
              </a:solidFill>
              <a:cs typeface="+mn-cs"/>
            </a:endParaRPr>
          </a:p>
        </p:txBody>
      </p:sp>
      <p:sp>
        <p:nvSpPr>
          <p:cNvPr id="155" name="Rectangle 117"/>
          <p:cNvSpPr>
            <a:spLocks noChangeArrowheads="1"/>
          </p:cNvSpPr>
          <p:nvPr/>
        </p:nvSpPr>
        <p:spPr bwMode="auto">
          <a:xfrm>
            <a:off x="855663" y="1666875"/>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solidFill>
                <a:prstClr val="black"/>
              </a:solidFill>
              <a:cs typeface="+mn-cs"/>
            </a:endParaRPr>
          </a:p>
        </p:txBody>
      </p:sp>
      <p:sp>
        <p:nvSpPr>
          <p:cNvPr id="290" name="Rectangle 124"/>
          <p:cNvSpPr>
            <a:spLocks noChangeArrowheads="1"/>
          </p:cNvSpPr>
          <p:nvPr/>
        </p:nvSpPr>
        <p:spPr bwMode="auto">
          <a:xfrm>
            <a:off x="6276182" y="1455737"/>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292" name="Rectangle 126"/>
          <p:cNvSpPr>
            <a:spLocks noChangeArrowheads="1"/>
          </p:cNvSpPr>
          <p:nvPr/>
        </p:nvSpPr>
        <p:spPr bwMode="auto">
          <a:xfrm>
            <a:off x="806450" y="2236787"/>
            <a:ext cx="19050" cy="1122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3" name="Rectangle 127"/>
          <p:cNvSpPr>
            <a:spLocks noChangeArrowheads="1"/>
          </p:cNvSpPr>
          <p:nvPr/>
        </p:nvSpPr>
        <p:spPr bwMode="auto">
          <a:xfrm>
            <a:off x="7370763" y="2257424"/>
            <a:ext cx="19050" cy="1101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4" name="Rectangle 148"/>
          <p:cNvSpPr>
            <a:spLocks noChangeArrowheads="1"/>
          </p:cNvSpPr>
          <p:nvPr/>
        </p:nvSpPr>
        <p:spPr bwMode="auto">
          <a:xfrm>
            <a:off x="825500" y="2236787"/>
            <a:ext cx="65643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5" name="Rectangle 149"/>
          <p:cNvSpPr>
            <a:spLocks noChangeArrowheads="1"/>
          </p:cNvSpPr>
          <p:nvPr/>
        </p:nvSpPr>
        <p:spPr bwMode="auto">
          <a:xfrm>
            <a:off x="825500" y="3338512"/>
            <a:ext cx="65643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6" name="Line 150"/>
          <p:cNvSpPr>
            <a:spLocks noChangeShapeType="1"/>
          </p:cNvSpPr>
          <p:nvPr/>
        </p:nvSpPr>
        <p:spPr bwMode="auto">
          <a:xfrm>
            <a:off x="3629025" y="4173537"/>
            <a:ext cx="2824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7" name="Rectangle 151"/>
          <p:cNvSpPr>
            <a:spLocks noChangeArrowheads="1"/>
          </p:cNvSpPr>
          <p:nvPr/>
        </p:nvSpPr>
        <p:spPr bwMode="auto">
          <a:xfrm>
            <a:off x="3629025" y="4173537"/>
            <a:ext cx="28241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8" name="Line 152"/>
          <p:cNvSpPr>
            <a:spLocks noChangeShapeType="1"/>
          </p:cNvSpPr>
          <p:nvPr/>
        </p:nvSpPr>
        <p:spPr bwMode="auto">
          <a:xfrm>
            <a:off x="3629025" y="4378324"/>
            <a:ext cx="2824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9" name="Rectangle 153"/>
          <p:cNvSpPr>
            <a:spLocks noChangeArrowheads="1"/>
          </p:cNvSpPr>
          <p:nvPr/>
        </p:nvSpPr>
        <p:spPr bwMode="auto">
          <a:xfrm>
            <a:off x="3629025" y="4378324"/>
            <a:ext cx="28241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0" name="Line 154"/>
          <p:cNvSpPr>
            <a:spLocks noChangeShapeType="1"/>
          </p:cNvSpPr>
          <p:nvPr/>
        </p:nvSpPr>
        <p:spPr bwMode="auto">
          <a:xfrm>
            <a:off x="3629025" y="4398962"/>
            <a:ext cx="2824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1" name="Rectangle 155"/>
          <p:cNvSpPr>
            <a:spLocks noChangeArrowheads="1"/>
          </p:cNvSpPr>
          <p:nvPr/>
        </p:nvSpPr>
        <p:spPr bwMode="auto">
          <a:xfrm>
            <a:off x="3629025" y="4398962"/>
            <a:ext cx="28241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6" name="Rectangle 109"/>
          <p:cNvSpPr>
            <a:spLocks noChangeArrowheads="1"/>
          </p:cNvSpPr>
          <p:nvPr/>
        </p:nvSpPr>
        <p:spPr bwMode="auto">
          <a:xfrm>
            <a:off x="855663" y="4683124"/>
            <a:ext cx="6805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  Prepare journal entries to record the loan on January 1, 20X1, and the four payments from </a:t>
            </a:r>
            <a:endParaRPr lang="en-US">
              <a:solidFill>
                <a:prstClr val="black"/>
              </a:solidFill>
              <a:cs typeface="+mn-cs"/>
            </a:endParaRPr>
          </a:p>
        </p:txBody>
      </p:sp>
      <p:sp>
        <p:nvSpPr>
          <p:cNvPr id="197" name="Rectangle 110"/>
          <p:cNvSpPr>
            <a:spLocks noChangeArrowheads="1"/>
          </p:cNvSpPr>
          <p:nvPr/>
        </p:nvSpPr>
        <p:spPr bwMode="auto">
          <a:xfrm>
            <a:off x="855663" y="4878387"/>
            <a:ext cx="39578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     December 31, 20X1, through December 31, 20X4.</a:t>
            </a:r>
            <a:endParaRPr lang="en-US" dirty="0">
              <a:solidFill>
                <a:prstClr val="black"/>
              </a:solidFill>
              <a:cs typeface="+mn-cs"/>
            </a:endParaRPr>
          </a:p>
        </p:txBody>
      </p:sp>
      <p:sp>
        <p:nvSpPr>
          <p:cNvPr id="77" name="Rectangle 7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14-4</a:t>
            </a:r>
            <a:endParaRPr lang="en-US" b="1" dirty="0">
              <a:solidFill>
                <a:prstClr val="white"/>
              </a:solidFill>
            </a:endParaRPr>
          </a:p>
        </p:txBody>
      </p:sp>
      <p:sp>
        <p:nvSpPr>
          <p:cNvPr id="78" name="Rounded Rectangle 77"/>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sp>
        <p:nvSpPr>
          <p:cNvPr id="79" name="Rounded Rectangle 78"/>
          <p:cNvSpPr/>
          <p:nvPr/>
        </p:nvSpPr>
        <p:spPr>
          <a:xfrm>
            <a:off x="88901" y="635839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t>Record the retirement of bonds.</a:t>
            </a:r>
          </a:p>
        </p:txBody>
      </p:sp>
    </p:spTree>
    <p:extLst>
      <p:ext uri="{BB962C8B-B14F-4D97-AF65-F5344CB8AC3E}">
        <p14:creationId xmlns:p14="http://schemas.microsoft.com/office/powerpoint/2010/main" val="59768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500"/>
                                        <p:tgtEl>
                                          <p:spTgt spid="2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3"/>
                                        </p:tgtEl>
                                        <p:attrNameLst>
                                          <p:attrName>style.visibility</p:attrName>
                                        </p:attrNameLst>
                                      </p:cBhvr>
                                      <p:to>
                                        <p:strVal val="visible"/>
                                      </p:to>
                                    </p:set>
                                    <p:animEffect transition="in" filter="fade">
                                      <p:cBhvr>
                                        <p:cTn id="13" dur="500"/>
                                        <p:tgtEl>
                                          <p:spTgt spid="2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fade">
                                      <p:cBhvr>
                                        <p:cTn id="16" dur="500"/>
                                        <p:tgtEl>
                                          <p:spTgt spid="2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
                                        </p:tgtEl>
                                        <p:attrNameLst>
                                          <p:attrName>style.visibility</p:attrName>
                                        </p:attrNameLst>
                                      </p:cBhvr>
                                      <p:to>
                                        <p:strVal val="visible"/>
                                      </p:to>
                                    </p:set>
                                    <p:animEffect transition="in" filter="fade">
                                      <p:cBhvr>
                                        <p:cTn id="19" dur="500"/>
                                        <p:tgtEl>
                                          <p:spTgt spid="2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fade">
                                      <p:cBhvr>
                                        <p:cTn id="22" dur="500"/>
                                        <p:tgtEl>
                                          <p:spTgt spid="2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1"/>
                                        </p:tgtEl>
                                        <p:attrNameLst>
                                          <p:attrName>style.visibility</p:attrName>
                                        </p:attrNameLst>
                                      </p:cBhvr>
                                      <p:to>
                                        <p:strVal val="visible"/>
                                      </p:to>
                                    </p:set>
                                    <p:animEffect transition="in" filter="fade">
                                      <p:cBhvr>
                                        <p:cTn id="25" dur="500"/>
                                        <p:tgtEl>
                                          <p:spTgt spid="27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7"/>
                                        </p:tgtEl>
                                        <p:attrNameLst>
                                          <p:attrName>style.visibility</p:attrName>
                                        </p:attrNameLst>
                                      </p:cBhvr>
                                      <p:to>
                                        <p:strVal val="visible"/>
                                      </p:to>
                                    </p:set>
                                    <p:animEffect transition="in" filter="fade">
                                      <p:cBhvr>
                                        <p:cTn id="28" dur="500"/>
                                        <p:tgtEl>
                                          <p:spTgt spid="27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3"/>
                                        </p:tgtEl>
                                        <p:attrNameLst>
                                          <p:attrName>style.visibility</p:attrName>
                                        </p:attrNameLst>
                                      </p:cBhvr>
                                      <p:to>
                                        <p:strVal val="visible"/>
                                      </p:to>
                                    </p:set>
                                    <p:animEffect transition="in" filter="fade">
                                      <p:cBhvr>
                                        <p:cTn id="31" dur="500"/>
                                        <p:tgtEl>
                                          <p:spTgt spid="2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2"/>
                                        </p:tgtEl>
                                        <p:attrNameLst>
                                          <p:attrName>style.visibility</p:attrName>
                                        </p:attrNameLst>
                                      </p:cBhvr>
                                      <p:to>
                                        <p:strVal val="visible"/>
                                      </p:to>
                                    </p:set>
                                    <p:animEffect transition="in" filter="fade">
                                      <p:cBhvr>
                                        <p:cTn id="37" dur="500"/>
                                        <p:tgtEl>
                                          <p:spTgt spid="2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3"/>
                                        </p:tgtEl>
                                        <p:attrNameLst>
                                          <p:attrName>style.visibility</p:attrName>
                                        </p:attrNameLst>
                                      </p:cBhvr>
                                      <p:to>
                                        <p:strVal val="visible"/>
                                      </p:to>
                                    </p:set>
                                    <p:animEffect transition="in" filter="fade">
                                      <p:cBhvr>
                                        <p:cTn id="40" dur="500"/>
                                        <p:tgtEl>
                                          <p:spTgt spid="29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4"/>
                                        </p:tgtEl>
                                        <p:attrNameLst>
                                          <p:attrName>style.visibility</p:attrName>
                                        </p:attrNameLst>
                                      </p:cBhvr>
                                      <p:to>
                                        <p:strVal val="visible"/>
                                      </p:to>
                                    </p:set>
                                    <p:animEffect transition="in" filter="fade">
                                      <p:cBhvr>
                                        <p:cTn id="43" dur="500"/>
                                        <p:tgtEl>
                                          <p:spTgt spid="3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5"/>
                                        </p:tgtEl>
                                        <p:attrNameLst>
                                          <p:attrName>style.visibility</p:attrName>
                                        </p:attrNameLst>
                                      </p:cBhvr>
                                      <p:to>
                                        <p:strVal val="visible"/>
                                      </p:to>
                                    </p:set>
                                    <p:animEffect transition="in" filter="fade">
                                      <p:cBhvr>
                                        <p:cTn id="46" dur="500"/>
                                        <p:tgtEl>
                                          <p:spTgt spid="3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6"/>
                                        </p:tgtEl>
                                        <p:attrNameLst>
                                          <p:attrName>style.visibility</p:attrName>
                                        </p:attrNameLst>
                                      </p:cBhvr>
                                      <p:to>
                                        <p:strVal val="visible"/>
                                      </p:to>
                                    </p:set>
                                    <p:animEffect transition="in" filter="fade">
                                      <p:cBhvr>
                                        <p:cTn id="51" dur="500"/>
                                        <p:tgtEl>
                                          <p:spTgt spid="2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7"/>
                                        </p:tgtEl>
                                        <p:attrNameLst>
                                          <p:attrName>style.visibility</p:attrName>
                                        </p:attrNameLst>
                                      </p:cBhvr>
                                      <p:to>
                                        <p:strVal val="visible"/>
                                      </p:to>
                                    </p:set>
                                    <p:animEffect transition="in" filter="fade">
                                      <p:cBhvr>
                                        <p:cTn id="54" dur="500"/>
                                        <p:tgtEl>
                                          <p:spTgt spid="24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8"/>
                                        </p:tgtEl>
                                        <p:attrNameLst>
                                          <p:attrName>style.visibility</p:attrName>
                                        </p:attrNameLst>
                                      </p:cBhvr>
                                      <p:to>
                                        <p:strVal val="visible"/>
                                      </p:to>
                                    </p:set>
                                    <p:animEffect transition="in" filter="fade">
                                      <p:cBhvr>
                                        <p:cTn id="57" dur="500"/>
                                        <p:tgtEl>
                                          <p:spTgt spid="2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5"/>
                                        </p:tgtEl>
                                        <p:attrNameLst>
                                          <p:attrName>style.visibility</p:attrName>
                                        </p:attrNameLst>
                                      </p:cBhvr>
                                      <p:to>
                                        <p:strVal val="visible"/>
                                      </p:to>
                                    </p:set>
                                    <p:animEffect transition="in" filter="fade">
                                      <p:cBhvr>
                                        <p:cTn id="62" dur="500"/>
                                        <p:tgtEl>
                                          <p:spTgt spid="2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1"/>
                                        </p:tgtEl>
                                        <p:attrNameLst>
                                          <p:attrName>style.visibility</p:attrName>
                                        </p:attrNameLst>
                                      </p:cBhvr>
                                      <p:to>
                                        <p:strVal val="visible"/>
                                      </p:to>
                                    </p:set>
                                    <p:animEffect transition="in" filter="fade">
                                      <p:cBhvr>
                                        <p:cTn id="67" dur="500"/>
                                        <p:tgtEl>
                                          <p:spTgt spid="28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7"/>
                                        </p:tgtEl>
                                        <p:attrNameLst>
                                          <p:attrName>style.visibility</p:attrName>
                                        </p:attrNameLst>
                                      </p:cBhvr>
                                      <p:to>
                                        <p:strVal val="visible"/>
                                      </p:to>
                                    </p:set>
                                    <p:animEffect transition="in" filter="fade">
                                      <p:cBhvr>
                                        <p:cTn id="72" dur="500"/>
                                        <p:tgtEl>
                                          <p:spTgt spid="28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500"/>
                                        <p:tgtEl>
                                          <p:spTgt spid="7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6"/>
                                        </p:tgtEl>
                                        <p:attrNameLst>
                                          <p:attrName>style.visibility</p:attrName>
                                        </p:attrNameLst>
                                      </p:cBhvr>
                                      <p:to>
                                        <p:strVal val="visible"/>
                                      </p:to>
                                    </p:set>
                                    <p:animEffect transition="in" filter="fade">
                                      <p:cBhvr>
                                        <p:cTn id="82" dur="500"/>
                                        <p:tgtEl>
                                          <p:spTgt spid="23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7"/>
                                        </p:tgtEl>
                                        <p:attrNameLst>
                                          <p:attrName>style.visibility</p:attrName>
                                        </p:attrNameLst>
                                      </p:cBhvr>
                                      <p:to>
                                        <p:strVal val="visible"/>
                                      </p:to>
                                    </p:set>
                                    <p:animEffect transition="in" filter="fade">
                                      <p:cBhvr>
                                        <p:cTn id="85" dur="500"/>
                                        <p:tgtEl>
                                          <p:spTgt spid="23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8"/>
                                        </p:tgtEl>
                                        <p:attrNameLst>
                                          <p:attrName>style.visibility</p:attrName>
                                        </p:attrNameLst>
                                      </p:cBhvr>
                                      <p:to>
                                        <p:strVal val="visible"/>
                                      </p:to>
                                    </p:set>
                                    <p:animEffect transition="in" filter="fade">
                                      <p:cBhvr>
                                        <p:cTn id="88" dur="500"/>
                                        <p:tgtEl>
                                          <p:spTgt spid="23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9"/>
                                        </p:tgtEl>
                                        <p:attrNameLst>
                                          <p:attrName>style.visibility</p:attrName>
                                        </p:attrNameLst>
                                      </p:cBhvr>
                                      <p:to>
                                        <p:strVal val="visible"/>
                                      </p:to>
                                    </p:set>
                                    <p:animEffect transition="in" filter="fade">
                                      <p:cBhvr>
                                        <p:cTn id="91" dur="500"/>
                                        <p:tgtEl>
                                          <p:spTgt spid="2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40"/>
                                        </p:tgtEl>
                                        <p:attrNameLst>
                                          <p:attrName>style.visibility</p:attrName>
                                        </p:attrNameLst>
                                      </p:cBhvr>
                                      <p:to>
                                        <p:strVal val="visible"/>
                                      </p:to>
                                    </p:set>
                                    <p:animEffect transition="in" filter="fade">
                                      <p:cBhvr>
                                        <p:cTn id="94" dur="500"/>
                                        <p:tgtEl>
                                          <p:spTgt spid="24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73"/>
                                        </p:tgtEl>
                                        <p:attrNameLst>
                                          <p:attrName>style.visibility</p:attrName>
                                        </p:attrNameLst>
                                      </p:cBhvr>
                                      <p:to>
                                        <p:strVal val="visible"/>
                                      </p:to>
                                    </p:set>
                                    <p:animEffect transition="in" filter="fade">
                                      <p:cBhvr>
                                        <p:cTn id="99" dur="500"/>
                                        <p:tgtEl>
                                          <p:spTgt spid="27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41"/>
                                        </p:tgtEl>
                                        <p:attrNameLst>
                                          <p:attrName>style.visibility</p:attrName>
                                        </p:attrNameLst>
                                      </p:cBhvr>
                                      <p:to>
                                        <p:strVal val="visible"/>
                                      </p:to>
                                    </p:set>
                                    <p:animEffect transition="in" filter="fade">
                                      <p:cBhvr>
                                        <p:cTn id="104" dur="500"/>
                                        <p:tgtEl>
                                          <p:spTgt spid="24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42"/>
                                        </p:tgtEl>
                                        <p:attrNameLst>
                                          <p:attrName>style.visibility</p:attrName>
                                        </p:attrNameLst>
                                      </p:cBhvr>
                                      <p:to>
                                        <p:strVal val="visible"/>
                                      </p:to>
                                    </p:set>
                                    <p:animEffect transition="in" filter="fade">
                                      <p:cBhvr>
                                        <p:cTn id="107" dur="500"/>
                                        <p:tgtEl>
                                          <p:spTgt spid="24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43"/>
                                        </p:tgtEl>
                                        <p:attrNameLst>
                                          <p:attrName>style.visibility</p:attrName>
                                        </p:attrNameLst>
                                      </p:cBhvr>
                                      <p:to>
                                        <p:strVal val="visible"/>
                                      </p:to>
                                    </p:set>
                                    <p:animEffect transition="in" filter="fade">
                                      <p:cBhvr>
                                        <p:cTn id="110" dur="500"/>
                                        <p:tgtEl>
                                          <p:spTgt spid="24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44"/>
                                        </p:tgtEl>
                                        <p:attrNameLst>
                                          <p:attrName>style.visibility</p:attrName>
                                        </p:attrNameLst>
                                      </p:cBhvr>
                                      <p:to>
                                        <p:strVal val="visible"/>
                                      </p:to>
                                    </p:set>
                                    <p:animEffect transition="in" filter="fade">
                                      <p:cBhvr>
                                        <p:cTn id="113" dur="500"/>
                                        <p:tgtEl>
                                          <p:spTgt spid="24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45"/>
                                        </p:tgtEl>
                                        <p:attrNameLst>
                                          <p:attrName>style.visibility</p:attrName>
                                        </p:attrNameLst>
                                      </p:cBhvr>
                                      <p:to>
                                        <p:strVal val="visible"/>
                                      </p:to>
                                    </p:set>
                                    <p:animEffect transition="in" filter="fade">
                                      <p:cBhvr>
                                        <p:cTn id="116" dur="500"/>
                                        <p:tgtEl>
                                          <p:spTgt spid="24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74"/>
                                        </p:tgtEl>
                                        <p:attrNameLst>
                                          <p:attrName>style.visibility</p:attrName>
                                        </p:attrNameLst>
                                      </p:cBhvr>
                                      <p:to>
                                        <p:strVal val="visible"/>
                                      </p:to>
                                    </p:set>
                                    <p:animEffect transition="in" filter="fade">
                                      <p:cBhvr>
                                        <p:cTn id="121" dur="500"/>
                                        <p:tgtEl>
                                          <p:spTgt spid="27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49"/>
                                        </p:tgtEl>
                                        <p:attrNameLst>
                                          <p:attrName>style.visibility</p:attrName>
                                        </p:attrNameLst>
                                      </p:cBhvr>
                                      <p:to>
                                        <p:strVal val="visible"/>
                                      </p:to>
                                    </p:set>
                                    <p:animEffect transition="in" filter="fade">
                                      <p:cBhvr>
                                        <p:cTn id="126" dur="500"/>
                                        <p:tgtEl>
                                          <p:spTgt spid="24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50"/>
                                        </p:tgtEl>
                                        <p:attrNameLst>
                                          <p:attrName>style.visibility</p:attrName>
                                        </p:attrNameLst>
                                      </p:cBhvr>
                                      <p:to>
                                        <p:strVal val="visible"/>
                                      </p:to>
                                    </p:set>
                                    <p:animEffect transition="in" filter="fade">
                                      <p:cBhvr>
                                        <p:cTn id="129" dur="500"/>
                                        <p:tgtEl>
                                          <p:spTgt spid="25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51"/>
                                        </p:tgtEl>
                                        <p:attrNameLst>
                                          <p:attrName>style.visibility</p:attrName>
                                        </p:attrNameLst>
                                      </p:cBhvr>
                                      <p:to>
                                        <p:strVal val="visible"/>
                                      </p:to>
                                    </p:set>
                                    <p:animEffect transition="in" filter="fade">
                                      <p:cBhvr>
                                        <p:cTn id="132" dur="500"/>
                                        <p:tgtEl>
                                          <p:spTgt spid="25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52"/>
                                        </p:tgtEl>
                                        <p:attrNameLst>
                                          <p:attrName>style.visibility</p:attrName>
                                        </p:attrNameLst>
                                      </p:cBhvr>
                                      <p:to>
                                        <p:strVal val="visible"/>
                                      </p:to>
                                    </p:set>
                                    <p:animEffect transition="in" filter="fade">
                                      <p:cBhvr>
                                        <p:cTn id="135" dur="500"/>
                                        <p:tgtEl>
                                          <p:spTgt spid="25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276"/>
                                        </p:tgtEl>
                                        <p:attrNameLst>
                                          <p:attrName>style.visibility</p:attrName>
                                        </p:attrNameLst>
                                      </p:cBhvr>
                                      <p:to>
                                        <p:strVal val="visible"/>
                                      </p:to>
                                    </p:set>
                                    <p:animEffect transition="in" filter="fade">
                                      <p:cBhvr>
                                        <p:cTn id="140" dur="500"/>
                                        <p:tgtEl>
                                          <p:spTgt spid="276"/>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78"/>
                                        </p:tgtEl>
                                        <p:attrNameLst>
                                          <p:attrName>style.visibility</p:attrName>
                                        </p:attrNameLst>
                                      </p:cBhvr>
                                      <p:to>
                                        <p:strVal val="visible"/>
                                      </p:to>
                                    </p:set>
                                    <p:animEffect transition="in" filter="fade">
                                      <p:cBhvr>
                                        <p:cTn id="145" dur="500"/>
                                        <p:tgtEl>
                                          <p:spTgt spid="27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79"/>
                                        </p:tgtEl>
                                        <p:attrNameLst>
                                          <p:attrName>style.visibility</p:attrName>
                                        </p:attrNameLst>
                                      </p:cBhvr>
                                      <p:to>
                                        <p:strVal val="visible"/>
                                      </p:to>
                                    </p:set>
                                    <p:animEffect transition="in" filter="fade">
                                      <p:cBhvr>
                                        <p:cTn id="150" dur="500"/>
                                        <p:tgtEl>
                                          <p:spTgt spid="279"/>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80"/>
                                        </p:tgtEl>
                                        <p:attrNameLst>
                                          <p:attrName>style.visibility</p:attrName>
                                        </p:attrNameLst>
                                      </p:cBhvr>
                                      <p:to>
                                        <p:strVal val="visible"/>
                                      </p:to>
                                    </p:set>
                                    <p:animEffect transition="in" filter="fade">
                                      <p:cBhvr>
                                        <p:cTn id="155" dur="500"/>
                                        <p:tgtEl>
                                          <p:spTgt spid="280"/>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282"/>
                                        </p:tgtEl>
                                        <p:attrNameLst>
                                          <p:attrName>style.visibility</p:attrName>
                                        </p:attrNameLst>
                                      </p:cBhvr>
                                      <p:to>
                                        <p:strVal val="visible"/>
                                      </p:to>
                                    </p:set>
                                    <p:animEffect transition="in" filter="fade">
                                      <p:cBhvr>
                                        <p:cTn id="160" dur="500"/>
                                        <p:tgtEl>
                                          <p:spTgt spid="282"/>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84"/>
                                        </p:tgtEl>
                                        <p:attrNameLst>
                                          <p:attrName>style.visibility</p:attrName>
                                        </p:attrNameLst>
                                      </p:cBhvr>
                                      <p:to>
                                        <p:strVal val="visible"/>
                                      </p:to>
                                    </p:set>
                                    <p:animEffect transition="in" filter="fade">
                                      <p:cBhvr>
                                        <p:cTn id="165" dur="500"/>
                                        <p:tgtEl>
                                          <p:spTgt spid="284"/>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85"/>
                                        </p:tgtEl>
                                        <p:attrNameLst>
                                          <p:attrName>style.visibility</p:attrName>
                                        </p:attrNameLst>
                                      </p:cBhvr>
                                      <p:to>
                                        <p:strVal val="visible"/>
                                      </p:to>
                                    </p:set>
                                    <p:animEffect transition="in" filter="fade">
                                      <p:cBhvr>
                                        <p:cTn id="170" dur="500"/>
                                        <p:tgtEl>
                                          <p:spTgt spid="285"/>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86"/>
                                        </p:tgtEl>
                                        <p:attrNameLst>
                                          <p:attrName>style.visibility</p:attrName>
                                        </p:attrNameLst>
                                      </p:cBhvr>
                                      <p:to>
                                        <p:strVal val="visible"/>
                                      </p:to>
                                    </p:set>
                                    <p:animEffect transition="in" filter="fade">
                                      <p:cBhvr>
                                        <p:cTn id="175" dur="500"/>
                                        <p:tgtEl>
                                          <p:spTgt spid="286"/>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64"/>
                                        </p:tgtEl>
                                        <p:attrNameLst>
                                          <p:attrName>style.visibility</p:attrName>
                                        </p:attrNameLst>
                                      </p:cBhvr>
                                      <p:to>
                                        <p:strVal val="visible"/>
                                      </p:to>
                                    </p:set>
                                    <p:animEffect transition="in" filter="fade">
                                      <p:cBhvr>
                                        <p:cTn id="180" dur="500"/>
                                        <p:tgtEl>
                                          <p:spTgt spid="64"/>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66"/>
                                        </p:tgtEl>
                                        <p:attrNameLst>
                                          <p:attrName>style.visibility</p:attrName>
                                        </p:attrNameLst>
                                      </p:cBhvr>
                                      <p:to>
                                        <p:strVal val="visible"/>
                                      </p:to>
                                    </p:set>
                                    <p:animEffect transition="in" filter="fade">
                                      <p:cBhvr>
                                        <p:cTn id="185" dur="500"/>
                                        <p:tgtEl>
                                          <p:spTgt spid="6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73"/>
                                        </p:tgtEl>
                                        <p:attrNameLst>
                                          <p:attrName>style.visibility</p:attrName>
                                        </p:attrNameLst>
                                      </p:cBhvr>
                                      <p:to>
                                        <p:strVal val="visible"/>
                                      </p:to>
                                    </p:set>
                                    <p:animEffect transition="in" filter="fade">
                                      <p:cBhvr>
                                        <p:cTn id="190" dur="500"/>
                                        <p:tgtEl>
                                          <p:spTgt spid="73"/>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68"/>
                                        </p:tgtEl>
                                        <p:attrNameLst>
                                          <p:attrName>style.visibility</p:attrName>
                                        </p:attrNameLst>
                                      </p:cBhvr>
                                      <p:to>
                                        <p:strVal val="visible"/>
                                      </p:to>
                                    </p:set>
                                    <p:animEffect transition="in" filter="fade">
                                      <p:cBhvr>
                                        <p:cTn id="195" dur="500"/>
                                        <p:tgtEl>
                                          <p:spTgt spid="68"/>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67"/>
                                        </p:tgtEl>
                                        <p:attrNameLst>
                                          <p:attrName>style.visibility</p:attrName>
                                        </p:attrNameLst>
                                      </p:cBhvr>
                                      <p:to>
                                        <p:strVal val="visible"/>
                                      </p:to>
                                    </p:set>
                                    <p:animEffect transition="in" filter="fade">
                                      <p:cBhvr>
                                        <p:cTn id="200" dur="500"/>
                                        <p:tgtEl>
                                          <p:spTgt spid="67"/>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316"/>
                                        </p:tgtEl>
                                        <p:attrNameLst>
                                          <p:attrName>style.visibility</p:attrName>
                                        </p:attrNameLst>
                                      </p:cBhvr>
                                      <p:to>
                                        <p:strVal val="visible"/>
                                      </p:to>
                                    </p:set>
                                    <p:animEffect transition="in" filter="fade">
                                      <p:cBhvr>
                                        <p:cTn id="203" dur="500"/>
                                        <p:tgtEl>
                                          <p:spTgt spid="316"/>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317"/>
                                        </p:tgtEl>
                                        <p:attrNameLst>
                                          <p:attrName>style.visibility</p:attrName>
                                        </p:attrNameLst>
                                      </p:cBhvr>
                                      <p:to>
                                        <p:strVal val="visible"/>
                                      </p:to>
                                    </p:set>
                                    <p:animEffect transition="in" filter="fade">
                                      <p:cBhvr>
                                        <p:cTn id="206" dur="500"/>
                                        <p:tgtEl>
                                          <p:spTgt spid="317"/>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318"/>
                                        </p:tgtEl>
                                        <p:attrNameLst>
                                          <p:attrName>style.visibility</p:attrName>
                                        </p:attrNameLst>
                                      </p:cBhvr>
                                      <p:to>
                                        <p:strVal val="visible"/>
                                      </p:to>
                                    </p:set>
                                    <p:animEffect transition="in" filter="fade">
                                      <p:cBhvr>
                                        <p:cTn id="209" dur="500"/>
                                        <p:tgtEl>
                                          <p:spTgt spid="318"/>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319"/>
                                        </p:tgtEl>
                                        <p:attrNameLst>
                                          <p:attrName>style.visibility</p:attrName>
                                        </p:attrNameLst>
                                      </p:cBhvr>
                                      <p:to>
                                        <p:strVal val="visible"/>
                                      </p:to>
                                    </p:set>
                                    <p:animEffect transition="in" filter="fade">
                                      <p:cBhvr>
                                        <p:cTn id="212" dur="500"/>
                                        <p:tgtEl>
                                          <p:spTgt spid="319"/>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320"/>
                                        </p:tgtEl>
                                        <p:attrNameLst>
                                          <p:attrName>style.visibility</p:attrName>
                                        </p:attrNameLst>
                                      </p:cBhvr>
                                      <p:to>
                                        <p:strVal val="visible"/>
                                      </p:to>
                                    </p:set>
                                    <p:animEffect transition="in" filter="fade">
                                      <p:cBhvr>
                                        <p:cTn id="215" dur="500"/>
                                        <p:tgtEl>
                                          <p:spTgt spid="320"/>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321"/>
                                        </p:tgtEl>
                                        <p:attrNameLst>
                                          <p:attrName>style.visibility</p:attrName>
                                        </p:attrNameLst>
                                      </p:cBhvr>
                                      <p:to>
                                        <p:strVal val="visible"/>
                                      </p:to>
                                    </p:set>
                                    <p:animEffect transition="in" filter="fade">
                                      <p:cBhvr>
                                        <p:cTn id="218" dur="500"/>
                                        <p:tgtEl>
                                          <p:spTgt spid="321"/>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76"/>
                                        </p:tgtEl>
                                        <p:attrNameLst>
                                          <p:attrName>style.visibility</p:attrName>
                                        </p:attrNameLst>
                                      </p:cBhvr>
                                      <p:to>
                                        <p:strVal val="visible"/>
                                      </p:to>
                                    </p:set>
                                    <p:animEffect transition="in" filter="fade">
                                      <p:cBhvr>
                                        <p:cTn id="228" dur="500"/>
                                        <p:tgtEl>
                                          <p:spTgt spid="76"/>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74"/>
                                        </p:tgtEl>
                                        <p:attrNameLst>
                                          <p:attrName>style.visibility</p:attrName>
                                        </p:attrNameLst>
                                      </p:cBhvr>
                                      <p:to>
                                        <p:strVal val="visible"/>
                                      </p:to>
                                    </p:set>
                                    <p:animEffect transition="in" filter="fade">
                                      <p:cBhvr>
                                        <p:cTn id="233" dur="500"/>
                                        <p:tgtEl>
                                          <p:spTgt spid="74"/>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196"/>
                                        </p:tgtEl>
                                        <p:attrNameLst>
                                          <p:attrName>style.visibility</p:attrName>
                                        </p:attrNameLst>
                                      </p:cBhvr>
                                      <p:to>
                                        <p:strVal val="visible"/>
                                      </p:to>
                                    </p:set>
                                    <p:animEffect transition="in" filter="fade">
                                      <p:cBhvr>
                                        <p:cTn id="238" dur="500"/>
                                        <p:tgtEl>
                                          <p:spTgt spid="196"/>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97"/>
                                        </p:tgtEl>
                                        <p:attrNameLst>
                                          <p:attrName>style.visibility</p:attrName>
                                        </p:attrNameLst>
                                      </p:cBhvr>
                                      <p:to>
                                        <p:strVal val="visible"/>
                                      </p:to>
                                    </p:set>
                                    <p:animEffect transition="in" filter="fade">
                                      <p:cBhvr>
                                        <p:cTn id="24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71" grpId="0"/>
      <p:bldP spid="273" grpId="0"/>
      <p:bldP spid="274" grpId="0"/>
      <p:bldP spid="275" grpId="0"/>
      <p:bldP spid="276" grpId="0"/>
      <p:bldP spid="277" grpId="0"/>
      <p:bldP spid="278" grpId="0"/>
      <p:bldP spid="279" grpId="0"/>
      <p:bldP spid="280" grpId="0"/>
      <p:bldP spid="281" grpId="0"/>
      <p:bldP spid="282" grpId="0"/>
      <p:bldP spid="283" grpId="0"/>
      <p:bldP spid="284" grpId="0"/>
      <p:bldP spid="285" grpId="0"/>
      <p:bldP spid="286" grpId="0"/>
      <p:bldP spid="287" grpId="0"/>
      <p:bldP spid="64" grpId="0"/>
      <p:bldP spid="65" grpId="0"/>
      <p:bldP spid="66" grpId="0"/>
      <p:bldP spid="67" grpId="0"/>
      <p:bldP spid="68" grpId="0"/>
      <p:bldP spid="72" grpId="0"/>
      <p:bldP spid="73" grpId="0"/>
      <p:bldP spid="74" grpId="0"/>
      <p:bldP spid="75" grpId="0"/>
      <p:bldP spid="76" grpId="0"/>
      <p:bldP spid="292" grpId="0" animBg="1"/>
      <p:bldP spid="293" grpId="0" animBg="1"/>
      <p:bldP spid="314" grpId="0" animBg="1"/>
      <p:bldP spid="315" grpId="0" animBg="1"/>
      <p:bldP spid="316" grpId="0" animBg="1"/>
      <p:bldP spid="317" grpId="0" animBg="1"/>
      <p:bldP spid="318" grpId="0" animBg="1"/>
      <p:bldP spid="319" grpId="0" animBg="1"/>
      <p:bldP spid="320" grpId="0" animBg="1"/>
      <p:bldP spid="321" grpId="0" animBg="1"/>
      <p:bldP spid="196" grpId="0"/>
      <p:bldP spid="1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a:xfrm>
            <a:off x="457200" y="609600"/>
            <a:ext cx="8229600" cy="990600"/>
          </a:xfrm>
        </p:spPr>
        <p:txBody>
          <a:bodyPr/>
          <a:lstStyle/>
          <a:p>
            <a:pPr eaLnBrk="1" hangingPunct="1"/>
            <a:r>
              <a:rPr lang="en-US" altLang="en-US" b="1" dirty="0" smtClean="0"/>
              <a:t>Bond Financing</a:t>
            </a:r>
          </a:p>
        </p:txBody>
      </p:sp>
      <p:sp>
        <p:nvSpPr>
          <p:cNvPr id="11266" name="Rectangle 2"/>
          <p:cNvSpPr>
            <a:spLocks noChangeArrowheads="1"/>
          </p:cNvSpPr>
          <p:nvPr/>
        </p:nvSpPr>
        <p:spPr bwMode="auto">
          <a:xfrm>
            <a:off x="166688" y="2311400"/>
            <a:ext cx="4200525" cy="1074738"/>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b="1" dirty="0">
                <a:solidFill>
                  <a:srgbClr val="862110"/>
                </a:solidFill>
                <a:ea typeface="ＭＳ Ｐゴシック" pitchFamily="-108" charset="-128"/>
                <a:cs typeface="Arial" pitchFamily="34" charset="0"/>
              </a:rPr>
              <a:t>Bonds do not affect owner control.</a:t>
            </a:r>
          </a:p>
        </p:txBody>
      </p:sp>
      <p:sp>
        <p:nvSpPr>
          <p:cNvPr id="11267" name="Rectangle 3"/>
          <p:cNvSpPr>
            <a:spLocks noChangeArrowheads="1"/>
          </p:cNvSpPr>
          <p:nvPr/>
        </p:nvSpPr>
        <p:spPr bwMode="auto">
          <a:xfrm>
            <a:off x="180975" y="3657600"/>
            <a:ext cx="4200525" cy="1074738"/>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b="1" dirty="0">
                <a:solidFill>
                  <a:srgbClr val="862110"/>
                </a:solidFill>
                <a:ea typeface="ＭＳ Ｐゴシック" pitchFamily="-108" charset="-128"/>
                <a:cs typeface="Arial" pitchFamily="34" charset="0"/>
              </a:rPr>
              <a:t>Interest on bonds is tax deductible.</a:t>
            </a:r>
          </a:p>
        </p:txBody>
      </p:sp>
      <p:sp>
        <p:nvSpPr>
          <p:cNvPr id="11268" name="Rectangle 4"/>
          <p:cNvSpPr>
            <a:spLocks noChangeArrowheads="1"/>
          </p:cNvSpPr>
          <p:nvPr/>
        </p:nvSpPr>
        <p:spPr bwMode="auto">
          <a:xfrm>
            <a:off x="180975" y="4960938"/>
            <a:ext cx="4200525" cy="1074737"/>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b="1" dirty="0">
                <a:solidFill>
                  <a:srgbClr val="862110"/>
                </a:solidFill>
                <a:ea typeface="ＭＳ Ｐゴシック" pitchFamily="-108" charset="-128"/>
                <a:cs typeface="Arial" pitchFamily="34" charset="0"/>
              </a:rPr>
              <a:t>Bonds can increase return on equity.</a:t>
            </a:r>
          </a:p>
        </p:txBody>
      </p:sp>
      <p:sp>
        <p:nvSpPr>
          <p:cNvPr id="8" name="TextBox 7"/>
          <p:cNvSpPr txBox="1"/>
          <p:nvPr/>
        </p:nvSpPr>
        <p:spPr>
          <a:xfrm>
            <a:off x="76200" y="1600200"/>
            <a:ext cx="4419600" cy="579438"/>
          </a:xfrm>
          <a:prstGeom prst="rect">
            <a:avLst/>
          </a:prstGeom>
          <a:noFill/>
        </p:spPr>
        <p:txBody>
          <a:bodyPr>
            <a:spAutoFit/>
          </a:bodyPr>
          <a:lstStyle/>
          <a:p>
            <a:pPr algn="ctr">
              <a:defRPr/>
            </a:pPr>
            <a:r>
              <a:rPr lang="en-US" sz="3200" b="1" dirty="0">
                <a:solidFill>
                  <a:schemeClr val="accent5">
                    <a:lumMod val="50000"/>
                  </a:schemeClr>
                </a:solidFill>
                <a:effectLst>
                  <a:outerShdw blurRad="38100" dist="38100" dir="2700000" algn="tl">
                    <a:srgbClr val="C0C0C0"/>
                  </a:outerShdw>
                </a:effectLst>
                <a:ea typeface="ＭＳ Ｐゴシック" pitchFamily="-108" charset="-128"/>
                <a:cs typeface="Arial" pitchFamily="34" charset="0"/>
              </a:rPr>
              <a:t>Advantages</a:t>
            </a:r>
            <a:r>
              <a:rPr lang="en-US" sz="3200" dirty="0">
                <a:solidFill>
                  <a:srgbClr val="244583"/>
                </a:solidFill>
                <a:effectLst>
                  <a:outerShdw blurRad="38100" dist="38100" dir="2700000" algn="tl">
                    <a:srgbClr val="C0C0C0"/>
                  </a:outerShdw>
                </a:effectLst>
                <a:ea typeface="ＭＳ Ｐゴシック" pitchFamily="-108" charset="-128"/>
                <a:cs typeface="Arial" pitchFamily="34" charset="0"/>
              </a:rPr>
              <a:t> </a:t>
            </a:r>
          </a:p>
        </p:txBody>
      </p:sp>
      <p:sp>
        <p:nvSpPr>
          <p:cNvPr id="9" name="Rectangle 2"/>
          <p:cNvSpPr>
            <a:spLocks noChangeArrowheads="1"/>
          </p:cNvSpPr>
          <p:nvPr/>
        </p:nvSpPr>
        <p:spPr bwMode="auto">
          <a:xfrm>
            <a:off x="4724400" y="2312988"/>
            <a:ext cx="4238625" cy="2060575"/>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dirty="0">
                <a:solidFill>
                  <a:schemeClr val="accent6">
                    <a:lumMod val="40000"/>
                    <a:lumOff val="60000"/>
                  </a:schemeClr>
                </a:solidFill>
                <a:effectLst>
                  <a:outerShdw blurRad="38100" dist="38100" dir="2700000" algn="tl">
                    <a:srgbClr val="000000"/>
                  </a:outerShdw>
                </a:effectLst>
                <a:ea typeface="ＭＳ Ｐゴシック" pitchFamily="-108" charset="-128"/>
                <a:cs typeface="Arial" pitchFamily="34" charset="0"/>
              </a:rPr>
              <a:t>Bonds require payment of both periodic interest and par value at maturity</a:t>
            </a:r>
            <a:r>
              <a:rPr lang="en-US" sz="3200" dirty="0">
                <a:solidFill>
                  <a:schemeClr val="bg1"/>
                </a:solidFill>
                <a:effectLst>
                  <a:outerShdw blurRad="38100" dist="38100" dir="2700000" algn="tl">
                    <a:srgbClr val="000000"/>
                  </a:outerShdw>
                </a:effectLst>
                <a:ea typeface="ＭＳ Ｐゴシック" pitchFamily="-108" charset="-128"/>
                <a:cs typeface="Arial" pitchFamily="34" charset="0"/>
              </a:rPr>
              <a:t>.</a:t>
            </a:r>
          </a:p>
        </p:txBody>
      </p:sp>
      <p:sp>
        <p:nvSpPr>
          <p:cNvPr id="10" name="Rectangle 3"/>
          <p:cNvSpPr>
            <a:spLocks noChangeArrowheads="1"/>
          </p:cNvSpPr>
          <p:nvPr/>
        </p:nvSpPr>
        <p:spPr bwMode="auto">
          <a:xfrm>
            <a:off x="4724400" y="4641850"/>
            <a:ext cx="4238625" cy="1073150"/>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dirty="0">
                <a:solidFill>
                  <a:schemeClr val="accent6">
                    <a:lumMod val="40000"/>
                    <a:lumOff val="60000"/>
                  </a:schemeClr>
                </a:solidFill>
                <a:effectLst>
                  <a:outerShdw blurRad="38100" dist="38100" dir="2700000" algn="tl">
                    <a:srgbClr val="000000"/>
                  </a:outerShdw>
                </a:effectLst>
                <a:ea typeface="ＭＳ Ｐゴシック" pitchFamily="-108" charset="-128"/>
                <a:cs typeface="Arial" pitchFamily="34" charset="0"/>
              </a:rPr>
              <a:t>Bonds can decrease return on equity.</a:t>
            </a:r>
          </a:p>
        </p:txBody>
      </p:sp>
      <p:sp>
        <p:nvSpPr>
          <p:cNvPr id="11" name="TextBox 10"/>
          <p:cNvSpPr txBox="1"/>
          <p:nvPr/>
        </p:nvSpPr>
        <p:spPr>
          <a:xfrm>
            <a:off x="4648200" y="1600200"/>
            <a:ext cx="4419600" cy="579438"/>
          </a:xfrm>
          <a:prstGeom prst="rect">
            <a:avLst/>
          </a:prstGeom>
          <a:noFill/>
        </p:spPr>
        <p:txBody>
          <a:bodyPr>
            <a:spAutoFit/>
          </a:bodyPr>
          <a:lstStyle/>
          <a:p>
            <a:pPr algn="ctr">
              <a:defRPr/>
            </a:pPr>
            <a:r>
              <a:rPr lang="en-US" sz="3200" b="1" dirty="0">
                <a:solidFill>
                  <a:schemeClr val="accent5">
                    <a:lumMod val="50000"/>
                  </a:schemeClr>
                </a:solidFill>
                <a:effectLst>
                  <a:outerShdw blurRad="38100" dist="38100" dir="2700000" algn="tl">
                    <a:srgbClr val="C0C0C0"/>
                  </a:outerShdw>
                </a:effectLst>
                <a:ea typeface="ＭＳ Ｐゴシック" pitchFamily="-108" charset="-128"/>
                <a:cs typeface="Arial" pitchFamily="34" charset="0"/>
              </a:rPr>
              <a:t>Disadvantages</a:t>
            </a:r>
            <a:r>
              <a:rPr lang="en-US" sz="3200" dirty="0">
                <a:solidFill>
                  <a:schemeClr val="accent6">
                    <a:lumMod val="50000"/>
                  </a:schemeClr>
                </a:solidFill>
                <a:effectLst>
                  <a:outerShdw blurRad="38100" dist="38100" dir="2700000" algn="tl">
                    <a:srgbClr val="C0C0C0"/>
                  </a:outerShdw>
                </a:effectLst>
                <a:ea typeface="ＭＳ Ｐゴシック" pitchFamily="-108" charset="-128"/>
                <a:cs typeface="Arial" pitchFamily="34" charset="0"/>
              </a:rPr>
              <a:t> </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A9FE5292-AC8B-4B00-89A8-644CC8C862A7}" type="slidenum">
              <a:rPr lang="en-US" smtClean="0"/>
              <a:pPr>
                <a:defRPr/>
              </a:pPr>
              <a:t>5</a:t>
            </a:fld>
            <a:endParaRPr lang="en-US" dirty="0"/>
          </a:p>
        </p:txBody>
      </p:sp>
      <p:sp>
        <p:nvSpPr>
          <p:cNvPr id="15" name="Rounded Rectangle 14"/>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Compare bond financing with stock financing.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strVal val="#ppt_w*0.70"/>
                                          </p:val>
                                        </p:tav>
                                        <p:tav tm="100000">
                                          <p:val>
                                            <p:strVal val="#ppt_w"/>
                                          </p:val>
                                        </p:tav>
                                      </p:tavLst>
                                    </p:anim>
                                    <p:anim calcmode="lin" valueType="num">
                                      <p:cBhvr>
                                        <p:cTn id="13" dur="500" fill="hold"/>
                                        <p:tgtEl>
                                          <p:spTgt spid="11266"/>
                                        </p:tgtEl>
                                        <p:attrNameLst>
                                          <p:attrName>ppt_h</p:attrName>
                                        </p:attrNameLst>
                                      </p:cBhvr>
                                      <p:tavLst>
                                        <p:tav tm="0">
                                          <p:val>
                                            <p:strVal val="#ppt_h"/>
                                          </p:val>
                                        </p:tav>
                                        <p:tav tm="100000">
                                          <p:val>
                                            <p:strVal val="#ppt_h"/>
                                          </p:val>
                                        </p:tav>
                                      </p:tavLst>
                                    </p:anim>
                                    <p:animEffect transition="in" filter="fade">
                                      <p:cBhvr>
                                        <p:cTn id="14" dur="500"/>
                                        <p:tgtEl>
                                          <p:spTgt spid="11266"/>
                                        </p:tgtEl>
                                      </p:cBhvr>
                                    </p:animEffect>
                                  </p:childTnLst>
                                </p:cTn>
                              </p:par>
                            </p:childTnLst>
                          </p:cTn>
                        </p:par>
                        <p:par>
                          <p:cTn id="15" fill="hold" nodeType="afterGroup">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 calcmode="lin" valueType="num">
                                      <p:cBhvr>
                                        <p:cTn id="18" dur="500" fill="hold"/>
                                        <p:tgtEl>
                                          <p:spTgt spid="11267"/>
                                        </p:tgtEl>
                                        <p:attrNameLst>
                                          <p:attrName>ppt_w</p:attrName>
                                        </p:attrNameLst>
                                      </p:cBhvr>
                                      <p:tavLst>
                                        <p:tav tm="0">
                                          <p:val>
                                            <p:strVal val="#ppt_w*0.70"/>
                                          </p:val>
                                        </p:tav>
                                        <p:tav tm="100000">
                                          <p:val>
                                            <p:strVal val="#ppt_w"/>
                                          </p:val>
                                        </p:tav>
                                      </p:tavLst>
                                    </p:anim>
                                    <p:anim calcmode="lin" valueType="num">
                                      <p:cBhvr>
                                        <p:cTn id="19" dur="500" fill="hold"/>
                                        <p:tgtEl>
                                          <p:spTgt spid="11267"/>
                                        </p:tgtEl>
                                        <p:attrNameLst>
                                          <p:attrName>ppt_h</p:attrName>
                                        </p:attrNameLst>
                                      </p:cBhvr>
                                      <p:tavLst>
                                        <p:tav tm="0">
                                          <p:val>
                                            <p:strVal val="#ppt_h"/>
                                          </p:val>
                                        </p:tav>
                                        <p:tav tm="100000">
                                          <p:val>
                                            <p:strVal val="#ppt_h"/>
                                          </p:val>
                                        </p:tav>
                                      </p:tavLst>
                                    </p:anim>
                                    <p:animEffect transition="in" filter="fade">
                                      <p:cBhvr>
                                        <p:cTn id="20" dur="500"/>
                                        <p:tgtEl>
                                          <p:spTgt spid="11267"/>
                                        </p:tgtEl>
                                      </p:cBhvr>
                                    </p:animEffect>
                                  </p:childTnLst>
                                </p:cTn>
                              </p:par>
                            </p:childTnLst>
                          </p:cTn>
                        </p:par>
                        <p:par>
                          <p:cTn id="21" fill="hold" nodeType="afterGroup">
                            <p:stCondLst>
                              <p:cond delay="1500"/>
                            </p:stCondLst>
                            <p:childTnLst>
                              <p:par>
                                <p:cTn id="22" presetID="55" presetClass="entr" presetSubtype="0" fill="hold" grpId="0" nodeType="afterEffect">
                                  <p:stCondLst>
                                    <p:cond delay="0"/>
                                  </p:stCondLst>
                                  <p:childTnLst>
                                    <p:set>
                                      <p:cBhvr>
                                        <p:cTn id="23" dur="1" fill="hold">
                                          <p:stCondLst>
                                            <p:cond delay="0"/>
                                          </p:stCondLst>
                                        </p:cTn>
                                        <p:tgtEl>
                                          <p:spTgt spid="11268"/>
                                        </p:tgtEl>
                                        <p:attrNameLst>
                                          <p:attrName>style.visibility</p:attrName>
                                        </p:attrNameLst>
                                      </p:cBhvr>
                                      <p:to>
                                        <p:strVal val="visible"/>
                                      </p:to>
                                    </p:set>
                                    <p:anim calcmode="lin" valueType="num">
                                      <p:cBhvr>
                                        <p:cTn id="24" dur="500" fill="hold"/>
                                        <p:tgtEl>
                                          <p:spTgt spid="11268"/>
                                        </p:tgtEl>
                                        <p:attrNameLst>
                                          <p:attrName>ppt_w</p:attrName>
                                        </p:attrNameLst>
                                      </p:cBhvr>
                                      <p:tavLst>
                                        <p:tav tm="0">
                                          <p:val>
                                            <p:strVal val="#ppt_w*0.70"/>
                                          </p:val>
                                        </p:tav>
                                        <p:tav tm="100000">
                                          <p:val>
                                            <p:strVal val="#ppt_w"/>
                                          </p:val>
                                        </p:tav>
                                      </p:tavLst>
                                    </p:anim>
                                    <p:anim calcmode="lin" valueType="num">
                                      <p:cBhvr>
                                        <p:cTn id="25" dur="500" fill="hold"/>
                                        <p:tgtEl>
                                          <p:spTgt spid="11268"/>
                                        </p:tgtEl>
                                        <p:attrNameLst>
                                          <p:attrName>ppt_h</p:attrName>
                                        </p:attrNameLst>
                                      </p:cBhvr>
                                      <p:tavLst>
                                        <p:tav tm="0">
                                          <p:val>
                                            <p:strVal val="#ppt_h"/>
                                          </p:val>
                                        </p:tav>
                                        <p:tav tm="100000">
                                          <p:val>
                                            <p:strVal val="#ppt_h"/>
                                          </p:val>
                                        </p:tav>
                                      </p:tavLst>
                                    </p:anim>
                                    <p:animEffect transition="in" filter="fade">
                                      <p:cBhvr>
                                        <p:cTn id="26" dur="500"/>
                                        <p:tgtEl>
                                          <p:spTgt spid="11268"/>
                                        </p:tgtEl>
                                      </p:cBhvr>
                                    </p:animEffect>
                                  </p:childTnLst>
                                </p:cTn>
                              </p:par>
                            </p:childTnLst>
                          </p:cTn>
                        </p:par>
                        <p:par>
                          <p:cTn id="27" fill="hold" nodeType="afterGroup">
                            <p:stCondLst>
                              <p:cond delay="2000"/>
                            </p:stCondLst>
                            <p:childTnLst>
                              <p:par>
                                <p:cTn id="28" presetID="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2500"/>
                            </p:stCondLst>
                            <p:childTnLst>
                              <p:par>
                                <p:cTn id="33" presetID="55"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ppt_w*0.7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animEffect transition="in" filter="fade">
                                      <p:cBhvr>
                                        <p:cTn id="37" dur="500"/>
                                        <p:tgtEl>
                                          <p:spTgt spid="9"/>
                                        </p:tgtEl>
                                      </p:cBhvr>
                                    </p:animEffect>
                                  </p:childTnLst>
                                </p:cTn>
                              </p:par>
                            </p:childTnLst>
                          </p:cTn>
                        </p:par>
                        <p:par>
                          <p:cTn id="38" fill="hold" nodeType="afterGroup">
                            <p:stCondLst>
                              <p:cond delay="3000"/>
                            </p:stCondLst>
                            <p:childTnLst>
                              <p:par>
                                <p:cTn id="39" presetID="55"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0.70"/>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68" grpId="0" animBg="1"/>
      <p:bldP spid="8" grpId="0"/>
      <p:bldP spid="9" grpId="0" animBg="1"/>
      <p:bldP spid="10" grpId="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1274762" y="163512"/>
            <a:ext cx="6573838" cy="11112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 name="Rectangle 6"/>
          <p:cNvSpPr>
            <a:spLocks noChangeArrowheads="1"/>
          </p:cNvSpPr>
          <p:nvPr/>
        </p:nvSpPr>
        <p:spPr bwMode="auto">
          <a:xfrm>
            <a:off x="815975" y="2220913"/>
            <a:ext cx="75120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2" name="Rectangle 21"/>
          <p:cNvSpPr>
            <a:spLocks noChangeArrowheads="1"/>
          </p:cNvSpPr>
          <p:nvPr/>
        </p:nvSpPr>
        <p:spPr bwMode="auto">
          <a:xfrm>
            <a:off x="1314450" y="1058862"/>
            <a:ext cx="938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Period End</a:t>
            </a:r>
            <a:endParaRPr lang="en-US">
              <a:solidFill>
                <a:prstClr val="black"/>
              </a:solidFill>
              <a:cs typeface="+mn-cs"/>
            </a:endParaRPr>
          </a:p>
        </p:txBody>
      </p:sp>
      <p:sp>
        <p:nvSpPr>
          <p:cNvPr id="233" name="Rectangle 22"/>
          <p:cNvSpPr>
            <a:spLocks noChangeArrowheads="1"/>
          </p:cNvSpPr>
          <p:nvPr/>
        </p:nvSpPr>
        <p:spPr bwMode="auto">
          <a:xfrm>
            <a:off x="3513137" y="184150"/>
            <a:ext cx="303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(A)</a:t>
            </a:r>
            <a:endParaRPr lang="en-US">
              <a:solidFill>
                <a:prstClr val="black"/>
              </a:solidFill>
              <a:cs typeface="+mn-cs"/>
            </a:endParaRPr>
          </a:p>
        </p:txBody>
      </p:sp>
      <p:sp>
        <p:nvSpPr>
          <p:cNvPr id="234" name="Rectangle 23"/>
          <p:cNvSpPr>
            <a:spLocks noChangeArrowheads="1"/>
          </p:cNvSpPr>
          <p:nvPr/>
        </p:nvSpPr>
        <p:spPr bwMode="auto">
          <a:xfrm>
            <a:off x="3221037" y="388937"/>
            <a:ext cx="9175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Beginning </a:t>
            </a:r>
            <a:endParaRPr lang="en-US">
              <a:solidFill>
                <a:prstClr val="black"/>
              </a:solidFill>
              <a:cs typeface="+mn-cs"/>
            </a:endParaRPr>
          </a:p>
        </p:txBody>
      </p:sp>
      <p:sp>
        <p:nvSpPr>
          <p:cNvPr id="235" name="Rectangle 24"/>
          <p:cNvSpPr>
            <a:spLocks noChangeArrowheads="1"/>
          </p:cNvSpPr>
          <p:nvPr/>
        </p:nvSpPr>
        <p:spPr bwMode="auto">
          <a:xfrm>
            <a:off x="3311525" y="606425"/>
            <a:ext cx="7064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Balance</a:t>
            </a:r>
            <a:endParaRPr lang="en-US">
              <a:solidFill>
                <a:prstClr val="black"/>
              </a:solidFill>
              <a:cs typeface="+mn-cs"/>
            </a:endParaRPr>
          </a:p>
        </p:txBody>
      </p:sp>
      <p:sp>
        <p:nvSpPr>
          <p:cNvPr id="236" name="Rectangle 25"/>
          <p:cNvSpPr>
            <a:spLocks noChangeArrowheads="1"/>
          </p:cNvSpPr>
          <p:nvPr/>
        </p:nvSpPr>
        <p:spPr bwMode="auto">
          <a:xfrm>
            <a:off x="4451350" y="184150"/>
            <a:ext cx="303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a:t>
            </a:r>
            <a:endParaRPr lang="en-US">
              <a:solidFill>
                <a:prstClr val="black"/>
              </a:solidFill>
              <a:cs typeface="+mn-cs"/>
            </a:endParaRPr>
          </a:p>
        </p:txBody>
      </p:sp>
      <p:sp>
        <p:nvSpPr>
          <p:cNvPr id="237" name="Rectangle 26"/>
          <p:cNvSpPr>
            <a:spLocks noChangeArrowheads="1"/>
          </p:cNvSpPr>
          <p:nvPr/>
        </p:nvSpPr>
        <p:spPr bwMode="auto">
          <a:xfrm>
            <a:off x="4360862" y="388937"/>
            <a:ext cx="5349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Debit </a:t>
            </a:r>
            <a:endParaRPr lang="en-US" dirty="0">
              <a:solidFill>
                <a:prstClr val="black"/>
              </a:solidFill>
              <a:cs typeface="+mn-cs"/>
            </a:endParaRPr>
          </a:p>
        </p:txBody>
      </p:sp>
      <p:sp>
        <p:nvSpPr>
          <p:cNvPr id="238" name="Rectangle 27"/>
          <p:cNvSpPr>
            <a:spLocks noChangeArrowheads="1"/>
          </p:cNvSpPr>
          <p:nvPr/>
        </p:nvSpPr>
        <p:spPr bwMode="auto">
          <a:xfrm>
            <a:off x="4268787" y="606425"/>
            <a:ext cx="71596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Interest </a:t>
            </a:r>
            <a:endParaRPr lang="en-US">
              <a:solidFill>
                <a:prstClr val="black"/>
              </a:solidFill>
              <a:cs typeface="+mn-cs"/>
            </a:endParaRPr>
          </a:p>
        </p:txBody>
      </p:sp>
      <p:sp>
        <p:nvSpPr>
          <p:cNvPr id="239" name="Rectangle 28"/>
          <p:cNvSpPr>
            <a:spLocks noChangeArrowheads="1"/>
          </p:cNvSpPr>
          <p:nvPr/>
        </p:nvSpPr>
        <p:spPr bwMode="auto">
          <a:xfrm>
            <a:off x="4219575" y="822325"/>
            <a:ext cx="7461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Expense</a:t>
            </a:r>
            <a:endParaRPr lang="en-US">
              <a:solidFill>
                <a:prstClr val="black"/>
              </a:solidFill>
              <a:cs typeface="+mn-cs"/>
            </a:endParaRPr>
          </a:p>
        </p:txBody>
      </p:sp>
      <p:sp>
        <p:nvSpPr>
          <p:cNvPr id="240" name="Rectangle 29"/>
          <p:cNvSpPr>
            <a:spLocks noChangeArrowheads="1"/>
          </p:cNvSpPr>
          <p:nvPr/>
        </p:nvSpPr>
        <p:spPr bwMode="auto">
          <a:xfrm>
            <a:off x="4189412" y="1038225"/>
            <a:ext cx="8270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[5% x (A)]</a:t>
            </a:r>
            <a:endParaRPr lang="en-US">
              <a:solidFill>
                <a:prstClr val="black"/>
              </a:solidFill>
              <a:cs typeface="+mn-cs"/>
            </a:endParaRPr>
          </a:p>
        </p:txBody>
      </p:sp>
      <p:sp>
        <p:nvSpPr>
          <p:cNvPr id="241" name="Rectangle 30"/>
          <p:cNvSpPr>
            <a:spLocks noChangeArrowheads="1"/>
          </p:cNvSpPr>
          <p:nvPr/>
        </p:nvSpPr>
        <p:spPr bwMode="auto">
          <a:xfrm>
            <a:off x="5389562" y="184150"/>
            <a:ext cx="303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a:t>
            </a:r>
            <a:endParaRPr lang="en-US">
              <a:solidFill>
                <a:prstClr val="black"/>
              </a:solidFill>
              <a:cs typeface="+mn-cs"/>
            </a:endParaRPr>
          </a:p>
        </p:txBody>
      </p:sp>
      <p:sp>
        <p:nvSpPr>
          <p:cNvPr id="242" name="Rectangle 31"/>
          <p:cNvSpPr>
            <a:spLocks noChangeArrowheads="1"/>
          </p:cNvSpPr>
          <p:nvPr/>
        </p:nvSpPr>
        <p:spPr bwMode="auto">
          <a:xfrm>
            <a:off x="5297487" y="388937"/>
            <a:ext cx="5349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 </a:t>
            </a:r>
            <a:endParaRPr lang="en-US">
              <a:solidFill>
                <a:prstClr val="black"/>
              </a:solidFill>
              <a:cs typeface="+mn-cs"/>
            </a:endParaRPr>
          </a:p>
        </p:txBody>
      </p:sp>
      <p:sp>
        <p:nvSpPr>
          <p:cNvPr id="243" name="Rectangle 32"/>
          <p:cNvSpPr>
            <a:spLocks noChangeArrowheads="1"/>
          </p:cNvSpPr>
          <p:nvPr/>
        </p:nvSpPr>
        <p:spPr bwMode="auto">
          <a:xfrm>
            <a:off x="5267325" y="606425"/>
            <a:ext cx="5746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Notes </a:t>
            </a:r>
            <a:endParaRPr lang="en-US">
              <a:solidFill>
                <a:prstClr val="black"/>
              </a:solidFill>
              <a:cs typeface="+mn-cs"/>
            </a:endParaRPr>
          </a:p>
        </p:txBody>
      </p:sp>
      <p:sp>
        <p:nvSpPr>
          <p:cNvPr id="244" name="Rectangle 33"/>
          <p:cNvSpPr>
            <a:spLocks noChangeArrowheads="1"/>
          </p:cNvSpPr>
          <p:nvPr/>
        </p:nvSpPr>
        <p:spPr bwMode="auto">
          <a:xfrm>
            <a:off x="5186362" y="822325"/>
            <a:ext cx="6953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Payable</a:t>
            </a:r>
            <a:endParaRPr lang="en-US">
              <a:solidFill>
                <a:prstClr val="black"/>
              </a:solidFill>
              <a:cs typeface="+mn-cs"/>
            </a:endParaRPr>
          </a:p>
        </p:txBody>
      </p:sp>
      <p:sp>
        <p:nvSpPr>
          <p:cNvPr id="245" name="Rectangle 34"/>
          <p:cNvSpPr>
            <a:spLocks noChangeArrowheads="1"/>
          </p:cNvSpPr>
          <p:nvPr/>
        </p:nvSpPr>
        <p:spPr bwMode="auto">
          <a:xfrm>
            <a:off x="5156200" y="1038225"/>
            <a:ext cx="7858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 - (B)]</a:t>
            </a:r>
            <a:endParaRPr lang="en-US">
              <a:solidFill>
                <a:prstClr val="black"/>
              </a:solidFill>
              <a:cs typeface="+mn-cs"/>
            </a:endParaRPr>
          </a:p>
        </p:txBody>
      </p:sp>
      <p:sp>
        <p:nvSpPr>
          <p:cNvPr id="246" name="Rectangle 35"/>
          <p:cNvSpPr>
            <a:spLocks noChangeArrowheads="1"/>
          </p:cNvSpPr>
          <p:nvPr/>
        </p:nvSpPr>
        <p:spPr bwMode="auto">
          <a:xfrm>
            <a:off x="6326187" y="184150"/>
            <a:ext cx="3032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
            </a:r>
            <a:endParaRPr lang="en-US">
              <a:solidFill>
                <a:prstClr val="black"/>
              </a:solidFill>
              <a:cs typeface="+mn-cs"/>
            </a:endParaRPr>
          </a:p>
        </p:txBody>
      </p:sp>
      <p:sp>
        <p:nvSpPr>
          <p:cNvPr id="247" name="Rectangle 36"/>
          <p:cNvSpPr>
            <a:spLocks noChangeArrowheads="1"/>
          </p:cNvSpPr>
          <p:nvPr/>
        </p:nvSpPr>
        <p:spPr bwMode="auto">
          <a:xfrm>
            <a:off x="6205537" y="388937"/>
            <a:ext cx="5445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48" name="Rectangle 37"/>
          <p:cNvSpPr>
            <a:spLocks noChangeArrowheads="1"/>
          </p:cNvSpPr>
          <p:nvPr/>
        </p:nvSpPr>
        <p:spPr bwMode="auto">
          <a:xfrm>
            <a:off x="6235700" y="606425"/>
            <a:ext cx="47466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Cash</a:t>
            </a:r>
            <a:endParaRPr lang="en-US">
              <a:solidFill>
                <a:prstClr val="black"/>
              </a:solidFill>
              <a:cs typeface="+mn-cs"/>
            </a:endParaRPr>
          </a:p>
        </p:txBody>
      </p:sp>
      <p:sp>
        <p:nvSpPr>
          <p:cNvPr id="249" name="Rectangle 38"/>
          <p:cNvSpPr>
            <a:spLocks noChangeArrowheads="1"/>
          </p:cNvSpPr>
          <p:nvPr/>
        </p:nvSpPr>
        <p:spPr bwMode="auto">
          <a:xfrm>
            <a:off x="7273925" y="184150"/>
            <a:ext cx="2921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(E)</a:t>
            </a:r>
            <a:endParaRPr lang="en-US">
              <a:solidFill>
                <a:prstClr val="black"/>
              </a:solidFill>
              <a:cs typeface="+mn-cs"/>
            </a:endParaRPr>
          </a:p>
        </p:txBody>
      </p:sp>
      <p:sp>
        <p:nvSpPr>
          <p:cNvPr id="250" name="Rectangle 39"/>
          <p:cNvSpPr>
            <a:spLocks noChangeArrowheads="1"/>
          </p:cNvSpPr>
          <p:nvPr/>
        </p:nvSpPr>
        <p:spPr bwMode="auto">
          <a:xfrm>
            <a:off x="7102475" y="388937"/>
            <a:ext cx="6762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Ending </a:t>
            </a:r>
            <a:endParaRPr lang="en-US">
              <a:solidFill>
                <a:prstClr val="black"/>
              </a:solidFill>
              <a:cs typeface="+mn-cs"/>
            </a:endParaRPr>
          </a:p>
        </p:txBody>
      </p:sp>
      <p:sp>
        <p:nvSpPr>
          <p:cNvPr id="251" name="Rectangle 40"/>
          <p:cNvSpPr>
            <a:spLocks noChangeArrowheads="1"/>
          </p:cNvSpPr>
          <p:nvPr/>
        </p:nvSpPr>
        <p:spPr bwMode="auto">
          <a:xfrm>
            <a:off x="7062787" y="606425"/>
            <a:ext cx="7064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Balance</a:t>
            </a:r>
            <a:endParaRPr lang="en-US">
              <a:solidFill>
                <a:prstClr val="black"/>
              </a:solidFill>
              <a:cs typeface="+mn-cs"/>
            </a:endParaRPr>
          </a:p>
        </p:txBody>
      </p:sp>
      <p:sp>
        <p:nvSpPr>
          <p:cNvPr id="252" name="Rectangle 41"/>
          <p:cNvSpPr>
            <a:spLocks noChangeArrowheads="1"/>
          </p:cNvSpPr>
          <p:nvPr/>
        </p:nvSpPr>
        <p:spPr bwMode="auto">
          <a:xfrm>
            <a:off x="7042150" y="822325"/>
            <a:ext cx="7858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[(A) - (C)]</a:t>
            </a:r>
            <a:endParaRPr lang="en-US">
              <a:solidFill>
                <a:prstClr val="black"/>
              </a:solidFill>
              <a:cs typeface="+mn-cs"/>
            </a:endParaRPr>
          </a:p>
        </p:txBody>
      </p:sp>
      <p:sp>
        <p:nvSpPr>
          <p:cNvPr id="253" name="Rectangle 42"/>
          <p:cNvSpPr>
            <a:spLocks noChangeArrowheads="1"/>
          </p:cNvSpPr>
          <p:nvPr/>
        </p:nvSpPr>
        <p:spPr bwMode="auto">
          <a:xfrm>
            <a:off x="1314450" y="12858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71" name="Rectangle 43"/>
          <p:cNvSpPr>
            <a:spLocks noChangeArrowheads="1"/>
          </p:cNvSpPr>
          <p:nvPr/>
        </p:nvSpPr>
        <p:spPr bwMode="auto">
          <a:xfrm>
            <a:off x="3513137" y="12858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$1,000</a:t>
            </a:r>
            <a:endParaRPr lang="en-US">
              <a:solidFill>
                <a:prstClr val="black"/>
              </a:solidFill>
              <a:cs typeface="+mn-cs"/>
            </a:endParaRPr>
          </a:p>
        </p:txBody>
      </p:sp>
      <p:sp>
        <p:nvSpPr>
          <p:cNvPr id="273" name="Rectangle 44"/>
          <p:cNvSpPr>
            <a:spLocks noChangeArrowheads="1"/>
          </p:cNvSpPr>
          <p:nvPr/>
        </p:nvSpPr>
        <p:spPr bwMode="auto">
          <a:xfrm>
            <a:off x="4673600" y="12858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a:t>
            </a:r>
            <a:endParaRPr lang="en-US">
              <a:solidFill>
                <a:prstClr val="black"/>
              </a:solidFill>
              <a:cs typeface="+mn-cs"/>
            </a:endParaRPr>
          </a:p>
        </p:txBody>
      </p:sp>
      <p:sp>
        <p:nvSpPr>
          <p:cNvPr id="274" name="Rectangle 45"/>
          <p:cNvSpPr>
            <a:spLocks noChangeArrowheads="1"/>
          </p:cNvSpPr>
          <p:nvPr/>
        </p:nvSpPr>
        <p:spPr bwMode="auto">
          <a:xfrm>
            <a:off x="5519737" y="12858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$232</a:t>
            </a:r>
            <a:endParaRPr lang="en-US">
              <a:solidFill>
                <a:prstClr val="black"/>
              </a:solidFill>
              <a:cs typeface="+mn-cs"/>
            </a:endParaRPr>
          </a:p>
        </p:txBody>
      </p:sp>
      <p:sp>
        <p:nvSpPr>
          <p:cNvPr id="275" name="Rectangle 46"/>
          <p:cNvSpPr>
            <a:spLocks noChangeArrowheads="1"/>
          </p:cNvSpPr>
          <p:nvPr/>
        </p:nvSpPr>
        <p:spPr bwMode="auto">
          <a:xfrm>
            <a:off x="6457950" y="12858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276" name="Rectangle 47"/>
          <p:cNvSpPr>
            <a:spLocks noChangeArrowheads="1"/>
          </p:cNvSpPr>
          <p:nvPr/>
        </p:nvSpPr>
        <p:spPr bwMode="auto">
          <a:xfrm>
            <a:off x="7396162" y="12858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$768</a:t>
            </a:r>
            <a:endParaRPr lang="en-US">
              <a:solidFill>
                <a:prstClr val="black"/>
              </a:solidFill>
              <a:cs typeface="+mn-cs"/>
            </a:endParaRPr>
          </a:p>
        </p:txBody>
      </p:sp>
      <p:sp>
        <p:nvSpPr>
          <p:cNvPr id="277" name="Rectangle 48"/>
          <p:cNvSpPr>
            <a:spLocks noChangeArrowheads="1"/>
          </p:cNvSpPr>
          <p:nvPr/>
        </p:nvSpPr>
        <p:spPr bwMode="auto">
          <a:xfrm>
            <a:off x="1314450" y="149066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12/31/20X2</a:t>
            </a:r>
            <a:endParaRPr lang="en-US">
              <a:solidFill>
                <a:prstClr val="black"/>
              </a:solidFill>
              <a:cs typeface="+mn-cs"/>
            </a:endParaRPr>
          </a:p>
        </p:txBody>
      </p:sp>
      <p:sp>
        <p:nvSpPr>
          <p:cNvPr id="278" name="Rectangle 49"/>
          <p:cNvSpPr>
            <a:spLocks noChangeArrowheads="1"/>
          </p:cNvSpPr>
          <p:nvPr/>
        </p:nvSpPr>
        <p:spPr bwMode="auto">
          <a:xfrm>
            <a:off x="3735387" y="14906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768</a:t>
            </a:r>
            <a:endParaRPr lang="en-US">
              <a:solidFill>
                <a:prstClr val="black"/>
              </a:solidFill>
              <a:cs typeface="+mn-cs"/>
            </a:endParaRPr>
          </a:p>
        </p:txBody>
      </p:sp>
      <p:sp>
        <p:nvSpPr>
          <p:cNvPr id="279" name="Rectangle 50"/>
          <p:cNvSpPr>
            <a:spLocks noChangeArrowheads="1"/>
          </p:cNvSpPr>
          <p:nvPr/>
        </p:nvSpPr>
        <p:spPr bwMode="auto">
          <a:xfrm>
            <a:off x="4764087" y="1490662"/>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38</a:t>
            </a:r>
            <a:endParaRPr lang="en-US">
              <a:solidFill>
                <a:prstClr val="black"/>
              </a:solidFill>
              <a:cs typeface="+mn-cs"/>
            </a:endParaRPr>
          </a:p>
        </p:txBody>
      </p:sp>
      <p:sp>
        <p:nvSpPr>
          <p:cNvPr id="280" name="Rectangle 51"/>
          <p:cNvSpPr>
            <a:spLocks noChangeArrowheads="1"/>
          </p:cNvSpPr>
          <p:nvPr/>
        </p:nvSpPr>
        <p:spPr bwMode="auto">
          <a:xfrm>
            <a:off x="5610225" y="14906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244</a:t>
            </a:r>
            <a:endParaRPr lang="en-US">
              <a:solidFill>
                <a:prstClr val="black"/>
              </a:solidFill>
              <a:cs typeface="+mn-cs"/>
            </a:endParaRPr>
          </a:p>
        </p:txBody>
      </p:sp>
      <p:sp>
        <p:nvSpPr>
          <p:cNvPr id="281" name="Rectangle 52"/>
          <p:cNvSpPr>
            <a:spLocks noChangeArrowheads="1"/>
          </p:cNvSpPr>
          <p:nvPr/>
        </p:nvSpPr>
        <p:spPr bwMode="auto">
          <a:xfrm>
            <a:off x="6548437" y="14906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282" name="Rectangle 53"/>
          <p:cNvSpPr>
            <a:spLocks noChangeArrowheads="1"/>
          </p:cNvSpPr>
          <p:nvPr/>
        </p:nvSpPr>
        <p:spPr bwMode="auto">
          <a:xfrm>
            <a:off x="7486650" y="14906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524</a:t>
            </a:r>
            <a:endParaRPr lang="en-US">
              <a:solidFill>
                <a:prstClr val="black"/>
              </a:solidFill>
              <a:cs typeface="+mn-cs"/>
            </a:endParaRPr>
          </a:p>
        </p:txBody>
      </p:sp>
      <p:sp>
        <p:nvSpPr>
          <p:cNvPr id="283" name="Rectangle 54"/>
          <p:cNvSpPr>
            <a:spLocks noChangeArrowheads="1"/>
          </p:cNvSpPr>
          <p:nvPr/>
        </p:nvSpPr>
        <p:spPr bwMode="auto">
          <a:xfrm>
            <a:off x="1314450" y="169703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12/31/20X3</a:t>
            </a:r>
            <a:endParaRPr lang="en-US">
              <a:solidFill>
                <a:prstClr val="black"/>
              </a:solidFill>
              <a:cs typeface="+mn-cs"/>
            </a:endParaRPr>
          </a:p>
        </p:txBody>
      </p:sp>
      <p:sp>
        <p:nvSpPr>
          <p:cNvPr id="284" name="Rectangle 55"/>
          <p:cNvSpPr>
            <a:spLocks noChangeArrowheads="1"/>
          </p:cNvSpPr>
          <p:nvPr/>
        </p:nvSpPr>
        <p:spPr bwMode="auto">
          <a:xfrm>
            <a:off x="3735387" y="169703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524</a:t>
            </a:r>
            <a:endParaRPr lang="en-US">
              <a:solidFill>
                <a:prstClr val="black"/>
              </a:solidFill>
              <a:cs typeface="+mn-cs"/>
            </a:endParaRPr>
          </a:p>
        </p:txBody>
      </p:sp>
      <p:sp>
        <p:nvSpPr>
          <p:cNvPr id="285" name="Rectangle 56"/>
          <p:cNvSpPr>
            <a:spLocks noChangeArrowheads="1"/>
          </p:cNvSpPr>
          <p:nvPr/>
        </p:nvSpPr>
        <p:spPr bwMode="auto">
          <a:xfrm>
            <a:off x="4764087" y="169703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a:t>
            </a:r>
            <a:endParaRPr lang="en-US">
              <a:solidFill>
                <a:prstClr val="black"/>
              </a:solidFill>
              <a:cs typeface="+mn-cs"/>
            </a:endParaRPr>
          </a:p>
        </p:txBody>
      </p:sp>
      <p:sp>
        <p:nvSpPr>
          <p:cNvPr id="286" name="Rectangle 57"/>
          <p:cNvSpPr>
            <a:spLocks noChangeArrowheads="1"/>
          </p:cNvSpPr>
          <p:nvPr/>
        </p:nvSpPr>
        <p:spPr bwMode="auto">
          <a:xfrm>
            <a:off x="5610225" y="169703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256</a:t>
            </a:r>
            <a:endParaRPr lang="en-US">
              <a:solidFill>
                <a:prstClr val="black"/>
              </a:solidFill>
              <a:cs typeface="+mn-cs"/>
            </a:endParaRPr>
          </a:p>
        </p:txBody>
      </p:sp>
      <p:sp>
        <p:nvSpPr>
          <p:cNvPr id="287" name="Rectangle 58"/>
          <p:cNvSpPr>
            <a:spLocks noChangeArrowheads="1"/>
          </p:cNvSpPr>
          <p:nvPr/>
        </p:nvSpPr>
        <p:spPr bwMode="auto">
          <a:xfrm>
            <a:off x="6548437" y="169703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64" name="Rectangle 59"/>
          <p:cNvSpPr>
            <a:spLocks noChangeArrowheads="1"/>
          </p:cNvSpPr>
          <p:nvPr/>
        </p:nvSpPr>
        <p:spPr bwMode="auto">
          <a:xfrm>
            <a:off x="7486650" y="169703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268</a:t>
            </a:r>
            <a:endParaRPr lang="en-US">
              <a:solidFill>
                <a:prstClr val="black"/>
              </a:solidFill>
              <a:cs typeface="+mn-cs"/>
            </a:endParaRPr>
          </a:p>
        </p:txBody>
      </p:sp>
      <p:sp>
        <p:nvSpPr>
          <p:cNvPr id="65" name="Rectangle 60"/>
          <p:cNvSpPr>
            <a:spLocks noChangeArrowheads="1"/>
          </p:cNvSpPr>
          <p:nvPr/>
        </p:nvSpPr>
        <p:spPr bwMode="auto">
          <a:xfrm>
            <a:off x="1314450" y="190341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12/31/20X4</a:t>
            </a:r>
            <a:endParaRPr lang="en-US">
              <a:solidFill>
                <a:prstClr val="black"/>
              </a:solidFill>
              <a:cs typeface="+mn-cs"/>
            </a:endParaRPr>
          </a:p>
        </p:txBody>
      </p:sp>
      <p:sp>
        <p:nvSpPr>
          <p:cNvPr id="66" name="Rectangle 61"/>
          <p:cNvSpPr>
            <a:spLocks noChangeArrowheads="1"/>
          </p:cNvSpPr>
          <p:nvPr/>
        </p:nvSpPr>
        <p:spPr bwMode="auto">
          <a:xfrm>
            <a:off x="3735387" y="190341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268</a:t>
            </a:r>
            <a:endParaRPr lang="en-US">
              <a:solidFill>
                <a:prstClr val="black"/>
              </a:solidFill>
              <a:cs typeface="+mn-cs"/>
            </a:endParaRPr>
          </a:p>
        </p:txBody>
      </p:sp>
      <p:sp>
        <p:nvSpPr>
          <p:cNvPr id="67" name="Rectangle 62"/>
          <p:cNvSpPr>
            <a:spLocks noChangeArrowheads="1"/>
          </p:cNvSpPr>
          <p:nvPr/>
        </p:nvSpPr>
        <p:spPr bwMode="auto">
          <a:xfrm>
            <a:off x="4764087" y="1903412"/>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14*</a:t>
            </a:r>
            <a:endParaRPr lang="en-US" dirty="0">
              <a:solidFill>
                <a:prstClr val="black"/>
              </a:solidFill>
              <a:cs typeface="+mn-cs"/>
            </a:endParaRPr>
          </a:p>
        </p:txBody>
      </p:sp>
      <p:sp>
        <p:nvSpPr>
          <p:cNvPr id="68" name="Rectangle 63"/>
          <p:cNvSpPr>
            <a:spLocks noChangeArrowheads="1"/>
          </p:cNvSpPr>
          <p:nvPr/>
        </p:nvSpPr>
        <p:spPr bwMode="auto">
          <a:xfrm>
            <a:off x="5610225" y="190341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268</a:t>
            </a:r>
            <a:endParaRPr lang="en-US">
              <a:solidFill>
                <a:prstClr val="black"/>
              </a:solidFill>
              <a:cs typeface="+mn-cs"/>
            </a:endParaRPr>
          </a:p>
        </p:txBody>
      </p:sp>
      <p:sp>
        <p:nvSpPr>
          <p:cNvPr id="72" name="Rectangle 64"/>
          <p:cNvSpPr>
            <a:spLocks noChangeArrowheads="1"/>
          </p:cNvSpPr>
          <p:nvPr/>
        </p:nvSpPr>
        <p:spPr bwMode="auto">
          <a:xfrm>
            <a:off x="6548437" y="190341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73" name="Rectangle 65"/>
          <p:cNvSpPr>
            <a:spLocks noChangeArrowheads="1"/>
          </p:cNvSpPr>
          <p:nvPr/>
        </p:nvSpPr>
        <p:spPr bwMode="auto">
          <a:xfrm>
            <a:off x="7667625" y="190341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77" name="Rectangle 69"/>
          <p:cNvSpPr>
            <a:spLocks noChangeArrowheads="1"/>
          </p:cNvSpPr>
          <p:nvPr/>
        </p:nvSpPr>
        <p:spPr bwMode="auto">
          <a:xfrm>
            <a:off x="6715125" y="2239963"/>
            <a:ext cx="4841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78" name="Rectangle 70"/>
          <p:cNvSpPr>
            <a:spLocks noChangeArrowheads="1"/>
          </p:cNvSpPr>
          <p:nvPr/>
        </p:nvSpPr>
        <p:spPr bwMode="auto">
          <a:xfrm>
            <a:off x="7621588" y="2239963"/>
            <a:ext cx="5445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79" name="Rectangle 71"/>
          <p:cNvSpPr>
            <a:spLocks noChangeArrowheads="1"/>
          </p:cNvSpPr>
          <p:nvPr/>
        </p:nvSpPr>
        <p:spPr bwMode="auto">
          <a:xfrm>
            <a:off x="846138" y="24669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mn-cs"/>
              </a:rPr>
              <a:t>01/01/20X1</a:t>
            </a:r>
            <a:endParaRPr lang="en-US" dirty="0">
              <a:solidFill>
                <a:prstClr val="black"/>
              </a:solidFill>
              <a:cs typeface="+mn-cs"/>
            </a:endParaRPr>
          </a:p>
        </p:txBody>
      </p:sp>
      <p:sp>
        <p:nvSpPr>
          <p:cNvPr id="80" name="Rectangle 72"/>
          <p:cNvSpPr>
            <a:spLocks noChangeArrowheads="1"/>
          </p:cNvSpPr>
          <p:nvPr/>
        </p:nvSpPr>
        <p:spPr bwMode="auto">
          <a:xfrm>
            <a:off x="1884363" y="246697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81" name="Rectangle 73"/>
          <p:cNvSpPr>
            <a:spLocks noChangeArrowheads="1"/>
          </p:cNvSpPr>
          <p:nvPr/>
        </p:nvSpPr>
        <p:spPr bwMode="auto">
          <a:xfrm>
            <a:off x="6896100" y="24669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1,000</a:t>
            </a:r>
            <a:endParaRPr lang="en-US">
              <a:solidFill>
                <a:prstClr val="black"/>
              </a:solidFill>
              <a:cs typeface="+mn-cs"/>
            </a:endParaRPr>
          </a:p>
        </p:txBody>
      </p:sp>
      <p:sp>
        <p:nvSpPr>
          <p:cNvPr id="82" name="Rectangle 74"/>
          <p:cNvSpPr>
            <a:spLocks noChangeArrowheads="1"/>
          </p:cNvSpPr>
          <p:nvPr/>
        </p:nvSpPr>
        <p:spPr bwMode="auto">
          <a:xfrm>
            <a:off x="2066925" y="2673350"/>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payable</a:t>
            </a:r>
            <a:endParaRPr lang="en-US">
              <a:solidFill>
                <a:prstClr val="black"/>
              </a:solidFill>
              <a:cs typeface="+mn-cs"/>
            </a:endParaRPr>
          </a:p>
        </p:txBody>
      </p:sp>
      <p:sp>
        <p:nvSpPr>
          <p:cNvPr id="83" name="Rectangle 75"/>
          <p:cNvSpPr>
            <a:spLocks noChangeArrowheads="1"/>
          </p:cNvSpPr>
          <p:nvPr/>
        </p:nvSpPr>
        <p:spPr bwMode="auto">
          <a:xfrm>
            <a:off x="7834313" y="26733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1,000</a:t>
            </a:r>
            <a:endParaRPr lang="en-US">
              <a:solidFill>
                <a:prstClr val="black"/>
              </a:solidFill>
              <a:cs typeface="+mn-cs"/>
            </a:endParaRPr>
          </a:p>
        </p:txBody>
      </p:sp>
      <p:sp>
        <p:nvSpPr>
          <p:cNvPr id="84" name="Rectangle 76"/>
          <p:cNvSpPr>
            <a:spLocks noChangeArrowheads="1"/>
          </p:cNvSpPr>
          <p:nvPr/>
        </p:nvSpPr>
        <p:spPr bwMode="auto">
          <a:xfrm>
            <a:off x="846138" y="3084513"/>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a:solidFill>
                  <a:srgbClr val="000000"/>
                </a:solidFill>
                <a:cs typeface="+mn-cs"/>
              </a:rPr>
              <a:t>12/31/20X1</a:t>
            </a:r>
            <a:endParaRPr lang="en-US">
              <a:solidFill>
                <a:prstClr val="black"/>
              </a:solidFill>
              <a:cs typeface="+mn-cs"/>
            </a:endParaRPr>
          </a:p>
        </p:txBody>
      </p:sp>
      <p:sp>
        <p:nvSpPr>
          <p:cNvPr id="85" name="Rectangle 77"/>
          <p:cNvSpPr>
            <a:spLocks noChangeArrowheads="1"/>
          </p:cNvSpPr>
          <p:nvPr/>
        </p:nvSpPr>
        <p:spPr bwMode="auto">
          <a:xfrm>
            <a:off x="1884363" y="3084513"/>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expense</a:t>
            </a:r>
            <a:endParaRPr lang="en-US">
              <a:solidFill>
                <a:prstClr val="black"/>
              </a:solidFill>
              <a:cs typeface="+mn-cs"/>
            </a:endParaRPr>
          </a:p>
        </p:txBody>
      </p:sp>
      <p:sp>
        <p:nvSpPr>
          <p:cNvPr id="86" name="Rectangle 78"/>
          <p:cNvSpPr>
            <a:spLocks noChangeArrowheads="1"/>
          </p:cNvSpPr>
          <p:nvPr/>
        </p:nvSpPr>
        <p:spPr bwMode="auto">
          <a:xfrm>
            <a:off x="3670300" y="3084513"/>
            <a:ext cx="1068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($1,000 x .05)</a:t>
            </a:r>
            <a:endParaRPr lang="en-US">
              <a:solidFill>
                <a:prstClr val="black"/>
              </a:solidFill>
              <a:cs typeface="+mn-cs"/>
            </a:endParaRPr>
          </a:p>
        </p:txBody>
      </p:sp>
      <p:sp>
        <p:nvSpPr>
          <p:cNvPr id="87" name="Rectangle 79"/>
          <p:cNvSpPr>
            <a:spLocks noChangeArrowheads="1"/>
          </p:cNvSpPr>
          <p:nvPr/>
        </p:nvSpPr>
        <p:spPr bwMode="auto">
          <a:xfrm>
            <a:off x="7118350" y="308451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a:t>
            </a:r>
            <a:endParaRPr lang="en-US">
              <a:solidFill>
                <a:prstClr val="black"/>
              </a:solidFill>
              <a:cs typeface="+mn-cs"/>
            </a:endParaRPr>
          </a:p>
        </p:txBody>
      </p:sp>
      <p:sp>
        <p:nvSpPr>
          <p:cNvPr id="88" name="Rectangle 80"/>
          <p:cNvSpPr>
            <a:spLocks noChangeArrowheads="1"/>
          </p:cNvSpPr>
          <p:nvPr/>
        </p:nvSpPr>
        <p:spPr bwMode="auto">
          <a:xfrm>
            <a:off x="1884363" y="3290888"/>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payable</a:t>
            </a:r>
            <a:endParaRPr lang="en-US">
              <a:solidFill>
                <a:prstClr val="black"/>
              </a:solidFill>
              <a:cs typeface="+mn-cs"/>
            </a:endParaRPr>
          </a:p>
        </p:txBody>
      </p:sp>
      <p:sp>
        <p:nvSpPr>
          <p:cNvPr id="89" name="Rectangle 81"/>
          <p:cNvSpPr>
            <a:spLocks noChangeArrowheads="1"/>
          </p:cNvSpPr>
          <p:nvPr/>
        </p:nvSpPr>
        <p:spPr bwMode="auto">
          <a:xfrm>
            <a:off x="7027863" y="329088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232</a:t>
            </a:r>
            <a:endParaRPr lang="en-US">
              <a:solidFill>
                <a:prstClr val="black"/>
              </a:solidFill>
              <a:cs typeface="+mn-cs"/>
            </a:endParaRPr>
          </a:p>
        </p:txBody>
      </p:sp>
      <p:sp>
        <p:nvSpPr>
          <p:cNvPr id="90" name="Rectangle 82"/>
          <p:cNvSpPr>
            <a:spLocks noChangeArrowheads="1"/>
          </p:cNvSpPr>
          <p:nvPr/>
        </p:nvSpPr>
        <p:spPr bwMode="auto">
          <a:xfrm>
            <a:off x="2066925" y="3497263"/>
            <a:ext cx="493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91" name="Rectangle 83"/>
          <p:cNvSpPr>
            <a:spLocks noChangeArrowheads="1"/>
          </p:cNvSpPr>
          <p:nvPr/>
        </p:nvSpPr>
        <p:spPr bwMode="auto">
          <a:xfrm>
            <a:off x="7964488" y="34972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92" name="Rectangle 84"/>
          <p:cNvSpPr>
            <a:spLocks noChangeArrowheads="1"/>
          </p:cNvSpPr>
          <p:nvPr/>
        </p:nvSpPr>
        <p:spPr bwMode="auto">
          <a:xfrm>
            <a:off x="846138" y="390842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a:solidFill>
                  <a:srgbClr val="000000"/>
                </a:solidFill>
                <a:cs typeface="+mn-cs"/>
              </a:rPr>
              <a:t>12/31/20X2</a:t>
            </a:r>
            <a:endParaRPr lang="en-US">
              <a:solidFill>
                <a:prstClr val="black"/>
              </a:solidFill>
              <a:cs typeface="+mn-cs"/>
            </a:endParaRPr>
          </a:p>
        </p:txBody>
      </p:sp>
      <p:sp>
        <p:nvSpPr>
          <p:cNvPr id="93" name="Rectangle 85"/>
          <p:cNvSpPr>
            <a:spLocks noChangeArrowheads="1"/>
          </p:cNvSpPr>
          <p:nvPr/>
        </p:nvSpPr>
        <p:spPr bwMode="auto">
          <a:xfrm>
            <a:off x="1884363" y="3908425"/>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expense</a:t>
            </a:r>
            <a:endParaRPr lang="en-US">
              <a:solidFill>
                <a:prstClr val="black"/>
              </a:solidFill>
              <a:cs typeface="+mn-cs"/>
            </a:endParaRPr>
          </a:p>
        </p:txBody>
      </p:sp>
      <p:sp>
        <p:nvSpPr>
          <p:cNvPr id="94" name="Rectangle 86"/>
          <p:cNvSpPr>
            <a:spLocks noChangeArrowheads="1"/>
          </p:cNvSpPr>
          <p:nvPr/>
        </p:nvSpPr>
        <p:spPr bwMode="auto">
          <a:xfrm>
            <a:off x="3670300" y="3908425"/>
            <a:ext cx="938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($768 x .05)</a:t>
            </a:r>
            <a:endParaRPr lang="en-US">
              <a:solidFill>
                <a:prstClr val="black"/>
              </a:solidFill>
              <a:cs typeface="+mn-cs"/>
            </a:endParaRPr>
          </a:p>
        </p:txBody>
      </p:sp>
      <p:sp>
        <p:nvSpPr>
          <p:cNvPr id="95" name="Rectangle 87"/>
          <p:cNvSpPr>
            <a:spLocks noChangeArrowheads="1"/>
          </p:cNvSpPr>
          <p:nvPr/>
        </p:nvSpPr>
        <p:spPr bwMode="auto">
          <a:xfrm>
            <a:off x="7118350" y="39084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38</a:t>
            </a:r>
            <a:endParaRPr lang="en-US">
              <a:solidFill>
                <a:prstClr val="black"/>
              </a:solidFill>
              <a:cs typeface="+mn-cs"/>
            </a:endParaRPr>
          </a:p>
        </p:txBody>
      </p:sp>
      <p:sp>
        <p:nvSpPr>
          <p:cNvPr id="96" name="Rectangle 88"/>
          <p:cNvSpPr>
            <a:spLocks noChangeArrowheads="1"/>
          </p:cNvSpPr>
          <p:nvPr/>
        </p:nvSpPr>
        <p:spPr bwMode="auto">
          <a:xfrm>
            <a:off x="1884363" y="4114800"/>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payable</a:t>
            </a:r>
            <a:endParaRPr lang="en-US">
              <a:solidFill>
                <a:prstClr val="black"/>
              </a:solidFill>
              <a:cs typeface="+mn-cs"/>
            </a:endParaRPr>
          </a:p>
        </p:txBody>
      </p:sp>
      <p:sp>
        <p:nvSpPr>
          <p:cNvPr id="97" name="Rectangle 89"/>
          <p:cNvSpPr>
            <a:spLocks noChangeArrowheads="1"/>
          </p:cNvSpPr>
          <p:nvPr/>
        </p:nvSpPr>
        <p:spPr bwMode="auto">
          <a:xfrm>
            <a:off x="7027863" y="41148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244</a:t>
            </a:r>
            <a:endParaRPr lang="en-US">
              <a:solidFill>
                <a:prstClr val="black"/>
              </a:solidFill>
              <a:cs typeface="+mn-cs"/>
            </a:endParaRPr>
          </a:p>
        </p:txBody>
      </p:sp>
      <p:sp>
        <p:nvSpPr>
          <p:cNvPr id="98" name="Rectangle 90"/>
          <p:cNvSpPr>
            <a:spLocks noChangeArrowheads="1"/>
          </p:cNvSpPr>
          <p:nvPr/>
        </p:nvSpPr>
        <p:spPr bwMode="auto">
          <a:xfrm>
            <a:off x="2066925" y="4321175"/>
            <a:ext cx="493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99" name="Rectangle 91"/>
          <p:cNvSpPr>
            <a:spLocks noChangeArrowheads="1"/>
          </p:cNvSpPr>
          <p:nvPr/>
        </p:nvSpPr>
        <p:spPr bwMode="auto">
          <a:xfrm>
            <a:off x="7964488" y="43211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130" name="Rectangle 92"/>
          <p:cNvSpPr>
            <a:spLocks noChangeArrowheads="1"/>
          </p:cNvSpPr>
          <p:nvPr/>
        </p:nvSpPr>
        <p:spPr bwMode="auto">
          <a:xfrm>
            <a:off x="846138" y="4732338"/>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a:solidFill>
                  <a:srgbClr val="000000"/>
                </a:solidFill>
                <a:cs typeface="+mn-cs"/>
              </a:rPr>
              <a:t>12/31/20X3</a:t>
            </a:r>
            <a:endParaRPr lang="en-US">
              <a:solidFill>
                <a:prstClr val="black"/>
              </a:solidFill>
              <a:cs typeface="+mn-cs"/>
            </a:endParaRPr>
          </a:p>
        </p:txBody>
      </p:sp>
      <p:sp>
        <p:nvSpPr>
          <p:cNvPr id="131" name="Rectangle 93"/>
          <p:cNvSpPr>
            <a:spLocks noChangeArrowheads="1"/>
          </p:cNvSpPr>
          <p:nvPr/>
        </p:nvSpPr>
        <p:spPr bwMode="auto">
          <a:xfrm>
            <a:off x="1884363" y="4732338"/>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expense</a:t>
            </a:r>
            <a:endParaRPr lang="en-US">
              <a:solidFill>
                <a:prstClr val="black"/>
              </a:solidFill>
              <a:cs typeface="+mn-cs"/>
            </a:endParaRPr>
          </a:p>
        </p:txBody>
      </p:sp>
      <p:sp>
        <p:nvSpPr>
          <p:cNvPr id="132" name="Rectangle 94"/>
          <p:cNvSpPr>
            <a:spLocks noChangeArrowheads="1"/>
          </p:cNvSpPr>
          <p:nvPr/>
        </p:nvSpPr>
        <p:spPr bwMode="auto">
          <a:xfrm>
            <a:off x="3670300" y="4732338"/>
            <a:ext cx="938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($524 x .05)</a:t>
            </a:r>
            <a:endParaRPr lang="en-US">
              <a:solidFill>
                <a:prstClr val="black"/>
              </a:solidFill>
              <a:cs typeface="+mn-cs"/>
            </a:endParaRPr>
          </a:p>
        </p:txBody>
      </p:sp>
      <p:sp>
        <p:nvSpPr>
          <p:cNvPr id="133" name="Rectangle 95"/>
          <p:cNvSpPr>
            <a:spLocks noChangeArrowheads="1"/>
          </p:cNvSpPr>
          <p:nvPr/>
        </p:nvSpPr>
        <p:spPr bwMode="auto">
          <a:xfrm>
            <a:off x="7118350" y="4732338"/>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a:t>
            </a:r>
            <a:endParaRPr lang="en-US">
              <a:solidFill>
                <a:prstClr val="black"/>
              </a:solidFill>
              <a:cs typeface="+mn-cs"/>
            </a:endParaRPr>
          </a:p>
        </p:txBody>
      </p:sp>
      <p:sp>
        <p:nvSpPr>
          <p:cNvPr id="134" name="Rectangle 96"/>
          <p:cNvSpPr>
            <a:spLocks noChangeArrowheads="1"/>
          </p:cNvSpPr>
          <p:nvPr/>
        </p:nvSpPr>
        <p:spPr bwMode="auto">
          <a:xfrm>
            <a:off x="1884363" y="4938713"/>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payable</a:t>
            </a:r>
            <a:endParaRPr lang="en-US">
              <a:solidFill>
                <a:prstClr val="black"/>
              </a:solidFill>
              <a:cs typeface="+mn-cs"/>
            </a:endParaRPr>
          </a:p>
        </p:txBody>
      </p:sp>
      <p:sp>
        <p:nvSpPr>
          <p:cNvPr id="135" name="Rectangle 97"/>
          <p:cNvSpPr>
            <a:spLocks noChangeArrowheads="1"/>
          </p:cNvSpPr>
          <p:nvPr/>
        </p:nvSpPr>
        <p:spPr bwMode="auto">
          <a:xfrm>
            <a:off x="7027863" y="49387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256</a:t>
            </a:r>
            <a:endParaRPr lang="en-US">
              <a:solidFill>
                <a:prstClr val="black"/>
              </a:solidFill>
              <a:cs typeface="+mn-cs"/>
            </a:endParaRPr>
          </a:p>
        </p:txBody>
      </p:sp>
      <p:sp>
        <p:nvSpPr>
          <p:cNvPr id="136" name="Rectangle 98"/>
          <p:cNvSpPr>
            <a:spLocks noChangeArrowheads="1"/>
          </p:cNvSpPr>
          <p:nvPr/>
        </p:nvSpPr>
        <p:spPr bwMode="auto">
          <a:xfrm>
            <a:off x="2066925" y="5143500"/>
            <a:ext cx="493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137" name="Rectangle 99"/>
          <p:cNvSpPr>
            <a:spLocks noChangeArrowheads="1"/>
          </p:cNvSpPr>
          <p:nvPr/>
        </p:nvSpPr>
        <p:spPr bwMode="auto">
          <a:xfrm>
            <a:off x="7964488" y="51435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138" name="Rectangle 100"/>
          <p:cNvSpPr>
            <a:spLocks noChangeArrowheads="1"/>
          </p:cNvSpPr>
          <p:nvPr/>
        </p:nvSpPr>
        <p:spPr bwMode="auto">
          <a:xfrm>
            <a:off x="846138" y="555625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a:solidFill>
                  <a:srgbClr val="000000"/>
                </a:solidFill>
                <a:cs typeface="+mn-cs"/>
              </a:rPr>
              <a:t>12/31/20X4</a:t>
            </a:r>
            <a:endParaRPr lang="en-US">
              <a:solidFill>
                <a:prstClr val="black"/>
              </a:solidFill>
              <a:cs typeface="+mn-cs"/>
            </a:endParaRPr>
          </a:p>
        </p:txBody>
      </p:sp>
      <p:sp>
        <p:nvSpPr>
          <p:cNvPr id="139" name="Rectangle 101"/>
          <p:cNvSpPr>
            <a:spLocks noChangeArrowheads="1"/>
          </p:cNvSpPr>
          <p:nvPr/>
        </p:nvSpPr>
        <p:spPr bwMode="auto">
          <a:xfrm>
            <a:off x="1884363" y="5556250"/>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expense</a:t>
            </a:r>
            <a:endParaRPr lang="en-US">
              <a:solidFill>
                <a:prstClr val="black"/>
              </a:solidFill>
              <a:cs typeface="+mn-cs"/>
            </a:endParaRPr>
          </a:p>
        </p:txBody>
      </p:sp>
      <p:sp>
        <p:nvSpPr>
          <p:cNvPr id="140" name="Rectangle 102"/>
          <p:cNvSpPr>
            <a:spLocks noChangeArrowheads="1"/>
          </p:cNvSpPr>
          <p:nvPr/>
        </p:nvSpPr>
        <p:spPr bwMode="auto">
          <a:xfrm>
            <a:off x="3670300" y="5556250"/>
            <a:ext cx="9008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 Rounded)</a:t>
            </a:r>
            <a:endParaRPr lang="en-US" dirty="0">
              <a:solidFill>
                <a:prstClr val="black"/>
              </a:solidFill>
              <a:cs typeface="+mn-cs"/>
            </a:endParaRPr>
          </a:p>
        </p:txBody>
      </p:sp>
      <p:sp>
        <p:nvSpPr>
          <p:cNvPr id="141" name="Rectangle 103"/>
          <p:cNvSpPr>
            <a:spLocks noChangeArrowheads="1"/>
          </p:cNvSpPr>
          <p:nvPr/>
        </p:nvSpPr>
        <p:spPr bwMode="auto">
          <a:xfrm>
            <a:off x="7118350" y="55562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a:t>
            </a:r>
            <a:endParaRPr lang="en-US">
              <a:solidFill>
                <a:prstClr val="black"/>
              </a:solidFill>
              <a:cs typeface="+mn-cs"/>
            </a:endParaRPr>
          </a:p>
        </p:txBody>
      </p:sp>
      <p:sp>
        <p:nvSpPr>
          <p:cNvPr id="142" name="Rectangle 104"/>
          <p:cNvSpPr>
            <a:spLocks noChangeArrowheads="1"/>
          </p:cNvSpPr>
          <p:nvPr/>
        </p:nvSpPr>
        <p:spPr bwMode="auto">
          <a:xfrm>
            <a:off x="1884363" y="5761038"/>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payable</a:t>
            </a:r>
            <a:endParaRPr lang="en-US">
              <a:solidFill>
                <a:prstClr val="black"/>
              </a:solidFill>
              <a:cs typeface="+mn-cs"/>
            </a:endParaRPr>
          </a:p>
        </p:txBody>
      </p:sp>
      <p:sp>
        <p:nvSpPr>
          <p:cNvPr id="144" name="Rectangle 106"/>
          <p:cNvSpPr>
            <a:spLocks noChangeArrowheads="1"/>
          </p:cNvSpPr>
          <p:nvPr/>
        </p:nvSpPr>
        <p:spPr bwMode="auto">
          <a:xfrm>
            <a:off x="7027863" y="576103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268</a:t>
            </a:r>
            <a:endParaRPr lang="en-US">
              <a:solidFill>
                <a:prstClr val="black"/>
              </a:solidFill>
              <a:cs typeface="+mn-cs"/>
            </a:endParaRPr>
          </a:p>
        </p:txBody>
      </p:sp>
      <p:sp>
        <p:nvSpPr>
          <p:cNvPr id="145" name="Rectangle 107"/>
          <p:cNvSpPr>
            <a:spLocks noChangeArrowheads="1"/>
          </p:cNvSpPr>
          <p:nvPr/>
        </p:nvSpPr>
        <p:spPr bwMode="auto">
          <a:xfrm>
            <a:off x="2066925" y="5967413"/>
            <a:ext cx="493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 </a:t>
            </a:r>
            <a:endParaRPr lang="en-US">
              <a:solidFill>
                <a:prstClr val="black"/>
              </a:solidFill>
              <a:cs typeface="+mn-cs"/>
            </a:endParaRPr>
          </a:p>
        </p:txBody>
      </p:sp>
      <p:sp>
        <p:nvSpPr>
          <p:cNvPr id="146" name="Rectangle 108"/>
          <p:cNvSpPr>
            <a:spLocks noChangeArrowheads="1"/>
          </p:cNvSpPr>
          <p:nvPr/>
        </p:nvSpPr>
        <p:spPr bwMode="auto">
          <a:xfrm>
            <a:off x="7964488" y="59674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282</a:t>
            </a:r>
            <a:endParaRPr lang="en-US">
              <a:solidFill>
                <a:prstClr val="black"/>
              </a:solidFill>
              <a:cs typeface="+mn-cs"/>
            </a:endParaRPr>
          </a:p>
        </p:txBody>
      </p:sp>
      <p:sp>
        <p:nvSpPr>
          <p:cNvPr id="149" name="Rectangle 111"/>
          <p:cNvSpPr>
            <a:spLocks noChangeArrowheads="1"/>
          </p:cNvSpPr>
          <p:nvPr/>
        </p:nvSpPr>
        <p:spPr bwMode="auto">
          <a:xfrm>
            <a:off x="3517900" y="2239963"/>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92" name="Rectangle 126"/>
          <p:cNvSpPr>
            <a:spLocks noChangeArrowheads="1"/>
          </p:cNvSpPr>
          <p:nvPr/>
        </p:nvSpPr>
        <p:spPr bwMode="auto">
          <a:xfrm>
            <a:off x="1265237" y="152400"/>
            <a:ext cx="19050" cy="1122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3" name="Rectangle 127"/>
          <p:cNvSpPr>
            <a:spLocks noChangeArrowheads="1"/>
          </p:cNvSpPr>
          <p:nvPr/>
        </p:nvSpPr>
        <p:spPr bwMode="auto">
          <a:xfrm>
            <a:off x="7829550" y="173037"/>
            <a:ext cx="19050" cy="1101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4" name="Rectangle 128"/>
          <p:cNvSpPr>
            <a:spLocks noChangeArrowheads="1"/>
          </p:cNvSpPr>
          <p:nvPr/>
        </p:nvSpPr>
        <p:spPr bwMode="auto">
          <a:xfrm>
            <a:off x="806450" y="22098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5" name="Line 129"/>
          <p:cNvSpPr>
            <a:spLocks noChangeShapeType="1"/>
          </p:cNvSpPr>
          <p:nvPr/>
        </p:nvSpPr>
        <p:spPr bwMode="auto">
          <a:xfrm>
            <a:off x="1754188" y="2230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6" name="Rectangle 130"/>
          <p:cNvSpPr>
            <a:spLocks noChangeArrowheads="1"/>
          </p:cNvSpPr>
          <p:nvPr/>
        </p:nvSpPr>
        <p:spPr bwMode="auto">
          <a:xfrm>
            <a:off x="1754188" y="2230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7" name="Line 131"/>
          <p:cNvSpPr>
            <a:spLocks noChangeShapeType="1"/>
          </p:cNvSpPr>
          <p:nvPr/>
        </p:nvSpPr>
        <p:spPr bwMode="auto">
          <a:xfrm>
            <a:off x="6442075" y="2230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8" name="Rectangle 132"/>
          <p:cNvSpPr>
            <a:spLocks noChangeArrowheads="1"/>
          </p:cNvSpPr>
          <p:nvPr/>
        </p:nvSpPr>
        <p:spPr bwMode="auto">
          <a:xfrm>
            <a:off x="6442075" y="22304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9" name="Line 133"/>
          <p:cNvSpPr>
            <a:spLocks noChangeShapeType="1"/>
          </p:cNvSpPr>
          <p:nvPr/>
        </p:nvSpPr>
        <p:spPr bwMode="auto">
          <a:xfrm>
            <a:off x="7380288" y="22304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0" name="Rectangle 134"/>
          <p:cNvSpPr>
            <a:spLocks noChangeArrowheads="1"/>
          </p:cNvSpPr>
          <p:nvPr/>
        </p:nvSpPr>
        <p:spPr bwMode="auto">
          <a:xfrm>
            <a:off x="7380288" y="22304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1" name="Rectangle 135"/>
          <p:cNvSpPr>
            <a:spLocks noChangeArrowheads="1"/>
          </p:cNvSpPr>
          <p:nvPr/>
        </p:nvSpPr>
        <p:spPr bwMode="auto">
          <a:xfrm>
            <a:off x="8307388" y="223043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2" name="Line 136"/>
          <p:cNvSpPr>
            <a:spLocks noChangeShapeType="1"/>
          </p:cNvSpPr>
          <p:nvPr/>
        </p:nvSpPr>
        <p:spPr bwMode="auto">
          <a:xfrm>
            <a:off x="815975" y="2457450"/>
            <a:ext cx="1588" cy="39116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3" name="Rectangle 137"/>
          <p:cNvSpPr>
            <a:spLocks noChangeArrowheads="1"/>
          </p:cNvSpPr>
          <p:nvPr/>
        </p:nvSpPr>
        <p:spPr bwMode="auto">
          <a:xfrm>
            <a:off x="815975" y="2457450"/>
            <a:ext cx="9525" cy="3922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4" name="Line 138"/>
          <p:cNvSpPr>
            <a:spLocks noChangeShapeType="1"/>
          </p:cNvSpPr>
          <p:nvPr/>
        </p:nvSpPr>
        <p:spPr bwMode="auto">
          <a:xfrm>
            <a:off x="7380288" y="2457450"/>
            <a:ext cx="1588" cy="39116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5" name="Rectangle 139"/>
          <p:cNvSpPr>
            <a:spLocks noChangeArrowheads="1"/>
          </p:cNvSpPr>
          <p:nvPr/>
        </p:nvSpPr>
        <p:spPr bwMode="auto">
          <a:xfrm>
            <a:off x="7380288" y="2457450"/>
            <a:ext cx="9525" cy="3922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6" name="Line 140"/>
          <p:cNvSpPr>
            <a:spLocks noChangeShapeType="1"/>
          </p:cNvSpPr>
          <p:nvPr/>
        </p:nvSpPr>
        <p:spPr bwMode="auto">
          <a:xfrm>
            <a:off x="1754188" y="2457450"/>
            <a:ext cx="1588" cy="39116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7" name="Rectangle 141"/>
          <p:cNvSpPr>
            <a:spLocks noChangeArrowheads="1"/>
          </p:cNvSpPr>
          <p:nvPr/>
        </p:nvSpPr>
        <p:spPr bwMode="auto">
          <a:xfrm>
            <a:off x="1754188" y="2457450"/>
            <a:ext cx="9525" cy="3922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8" name="Line 142"/>
          <p:cNvSpPr>
            <a:spLocks noChangeShapeType="1"/>
          </p:cNvSpPr>
          <p:nvPr/>
        </p:nvSpPr>
        <p:spPr bwMode="auto">
          <a:xfrm>
            <a:off x="6442075" y="2457450"/>
            <a:ext cx="1588" cy="39116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9" name="Rectangle 143"/>
          <p:cNvSpPr>
            <a:spLocks noChangeArrowheads="1"/>
          </p:cNvSpPr>
          <p:nvPr/>
        </p:nvSpPr>
        <p:spPr bwMode="auto">
          <a:xfrm>
            <a:off x="6442075" y="2457450"/>
            <a:ext cx="11113" cy="3922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0" name="Line 144"/>
          <p:cNvSpPr>
            <a:spLocks noChangeShapeType="1"/>
          </p:cNvSpPr>
          <p:nvPr/>
        </p:nvSpPr>
        <p:spPr bwMode="auto">
          <a:xfrm>
            <a:off x="8318500" y="2457450"/>
            <a:ext cx="1588" cy="39116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1" name="Rectangle 145"/>
          <p:cNvSpPr>
            <a:spLocks noChangeArrowheads="1"/>
          </p:cNvSpPr>
          <p:nvPr/>
        </p:nvSpPr>
        <p:spPr bwMode="auto">
          <a:xfrm>
            <a:off x="8318500" y="2457450"/>
            <a:ext cx="9525" cy="39227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4" name="Rectangle 148"/>
          <p:cNvSpPr>
            <a:spLocks noChangeArrowheads="1"/>
          </p:cNvSpPr>
          <p:nvPr/>
        </p:nvSpPr>
        <p:spPr bwMode="auto">
          <a:xfrm>
            <a:off x="1284287" y="152400"/>
            <a:ext cx="65643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5" name="Rectangle 149"/>
          <p:cNvSpPr>
            <a:spLocks noChangeArrowheads="1"/>
          </p:cNvSpPr>
          <p:nvPr/>
        </p:nvSpPr>
        <p:spPr bwMode="auto">
          <a:xfrm>
            <a:off x="1284287" y="1254125"/>
            <a:ext cx="65643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2" name="Rectangle 156"/>
          <p:cNvSpPr>
            <a:spLocks noChangeArrowheads="1"/>
          </p:cNvSpPr>
          <p:nvPr/>
        </p:nvSpPr>
        <p:spPr bwMode="auto">
          <a:xfrm>
            <a:off x="825500" y="2209800"/>
            <a:ext cx="75025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3" name="Rectangle 157"/>
          <p:cNvSpPr>
            <a:spLocks noChangeArrowheads="1"/>
          </p:cNvSpPr>
          <p:nvPr/>
        </p:nvSpPr>
        <p:spPr bwMode="auto">
          <a:xfrm>
            <a:off x="825500" y="2436813"/>
            <a:ext cx="75025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4" name="Line 158"/>
          <p:cNvSpPr>
            <a:spLocks noChangeShapeType="1"/>
          </p:cNvSpPr>
          <p:nvPr/>
        </p:nvSpPr>
        <p:spPr bwMode="auto">
          <a:xfrm>
            <a:off x="825500" y="2652713"/>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5" name="Rectangle 159"/>
          <p:cNvSpPr>
            <a:spLocks noChangeArrowheads="1"/>
          </p:cNvSpPr>
          <p:nvPr/>
        </p:nvSpPr>
        <p:spPr bwMode="auto">
          <a:xfrm>
            <a:off x="825500" y="2652713"/>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6" name="Line 160"/>
          <p:cNvSpPr>
            <a:spLocks noChangeShapeType="1"/>
          </p:cNvSpPr>
          <p:nvPr/>
        </p:nvSpPr>
        <p:spPr bwMode="auto">
          <a:xfrm>
            <a:off x="825500" y="2859088"/>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7" name="Rectangle 161"/>
          <p:cNvSpPr>
            <a:spLocks noChangeArrowheads="1"/>
          </p:cNvSpPr>
          <p:nvPr/>
        </p:nvSpPr>
        <p:spPr bwMode="auto">
          <a:xfrm>
            <a:off x="825500" y="2859088"/>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8" name="Line 162"/>
          <p:cNvSpPr>
            <a:spLocks noChangeShapeType="1"/>
          </p:cNvSpPr>
          <p:nvPr/>
        </p:nvSpPr>
        <p:spPr bwMode="auto">
          <a:xfrm>
            <a:off x="825500" y="3063875"/>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9" name="Rectangle 163"/>
          <p:cNvSpPr>
            <a:spLocks noChangeArrowheads="1"/>
          </p:cNvSpPr>
          <p:nvPr/>
        </p:nvSpPr>
        <p:spPr bwMode="auto">
          <a:xfrm>
            <a:off x="825500" y="3063875"/>
            <a:ext cx="75025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0" name="Line 164"/>
          <p:cNvSpPr>
            <a:spLocks noChangeShapeType="1"/>
          </p:cNvSpPr>
          <p:nvPr/>
        </p:nvSpPr>
        <p:spPr bwMode="auto">
          <a:xfrm>
            <a:off x="825500" y="3270250"/>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1" name="Rectangle 165"/>
          <p:cNvSpPr>
            <a:spLocks noChangeArrowheads="1"/>
          </p:cNvSpPr>
          <p:nvPr/>
        </p:nvSpPr>
        <p:spPr bwMode="auto">
          <a:xfrm>
            <a:off x="825500" y="3270250"/>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2" name="Line 166"/>
          <p:cNvSpPr>
            <a:spLocks noChangeShapeType="1"/>
          </p:cNvSpPr>
          <p:nvPr/>
        </p:nvSpPr>
        <p:spPr bwMode="auto">
          <a:xfrm>
            <a:off x="825500" y="3476625"/>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3" name="Rectangle 167"/>
          <p:cNvSpPr>
            <a:spLocks noChangeArrowheads="1"/>
          </p:cNvSpPr>
          <p:nvPr/>
        </p:nvSpPr>
        <p:spPr bwMode="auto">
          <a:xfrm>
            <a:off x="825500" y="3476625"/>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4" name="Line 168"/>
          <p:cNvSpPr>
            <a:spLocks noChangeShapeType="1"/>
          </p:cNvSpPr>
          <p:nvPr/>
        </p:nvSpPr>
        <p:spPr bwMode="auto">
          <a:xfrm>
            <a:off x="825500" y="3681413"/>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5" name="Rectangle 169"/>
          <p:cNvSpPr>
            <a:spLocks noChangeArrowheads="1"/>
          </p:cNvSpPr>
          <p:nvPr/>
        </p:nvSpPr>
        <p:spPr bwMode="auto">
          <a:xfrm>
            <a:off x="825500" y="3681413"/>
            <a:ext cx="75025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6" name="Line 170"/>
          <p:cNvSpPr>
            <a:spLocks noChangeShapeType="1"/>
          </p:cNvSpPr>
          <p:nvPr/>
        </p:nvSpPr>
        <p:spPr bwMode="auto">
          <a:xfrm>
            <a:off x="825500" y="3887788"/>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7" name="Rectangle 171"/>
          <p:cNvSpPr>
            <a:spLocks noChangeArrowheads="1"/>
          </p:cNvSpPr>
          <p:nvPr/>
        </p:nvSpPr>
        <p:spPr bwMode="auto">
          <a:xfrm>
            <a:off x="825500" y="3887788"/>
            <a:ext cx="75025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8" name="Line 172"/>
          <p:cNvSpPr>
            <a:spLocks noChangeShapeType="1"/>
          </p:cNvSpPr>
          <p:nvPr/>
        </p:nvSpPr>
        <p:spPr bwMode="auto">
          <a:xfrm>
            <a:off x="825500" y="4094163"/>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9" name="Rectangle 173"/>
          <p:cNvSpPr>
            <a:spLocks noChangeArrowheads="1"/>
          </p:cNvSpPr>
          <p:nvPr/>
        </p:nvSpPr>
        <p:spPr bwMode="auto">
          <a:xfrm>
            <a:off x="825500" y="4094163"/>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0" name="Line 174"/>
          <p:cNvSpPr>
            <a:spLocks noChangeShapeType="1"/>
          </p:cNvSpPr>
          <p:nvPr/>
        </p:nvSpPr>
        <p:spPr bwMode="auto">
          <a:xfrm>
            <a:off x="825500" y="4300538"/>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1" name="Rectangle 175"/>
          <p:cNvSpPr>
            <a:spLocks noChangeArrowheads="1"/>
          </p:cNvSpPr>
          <p:nvPr/>
        </p:nvSpPr>
        <p:spPr bwMode="auto">
          <a:xfrm>
            <a:off x="825500" y="4300538"/>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2" name="Line 176"/>
          <p:cNvSpPr>
            <a:spLocks noChangeShapeType="1"/>
          </p:cNvSpPr>
          <p:nvPr/>
        </p:nvSpPr>
        <p:spPr bwMode="auto">
          <a:xfrm>
            <a:off x="825500" y="4505325"/>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3" name="Rectangle 177"/>
          <p:cNvSpPr>
            <a:spLocks noChangeArrowheads="1"/>
          </p:cNvSpPr>
          <p:nvPr/>
        </p:nvSpPr>
        <p:spPr bwMode="auto">
          <a:xfrm>
            <a:off x="825500" y="4505325"/>
            <a:ext cx="75025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4" name="Line 178"/>
          <p:cNvSpPr>
            <a:spLocks noChangeShapeType="1"/>
          </p:cNvSpPr>
          <p:nvPr/>
        </p:nvSpPr>
        <p:spPr bwMode="auto">
          <a:xfrm>
            <a:off x="825500" y="4711700"/>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5" name="Rectangle 179"/>
          <p:cNvSpPr>
            <a:spLocks noChangeArrowheads="1"/>
          </p:cNvSpPr>
          <p:nvPr/>
        </p:nvSpPr>
        <p:spPr bwMode="auto">
          <a:xfrm>
            <a:off x="825500" y="4711700"/>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6" name="Line 180"/>
          <p:cNvSpPr>
            <a:spLocks noChangeShapeType="1"/>
          </p:cNvSpPr>
          <p:nvPr/>
        </p:nvSpPr>
        <p:spPr bwMode="auto">
          <a:xfrm>
            <a:off x="825500" y="4918075"/>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7" name="Rectangle 181"/>
          <p:cNvSpPr>
            <a:spLocks noChangeArrowheads="1"/>
          </p:cNvSpPr>
          <p:nvPr/>
        </p:nvSpPr>
        <p:spPr bwMode="auto">
          <a:xfrm>
            <a:off x="825500" y="4918075"/>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8" name="Line 182"/>
          <p:cNvSpPr>
            <a:spLocks noChangeShapeType="1"/>
          </p:cNvSpPr>
          <p:nvPr/>
        </p:nvSpPr>
        <p:spPr bwMode="auto">
          <a:xfrm>
            <a:off x="825500" y="5122863"/>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9" name="Rectangle 183"/>
          <p:cNvSpPr>
            <a:spLocks noChangeArrowheads="1"/>
          </p:cNvSpPr>
          <p:nvPr/>
        </p:nvSpPr>
        <p:spPr bwMode="auto">
          <a:xfrm>
            <a:off x="825500" y="5122863"/>
            <a:ext cx="75025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0" name="Line 184"/>
          <p:cNvSpPr>
            <a:spLocks noChangeShapeType="1"/>
          </p:cNvSpPr>
          <p:nvPr/>
        </p:nvSpPr>
        <p:spPr bwMode="auto">
          <a:xfrm>
            <a:off x="825500" y="5329238"/>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1" name="Rectangle 185"/>
          <p:cNvSpPr>
            <a:spLocks noChangeArrowheads="1"/>
          </p:cNvSpPr>
          <p:nvPr/>
        </p:nvSpPr>
        <p:spPr bwMode="auto">
          <a:xfrm>
            <a:off x="825500" y="5329238"/>
            <a:ext cx="75025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2" name="Line 186"/>
          <p:cNvSpPr>
            <a:spLocks noChangeShapeType="1"/>
          </p:cNvSpPr>
          <p:nvPr/>
        </p:nvSpPr>
        <p:spPr bwMode="auto">
          <a:xfrm>
            <a:off x="825500" y="5535613"/>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3" name="Rectangle 187"/>
          <p:cNvSpPr>
            <a:spLocks noChangeArrowheads="1"/>
          </p:cNvSpPr>
          <p:nvPr/>
        </p:nvSpPr>
        <p:spPr bwMode="auto">
          <a:xfrm>
            <a:off x="825500" y="5535613"/>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4" name="Line 188"/>
          <p:cNvSpPr>
            <a:spLocks noChangeShapeType="1"/>
          </p:cNvSpPr>
          <p:nvPr/>
        </p:nvSpPr>
        <p:spPr bwMode="auto">
          <a:xfrm>
            <a:off x="825500" y="5740400"/>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5" name="Rectangle 189"/>
          <p:cNvSpPr>
            <a:spLocks noChangeArrowheads="1"/>
          </p:cNvSpPr>
          <p:nvPr/>
        </p:nvSpPr>
        <p:spPr bwMode="auto">
          <a:xfrm>
            <a:off x="825500" y="5740400"/>
            <a:ext cx="75025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6" name="Line 190"/>
          <p:cNvSpPr>
            <a:spLocks noChangeShapeType="1"/>
          </p:cNvSpPr>
          <p:nvPr/>
        </p:nvSpPr>
        <p:spPr bwMode="auto">
          <a:xfrm>
            <a:off x="825500" y="5946775"/>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7" name="Rectangle 191"/>
          <p:cNvSpPr>
            <a:spLocks noChangeArrowheads="1"/>
          </p:cNvSpPr>
          <p:nvPr/>
        </p:nvSpPr>
        <p:spPr bwMode="auto">
          <a:xfrm>
            <a:off x="825500" y="5946775"/>
            <a:ext cx="75025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8" name="Line 192"/>
          <p:cNvSpPr>
            <a:spLocks noChangeShapeType="1"/>
          </p:cNvSpPr>
          <p:nvPr/>
        </p:nvSpPr>
        <p:spPr bwMode="auto">
          <a:xfrm>
            <a:off x="825500" y="6153150"/>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9" name="Rectangle 193"/>
          <p:cNvSpPr>
            <a:spLocks noChangeArrowheads="1"/>
          </p:cNvSpPr>
          <p:nvPr/>
        </p:nvSpPr>
        <p:spPr bwMode="auto">
          <a:xfrm>
            <a:off x="825500" y="6153150"/>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0" name="Line 194"/>
          <p:cNvSpPr>
            <a:spLocks noChangeShapeType="1"/>
          </p:cNvSpPr>
          <p:nvPr/>
        </p:nvSpPr>
        <p:spPr bwMode="auto">
          <a:xfrm>
            <a:off x="825500" y="6359525"/>
            <a:ext cx="75025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1" name="Rectangle 195"/>
          <p:cNvSpPr>
            <a:spLocks noChangeArrowheads="1"/>
          </p:cNvSpPr>
          <p:nvPr/>
        </p:nvSpPr>
        <p:spPr bwMode="auto">
          <a:xfrm>
            <a:off x="825500" y="6359525"/>
            <a:ext cx="75025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2" name="Rectangle 151"/>
          <p:cNvSpPr/>
          <p:nvPr/>
        </p:nvSpPr>
        <p:spPr>
          <a:xfrm>
            <a:off x="0" y="-1"/>
            <a:ext cx="9144000" cy="179359"/>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r>
              <a:rPr lang="en-US" sz="1400" b="1" kern="0" dirty="0" smtClean="0">
                <a:solidFill>
                  <a:sysClr val="window" lastClr="FFFFFF"/>
                </a:solidFill>
                <a:latin typeface="+mn-lt"/>
                <a:cs typeface="Arial" pitchFamily="34" charset="0"/>
              </a:rPr>
              <a:t>NEED-TO-KNOW 14-4</a:t>
            </a:r>
            <a:endParaRPr lang="en-US" sz="1400" b="1" kern="0" dirty="0">
              <a:solidFill>
                <a:sysClr val="window" lastClr="FFFFFF"/>
              </a:solidFill>
              <a:latin typeface="+mn-lt"/>
              <a:cs typeface="Arial" pitchFamily="34" charset="0"/>
            </a:endParaRPr>
          </a:p>
        </p:txBody>
      </p:sp>
      <p:sp>
        <p:nvSpPr>
          <p:cNvPr id="153" name="Rounded Rectangle 152"/>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Explain the types of notes and prepare entries to account for </a:t>
            </a:r>
            <a:r>
              <a:rPr lang="en-US" sz="1100" dirty="0" smtClean="0"/>
              <a:t>notes.</a:t>
            </a:r>
            <a:endParaRPr lang="en-US" sz="1100" dirty="0"/>
          </a:p>
        </p:txBody>
      </p:sp>
      <p:sp>
        <p:nvSpPr>
          <p:cNvPr id="154" name="Rounded Rectangle 153"/>
          <p:cNvSpPr/>
          <p:nvPr/>
        </p:nvSpPr>
        <p:spPr>
          <a:xfrm>
            <a:off x="88901" y="6423025"/>
            <a:ext cx="3581399" cy="2174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t>Record the retirement of bonds.</a:t>
            </a:r>
          </a:p>
        </p:txBody>
      </p:sp>
    </p:spTree>
    <p:extLst>
      <p:ext uri="{BB962C8B-B14F-4D97-AF65-F5344CB8AC3E}">
        <p14:creationId xmlns:p14="http://schemas.microsoft.com/office/powerpoint/2010/main" val="2792707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fade">
                                      <p:cBhvr>
                                        <p:cTn id="72" dur="500"/>
                                        <p:tgtEl>
                                          <p:spTgt spid="9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500"/>
                                        <p:tgtEl>
                                          <p:spTgt spid="9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500"/>
                                        <p:tgtEl>
                                          <p:spTgt spid="9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fade">
                                      <p:cBhvr>
                                        <p:cTn id="87" dur="500"/>
                                        <p:tgtEl>
                                          <p:spTgt spid="9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6"/>
                                        </p:tgtEl>
                                        <p:attrNameLst>
                                          <p:attrName>style.visibility</p:attrName>
                                        </p:attrNameLst>
                                      </p:cBhvr>
                                      <p:to>
                                        <p:strVal val="visible"/>
                                      </p:to>
                                    </p:set>
                                    <p:animEffect transition="in" filter="fade">
                                      <p:cBhvr>
                                        <p:cTn id="92" dur="500"/>
                                        <p:tgtEl>
                                          <p:spTgt spid="9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8"/>
                                        </p:tgtEl>
                                        <p:attrNameLst>
                                          <p:attrName>style.visibility</p:attrName>
                                        </p:attrNameLst>
                                      </p:cBhvr>
                                      <p:to>
                                        <p:strVal val="visible"/>
                                      </p:to>
                                    </p:set>
                                    <p:animEffect transition="in" filter="fade">
                                      <p:cBhvr>
                                        <p:cTn id="102" dur="500"/>
                                        <p:tgtEl>
                                          <p:spTgt spid="9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500"/>
                                        <p:tgtEl>
                                          <p:spTgt spid="9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30"/>
                                        </p:tgtEl>
                                        <p:attrNameLst>
                                          <p:attrName>style.visibility</p:attrName>
                                        </p:attrNameLst>
                                      </p:cBhvr>
                                      <p:to>
                                        <p:strVal val="visible"/>
                                      </p:to>
                                    </p:set>
                                    <p:animEffect transition="in" filter="fade">
                                      <p:cBhvr>
                                        <p:cTn id="112" dur="500"/>
                                        <p:tgtEl>
                                          <p:spTgt spid="13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31"/>
                                        </p:tgtEl>
                                        <p:attrNameLst>
                                          <p:attrName>style.visibility</p:attrName>
                                        </p:attrNameLst>
                                      </p:cBhvr>
                                      <p:to>
                                        <p:strVal val="visible"/>
                                      </p:to>
                                    </p:set>
                                    <p:animEffect transition="in" filter="fade">
                                      <p:cBhvr>
                                        <p:cTn id="117" dur="500"/>
                                        <p:tgtEl>
                                          <p:spTgt spid="13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32"/>
                                        </p:tgtEl>
                                        <p:attrNameLst>
                                          <p:attrName>style.visibility</p:attrName>
                                        </p:attrNameLst>
                                      </p:cBhvr>
                                      <p:to>
                                        <p:strVal val="visible"/>
                                      </p:to>
                                    </p:set>
                                    <p:animEffect transition="in" filter="fade">
                                      <p:cBhvr>
                                        <p:cTn id="122" dur="500"/>
                                        <p:tgtEl>
                                          <p:spTgt spid="13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33"/>
                                        </p:tgtEl>
                                        <p:attrNameLst>
                                          <p:attrName>style.visibility</p:attrName>
                                        </p:attrNameLst>
                                      </p:cBhvr>
                                      <p:to>
                                        <p:strVal val="visible"/>
                                      </p:to>
                                    </p:set>
                                    <p:animEffect transition="in" filter="fade">
                                      <p:cBhvr>
                                        <p:cTn id="127" dur="500"/>
                                        <p:tgtEl>
                                          <p:spTgt spid="13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34"/>
                                        </p:tgtEl>
                                        <p:attrNameLst>
                                          <p:attrName>style.visibility</p:attrName>
                                        </p:attrNameLst>
                                      </p:cBhvr>
                                      <p:to>
                                        <p:strVal val="visible"/>
                                      </p:to>
                                    </p:set>
                                    <p:animEffect transition="in" filter="fade">
                                      <p:cBhvr>
                                        <p:cTn id="132" dur="500"/>
                                        <p:tgtEl>
                                          <p:spTgt spid="13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35"/>
                                        </p:tgtEl>
                                        <p:attrNameLst>
                                          <p:attrName>style.visibility</p:attrName>
                                        </p:attrNameLst>
                                      </p:cBhvr>
                                      <p:to>
                                        <p:strVal val="visible"/>
                                      </p:to>
                                    </p:set>
                                    <p:animEffect transition="in" filter="fade">
                                      <p:cBhvr>
                                        <p:cTn id="137" dur="500"/>
                                        <p:tgtEl>
                                          <p:spTgt spid="13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36"/>
                                        </p:tgtEl>
                                        <p:attrNameLst>
                                          <p:attrName>style.visibility</p:attrName>
                                        </p:attrNameLst>
                                      </p:cBhvr>
                                      <p:to>
                                        <p:strVal val="visible"/>
                                      </p:to>
                                    </p:set>
                                    <p:animEffect transition="in" filter="fade">
                                      <p:cBhvr>
                                        <p:cTn id="142" dur="500"/>
                                        <p:tgtEl>
                                          <p:spTgt spid="1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37"/>
                                        </p:tgtEl>
                                        <p:attrNameLst>
                                          <p:attrName>style.visibility</p:attrName>
                                        </p:attrNameLst>
                                      </p:cBhvr>
                                      <p:to>
                                        <p:strVal val="visible"/>
                                      </p:to>
                                    </p:set>
                                    <p:animEffect transition="in" filter="fade">
                                      <p:cBhvr>
                                        <p:cTn id="147" dur="500"/>
                                        <p:tgtEl>
                                          <p:spTgt spid="137"/>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fade">
                                      <p:cBhvr>
                                        <p:cTn id="152" dur="500"/>
                                        <p:tgtEl>
                                          <p:spTgt spid="138"/>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39"/>
                                        </p:tgtEl>
                                        <p:attrNameLst>
                                          <p:attrName>style.visibility</p:attrName>
                                        </p:attrNameLst>
                                      </p:cBhvr>
                                      <p:to>
                                        <p:strVal val="visible"/>
                                      </p:to>
                                    </p:set>
                                    <p:animEffect transition="in" filter="fade">
                                      <p:cBhvr>
                                        <p:cTn id="157" dur="500"/>
                                        <p:tgtEl>
                                          <p:spTgt spid="139"/>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41"/>
                                        </p:tgtEl>
                                        <p:attrNameLst>
                                          <p:attrName>style.visibility</p:attrName>
                                        </p:attrNameLst>
                                      </p:cBhvr>
                                      <p:to>
                                        <p:strVal val="visible"/>
                                      </p:to>
                                    </p:set>
                                    <p:animEffect transition="in" filter="fade">
                                      <p:cBhvr>
                                        <p:cTn id="162" dur="500"/>
                                        <p:tgtEl>
                                          <p:spTgt spid="14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42"/>
                                        </p:tgtEl>
                                        <p:attrNameLst>
                                          <p:attrName>style.visibility</p:attrName>
                                        </p:attrNameLst>
                                      </p:cBhvr>
                                      <p:to>
                                        <p:strVal val="visible"/>
                                      </p:to>
                                    </p:set>
                                    <p:animEffect transition="in" filter="fade">
                                      <p:cBhvr>
                                        <p:cTn id="167" dur="500"/>
                                        <p:tgtEl>
                                          <p:spTgt spid="14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44"/>
                                        </p:tgtEl>
                                        <p:attrNameLst>
                                          <p:attrName>style.visibility</p:attrName>
                                        </p:attrNameLst>
                                      </p:cBhvr>
                                      <p:to>
                                        <p:strVal val="visible"/>
                                      </p:to>
                                    </p:set>
                                    <p:animEffect transition="in" filter="fade">
                                      <p:cBhvr>
                                        <p:cTn id="172" dur="500"/>
                                        <p:tgtEl>
                                          <p:spTgt spid="144"/>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45"/>
                                        </p:tgtEl>
                                        <p:attrNameLst>
                                          <p:attrName>style.visibility</p:attrName>
                                        </p:attrNameLst>
                                      </p:cBhvr>
                                      <p:to>
                                        <p:strVal val="visible"/>
                                      </p:to>
                                    </p:set>
                                    <p:animEffect transition="in" filter="fade">
                                      <p:cBhvr>
                                        <p:cTn id="177" dur="500"/>
                                        <p:tgtEl>
                                          <p:spTgt spid="145"/>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46"/>
                                        </p:tgtEl>
                                        <p:attrNameLst>
                                          <p:attrName>style.visibility</p:attrName>
                                        </p:attrNameLst>
                                      </p:cBhvr>
                                      <p:to>
                                        <p:strVal val="visible"/>
                                      </p:to>
                                    </p:set>
                                    <p:animEffect transition="in" filter="fade">
                                      <p:cBhvr>
                                        <p:cTn id="182" dur="500"/>
                                        <p:tgtEl>
                                          <p:spTgt spid="146"/>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40"/>
                                        </p:tgtEl>
                                        <p:attrNameLst>
                                          <p:attrName>style.visibility</p:attrName>
                                        </p:attrNameLst>
                                      </p:cBhvr>
                                      <p:to>
                                        <p:strVal val="visible"/>
                                      </p:to>
                                    </p:set>
                                    <p:animEffect transition="in" filter="fade">
                                      <p:cBhvr>
                                        <p:cTn id="18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4" grpId="0"/>
      <p:bldP spid="145" grpId="0"/>
      <p:bldP spid="1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76300" y="1908174"/>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A2:	</a:t>
            </a:r>
            <a:br>
              <a:rPr lang="en-US" altLang="en-US" dirty="0" smtClean="0"/>
            </a:br>
            <a:r>
              <a:rPr lang="en-US" dirty="0" smtClean="0"/>
              <a:t>Compare </a:t>
            </a:r>
            <a:r>
              <a:rPr lang="en-US" dirty="0"/>
              <a:t>bond financing with stock </a:t>
            </a:r>
            <a:r>
              <a:rPr lang="en-US" dirty="0" smtClean="0"/>
              <a:t>financing.</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51</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4627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47638" y="2547938"/>
            <a:ext cx="2371725" cy="950912"/>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Secured and Unsecured </a:t>
            </a:r>
          </a:p>
        </p:txBody>
      </p:sp>
      <p:sp>
        <p:nvSpPr>
          <p:cNvPr id="115715" name="Rectangle 3"/>
          <p:cNvSpPr>
            <a:spLocks noChangeArrowheads="1"/>
          </p:cNvSpPr>
          <p:nvPr/>
        </p:nvSpPr>
        <p:spPr bwMode="auto">
          <a:xfrm>
            <a:off x="1824038" y="4743450"/>
            <a:ext cx="2371725" cy="950913"/>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Term and Serial </a:t>
            </a:r>
          </a:p>
        </p:txBody>
      </p:sp>
      <p:sp>
        <p:nvSpPr>
          <p:cNvPr id="115716" name="Rectangle 4"/>
          <p:cNvSpPr>
            <a:spLocks noChangeArrowheads="1"/>
          </p:cNvSpPr>
          <p:nvPr/>
        </p:nvSpPr>
        <p:spPr bwMode="auto">
          <a:xfrm>
            <a:off x="4719638" y="4743450"/>
            <a:ext cx="2371725" cy="950913"/>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Registered and Bearer</a:t>
            </a:r>
          </a:p>
        </p:txBody>
      </p:sp>
      <p:sp>
        <p:nvSpPr>
          <p:cNvPr id="115717" name="Rectangle 5"/>
          <p:cNvSpPr>
            <a:spLocks noChangeArrowheads="1"/>
          </p:cNvSpPr>
          <p:nvPr/>
        </p:nvSpPr>
        <p:spPr bwMode="auto">
          <a:xfrm>
            <a:off x="6548438" y="2547938"/>
            <a:ext cx="2371725" cy="950912"/>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Convertible and Callable</a:t>
            </a:r>
          </a:p>
        </p:txBody>
      </p:sp>
      <p:sp>
        <p:nvSpPr>
          <p:cNvPr id="93190" name="Rectangle 7"/>
          <p:cNvSpPr>
            <a:spLocks noGrp="1" noChangeArrowheads="1"/>
          </p:cNvSpPr>
          <p:nvPr>
            <p:ph type="title"/>
          </p:nvPr>
        </p:nvSpPr>
        <p:spPr>
          <a:xfrm>
            <a:off x="457200" y="762000"/>
            <a:ext cx="8229600" cy="838200"/>
          </a:xfrm>
        </p:spPr>
        <p:txBody>
          <a:bodyPr/>
          <a:lstStyle/>
          <a:p>
            <a:pPr eaLnBrk="1" hangingPunct="1"/>
            <a:r>
              <a:rPr lang="en-US" altLang="en-US" b="1" dirty="0" smtClean="0"/>
              <a:t>Features of Bonds and Notes</a:t>
            </a:r>
          </a:p>
        </p:txBody>
      </p:sp>
      <p:pic>
        <p:nvPicPr>
          <p:cNvPr id="23562" name="Picture 10" descr="C:\Documents and Settings\Administrator\Local Settings\Temporary Internet Files\Content.IE5\1EWF2DGS\MPj03877970000[1].jpg"/>
          <p:cNvPicPr>
            <a:picLocks noChangeAspect="1" noChangeArrowheads="1"/>
          </p:cNvPicPr>
          <p:nvPr/>
        </p:nvPicPr>
        <p:blipFill>
          <a:blip r:embed="rId3" cstate="print"/>
          <a:srcRect/>
          <a:stretch>
            <a:fillRect/>
          </a:stretch>
        </p:blipFill>
        <p:spPr bwMode="auto">
          <a:xfrm>
            <a:off x="2743200" y="1809750"/>
            <a:ext cx="3657600" cy="260985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9FE5292-AC8B-4B00-89A8-644CC8C862A7}" type="slidenum">
              <a:rPr lang="en-US" smtClean="0"/>
              <a:pPr>
                <a:defRPr/>
              </a:pPr>
              <a:t>52</a:t>
            </a:fld>
            <a:endParaRPr lang="en-US" dirty="0"/>
          </a:p>
        </p:txBody>
      </p:sp>
      <p:sp>
        <p:nvSpPr>
          <p:cNvPr id="12" name="Rounded Rectangle 11"/>
          <p:cNvSpPr/>
          <p:nvPr/>
        </p:nvSpPr>
        <p:spPr>
          <a:xfrm>
            <a:off x="88901" y="6642100"/>
            <a:ext cx="4330699" cy="1662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A2: </a:t>
            </a:r>
            <a:r>
              <a:rPr lang="en-US" sz="1100" dirty="0"/>
              <a:t>Compare bond financing with stock financing.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5240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A3:	</a:t>
            </a:r>
            <a:br>
              <a:rPr lang="en-US" altLang="en-US" dirty="0" smtClean="0"/>
            </a:br>
            <a:r>
              <a:rPr lang="en-US" dirty="0" smtClean="0"/>
              <a:t>Compute </a:t>
            </a:r>
            <a:r>
              <a:rPr lang="en-US" dirty="0"/>
              <a:t>the </a:t>
            </a:r>
            <a:r>
              <a:rPr lang="en-US" dirty="0" smtClean="0"/>
              <a:t/>
            </a:r>
            <a:br>
              <a:rPr lang="en-US" dirty="0" smtClean="0"/>
            </a:br>
            <a:r>
              <a:rPr lang="en-US" dirty="0" smtClean="0"/>
              <a:t>debt-to-equity </a:t>
            </a:r>
            <a:r>
              <a:rPr lang="en-US" dirty="0"/>
              <a:t>ratio and explain its </a:t>
            </a:r>
            <a:r>
              <a:rPr lang="en-US" dirty="0" smtClean="0"/>
              <a:t>use.</a:t>
            </a:r>
            <a:r>
              <a:rPr lang="en-US" dirty="0"/>
              <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53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57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059322"/>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60" name="Rectangle 8"/>
          <p:cNvSpPr>
            <a:spLocks noChangeArrowheads="1"/>
          </p:cNvSpPr>
          <p:nvPr/>
        </p:nvSpPr>
        <p:spPr bwMode="auto">
          <a:xfrm>
            <a:off x="414338" y="2516640"/>
            <a:ext cx="8382000" cy="1382430"/>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This ratio helps investors determine the risk of investing in a company by dividing its total liabilities by total equity.</a:t>
            </a:r>
          </a:p>
        </p:txBody>
      </p:sp>
      <p:sp>
        <p:nvSpPr>
          <p:cNvPr id="94211" name="Rectangle 9"/>
          <p:cNvSpPr>
            <a:spLocks noGrp="1" noChangeArrowheads="1"/>
          </p:cNvSpPr>
          <p:nvPr>
            <p:ph type="title"/>
          </p:nvPr>
        </p:nvSpPr>
        <p:spPr>
          <a:xfrm>
            <a:off x="457200" y="457200"/>
            <a:ext cx="8229600" cy="960438"/>
          </a:xfrm>
        </p:spPr>
        <p:txBody>
          <a:bodyPr/>
          <a:lstStyle/>
          <a:p>
            <a:pPr eaLnBrk="1" hangingPunct="1"/>
            <a:r>
              <a:rPr lang="en-US" altLang="en-US" b="1" dirty="0" smtClean="0"/>
              <a:t>Debt-to-Equity Ratio</a:t>
            </a:r>
          </a:p>
        </p:txBody>
      </p:sp>
      <p:grpSp>
        <p:nvGrpSpPr>
          <p:cNvPr id="94212" name="Group 12"/>
          <p:cNvGrpSpPr>
            <a:grpSpLocks/>
          </p:cNvGrpSpPr>
          <p:nvPr/>
        </p:nvGrpSpPr>
        <p:grpSpPr bwMode="auto">
          <a:xfrm>
            <a:off x="1600200" y="1143000"/>
            <a:ext cx="5638800" cy="1613262"/>
            <a:chOff x="969962" y="1905000"/>
            <a:chExt cx="4440238" cy="1797230"/>
          </a:xfrm>
        </p:grpSpPr>
        <p:sp>
          <p:nvSpPr>
            <p:cNvPr id="125955" name="Rectangle 3"/>
            <p:cNvSpPr>
              <a:spLocks noChangeArrowheads="1"/>
            </p:cNvSpPr>
            <p:nvPr/>
          </p:nvSpPr>
          <p:spPr bwMode="auto">
            <a:xfrm>
              <a:off x="969962" y="2133600"/>
              <a:ext cx="4440238" cy="1143000"/>
            </a:xfrm>
            <a:prstGeom prst="rect">
              <a:avLst/>
            </a:prstGeom>
            <a:solidFill>
              <a:srgbClr val="FFFFCC"/>
            </a:solidFill>
            <a:ln w="12700" cmpd="dbl">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dirty="0">
                <a:solidFill>
                  <a:schemeClr val="accent3">
                    <a:lumMod val="75000"/>
                  </a:schemeClr>
                </a:solidFill>
                <a:latin typeface="Times New Roman" pitchFamily="-108" charset="0"/>
                <a:ea typeface="ＭＳ Ｐゴシック" pitchFamily="-108" charset="-128"/>
                <a:cs typeface="Arial" pitchFamily="34" charset="0"/>
              </a:endParaRPr>
            </a:p>
          </p:txBody>
        </p:sp>
        <p:sp>
          <p:nvSpPr>
            <p:cNvPr id="57351" name="Rectangle 4"/>
            <p:cNvSpPr>
              <a:spLocks noChangeArrowheads="1"/>
            </p:cNvSpPr>
            <p:nvPr/>
          </p:nvSpPr>
          <p:spPr bwMode="auto">
            <a:xfrm>
              <a:off x="1066800" y="1905000"/>
              <a:ext cx="1978025" cy="1797230"/>
            </a:xfrm>
            <a:prstGeom prst="rect">
              <a:avLst/>
            </a:prstGeom>
            <a:noFill/>
            <a:ln w="12700">
              <a:noFill/>
              <a:miter lim="800000"/>
              <a:headEnd/>
              <a:tailEnd/>
            </a:ln>
          </p:spPr>
          <p:txBody>
            <a:bodyPr lIns="90488" tIns="44450" rIns="90488" bIns="44450">
              <a:spAutoFit/>
            </a:bodyPr>
            <a:lstStyle/>
            <a:p>
              <a:pPr algn="ctr">
                <a:spcBef>
                  <a:spcPct val="50000"/>
                </a:spcBef>
                <a:defRPr/>
              </a:pPr>
              <a:endParaRPr lang="en-US" b="1" dirty="0">
                <a:solidFill>
                  <a:schemeClr val="accent3">
                    <a:lumMod val="75000"/>
                  </a:schemeClr>
                </a:solidFill>
                <a:ea typeface="ＭＳ Ｐゴシック" pitchFamily="-108" charset="-128"/>
                <a:cs typeface="Arial" pitchFamily="34" charset="0"/>
              </a:endParaRPr>
            </a:p>
            <a:p>
              <a:pPr algn="ctr">
                <a:spcBef>
                  <a:spcPct val="50000"/>
                </a:spcBef>
                <a:defRPr/>
              </a:pPr>
              <a:r>
                <a:rPr lang="en-US" b="1" dirty="0">
                  <a:solidFill>
                    <a:schemeClr val="accent3">
                      <a:lumMod val="50000"/>
                    </a:schemeClr>
                  </a:solidFill>
                  <a:ea typeface="ＭＳ Ｐゴシック" pitchFamily="-108" charset="-128"/>
                  <a:cs typeface="Arial" pitchFamily="34" charset="0"/>
                </a:rPr>
                <a:t>Debt-to-</a:t>
              </a:r>
            </a:p>
            <a:p>
              <a:pPr algn="ctr">
                <a:spcBef>
                  <a:spcPct val="50000"/>
                </a:spcBef>
                <a:defRPr/>
              </a:pPr>
              <a:r>
                <a:rPr lang="en-US" b="1" dirty="0" smtClean="0">
                  <a:solidFill>
                    <a:schemeClr val="accent3">
                      <a:lumMod val="50000"/>
                    </a:schemeClr>
                  </a:solidFill>
                  <a:ea typeface="ＭＳ Ｐゴシック" pitchFamily="-108" charset="-128"/>
                  <a:cs typeface="Arial" pitchFamily="34" charset="0"/>
                </a:rPr>
                <a:t>equity ratio</a:t>
              </a:r>
              <a:endParaRPr lang="en-US" b="1" dirty="0">
                <a:solidFill>
                  <a:schemeClr val="accent3">
                    <a:lumMod val="50000"/>
                  </a:schemeClr>
                </a:solidFill>
                <a:ea typeface="ＭＳ Ｐゴシック" pitchFamily="-108" charset="-128"/>
                <a:cs typeface="Arial" pitchFamily="34" charset="0"/>
              </a:endParaRPr>
            </a:p>
            <a:p>
              <a:pPr algn="ctr">
                <a:spcBef>
                  <a:spcPct val="50000"/>
                </a:spcBef>
                <a:defRPr/>
              </a:pPr>
              <a:endParaRPr lang="en-US" b="1" dirty="0">
                <a:solidFill>
                  <a:schemeClr val="accent3">
                    <a:lumMod val="75000"/>
                  </a:schemeClr>
                </a:solidFill>
                <a:ea typeface="ＭＳ Ｐゴシック" pitchFamily="-108" charset="-128"/>
                <a:cs typeface="Arial" pitchFamily="34" charset="0"/>
              </a:endParaRPr>
            </a:p>
          </p:txBody>
        </p:sp>
        <p:sp>
          <p:nvSpPr>
            <p:cNvPr id="57352" name="Rectangle 5"/>
            <p:cNvSpPr>
              <a:spLocks noChangeArrowheads="1"/>
            </p:cNvSpPr>
            <p:nvPr/>
          </p:nvSpPr>
          <p:spPr bwMode="auto">
            <a:xfrm>
              <a:off x="3051175" y="2341562"/>
              <a:ext cx="1978025" cy="871470"/>
            </a:xfrm>
            <a:prstGeom prst="rect">
              <a:avLst/>
            </a:prstGeom>
            <a:noFill/>
            <a:ln w="12700">
              <a:noFill/>
              <a:miter lim="800000"/>
              <a:headEnd/>
              <a:tailEnd/>
            </a:ln>
          </p:spPr>
          <p:txBody>
            <a:bodyPr lIns="90488" tIns="44450" rIns="90488" bIns="44450">
              <a:spAutoFit/>
            </a:bodyPr>
            <a:lstStyle/>
            <a:p>
              <a:pPr algn="ctr">
                <a:spcBef>
                  <a:spcPct val="50000"/>
                </a:spcBef>
                <a:defRPr/>
              </a:pPr>
              <a:r>
                <a:rPr lang="en-US" b="1" dirty="0">
                  <a:solidFill>
                    <a:schemeClr val="accent3">
                      <a:lumMod val="50000"/>
                    </a:schemeClr>
                  </a:solidFill>
                  <a:ea typeface="ＭＳ Ｐゴシック" pitchFamily="-108" charset="-128"/>
                  <a:cs typeface="Arial" pitchFamily="34" charset="0"/>
                </a:rPr>
                <a:t>Total </a:t>
              </a:r>
              <a:r>
                <a:rPr lang="en-US" b="1" dirty="0" smtClean="0">
                  <a:solidFill>
                    <a:schemeClr val="accent3">
                      <a:lumMod val="50000"/>
                    </a:schemeClr>
                  </a:solidFill>
                  <a:ea typeface="ＭＳ Ｐゴシック" pitchFamily="-108" charset="-128"/>
                  <a:cs typeface="Arial" pitchFamily="34" charset="0"/>
                </a:rPr>
                <a:t>liabilities</a:t>
              </a:r>
              <a:endParaRPr lang="en-US" b="1" dirty="0">
                <a:solidFill>
                  <a:schemeClr val="accent3">
                    <a:lumMod val="50000"/>
                  </a:schemeClr>
                </a:solidFill>
                <a:ea typeface="ＭＳ Ｐゴシック" pitchFamily="-108" charset="-128"/>
                <a:cs typeface="Arial" pitchFamily="34" charset="0"/>
              </a:endParaRPr>
            </a:p>
            <a:p>
              <a:pPr algn="ctr">
                <a:spcBef>
                  <a:spcPct val="50000"/>
                </a:spcBef>
                <a:defRPr/>
              </a:pPr>
              <a:r>
                <a:rPr lang="en-US" b="1" dirty="0">
                  <a:solidFill>
                    <a:schemeClr val="accent3">
                      <a:lumMod val="50000"/>
                    </a:schemeClr>
                  </a:solidFill>
                  <a:ea typeface="ＭＳ Ｐゴシック" pitchFamily="-108" charset="-128"/>
                  <a:cs typeface="Arial" pitchFamily="34" charset="0"/>
                </a:rPr>
                <a:t>Total </a:t>
              </a:r>
              <a:r>
                <a:rPr lang="en-US" b="1" dirty="0" smtClean="0">
                  <a:solidFill>
                    <a:schemeClr val="accent3">
                      <a:lumMod val="50000"/>
                    </a:schemeClr>
                  </a:solidFill>
                  <a:ea typeface="ＭＳ Ｐゴシック" pitchFamily="-108" charset="-128"/>
                  <a:cs typeface="Arial" pitchFamily="34" charset="0"/>
                </a:rPr>
                <a:t>equity</a:t>
              </a:r>
              <a:endParaRPr lang="en-US" b="1" dirty="0">
                <a:solidFill>
                  <a:schemeClr val="accent3">
                    <a:lumMod val="50000"/>
                  </a:schemeClr>
                </a:solidFill>
                <a:ea typeface="ＭＳ Ｐゴシック" pitchFamily="-108" charset="-128"/>
                <a:cs typeface="Arial" pitchFamily="34" charset="0"/>
              </a:endParaRPr>
            </a:p>
          </p:txBody>
        </p:sp>
        <p:sp>
          <p:nvSpPr>
            <p:cNvPr id="57354" name="Rectangle 7"/>
            <p:cNvSpPr>
              <a:spLocks noChangeArrowheads="1"/>
            </p:cNvSpPr>
            <p:nvPr/>
          </p:nvSpPr>
          <p:spPr bwMode="auto">
            <a:xfrm>
              <a:off x="2590800" y="2520950"/>
              <a:ext cx="530225" cy="396875"/>
            </a:xfrm>
            <a:prstGeom prst="rect">
              <a:avLst/>
            </a:prstGeom>
            <a:noFill/>
            <a:ln w="12700">
              <a:noFill/>
              <a:miter lim="800000"/>
              <a:headEnd/>
              <a:tailEnd/>
            </a:ln>
          </p:spPr>
          <p:txBody>
            <a:bodyPr lIns="90488" tIns="44450" rIns="90488" bIns="44450">
              <a:spAutoFit/>
            </a:bodyPr>
            <a:lstStyle/>
            <a:p>
              <a:pPr algn="ctr">
                <a:spcBef>
                  <a:spcPct val="50000"/>
                </a:spcBef>
                <a:defRPr/>
              </a:pPr>
              <a:r>
                <a:rPr lang="en-US" sz="2000" b="1" dirty="0">
                  <a:solidFill>
                    <a:schemeClr val="accent3">
                      <a:lumMod val="50000"/>
                    </a:schemeClr>
                  </a:solidFill>
                  <a:ea typeface="ＭＳ Ｐゴシック" pitchFamily="-108" charset="-128"/>
                  <a:cs typeface="Arial" pitchFamily="34" charset="0"/>
                </a:rPr>
                <a:t>=</a:t>
              </a:r>
            </a:p>
          </p:txBody>
        </p:sp>
        <p:cxnSp>
          <p:nvCxnSpPr>
            <p:cNvPr id="12" name="Straight Connector 11"/>
            <p:cNvCxnSpPr>
              <a:stCxn id="57352" idx="1"/>
            </p:cNvCxnSpPr>
            <p:nvPr/>
          </p:nvCxnSpPr>
          <p:spPr>
            <a:xfrm flipV="1">
              <a:off x="3051175" y="2743200"/>
              <a:ext cx="1978025" cy="34098"/>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Slide Number Placeholder 13"/>
          <p:cNvSpPr>
            <a:spLocks noGrp="1"/>
          </p:cNvSpPr>
          <p:nvPr>
            <p:ph type="sldNum" sz="quarter" idx="12"/>
          </p:nvPr>
        </p:nvSpPr>
        <p:spPr/>
        <p:txBody>
          <a:bodyPr/>
          <a:lstStyle/>
          <a:p>
            <a:pPr>
              <a:defRPr/>
            </a:pPr>
            <a:fld id="{A9FE5292-AC8B-4B00-89A8-644CC8C862A7}" type="slidenum">
              <a:rPr lang="en-US" smtClean="0"/>
              <a:pPr>
                <a:defRPr/>
              </a:pPr>
              <a:t>54</a:t>
            </a:fld>
            <a:endParaRPr lang="en-US" dirty="0"/>
          </a:p>
        </p:txBody>
      </p:sp>
      <p:sp>
        <p:nvSpPr>
          <p:cNvPr id="15" name="Rounded Rectangle 14"/>
          <p:cNvSpPr/>
          <p:nvPr/>
        </p:nvSpPr>
        <p:spPr>
          <a:xfrm>
            <a:off x="88901" y="6629400"/>
            <a:ext cx="47878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A3: </a:t>
            </a:r>
            <a:r>
              <a:rPr lang="en-US" sz="1100" dirty="0"/>
              <a:t>Compute the debt-to-equity ratio and explain its use.</a:t>
            </a:r>
          </a:p>
        </p:txBody>
      </p:sp>
      <p:sp>
        <p:nvSpPr>
          <p:cNvPr id="17" name="TextBox 16"/>
          <p:cNvSpPr txBox="1"/>
          <p:nvPr/>
        </p:nvSpPr>
        <p:spPr>
          <a:xfrm>
            <a:off x="8001000" y="7082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14.14</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845057" y="4240907"/>
            <a:ext cx="7155943" cy="15143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r>
              <a:rPr lang="en-US" i="1" dirty="0"/>
              <a:t>Appendix </a:t>
            </a:r>
            <a:r>
              <a:rPr lang="en-US" i="1" dirty="0" smtClean="0"/>
              <a:t>14A </a:t>
            </a:r>
            <a:br>
              <a:rPr lang="en-US" i="1" dirty="0" smtClean="0"/>
            </a:br>
            <a:r>
              <a:rPr lang="en-US" dirty="0" smtClean="0"/>
              <a:t>Explain </a:t>
            </a:r>
            <a:r>
              <a:rPr lang="en-US" dirty="0"/>
              <a:t>and compute </a:t>
            </a:r>
            <a:r>
              <a:rPr lang="en-US" dirty="0" smtClean="0"/>
              <a:t>bond pricing.</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55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1327" y="47244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457200" y="533400"/>
            <a:ext cx="8229600" cy="1219200"/>
          </a:xfrm>
        </p:spPr>
        <p:txBody>
          <a:bodyPr/>
          <a:lstStyle/>
          <a:p>
            <a:pPr eaLnBrk="1" hangingPunct="1"/>
            <a:r>
              <a:rPr lang="en-US" altLang="en-US" b="1" dirty="0" smtClean="0"/>
              <a:t>Bond Pricing</a:t>
            </a:r>
          </a:p>
        </p:txBody>
      </p:sp>
      <p:pic>
        <p:nvPicPr>
          <p:cNvPr id="9" name="Picture 4"/>
          <p:cNvPicPr>
            <a:picLocks noChangeAspect="1" noChangeArrowheads="1"/>
          </p:cNvPicPr>
          <p:nvPr/>
        </p:nvPicPr>
        <p:blipFill>
          <a:blip r:embed="rId3" cstate="print"/>
          <a:srcRect/>
          <a:stretch>
            <a:fillRect/>
          </a:stretch>
        </p:blipFill>
        <p:spPr bwMode="auto">
          <a:xfrm>
            <a:off x="1752600" y="5257800"/>
            <a:ext cx="5572125" cy="514350"/>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1774825" y="2971800"/>
            <a:ext cx="5572125" cy="514350"/>
          </a:xfrm>
          <a:prstGeom prst="rect">
            <a:avLst/>
          </a:prstGeom>
          <a:noFill/>
          <a:ln w="9525">
            <a:noFill/>
            <a:miter lim="800000"/>
            <a:headEnd/>
            <a:tailEnd/>
          </a:ln>
        </p:spPr>
      </p:pic>
      <p:sp>
        <p:nvSpPr>
          <p:cNvPr id="11" name="TextBox 10"/>
          <p:cNvSpPr txBox="1"/>
          <p:nvPr/>
        </p:nvSpPr>
        <p:spPr>
          <a:xfrm>
            <a:off x="1524000" y="1976438"/>
            <a:ext cx="6096000" cy="461962"/>
          </a:xfrm>
          <a:prstGeom prst="rect">
            <a:avLst/>
          </a:prstGeom>
          <a:solidFill>
            <a:schemeClr val="accent2">
              <a:lumMod val="40000"/>
              <a:lumOff val="60000"/>
            </a:schemeClr>
          </a:solidFill>
          <a:ln>
            <a:solidFill>
              <a:schemeClr val="accent2">
                <a:lumMod val="50000"/>
              </a:schemeClr>
            </a:solidFill>
          </a:ln>
        </p:spPr>
        <p:txBody>
          <a:bodyPr>
            <a:spAutoFit/>
          </a:bodyPr>
          <a:lstStyle/>
          <a:p>
            <a:pPr>
              <a:defRPr/>
            </a:pPr>
            <a:r>
              <a:rPr lang="en-US" sz="2400" dirty="0">
                <a:latin typeface="Arial" pitchFamily="34" charset="0"/>
                <a:cs typeface="Arial" pitchFamily="34" charset="0"/>
              </a:rPr>
              <a:t>Cash Outflows related to Interest Payments</a:t>
            </a:r>
          </a:p>
        </p:txBody>
      </p:sp>
      <p:pic>
        <p:nvPicPr>
          <p:cNvPr id="128005" name="Picture 5"/>
          <p:cNvPicPr>
            <a:picLocks noChangeAspect="1" noChangeArrowheads="1"/>
          </p:cNvPicPr>
          <p:nvPr/>
        </p:nvPicPr>
        <p:blipFill>
          <a:blip r:embed="rId4" cstate="print"/>
          <a:srcRect/>
          <a:stretch>
            <a:fillRect/>
          </a:stretch>
        </p:blipFill>
        <p:spPr bwMode="auto">
          <a:xfrm>
            <a:off x="1784350" y="2671763"/>
            <a:ext cx="5562600" cy="304800"/>
          </a:xfrm>
          <a:prstGeom prst="rect">
            <a:avLst/>
          </a:prstGeom>
          <a:noFill/>
          <a:ln w="9525">
            <a:noFill/>
            <a:miter lim="800000"/>
            <a:headEnd/>
            <a:tailEnd/>
          </a:ln>
        </p:spPr>
      </p:pic>
      <p:sp>
        <p:nvSpPr>
          <p:cNvPr id="13" name="TextBox 12"/>
          <p:cNvSpPr txBox="1"/>
          <p:nvPr/>
        </p:nvSpPr>
        <p:spPr>
          <a:xfrm>
            <a:off x="1250950" y="4414838"/>
            <a:ext cx="6629400" cy="461962"/>
          </a:xfrm>
          <a:prstGeom prst="rect">
            <a:avLst/>
          </a:prstGeom>
          <a:solidFill>
            <a:schemeClr val="accent2">
              <a:lumMod val="40000"/>
              <a:lumOff val="60000"/>
            </a:schemeClr>
          </a:solidFill>
          <a:ln>
            <a:solidFill>
              <a:schemeClr val="accent2">
                <a:lumMod val="50000"/>
              </a:schemeClr>
            </a:solidFill>
          </a:ln>
        </p:spPr>
        <p:txBody>
          <a:bodyPr>
            <a:spAutoFit/>
          </a:bodyPr>
          <a:lstStyle/>
          <a:p>
            <a:pPr>
              <a:defRPr/>
            </a:pPr>
            <a:r>
              <a:rPr lang="en-US" sz="2400" dirty="0">
                <a:latin typeface="Arial" pitchFamily="34" charset="0"/>
                <a:cs typeface="Arial" pitchFamily="34" charset="0"/>
              </a:rPr>
              <a:t>Cash Outflows for par value at end of Bond life </a:t>
            </a:r>
          </a:p>
        </p:txBody>
      </p:sp>
      <p:pic>
        <p:nvPicPr>
          <p:cNvPr id="128006" name="Picture 6"/>
          <p:cNvPicPr>
            <a:picLocks noChangeAspect="1" noChangeArrowheads="1"/>
          </p:cNvPicPr>
          <p:nvPr/>
        </p:nvPicPr>
        <p:blipFill>
          <a:blip r:embed="rId5" cstate="print"/>
          <a:srcRect/>
          <a:stretch>
            <a:fillRect/>
          </a:stretch>
        </p:blipFill>
        <p:spPr bwMode="auto">
          <a:xfrm>
            <a:off x="1752600" y="5022850"/>
            <a:ext cx="5562600" cy="234950"/>
          </a:xfrm>
          <a:prstGeom prst="rect">
            <a:avLst/>
          </a:prstGeom>
          <a:noFill/>
          <a:ln w="9525">
            <a:noFill/>
            <a:miter lim="800000"/>
            <a:headEnd/>
            <a:tailEnd/>
          </a:ln>
        </p:spPr>
      </p:pic>
      <p:sp>
        <p:nvSpPr>
          <p:cNvPr id="15" name="Oval 14"/>
          <p:cNvSpPr/>
          <p:nvPr/>
        </p:nvSpPr>
        <p:spPr>
          <a:xfrm>
            <a:off x="1905000" y="2590800"/>
            <a:ext cx="3810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1828800" y="4953000"/>
            <a:ext cx="3810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Slide Number Placeholder 13"/>
          <p:cNvSpPr>
            <a:spLocks noGrp="1"/>
          </p:cNvSpPr>
          <p:nvPr>
            <p:ph type="sldNum" sz="quarter" idx="12"/>
          </p:nvPr>
        </p:nvSpPr>
        <p:spPr/>
        <p:txBody>
          <a:bodyPr/>
          <a:lstStyle/>
          <a:p>
            <a:pPr>
              <a:defRPr/>
            </a:pPr>
            <a:fld id="{A9FE5292-AC8B-4B00-89A8-644CC8C862A7}" type="slidenum">
              <a:rPr lang="en-US" smtClean="0"/>
              <a:pPr>
                <a:defRPr/>
              </a:pPr>
              <a:t>56</a:t>
            </a:fld>
            <a:endParaRPr lang="en-US" dirty="0"/>
          </a:p>
        </p:txBody>
      </p:sp>
      <p:sp>
        <p:nvSpPr>
          <p:cNvPr id="17" name="Rounded Rectangle 16"/>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smtClean="0"/>
              <a:t>Explain and compute bond pricing.</a:t>
            </a:r>
            <a:endParaRPr lang="en-US" sz="1100" dirty="0"/>
          </a:p>
        </p:txBody>
      </p:sp>
    </p:spTree>
    <p:extLst>
      <p:ext uri="{BB962C8B-B14F-4D97-AF65-F5344CB8AC3E}">
        <p14:creationId xmlns:p14="http://schemas.microsoft.com/office/powerpoint/2010/main" val="400152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par>
                                <p:cTn id="12" presetID="9" presetClass="entr" presetSubtype="0" fill="hold" nodeType="withEffect">
                                  <p:stCondLst>
                                    <p:cond delay="0"/>
                                  </p:stCondLst>
                                  <p:childTnLst>
                                    <p:set>
                                      <p:cBhvr>
                                        <p:cTn id="13" dur="1" fill="hold">
                                          <p:stCondLst>
                                            <p:cond delay="0"/>
                                          </p:stCondLst>
                                        </p:cTn>
                                        <p:tgtEl>
                                          <p:spTgt spid="128005"/>
                                        </p:tgtEl>
                                        <p:attrNameLst>
                                          <p:attrName>style.visibility</p:attrName>
                                        </p:attrNameLst>
                                      </p:cBhvr>
                                      <p:to>
                                        <p:strVal val="visible"/>
                                      </p:to>
                                    </p:set>
                                    <p:animEffect transition="in" filter="dissolve">
                                      <p:cBhvr>
                                        <p:cTn id="14" dur="500"/>
                                        <p:tgtEl>
                                          <p:spTgt spid="128005"/>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par>
                          <p:cTn id="19" fill="hold" nodeType="afterGroup">
                            <p:stCondLst>
                              <p:cond delay="1500"/>
                            </p:stCondLst>
                            <p:childTnLst>
                              <p:par>
                                <p:cTn id="20" presetID="9" presetClass="entr" presetSubtype="0" fill="hold" nodeType="afterEffect">
                                  <p:stCondLst>
                                    <p:cond delay="0"/>
                                  </p:stCondLst>
                                  <p:childTnLst>
                                    <p:set>
                                      <p:cBhvr>
                                        <p:cTn id="21" dur="1" fill="hold">
                                          <p:stCondLst>
                                            <p:cond delay="0"/>
                                          </p:stCondLst>
                                        </p:cTn>
                                        <p:tgtEl>
                                          <p:spTgt spid="128006"/>
                                        </p:tgtEl>
                                        <p:attrNameLst>
                                          <p:attrName>style.visibility</p:attrName>
                                        </p:attrNameLst>
                                      </p:cBhvr>
                                      <p:to>
                                        <p:strVal val="visible"/>
                                      </p:to>
                                    </p:set>
                                    <p:animEffect transition="in" filter="dissolve">
                                      <p:cBhvr>
                                        <p:cTn id="22" dur="500"/>
                                        <p:tgtEl>
                                          <p:spTgt spid="128006"/>
                                        </p:tgtEl>
                                      </p:cBhvr>
                                    </p:animEffect>
                                  </p:childTnLst>
                                </p:cTn>
                              </p:par>
                              <p:par>
                                <p:cTn id="23" presetID="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par>
                          <p:cTn id="26" fill="hold" nodeType="afterGroup">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strVal val="#ppt_w*0.70"/>
                                          </p:val>
                                        </p:tav>
                                        <p:tav tm="100000">
                                          <p:val>
                                            <p:strVal val="#ppt_w"/>
                                          </p:val>
                                        </p:tav>
                                      </p:tavLst>
                                    </p:anim>
                                    <p:anim calcmode="lin" valueType="num">
                                      <p:cBhvr>
                                        <p:cTn id="35" dur="1000" fill="hold"/>
                                        <p:tgtEl>
                                          <p:spTgt spid="16"/>
                                        </p:tgtEl>
                                        <p:attrNameLst>
                                          <p:attrName>ppt_h</p:attrName>
                                        </p:attrNameLst>
                                      </p:cBhvr>
                                      <p:tavLst>
                                        <p:tav tm="0">
                                          <p:val>
                                            <p:strVal val="#ppt_h"/>
                                          </p:val>
                                        </p:tav>
                                        <p:tav tm="100000">
                                          <p:val>
                                            <p:strVal val="#ppt_h"/>
                                          </p:val>
                                        </p:tav>
                                      </p:tavLst>
                                    </p:anim>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311150" y="1524000"/>
            <a:ext cx="8528050" cy="3886200"/>
          </a:xfrm>
          <a:prstGeom prst="rect">
            <a:avLst/>
          </a:prstGeom>
          <a:solidFill>
            <a:srgbClr val="F6E9B4"/>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lstStyle/>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Fila issues bonds with the following provisions: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Par Value: $100,000</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Issue Price: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Stated Interest Rate: 8%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Market Interest Rate: 10%</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Interest Dates: 6/30 and 12/31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Bond Date: Dec. 31, </a:t>
            </a:r>
            <a:r>
              <a:rPr lang="en-US" sz="2600" dirty="0" smtClean="0">
                <a:solidFill>
                  <a:schemeClr val="accent2">
                    <a:lumMod val="50000"/>
                  </a:schemeClr>
                </a:solidFill>
                <a:ea typeface="ＭＳ Ｐゴシック" pitchFamily="-108" charset="-128"/>
                <a:cs typeface="Arial" pitchFamily="34" charset="0"/>
              </a:rPr>
              <a:t>2017</a:t>
            </a:r>
            <a:endParaRPr lang="en-US" sz="2600" dirty="0">
              <a:solidFill>
                <a:schemeClr val="accent2">
                  <a:lumMod val="50000"/>
                </a:schemeClr>
              </a:solidFill>
              <a:ea typeface="ＭＳ Ｐゴシック" pitchFamily="-108" charset="-128"/>
              <a:cs typeface="Arial" pitchFamily="34" charset="0"/>
            </a:endParaRP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Maturity Date: Dec. 31, </a:t>
            </a:r>
            <a:r>
              <a:rPr lang="en-US" sz="2600" dirty="0" smtClean="0">
                <a:solidFill>
                  <a:schemeClr val="accent2">
                    <a:lumMod val="50000"/>
                  </a:schemeClr>
                </a:solidFill>
                <a:ea typeface="ＭＳ Ｐゴシック" pitchFamily="-108" charset="-128"/>
                <a:cs typeface="Arial" pitchFamily="34" charset="0"/>
              </a:rPr>
              <a:t>2019 </a:t>
            </a:r>
            <a:r>
              <a:rPr lang="en-US" sz="2600" dirty="0">
                <a:solidFill>
                  <a:schemeClr val="accent2">
                    <a:lumMod val="50000"/>
                  </a:schemeClr>
                </a:solidFill>
                <a:ea typeface="ＭＳ Ｐゴシック" pitchFamily="-108" charset="-128"/>
                <a:cs typeface="Arial" pitchFamily="34" charset="0"/>
              </a:rPr>
              <a:t>(2 years)</a:t>
            </a:r>
          </a:p>
        </p:txBody>
      </p:sp>
      <p:sp>
        <p:nvSpPr>
          <p:cNvPr id="74756" name="Rectangle 3"/>
          <p:cNvSpPr>
            <a:spLocks noGrp="1" noChangeArrowheads="1"/>
          </p:cNvSpPr>
          <p:nvPr>
            <p:ph type="title"/>
          </p:nvPr>
        </p:nvSpPr>
        <p:spPr>
          <a:xfrm>
            <a:off x="457200" y="609600"/>
            <a:ext cx="8229600" cy="808038"/>
          </a:xfrm>
        </p:spPr>
        <p:txBody>
          <a:bodyPr/>
          <a:lstStyle/>
          <a:p>
            <a:pPr eaLnBrk="1" hangingPunct="1"/>
            <a:r>
              <a:rPr lang="en-US" altLang="en-US" b="1" dirty="0" smtClean="0"/>
              <a:t>Present Value of Discount Bond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A9FE5292-AC8B-4B00-89A8-644CC8C862A7}" type="slidenum">
              <a:rPr lang="en-US" smtClean="0"/>
              <a:pPr>
                <a:defRPr/>
              </a:pPr>
              <a:t>57</a:t>
            </a:fld>
            <a:endParaRPr lang="en-US" dirty="0"/>
          </a:p>
        </p:txBody>
      </p:sp>
      <p:sp>
        <p:nvSpPr>
          <p:cNvPr id="8" name="Rounded Rectangle 7"/>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smtClean="0"/>
              <a:t>Explain and compute bond pricing.</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wipe(up)">
                                      <p:cBhvr>
                                        <p:cTn id="10" dur="500"/>
                                        <p:tgtEl>
                                          <p:spTgt spid="6451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wipe(up)">
                                      <p:cBhvr>
                                        <p:cTn id="13" dur="500"/>
                                        <p:tgtEl>
                                          <p:spTgt spid="64515">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wipe(up)">
                                      <p:cBhvr>
                                        <p:cTn id="16" dur="500"/>
                                        <p:tgtEl>
                                          <p:spTgt spid="64515">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wipe(up)">
                                      <p:cBhvr>
                                        <p:cTn id="19" dur="500"/>
                                        <p:tgtEl>
                                          <p:spTgt spid="64515">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wipe(up)">
                                      <p:cBhvr>
                                        <p:cTn id="22" dur="500"/>
                                        <p:tgtEl>
                                          <p:spTgt spid="64515">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64515">
                                            <p:txEl>
                                              <p:pRg st="6" end="6"/>
                                            </p:txEl>
                                          </p:spTgt>
                                        </p:tgtEl>
                                        <p:attrNameLst>
                                          <p:attrName>style.visibility</p:attrName>
                                        </p:attrNameLst>
                                      </p:cBhvr>
                                      <p:to>
                                        <p:strVal val="visible"/>
                                      </p:to>
                                    </p:set>
                                    <p:animEffect transition="in" filter="wipe(up)">
                                      <p:cBhvr>
                                        <p:cTn id="25" dur="500"/>
                                        <p:tgtEl>
                                          <p:spTgt spid="64515">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64515">
                                            <p:txEl>
                                              <p:pRg st="7" end="7"/>
                                            </p:txEl>
                                          </p:spTgt>
                                        </p:tgtEl>
                                        <p:attrNameLst>
                                          <p:attrName>style.visibility</p:attrName>
                                        </p:attrNameLst>
                                      </p:cBhvr>
                                      <p:to>
                                        <p:strVal val="visible"/>
                                      </p:to>
                                    </p:set>
                                    <p:animEffect transition="in" filter="wipe(up)">
                                      <p:cBhvr>
                                        <p:cTn id="28" dur="500"/>
                                        <p:tgtEl>
                                          <p:spTgt spid="645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a:xfrm>
            <a:off x="457200" y="609600"/>
            <a:ext cx="8229600" cy="808038"/>
          </a:xfrm>
        </p:spPr>
        <p:txBody>
          <a:bodyPr/>
          <a:lstStyle/>
          <a:p>
            <a:pPr eaLnBrk="1" hangingPunct="1"/>
            <a:r>
              <a:rPr lang="en-US" altLang="en-US" b="1" dirty="0" smtClean="0"/>
              <a:t>Present Value of Discount Bond</a:t>
            </a:r>
          </a:p>
        </p:txBody>
      </p:sp>
      <p:sp>
        <p:nvSpPr>
          <p:cNvPr id="50180" name="Rectangle 4"/>
          <p:cNvSpPr>
            <a:spLocks noChangeArrowheads="1"/>
          </p:cNvSpPr>
          <p:nvPr/>
        </p:nvSpPr>
        <p:spPr bwMode="auto">
          <a:xfrm>
            <a:off x="336550" y="1447800"/>
            <a:ext cx="8458200" cy="1566863"/>
          </a:xfrm>
          <a:prstGeom prst="rect">
            <a:avLst/>
          </a:prstGeom>
          <a:solidFill>
            <a:srgbClr val="FFFFCC"/>
          </a:solidFill>
          <a:ln w="952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632523"/>
                </a:solidFill>
                <a:ea typeface="ＭＳ Ｐゴシック" pitchFamily="34" charset="-128"/>
              </a:rPr>
              <a:t>To calculate Present Value, we need relevant interest rate and number of periods.</a:t>
            </a:r>
          </a:p>
          <a:p>
            <a:pPr algn="ctr">
              <a:defRPr/>
            </a:pPr>
            <a:r>
              <a:rPr lang="en-US" sz="2400" dirty="0">
                <a:solidFill>
                  <a:srgbClr val="632523"/>
                </a:solidFill>
                <a:ea typeface="ＭＳ Ｐゴシック" pitchFamily="34" charset="-128"/>
              </a:rPr>
              <a:t>Semiannual rate = 5% (Market rate 10% ÷ 2)</a:t>
            </a:r>
          </a:p>
          <a:p>
            <a:pPr algn="ctr">
              <a:defRPr/>
            </a:pPr>
            <a:r>
              <a:rPr lang="en-US" sz="2400" dirty="0">
                <a:solidFill>
                  <a:srgbClr val="632523"/>
                </a:solidFill>
                <a:ea typeface="ＭＳ Ｐゴシック" pitchFamily="34" charset="-128"/>
              </a:rPr>
              <a:t>Semiannual periods = 4 (Bond life 2 years × 2)</a:t>
            </a:r>
          </a:p>
        </p:txBody>
      </p:sp>
      <p:sp>
        <p:nvSpPr>
          <p:cNvPr id="50181" name="Rectangle 5"/>
          <p:cNvSpPr>
            <a:spLocks noChangeArrowheads="1"/>
          </p:cNvSpPr>
          <p:nvPr/>
        </p:nvSpPr>
        <p:spPr bwMode="auto">
          <a:xfrm>
            <a:off x="2018506" y="5624646"/>
            <a:ext cx="5214938" cy="458788"/>
          </a:xfrm>
          <a:prstGeom prst="rect">
            <a:avLst/>
          </a:prstGeom>
          <a:solidFill>
            <a:srgbClr val="FFFFCC"/>
          </a:solidFill>
          <a:ln w="12700">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002060"/>
                </a:solidFill>
                <a:ea typeface="ＭＳ Ｐゴシック" pitchFamily="34" charset="-128"/>
              </a:rPr>
              <a:t>$100,000 × 8% × ½  = $4,000</a:t>
            </a:r>
          </a:p>
        </p:txBody>
      </p:sp>
      <p:pic>
        <p:nvPicPr>
          <p:cNvPr id="75783" name="Picture 8"/>
          <p:cNvPicPr>
            <a:picLocks noChangeAspect="1" noChangeArrowheads="1"/>
          </p:cNvPicPr>
          <p:nvPr/>
        </p:nvPicPr>
        <p:blipFill>
          <a:blip r:embed="rId3" cstate="print"/>
          <a:srcRect/>
          <a:stretch>
            <a:fillRect/>
          </a:stretch>
        </p:blipFill>
        <p:spPr bwMode="auto">
          <a:xfrm>
            <a:off x="350727" y="3875087"/>
            <a:ext cx="8578850" cy="1618594"/>
          </a:xfrm>
          <a:prstGeom prst="rect">
            <a:avLst/>
          </a:prstGeom>
          <a:noFill/>
          <a:ln w="9525">
            <a:no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A9FE5292-AC8B-4B00-89A8-644CC8C862A7}" type="slidenum">
              <a:rPr lang="en-US" smtClean="0"/>
              <a:pPr>
                <a:defRPr/>
              </a:pPr>
              <a:t>58</a:t>
            </a:fld>
            <a:endParaRPr lang="en-US" dirty="0"/>
          </a:p>
        </p:txBody>
      </p:sp>
      <p:sp>
        <p:nvSpPr>
          <p:cNvPr id="11" name="Rounded Rectangle 10"/>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smtClean="0"/>
              <a:t>Explain and compute bond pricing.</a:t>
            </a:r>
            <a:endParaRPr lang="en-US" sz="1100" dirty="0"/>
          </a:p>
        </p:txBody>
      </p:sp>
      <p:sp>
        <p:nvSpPr>
          <p:cNvPr id="12" name="TextBox 11"/>
          <p:cNvSpPr txBox="1"/>
          <p:nvPr/>
        </p:nvSpPr>
        <p:spPr>
          <a:xfrm>
            <a:off x="7727950" y="312525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14A.1</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a:xfrm>
            <a:off x="457200" y="609600"/>
            <a:ext cx="8229600" cy="808038"/>
          </a:xfrm>
        </p:spPr>
        <p:txBody>
          <a:bodyPr/>
          <a:lstStyle/>
          <a:p>
            <a:pPr eaLnBrk="1" hangingPunct="1"/>
            <a:r>
              <a:rPr lang="en-US" altLang="en-US" b="1" dirty="0" smtClean="0"/>
              <a:t>Present Value of Premium Bond</a:t>
            </a:r>
          </a:p>
        </p:txBody>
      </p:sp>
      <p:sp>
        <p:nvSpPr>
          <p:cNvPr id="50180" name="Rectangle 4"/>
          <p:cNvSpPr>
            <a:spLocks noChangeArrowheads="1"/>
          </p:cNvSpPr>
          <p:nvPr/>
        </p:nvSpPr>
        <p:spPr bwMode="auto">
          <a:xfrm>
            <a:off x="336550" y="1447800"/>
            <a:ext cx="8458200" cy="1566863"/>
          </a:xfrm>
          <a:prstGeom prst="rect">
            <a:avLst/>
          </a:prstGeom>
          <a:solidFill>
            <a:srgbClr val="FFFFCC"/>
          </a:solidFill>
          <a:ln w="952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632523"/>
                </a:solidFill>
                <a:ea typeface="ＭＳ Ｐゴシック" pitchFamily="34" charset="-128"/>
              </a:rPr>
              <a:t>To calculate Present Value, we need relevant interest rate and number of periods.</a:t>
            </a:r>
          </a:p>
          <a:p>
            <a:pPr algn="ctr">
              <a:defRPr/>
            </a:pPr>
            <a:r>
              <a:rPr lang="en-US" sz="2400" dirty="0">
                <a:solidFill>
                  <a:srgbClr val="632523"/>
                </a:solidFill>
                <a:ea typeface="ＭＳ Ｐゴシック" pitchFamily="34" charset="-128"/>
              </a:rPr>
              <a:t>Semiannual rate = 5% (Market rate 10% ÷ 2)</a:t>
            </a:r>
          </a:p>
          <a:p>
            <a:pPr algn="ctr">
              <a:defRPr/>
            </a:pPr>
            <a:r>
              <a:rPr lang="en-US" sz="2400" dirty="0">
                <a:solidFill>
                  <a:srgbClr val="632523"/>
                </a:solidFill>
                <a:ea typeface="ＭＳ Ｐゴシック" pitchFamily="34" charset="-128"/>
              </a:rPr>
              <a:t>Semiannual periods = 4 (Bond life 2 years × 2)</a:t>
            </a:r>
          </a:p>
        </p:txBody>
      </p:sp>
      <p:sp>
        <p:nvSpPr>
          <p:cNvPr id="50181" name="Rectangle 5"/>
          <p:cNvSpPr>
            <a:spLocks noChangeArrowheads="1"/>
          </p:cNvSpPr>
          <p:nvPr/>
        </p:nvSpPr>
        <p:spPr bwMode="auto">
          <a:xfrm>
            <a:off x="2405062" y="5718309"/>
            <a:ext cx="5214938" cy="458788"/>
          </a:xfrm>
          <a:prstGeom prst="rect">
            <a:avLst/>
          </a:prstGeom>
          <a:solidFill>
            <a:srgbClr val="FFFFCC"/>
          </a:solidFill>
          <a:ln w="12700">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002060"/>
                </a:solidFill>
                <a:ea typeface="ＭＳ Ｐゴシック" pitchFamily="34" charset="-128"/>
              </a:rPr>
              <a:t>$100,000 × </a:t>
            </a:r>
            <a:r>
              <a:rPr lang="en-US" sz="2400" dirty="0" smtClean="0">
                <a:solidFill>
                  <a:srgbClr val="002060"/>
                </a:solidFill>
                <a:ea typeface="ＭＳ Ｐゴシック" pitchFamily="34" charset="-128"/>
              </a:rPr>
              <a:t>12% </a:t>
            </a:r>
            <a:r>
              <a:rPr lang="en-US" sz="2400" dirty="0">
                <a:solidFill>
                  <a:srgbClr val="002060"/>
                </a:solidFill>
                <a:ea typeface="ＭＳ Ｐゴシック" pitchFamily="34" charset="-128"/>
              </a:rPr>
              <a:t>× ½  = </a:t>
            </a:r>
            <a:r>
              <a:rPr lang="en-US" sz="2400" dirty="0" smtClean="0">
                <a:solidFill>
                  <a:srgbClr val="002060"/>
                </a:solidFill>
                <a:ea typeface="ＭＳ Ｐゴシック" pitchFamily="34" charset="-128"/>
              </a:rPr>
              <a:t>$6,000</a:t>
            </a:r>
            <a:endParaRPr lang="en-US" sz="2400" dirty="0">
              <a:solidFill>
                <a:srgbClr val="002060"/>
              </a:solidFill>
              <a:ea typeface="ＭＳ Ｐゴシック" pitchFamily="34" charset="-128"/>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A9FE5292-AC8B-4B00-89A8-644CC8C862A7}" type="slidenum">
              <a:rPr lang="en-US" smtClean="0"/>
              <a:pPr>
                <a:defRPr/>
              </a:pPr>
              <a:t>59</a:t>
            </a:fld>
            <a:endParaRPr lang="en-US" dirty="0"/>
          </a:p>
        </p:txBody>
      </p:sp>
      <p:sp>
        <p:nvSpPr>
          <p:cNvPr id="12" name="TextBox 11"/>
          <p:cNvSpPr txBox="1"/>
          <p:nvPr/>
        </p:nvSpPr>
        <p:spPr>
          <a:xfrm>
            <a:off x="7727950" y="31290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14A.2</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574110" y="3973805"/>
            <a:ext cx="8222410" cy="1546094"/>
          </a:xfrm>
          <a:prstGeom prst="rect">
            <a:avLst/>
          </a:prstGeom>
        </p:spPr>
      </p:pic>
      <p:sp>
        <p:nvSpPr>
          <p:cNvPr id="11" name="Rounded Rectangle 10"/>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smtClean="0"/>
              <a:t>Explain and compute bond pricing.</a:t>
            </a:r>
            <a:endParaRPr lang="en-US" sz="1100" dirty="0"/>
          </a:p>
        </p:txBody>
      </p:sp>
    </p:spTree>
    <p:extLst>
      <p:ext uri="{BB962C8B-B14F-4D97-AF65-F5344CB8AC3E}">
        <p14:creationId xmlns:p14="http://schemas.microsoft.com/office/powerpoint/2010/main" val="328982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title"/>
          </p:nvPr>
        </p:nvSpPr>
        <p:spPr>
          <a:xfrm>
            <a:off x="457200" y="457200"/>
            <a:ext cx="8229600" cy="1143000"/>
          </a:xfrm>
        </p:spPr>
        <p:txBody>
          <a:bodyPr/>
          <a:lstStyle/>
          <a:p>
            <a:pPr eaLnBrk="1" hangingPunct="1"/>
            <a:r>
              <a:rPr lang="en-US" altLang="en-US" b="1" dirty="0" smtClean="0"/>
              <a:t>Bond Trading</a:t>
            </a:r>
          </a:p>
        </p:txBody>
      </p:sp>
      <p:sp>
        <p:nvSpPr>
          <p:cNvPr id="9" name="Rectangle 8"/>
          <p:cNvSpPr/>
          <p:nvPr/>
        </p:nvSpPr>
        <p:spPr>
          <a:xfrm>
            <a:off x="457200" y="3531737"/>
            <a:ext cx="8229600" cy="224676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ctr">
              <a:defRPr/>
            </a:pPr>
            <a:r>
              <a:rPr lang="en-US" sz="2800" dirty="0">
                <a:latin typeface="Arial" pitchFamily="34" charset="0"/>
                <a:cs typeface="Arial" pitchFamily="34" charset="0"/>
              </a:rPr>
              <a:t>Bonds are securities that can be purchased or sold in the securities markets</a:t>
            </a:r>
            <a:r>
              <a:rPr lang="en-US" sz="2800" dirty="0" smtClean="0">
                <a:latin typeface="Arial" pitchFamily="34" charset="0"/>
                <a:cs typeface="Arial" pitchFamily="34" charset="0"/>
              </a:rPr>
              <a:t>. They </a:t>
            </a:r>
            <a:r>
              <a:rPr lang="en-US" sz="2800" dirty="0">
                <a:latin typeface="Arial" pitchFamily="34" charset="0"/>
                <a:cs typeface="Arial" pitchFamily="34" charset="0"/>
              </a:rPr>
              <a:t>have a market value which is expressed as a percent of their par value</a:t>
            </a:r>
            <a:r>
              <a:rPr lang="en-US" sz="2800" dirty="0" smtClean="0">
                <a:latin typeface="Arial" pitchFamily="34" charset="0"/>
                <a:cs typeface="Arial" pitchFamily="34" charset="0"/>
              </a:rPr>
              <a:t>. The </a:t>
            </a:r>
            <a:r>
              <a:rPr lang="en-US" sz="2800" dirty="0">
                <a:latin typeface="Arial" pitchFamily="34" charset="0"/>
                <a:cs typeface="Arial" pitchFamily="34" charset="0"/>
              </a:rPr>
              <a:t>closing price indicates that the IBM stock is being sold at </a:t>
            </a:r>
            <a:r>
              <a:rPr lang="en-US" sz="2800" dirty="0" smtClean="0">
                <a:latin typeface="Arial" pitchFamily="34" charset="0"/>
                <a:cs typeface="Arial" pitchFamily="34" charset="0"/>
              </a:rPr>
              <a:t>103.08% </a:t>
            </a:r>
            <a:r>
              <a:rPr lang="en-US" sz="2800" dirty="0">
                <a:latin typeface="Arial" pitchFamily="34" charset="0"/>
                <a:cs typeface="Arial" pitchFamily="34" charset="0"/>
              </a:rPr>
              <a:t>of face value.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9FE5292-AC8B-4B00-89A8-644CC8C862A7}" type="slidenum">
              <a:rPr lang="en-US" smtClean="0"/>
              <a:pPr>
                <a:defRPr/>
              </a:pPr>
              <a:t>6</a:t>
            </a:fld>
            <a:endParaRPr lang="en-US" dirty="0"/>
          </a:p>
        </p:txBody>
      </p:sp>
      <p:sp>
        <p:nvSpPr>
          <p:cNvPr id="12" name="Rounded Rectangle 11"/>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Compare bond financing with stock financing.</a:t>
            </a:r>
          </a:p>
        </p:txBody>
      </p:sp>
      <p:pic>
        <p:nvPicPr>
          <p:cNvPr id="3" name="Picture 2"/>
          <p:cNvPicPr>
            <a:picLocks noChangeAspect="1"/>
          </p:cNvPicPr>
          <p:nvPr/>
        </p:nvPicPr>
        <p:blipFill>
          <a:blip r:embed="rId3"/>
          <a:stretch>
            <a:fillRect/>
          </a:stretch>
        </p:blipFill>
        <p:spPr>
          <a:xfrm>
            <a:off x="762000" y="1766754"/>
            <a:ext cx="7772400" cy="1187139"/>
          </a:xfrm>
          <a:prstGeom prst="rect">
            <a:avLst/>
          </a:prstGeom>
        </p:spPr>
      </p:pic>
      <p:sp>
        <p:nvSpPr>
          <p:cNvPr id="10" name="Rounded Rectangle 9"/>
          <p:cNvSpPr/>
          <p:nvPr/>
        </p:nvSpPr>
        <p:spPr>
          <a:xfrm>
            <a:off x="6019800" y="2178044"/>
            <a:ext cx="1066800" cy="5953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5438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P5:	</a:t>
            </a:r>
            <a:r>
              <a:rPr lang="en-US" i="1" dirty="0" smtClean="0"/>
              <a:t>Appendix 14B </a:t>
            </a:r>
            <a:br>
              <a:rPr lang="en-US" i="1" dirty="0" smtClean="0"/>
            </a:br>
            <a:r>
              <a:rPr lang="en-US" dirty="0" smtClean="0"/>
              <a:t>Compute </a:t>
            </a:r>
            <a:r>
              <a:rPr lang="en-US" dirty="0"/>
              <a:t>and record amortization of bond discount using effective interest </a:t>
            </a:r>
            <a:r>
              <a:rPr lang="en-US" dirty="0" smtClean="0"/>
              <a:t>method.</a:t>
            </a:r>
            <a:r>
              <a:rPr lang="en-US" dirty="0"/>
              <a:t/>
            </a:r>
            <a:br>
              <a:rPr lang="en-US" dirty="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60</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1240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520259"/>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420757" y="422275"/>
            <a:ext cx="8229600" cy="1066800"/>
          </a:xfrm>
        </p:spPr>
        <p:txBody>
          <a:bodyPr rtlCol="0">
            <a:noAutofit/>
          </a:bodyPr>
          <a:lstStyle/>
          <a:p>
            <a:pPr eaLnBrk="1" fontAlgn="auto" hangingPunct="1">
              <a:spcAft>
                <a:spcPts val="0"/>
              </a:spcAft>
              <a:defRPr/>
            </a:pPr>
            <a:r>
              <a:rPr lang="en-US" altLang="en-US" sz="3200" b="1" dirty="0" smtClean="0"/>
              <a:t>Appendix 14B: </a:t>
            </a:r>
            <a:br>
              <a:rPr lang="en-US" altLang="en-US" sz="3200" b="1" dirty="0" smtClean="0"/>
            </a:br>
            <a:r>
              <a:rPr lang="en-US" altLang="en-US" sz="3200" b="1" dirty="0" smtClean="0"/>
              <a:t>Effective Interest Amortization</a:t>
            </a:r>
          </a:p>
        </p:txBody>
      </p:sp>
      <p:sp>
        <p:nvSpPr>
          <p:cNvPr id="11" name="TextBox 10"/>
          <p:cNvSpPr txBox="1"/>
          <p:nvPr/>
        </p:nvSpPr>
        <p:spPr>
          <a:xfrm>
            <a:off x="6553200" y="1709869"/>
            <a:ext cx="2438400" cy="2246769"/>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sz="2000" dirty="0">
                <a:latin typeface="Arial" pitchFamily="34" charset="0"/>
                <a:cs typeface="Arial" pitchFamily="34" charset="0"/>
              </a:rPr>
              <a:t>Effective Interest Amortization of Bond Discount</a:t>
            </a:r>
          </a:p>
          <a:p>
            <a:pPr algn="ctr">
              <a:defRPr/>
            </a:pPr>
            <a:endParaRPr lang="en-US" sz="2000" dirty="0" smtClean="0">
              <a:latin typeface="Arial" pitchFamily="34" charset="0"/>
              <a:cs typeface="Arial" pitchFamily="34" charset="0"/>
            </a:endParaRPr>
          </a:p>
          <a:p>
            <a:pPr algn="ctr">
              <a:defRPr/>
            </a:pPr>
            <a:r>
              <a:rPr lang="en-US" sz="2000" dirty="0" smtClean="0">
                <a:latin typeface="Arial" pitchFamily="34" charset="0"/>
                <a:cs typeface="Arial" pitchFamily="34" charset="0"/>
              </a:rPr>
              <a:t>Stated </a:t>
            </a:r>
            <a:r>
              <a:rPr lang="en-US" sz="2000" dirty="0">
                <a:latin typeface="Arial" pitchFamily="34" charset="0"/>
                <a:cs typeface="Arial" pitchFamily="34" charset="0"/>
              </a:rPr>
              <a:t>Rate: 8%</a:t>
            </a:r>
          </a:p>
          <a:p>
            <a:pPr algn="ctr">
              <a:defRPr/>
            </a:pPr>
            <a:endParaRPr lang="en-US" sz="2000" dirty="0" smtClean="0">
              <a:latin typeface="Arial" pitchFamily="34" charset="0"/>
              <a:cs typeface="Arial" pitchFamily="34" charset="0"/>
            </a:endParaRPr>
          </a:p>
          <a:p>
            <a:pPr algn="ctr">
              <a:defRPr/>
            </a:pPr>
            <a:r>
              <a:rPr lang="en-US" sz="2000" dirty="0" smtClean="0">
                <a:latin typeface="Arial" pitchFamily="34" charset="0"/>
                <a:cs typeface="Arial" pitchFamily="34" charset="0"/>
              </a:rPr>
              <a:t>Effective </a:t>
            </a:r>
            <a:r>
              <a:rPr lang="en-US" sz="2000" dirty="0">
                <a:latin typeface="Arial" pitchFamily="34" charset="0"/>
                <a:cs typeface="Arial" pitchFamily="34" charset="0"/>
              </a:rPr>
              <a:t>Rate: 10% </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A9FE5292-AC8B-4B00-89A8-644CC8C862A7}" type="slidenum">
              <a:rPr lang="en-US" smtClean="0"/>
              <a:pPr>
                <a:defRPr/>
              </a:pPr>
              <a:t>61</a:t>
            </a:fld>
            <a:endParaRPr lang="en-US" dirty="0"/>
          </a:p>
        </p:txBody>
      </p:sp>
      <p:sp>
        <p:nvSpPr>
          <p:cNvPr id="9" name="Rounded Rectangle 8"/>
          <p:cNvSpPr/>
          <p:nvPr/>
        </p:nvSpPr>
        <p:spPr>
          <a:xfrm>
            <a:off x="88901" y="6623051"/>
            <a:ext cx="6794499" cy="18528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P5</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Compute and record amortization of bond discount using effective interest method.</a:t>
            </a:r>
          </a:p>
        </p:txBody>
      </p:sp>
      <p:sp>
        <p:nvSpPr>
          <p:cNvPr id="12" name="TextBox 11"/>
          <p:cNvSpPr txBox="1"/>
          <p:nvPr/>
        </p:nvSpPr>
        <p:spPr>
          <a:xfrm>
            <a:off x="8001000" y="7082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14B.1</a:t>
            </a:r>
            <a:endParaRPr lang="en-US" kern="0" dirty="0">
              <a:latin typeface="Berlin Sans FB" panose="020E0602020502020306" pitchFamily="34" charset="0"/>
            </a:endParaRPr>
          </a:p>
        </p:txBody>
      </p:sp>
      <p:pic>
        <p:nvPicPr>
          <p:cNvPr id="2" name="Picture 2" descr="C:\Users\User\AppData\Local\Temp\SNAGHTML1dfd88b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07" y="1358830"/>
            <a:ext cx="5467350" cy="5200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590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P6:	</a:t>
            </a:r>
            <a:r>
              <a:rPr lang="en-US" i="1" dirty="0"/>
              <a:t>Appendix </a:t>
            </a:r>
            <a:r>
              <a:rPr lang="en-US" i="1" dirty="0" smtClean="0"/>
              <a:t>14B</a:t>
            </a:r>
            <a:br>
              <a:rPr lang="en-US" i="1" dirty="0" smtClean="0"/>
            </a:br>
            <a:r>
              <a:rPr lang="en-US" dirty="0" smtClean="0"/>
              <a:t> </a:t>
            </a:r>
            <a:r>
              <a:rPr lang="en-US" dirty="0"/>
              <a:t>Compute and record amortization of bond </a:t>
            </a:r>
            <a:r>
              <a:rPr lang="en-US" dirty="0" smtClean="0"/>
              <a:t>premium using </a:t>
            </a:r>
            <a:r>
              <a:rPr lang="en-US" dirty="0"/>
              <a:t>effective interest </a:t>
            </a:r>
            <a:r>
              <a:rPr lang="en-US" dirty="0" smtClean="0"/>
              <a:t>method.</a:t>
            </a:r>
            <a:r>
              <a:rPr lang="en-US" dirty="0"/>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62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8570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791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457200" y="609600"/>
            <a:ext cx="8229600" cy="914400"/>
          </a:xfrm>
        </p:spPr>
        <p:txBody>
          <a:bodyPr rtlCol="0">
            <a:noAutofit/>
          </a:bodyPr>
          <a:lstStyle/>
          <a:p>
            <a:pPr eaLnBrk="1" fontAlgn="auto" hangingPunct="1">
              <a:spcAft>
                <a:spcPts val="0"/>
              </a:spcAft>
              <a:defRPr/>
            </a:pPr>
            <a:r>
              <a:rPr lang="en-US" altLang="en-US" sz="3600" b="1" dirty="0" smtClean="0"/>
              <a:t>Appendix 14B: </a:t>
            </a:r>
            <a:br>
              <a:rPr lang="en-US" altLang="en-US" sz="3600" b="1" dirty="0" smtClean="0"/>
            </a:br>
            <a:r>
              <a:rPr lang="en-US" altLang="en-US" sz="3600" b="1" dirty="0" smtClean="0"/>
              <a:t>Effective Interest Amortization</a:t>
            </a:r>
          </a:p>
        </p:txBody>
      </p:sp>
      <p:sp>
        <p:nvSpPr>
          <p:cNvPr id="11" name="TextBox 10"/>
          <p:cNvSpPr txBox="1"/>
          <p:nvPr/>
        </p:nvSpPr>
        <p:spPr>
          <a:xfrm>
            <a:off x="6079958" y="1790701"/>
            <a:ext cx="2971800" cy="2677656"/>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sz="2400" dirty="0">
                <a:latin typeface="Arial" pitchFamily="34" charset="0"/>
                <a:cs typeface="Arial" pitchFamily="34" charset="0"/>
              </a:rPr>
              <a:t>Effective Interest Amortization of Bond Premium</a:t>
            </a:r>
          </a:p>
          <a:p>
            <a:pPr algn="ctr">
              <a:defRPr/>
            </a:pPr>
            <a:endParaRPr lang="en-US" sz="2400" dirty="0" smtClean="0">
              <a:latin typeface="Arial" pitchFamily="34" charset="0"/>
              <a:cs typeface="Arial" pitchFamily="34" charset="0"/>
            </a:endParaRPr>
          </a:p>
          <a:p>
            <a:pPr algn="ctr">
              <a:defRPr/>
            </a:pPr>
            <a:r>
              <a:rPr lang="en-US" sz="2400" dirty="0" smtClean="0">
                <a:latin typeface="Arial" pitchFamily="34" charset="0"/>
                <a:cs typeface="Arial" pitchFamily="34" charset="0"/>
              </a:rPr>
              <a:t>Stated </a:t>
            </a:r>
            <a:r>
              <a:rPr lang="en-US" sz="2400" dirty="0">
                <a:latin typeface="Arial" pitchFamily="34" charset="0"/>
                <a:cs typeface="Arial" pitchFamily="34" charset="0"/>
              </a:rPr>
              <a:t>Rate: 12%</a:t>
            </a:r>
          </a:p>
          <a:p>
            <a:pPr algn="ctr">
              <a:defRPr/>
            </a:pPr>
            <a:endParaRPr lang="en-US" sz="2400" dirty="0" smtClean="0">
              <a:latin typeface="Arial" pitchFamily="34" charset="0"/>
              <a:cs typeface="Arial" pitchFamily="34" charset="0"/>
            </a:endParaRPr>
          </a:p>
          <a:p>
            <a:pPr algn="ctr">
              <a:defRPr/>
            </a:pPr>
            <a:r>
              <a:rPr lang="en-US" sz="2400" dirty="0" smtClean="0">
                <a:latin typeface="Arial" pitchFamily="34" charset="0"/>
                <a:cs typeface="Arial" pitchFamily="34" charset="0"/>
              </a:rPr>
              <a:t>Effective </a:t>
            </a:r>
            <a:r>
              <a:rPr lang="en-US" sz="2400" dirty="0">
                <a:latin typeface="Arial" pitchFamily="34" charset="0"/>
                <a:cs typeface="Arial" pitchFamily="34" charset="0"/>
              </a:rPr>
              <a:t>Rate: 10%</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A9FE5292-AC8B-4B00-89A8-644CC8C862A7}" type="slidenum">
              <a:rPr lang="en-US" smtClean="0"/>
              <a:pPr>
                <a:defRPr/>
              </a:pPr>
              <a:t>63</a:t>
            </a:fld>
            <a:endParaRPr lang="en-US" dirty="0"/>
          </a:p>
        </p:txBody>
      </p:sp>
      <p:sp>
        <p:nvSpPr>
          <p:cNvPr id="9" name="Rounded Rectangle 8"/>
          <p:cNvSpPr/>
          <p:nvPr/>
        </p:nvSpPr>
        <p:spPr>
          <a:xfrm>
            <a:off x="88901" y="6623051"/>
            <a:ext cx="6794499" cy="18528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P6</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t>Compute and record amortization of bond </a:t>
            </a:r>
            <a:r>
              <a:rPr lang="en-US" sz="1100" dirty="0" smtClean="0"/>
              <a:t>premium </a:t>
            </a:r>
            <a:r>
              <a:rPr lang="en-US" sz="1100" dirty="0"/>
              <a:t>using effective interest method.</a:t>
            </a:r>
          </a:p>
        </p:txBody>
      </p:sp>
      <p:sp>
        <p:nvSpPr>
          <p:cNvPr id="12" name="TextBox 11"/>
          <p:cNvSpPr txBox="1"/>
          <p:nvPr/>
        </p:nvSpPr>
        <p:spPr>
          <a:xfrm>
            <a:off x="8001000" y="7082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14B.2</a:t>
            </a:r>
            <a:endParaRPr lang="en-US" kern="0" dirty="0">
              <a:latin typeface="Berlin Sans FB" panose="020E0602020502020306" pitchFamily="34" charset="0"/>
            </a:endParaRPr>
          </a:p>
        </p:txBody>
      </p:sp>
      <p:pic>
        <p:nvPicPr>
          <p:cNvPr id="2" name="Picture 2" descr="C:\Users\User\AppData\Local\Temp\SNAGHTML1dff06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613452"/>
            <a:ext cx="5609171" cy="4634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C3:	</a:t>
            </a:r>
            <a:r>
              <a:rPr lang="en-US" i="1" dirty="0"/>
              <a:t> Appendix </a:t>
            </a:r>
            <a:r>
              <a:rPr lang="en-US" i="1" dirty="0" smtClean="0"/>
              <a:t>14C </a:t>
            </a:r>
            <a:br>
              <a:rPr lang="en-US" i="1" dirty="0" smtClean="0"/>
            </a:br>
            <a:r>
              <a:rPr lang="en-US" dirty="0" smtClean="0"/>
              <a:t>Describe accounting for leases and pensions.</a:t>
            </a: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64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76300" y="21986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5181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229600" cy="960438"/>
          </a:xfrm>
        </p:spPr>
        <p:txBody>
          <a:bodyPr rtlCol="0">
            <a:normAutofit fontScale="90000"/>
          </a:bodyPr>
          <a:lstStyle/>
          <a:p>
            <a:pPr eaLnBrk="1" fontAlgn="auto" hangingPunct="1">
              <a:spcAft>
                <a:spcPts val="0"/>
              </a:spcAft>
              <a:defRPr/>
            </a:pPr>
            <a:r>
              <a:rPr lang="en-US" altLang="en-US" b="1" dirty="0" smtClean="0"/>
              <a:t>Appendix 14C: Leases and Pensions</a:t>
            </a:r>
          </a:p>
        </p:txBody>
      </p:sp>
      <p:sp>
        <p:nvSpPr>
          <p:cNvPr id="100355" name="TextBox 2"/>
          <p:cNvSpPr txBox="1">
            <a:spLocks noChangeArrowheads="1"/>
          </p:cNvSpPr>
          <p:nvPr/>
        </p:nvSpPr>
        <p:spPr bwMode="auto">
          <a:xfrm>
            <a:off x="381000" y="1600201"/>
            <a:ext cx="8382000" cy="1015663"/>
          </a:xfrm>
          <a:prstGeom prst="rect">
            <a:avLst/>
          </a:prstGeom>
          <a:noFill/>
          <a:ln w="9525">
            <a:noFill/>
            <a:miter lim="800000"/>
            <a:headEnd/>
            <a:tailEnd/>
          </a:ln>
        </p:spPr>
        <p:txBody>
          <a:bodyPr wrap="square">
            <a:spAutoFit/>
          </a:bodyPr>
          <a:lstStyle/>
          <a:p>
            <a:pPr algn="ctr"/>
            <a:r>
              <a:rPr lang="en-US" altLang="en-US" sz="2000" dirty="0"/>
              <a:t>A lease is a contractual agreement between the lessor (asset owner) and the lessee (asset renter or tenant) that grants the lessee the right to use the asset for a period of time in return for cash (rent) payments.</a:t>
            </a:r>
          </a:p>
        </p:txBody>
      </p:sp>
      <p:sp>
        <p:nvSpPr>
          <p:cNvPr id="6" name="Rectangle 5"/>
          <p:cNvSpPr/>
          <p:nvPr/>
        </p:nvSpPr>
        <p:spPr>
          <a:xfrm>
            <a:off x="334963" y="2819401"/>
            <a:ext cx="8412162" cy="1384995"/>
          </a:xfrm>
          <a:prstGeom prst="rect">
            <a:avLst/>
          </a:prstGeom>
          <a:solidFill>
            <a:schemeClr val="accent1">
              <a:lumMod val="75000"/>
            </a:schemeClr>
          </a:solidFill>
        </p:spPr>
        <p:txBody>
          <a:bodyPr wrap="square">
            <a:spAutoFit/>
          </a:bodyPr>
          <a:lstStyle/>
          <a:p>
            <a:pPr algn="ctr">
              <a:defRPr/>
            </a:pPr>
            <a:r>
              <a:rPr lang="en-US" sz="2400" b="1" dirty="0">
                <a:solidFill>
                  <a:srgbClr val="FFFF00"/>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Operating Leases</a:t>
            </a:r>
            <a: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
            </a:r>
            <a:b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b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Operating leases are short-term (or cancelable) leases in which the lessor retains the risks and rewards of ownership. Examples include most car and apartment rental agreements.</a:t>
            </a:r>
          </a:p>
        </p:txBody>
      </p:sp>
      <p:sp>
        <p:nvSpPr>
          <p:cNvPr id="7" name="Rectangle 6"/>
          <p:cNvSpPr/>
          <p:nvPr/>
        </p:nvSpPr>
        <p:spPr>
          <a:xfrm>
            <a:off x="334963" y="4343401"/>
            <a:ext cx="8412162" cy="1692771"/>
          </a:xfrm>
          <a:prstGeom prst="rect">
            <a:avLst/>
          </a:prstGeom>
          <a:solidFill>
            <a:schemeClr val="accent2">
              <a:lumMod val="75000"/>
            </a:schemeClr>
          </a:solidFill>
          <a:ln>
            <a:solidFill>
              <a:schemeClr val="tx1"/>
            </a:solidFill>
          </a:ln>
        </p:spPr>
        <p:txBody>
          <a:bodyPr wrap="square">
            <a:spAutoFit/>
          </a:bodyPr>
          <a:lstStyle/>
          <a:p>
            <a:pPr algn="ctr">
              <a:defRPr/>
            </a:pPr>
            <a:r>
              <a:rPr lang="en-US" sz="2400" b="1" dirty="0">
                <a:solidFill>
                  <a:srgbClr val="FFFF00"/>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Capital Leases</a:t>
            </a:r>
            <a: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
            </a:r>
            <a:b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b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Capital leases are long-term (or non-cancelable) leases by which the lessor transfers substantially all risks and rewards of ownership to the lessee. Examples include leases of airplanes and department store buildings.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A9FE5292-AC8B-4B00-89A8-644CC8C862A7}" type="slidenum">
              <a:rPr lang="en-US" smtClean="0"/>
              <a:pPr>
                <a:defRPr/>
              </a:pPr>
              <a:t>65</a:t>
            </a:fld>
            <a:endParaRPr lang="en-US" dirty="0"/>
          </a:p>
        </p:txBody>
      </p:sp>
      <p:sp>
        <p:nvSpPr>
          <p:cNvPr id="10" name="Rounded Rectangle 9"/>
          <p:cNvSpPr/>
          <p:nvPr/>
        </p:nvSpPr>
        <p:spPr>
          <a:xfrm>
            <a:off x="88901" y="6623051"/>
            <a:ext cx="6794499" cy="18528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Describe </a:t>
            </a:r>
            <a:r>
              <a:rPr lang="en-US" sz="1100" dirty="0" smtClean="0"/>
              <a:t>accounting for leases and pensions.</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457200"/>
            <a:ext cx="8229600" cy="960438"/>
          </a:xfrm>
        </p:spPr>
        <p:txBody>
          <a:bodyPr rtlCol="0">
            <a:normAutofit fontScale="90000"/>
          </a:bodyPr>
          <a:lstStyle/>
          <a:p>
            <a:pPr eaLnBrk="1" fontAlgn="auto" hangingPunct="1">
              <a:spcAft>
                <a:spcPts val="0"/>
              </a:spcAft>
              <a:defRPr/>
            </a:pPr>
            <a:r>
              <a:rPr lang="en-US" altLang="en-US" b="1" dirty="0" smtClean="0"/>
              <a:t>Appendix 14C: Leases and Pensions</a:t>
            </a:r>
          </a:p>
        </p:txBody>
      </p:sp>
      <p:sp>
        <p:nvSpPr>
          <p:cNvPr id="101379" name="TextBox 2"/>
          <p:cNvSpPr txBox="1">
            <a:spLocks noChangeArrowheads="1"/>
          </p:cNvSpPr>
          <p:nvPr/>
        </p:nvSpPr>
        <p:spPr bwMode="auto">
          <a:xfrm>
            <a:off x="609600" y="1524000"/>
            <a:ext cx="7924800" cy="1200329"/>
          </a:xfrm>
          <a:prstGeom prst="rect">
            <a:avLst/>
          </a:prstGeom>
          <a:noFill/>
          <a:ln w="9525">
            <a:noFill/>
            <a:miter lim="800000"/>
            <a:headEnd/>
            <a:tailEnd/>
          </a:ln>
        </p:spPr>
        <p:txBody>
          <a:bodyPr wrap="square">
            <a:spAutoFit/>
          </a:bodyPr>
          <a:lstStyle/>
          <a:p>
            <a:pPr algn="ctr"/>
            <a:r>
              <a:rPr lang="en-US" altLang="en-US" sz="2400" dirty="0"/>
              <a:t>A pension is a contractual agreement between an employer and its employees for the employer to provide benefits (payments) to employees after they retire.</a:t>
            </a:r>
          </a:p>
        </p:txBody>
      </p:sp>
      <p:sp>
        <p:nvSpPr>
          <p:cNvPr id="7" name="Rectangle 6"/>
          <p:cNvSpPr/>
          <p:nvPr/>
        </p:nvSpPr>
        <p:spPr>
          <a:xfrm>
            <a:off x="609600" y="2895600"/>
            <a:ext cx="7848600" cy="2292350"/>
          </a:xfrm>
          <a:prstGeom prst="rect">
            <a:avLst/>
          </a:prstGeom>
          <a:solidFill>
            <a:schemeClr val="accent3">
              <a:lumMod val="50000"/>
            </a:schemeClr>
          </a:solidFill>
          <a:ln>
            <a:solidFill>
              <a:schemeClr val="tx1"/>
            </a:solidFill>
          </a:ln>
        </p:spPr>
        <p:txBody>
          <a:bodyPr>
            <a:spAutoFit/>
          </a:bodyPr>
          <a:lstStyle/>
          <a:p>
            <a:pPr algn="ctr">
              <a:defRPr/>
            </a:pPr>
            <a:r>
              <a:rPr lang="en-US" sz="2400" b="1" dirty="0">
                <a:solidFill>
                  <a:srgbClr val="FFFF00"/>
                </a:solidFill>
                <a:effectLst>
                  <a:outerShdw blurRad="38100" dist="38100" dir="2700000" algn="tl">
                    <a:srgbClr val="000000">
                      <a:alpha val="43137"/>
                    </a:srgbClr>
                  </a:outerShdw>
                </a:effectLst>
                <a:ea typeface="ＭＳ Ｐゴシック" pitchFamily="-108" charset="-128"/>
                <a:cs typeface="Arial" pitchFamily="34" charset="0"/>
              </a:rPr>
              <a:t>Defined Benefit Plans</a:t>
            </a:r>
          </a:p>
          <a:p>
            <a:pPr algn="ctr">
              <a:defRPr/>
            </a:pPr>
            <a:r>
              <a:rPr lang="en-US" sz="2400" dirty="0">
                <a:solidFill>
                  <a:schemeClr val="bg1"/>
                </a:solidFill>
                <a:effectLst>
                  <a:outerShdw blurRad="38100" dist="38100" dir="2700000" algn="tl">
                    <a:srgbClr val="000000">
                      <a:alpha val="43137"/>
                    </a:srgbClr>
                  </a:outerShdw>
                </a:effectLst>
                <a:ea typeface="ＭＳ Ｐゴシック" pitchFamily="-108" charset="-128"/>
                <a:cs typeface="Arial" pitchFamily="34" charset="0"/>
              </a:rPr>
              <a:t>The employer’s contributions vary, depending on assumptions about future pension assets and liabilities. A pension liability is reported when the accumulated benefit obligation is more than the plan assets, a           so-called underfunded plan.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9FE5292-AC8B-4B00-89A8-644CC8C862A7}" type="slidenum">
              <a:rPr lang="en-US" smtClean="0"/>
              <a:pPr>
                <a:defRPr/>
              </a:pPr>
              <a:t>66</a:t>
            </a:fld>
            <a:endParaRPr lang="en-US" dirty="0"/>
          </a:p>
        </p:txBody>
      </p:sp>
      <p:sp>
        <p:nvSpPr>
          <p:cNvPr id="10" name="Rounded Rectangle 9"/>
          <p:cNvSpPr/>
          <p:nvPr/>
        </p:nvSpPr>
        <p:spPr>
          <a:xfrm>
            <a:off x="88901" y="6623051"/>
            <a:ext cx="6794499" cy="18528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Describe </a:t>
            </a:r>
            <a:r>
              <a:rPr lang="en-US" sz="1100" dirty="0" smtClean="0"/>
              <a:t>accounting for leases and pensions.</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title"/>
          </p:nvPr>
        </p:nvSpPr>
        <p:spPr>
          <a:xfrm>
            <a:off x="457200" y="1676400"/>
            <a:ext cx="8229600" cy="1219200"/>
          </a:xfrm>
        </p:spPr>
        <p:txBody>
          <a:bodyPr/>
          <a:lstStyle/>
          <a:p>
            <a:pPr eaLnBrk="1" hangingPunct="1"/>
            <a:r>
              <a:rPr lang="en-US" altLang="en-US" b="1" dirty="0" smtClean="0"/>
              <a:t>End of Chapter 14</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A9FE5292-AC8B-4B00-89A8-644CC8C862A7}" type="slidenum">
              <a:rPr lang="en-US" smtClean="0"/>
              <a:pPr>
                <a:defRPr/>
              </a:pPr>
              <a:t>67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
          <p:cNvSpPr>
            <a:spLocks noGrp="1" noChangeArrowheads="1"/>
          </p:cNvSpPr>
          <p:nvPr>
            <p:ph type="title"/>
          </p:nvPr>
        </p:nvSpPr>
        <p:spPr>
          <a:xfrm>
            <a:off x="457200" y="609600"/>
            <a:ext cx="8229600" cy="914400"/>
          </a:xfrm>
        </p:spPr>
        <p:txBody>
          <a:bodyPr/>
          <a:lstStyle/>
          <a:p>
            <a:pPr eaLnBrk="1" hangingPunct="1"/>
            <a:r>
              <a:rPr lang="en-US" altLang="en-US" b="1" dirty="0" smtClean="0"/>
              <a:t>Bond Issuing Procedures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B9C365A7-E35F-401B-A197-BE328E9B41F3}" type="slidenum">
              <a:rPr lang="en-US" smtClean="0"/>
              <a:pPr>
                <a:defRPr/>
              </a:pPr>
              <a:t>7</a:t>
            </a:fld>
            <a:endParaRPr lang="en-US" dirty="0"/>
          </a:p>
        </p:txBody>
      </p:sp>
      <p:sp>
        <p:nvSpPr>
          <p:cNvPr id="8" name="Rounded Rectangle 7"/>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Compare bond financing with stock financing.</a:t>
            </a:r>
          </a:p>
        </p:txBody>
      </p:sp>
      <p:sp>
        <p:nvSpPr>
          <p:cNvPr id="7" name="TextBox 6"/>
          <p:cNvSpPr txBox="1"/>
          <p:nvPr/>
        </p:nvSpPr>
        <p:spPr>
          <a:xfrm>
            <a:off x="7924800" y="73581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14.2</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984060" y="1603513"/>
            <a:ext cx="5328280" cy="4079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619795"/>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smtClean="0"/>
              <a:t>Prepare </a:t>
            </a:r>
            <a:r>
              <a:rPr lang="en-US" dirty="0"/>
              <a:t>entries to record bond issuance and interest </a:t>
            </a:r>
            <a:r>
              <a:rPr lang="en-US" dirty="0" smtClean="0"/>
              <a:t>expense.</a:t>
            </a:r>
            <a:r>
              <a:rPr lang="en-US" dirty="0"/>
              <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AE661-7EBA-451B-BC55-48DAECBA5D64}" type="slidenum">
              <a:rPr lang="en-US" altLang="en-US" smtClean="0">
                <a:solidFill>
                  <a:srgbClr val="898989"/>
                </a:solidFill>
              </a:rPr>
              <a:pPr/>
              <a:t>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074692"/>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a:xfrm>
            <a:off x="457200" y="609600"/>
            <a:ext cx="8229600" cy="914400"/>
          </a:xfrm>
        </p:spPr>
        <p:txBody>
          <a:bodyPr/>
          <a:lstStyle/>
          <a:p>
            <a:pPr eaLnBrk="1" hangingPunct="1"/>
            <a:r>
              <a:rPr lang="en-US" altLang="en-US" b="1" dirty="0" smtClean="0"/>
              <a:t>Issuing Bonds at Par</a:t>
            </a:r>
          </a:p>
        </p:txBody>
      </p:sp>
      <p:sp>
        <p:nvSpPr>
          <p:cNvPr id="4099" name="Rectangle 2"/>
          <p:cNvSpPr>
            <a:spLocks noGrp="1" noChangeArrowheads="1"/>
          </p:cNvSpPr>
          <p:nvPr>
            <p:ph type="body" idx="4294967295"/>
          </p:nvPr>
        </p:nvSpPr>
        <p:spPr>
          <a:xfrm>
            <a:off x="685799" y="1676400"/>
            <a:ext cx="8086579" cy="1676401"/>
          </a:xfrm>
          <a:solidFill>
            <a:srgbClr val="F6E9B4"/>
          </a:solidFill>
          <a:ln w="12700" cap="flat">
            <a:solidFill>
              <a:schemeClr val="tx1"/>
            </a:solidFill>
          </a:ln>
        </p:spPr>
        <p:txBody>
          <a:bodyPr lIns="90488" tIns="44450" rIns="90488" bIns="44450" rtlCol="0">
            <a:normAutofit/>
          </a:bodyPr>
          <a:lstStyle/>
          <a:p>
            <a:pPr marL="0" algn="ctr" eaLnBrk="1" fontAlgn="auto" hangingPunct="1">
              <a:spcBef>
                <a:spcPts val="0"/>
              </a:spcBef>
              <a:spcAft>
                <a:spcPts val="0"/>
              </a:spcAft>
              <a:buFont typeface="Wingdings" pitchFamily="2" charset="2"/>
              <a:buNone/>
              <a:defRPr/>
            </a:pPr>
            <a:r>
              <a:rPr lang="en-US" sz="2000" b="1" dirty="0" smtClean="0"/>
              <a:t>On Dec. 31, 2017, a company issued the following bonds:</a:t>
            </a:r>
          </a:p>
          <a:p>
            <a:pPr marL="0" algn="ctr" eaLnBrk="1" fontAlgn="auto" hangingPunct="1">
              <a:spcBef>
                <a:spcPts val="0"/>
              </a:spcBef>
              <a:spcAft>
                <a:spcPts val="0"/>
              </a:spcAft>
              <a:buFont typeface="Wingdings" pitchFamily="2" charset="2"/>
              <a:buNone/>
              <a:defRPr/>
            </a:pPr>
            <a:r>
              <a:rPr lang="en-US" sz="2000" b="1" dirty="0" smtClean="0"/>
              <a:t>Par Value: $100,000</a:t>
            </a:r>
          </a:p>
          <a:p>
            <a:pPr algn="ctr" eaLnBrk="1" fontAlgn="auto" hangingPunct="1">
              <a:spcBef>
                <a:spcPct val="5000"/>
              </a:spcBef>
              <a:spcAft>
                <a:spcPts val="0"/>
              </a:spcAft>
              <a:buFont typeface="Wingdings" pitchFamily="2" charset="2"/>
              <a:buNone/>
              <a:defRPr/>
            </a:pPr>
            <a:r>
              <a:rPr lang="en-US" sz="2000" b="1" dirty="0" smtClean="0"/>
              <a:t>Stated Interest Rate: 8%</a:t>
            </a:r>
          </a:p>
          <a:p>
            <a:pPr algn="ctr" eaLnBrk="1" fontAlgn="auto" hangingPunct="1">
              <a:spcBef>
                <a:spcPct val="5000"/>
              </a:spcBef>
              <a:spcAft>
                <a:spcPts val="0"/>
              </a:spcAft>
              <a:buFont typeface="Wingdings" pitchFamily="2" charset="2"/>
              <a:buNone/>
              <a:defRPr/>
            </a:pPr>
            <a:r>
              <a:rPr lang="en-US" sz="2000" b="1" dirty="0" smtClean="0"/>
              <a:t>Interest Dates: 6/30 and 12/31</a:t>
            </a:r>
          </a:p>
          <a:p>
            <a:pPr algn="ctr" eaLnBrk="1" fontAlgn="auto" hangingPunct="1">
              <a:spcBef>
                <a:spcPct val="5000"/>
              </a:spcBef>
              <a:spcAft>
                <a:spcPts val="0"/>
              </a:spcAft>
              <a:buFont typeface="Wingdings" pitchFamily="2" charset="2"/>
              <a:buNone/>
              <a:defRPr/>
            </a:pPr>
            <a:r>
              <a:rPr lang="en-US" sz="2000" b="1" dirty="0" smtClean="0"/>
              <a:t>Maturity Date = Dec. 31, 2019 (2 years)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9FE5292-AC8B-4B00-89A8-644CC8C862A7}" type="slidenum">
              <a:rPr lang="en-US" smtClean="0"/>
              <a:pPr>
                <a:defRPr/>
              </a:pPr>
              <a:t>9</a:t>
            </a:fld>
            <a:endParaRPr lang="en-US" dirty="0"/>
          </a:p>
        </p:txBody>
      </p:sp>
      <p:sp>
        <p:nvSpPr>
          <p:cNvPr id="8" name="Rounded Rectangle 7"/>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to record bond issuance and interest expense.</a:t>
            </a:r>
          </a:p>
        </p:txBody>
      </p:sp>
      <p:pic>
        <p:nvPicPr>
          <p:cNvPr id="2" name="Picture 1"/>
          <p:cNvPicPr>
            <a:picLocks noChangeAspect="1"/>
          </p:cNvPicPr>
          <p:nvPr/>
        </p:nvPicPr>
        <p:blipFill>
          <a:blip r:embed="rId3"/>
          <a:stretch>
            <a:fillRect/>
          </a:stretch>
        </p:blipFill>
        <p:spPr>
          <a:xfrm>
            <a:off x="685799" y="3733799"/>
            <a:ext cx="8183218" cy="12578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bg/>
                                          </p:spTgt>
                                        </p:tgtEl>
                                        <p:attrNameLst>
                                          <p:attrName>style.visibility</p:attrName>
                                        </p:attrNameLst>
                                      </p:cBhvr>
                                      <p:to>
                                        <p:strVal val="visible"/>
                                      </p:to>
                                    </p:set>
                                    <p:animEffect transition="in" filter="wipe(up)">
                                      <p:cBhvr>
                                        <p:cTn id="7" dur="500"/>
                                        <p:tgtEl>
                                          <p:spTgt spid="4099">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wipe(up)">
                                      <p:cBhvr>
                                        <p:cTn id="10" dur="500"/>
                                        <p:tgtEl>
                                          <p:spTgt spid="4099">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wipe(up)">
                                      <p:cBhvr>
                                        <p:cTn id="13" dur="500"/>
                                        <p:tgtEl>
                                          <p:spTgt spid="4099">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wipe(up)">
                                      <p:cBhvr>
                                        <p:cTn id="16" dur="500"/>
                                        <p:tgtEl>
                                          <p:spTgt spid="4099">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wipe(up)">
                                      <p:cBhvr>
                                        <p:cTn id="19" dur="500"/>
                                        <p:tgtEl>
                                          <p:spTgt spid="4099">
                                            <p:txEl>
                                              <p:pRg st="3" end="3"/>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wipe(up)">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3963</TotalTime>
  <Words>11529</Words>
  <Application>Microsoft Office PowerPoint</Application>
  <PresentationFormat>On-screen Show (4:3)</PresentationFormat>
  <Paragraphs>1189</Paragraphs>
  <Slides>67</Slides>
  <Notes>67</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2</vt:i4>
      </vt:variant>
      <vt:variant>
        <vt:lpstr>Slide Titles</vt:lpstr>
      </vt:variant>
      <vt:variant>
        <vt:i4>67</vt:i4>
      </vt:variant>
    </vt:vector>
  </HeadingPairs>
  <TitlesOfParts>
    <vt:vector size="88" baseType="lpstr">
      <vt:lpstr>ＭＳ Ｐゴシック</vt:lpstr>
      <vt:lpstr>Arial</vt:lpstr>
      <vt:lpstr>Arial Narrow</vt:lpstr>
      <vt:lpstr>Berlin Sans FB</vt:lpstr>
      <vt:lpstr>Calibri</vt:lpstr>
      <vt:lpstr>Palatino Linotype</vt:lpstr>
      <vt:lpstr>Proxima Nova</vt:lpstr>
      <vt:lpstr>Times</vt:lpstr>
      <vt:lpstr>Times New Roman</vt:lpstr>
      <vt:lpstr>Wingdings</vt:lpstr>
      <vt:lpstr>Theme1</vt:lpstr>
      <vt:lpstr>1_Office Theme</vt:lpstr>
      <vt:lpstr>Office Theme</vt:lpstr>
      <vt:lpstr>3_Office Theme</vt:lpstr>
      <vt:lpstr>4_Office Theme</vt:lpstr>
      <vt:lpstr>5_Office Theme</vt:lpstr>
      <vt:lpstr>6_Office Theme</vt:lpstr>
      <vt:lpstr>2_Office Theme</vt:lpstr>
      <vt:lpstr>7_Office Theme</vt:lpstr>
      <vt:lpstr>Microsoft ClipArt Gallery</vt:lpstr>
      <vt:lpstr>Worksheet</vt:lpstr>
      <vt:lpstr>Long-Term Liabilities</vt:lpstr>
      <vt:lpstr>PowerPoint Presentation</vt:lpstr>
      <vt:lpstr>   A1:  Compare bond financing with stock financing.   </vt:lpstr>
      <vt:lpstr>Bond Financing</vt:lpstr>
      <vt:lpstr>Bond Financing</vt:lpstr>
      <vt:lpstr>Bond Trading</vt:lpstr>
      <vt:lpstr>Bond Issuing Procedures</vt:lpstr>
      <vt:lpstr>   P1:  Prepare entries to record bond issuance and interest expense. </vt:lpstr>
      <vt:lpstr>Issuing Bonds at Par</vt:lpstr>
      <vt:lpstr>Issuing Bonds at Par</vt:lpstr>
      <vt:lpstr>Issuing Bonds at Par</vt:lpstr>
      <vt:lpstr>PowerPoint Presentation</vt:lpstr>
      <vt:lpstr>Bond Discount or Premium</vt:lpstr>
      <vt:lpstr>   P2:  Compute and record amortization of bond discount using straight-line method.   </vt:lpstr>
      <vt:lpstr>Issuing Bonds at a Discount</vt:lpstr>
      <vt:lpstr>Issuing Bonds at a Discount</vt:lpstr>
      <vt:lpstr>Amortizing a Discount Bond</vt:lpstr>
      <vt:lpstr>Issuing Bonds at a Discount</vt:lpstr>
      <vt:lpstr>PowerPoint Presentation</vt:lpstr>
      <vt:lpstr>PowerPoint Presentation</vt:lpstr>
      <vt:lpstr>PowerPoint Presentation</vt:lpstr>
      <vt:lpstr>PowerPoint Presentation</vt:lpstr>
      <vt:lpstr>PowerPoint Presentation</vt:lpstr>
      <vt:lpstr>   P3:  Compute and record amortization of bond premium  using straight-line method.   </vt:lpstr>
      <vt:lpstr>Issuing Bonds at a Premium</vt:lpstr>
      <vt:lpstr>Issuing Bonds at a Premium</vt:lpstr>
      <vt:lpstr>Issuing Bonds at a Premium</vt:lpstr>
      <vt:lpstr>Amortizing a Premium Bond</vt:lpstr>
      <vt:lpstr>Amortizing a Premium Bond</vt:lpstr>
      <vt:lpstr>PowerPoint Presentation</vt:lpstr>
      <vt:lpstr>PowerPoint Presentation</vt:lpstr>
      <vt:lpstr>PowerPoint Presentation</vt:lpstr>
      <vt:lpstr>PowerPoint Presentation</vt:lpstr>
      <vt:lpstr>   P4:  Record the retirement of bonds.   </vt:lpstr>
      <vt:lpstr>Bond Retirement</vt:lpstr>
      <vt:lpstr>Bond Retirement before Maturity</vt:lpstr>
      <vt:lpstr>Bond Retirement</vt:lpstr>
      <vt:lpstr>   C1:  Explain the types of notes and prepare entries to account for notes. </vt:lpstr>
      <vt:lpstr>Long-Term Notes Payable</vt:lpstr>
      <vt:lpstr>Long-Term Notes Payable</vt:lpstr>
      <vt:lpstr>Long-Term Notes Payable</vt:lpstr>
      <vt:lpstr>Installment Notes</vt:lpstr>
      <vt:lpstr>Installment Notes with Equal Payments</vt:lpstr>
      <vt:lpstr>Installment Notes with Equal Payments</vt:lpstr>
      <vt:lpstr>Mortgage Notes and Bonds</vt:lpstr>
      <vt:lpstr>PowerPoint Presentation</vt:lpstr>
      <vt:lpstr>PowerPoint Presentation</vt:lpstr>
      <vt:lpstr>PowerPoint Presentation</vt:lpstr>
      <vt:lpstr>PowerPoint Presentation</vt:lpstr>
      <vt:lpstr>PowerPoint Presentation</vt:lpstr>
      <vt:lpstr>   A2:  Compare bond financing with stock financing.   </vt:lpstr>
      <vt:lpstr>Features of Bonds and Notes</vt:lpstr>
      <vt:lpstr>   A3:  Compute the  debt-to-equity ratio and explain its use. </vt:lpstr>
      <vt:lpstr>Debt-to-Equity Ratio</vt:lpstr>
      <vt:lpstr>   C2: Appendix 14A  Explain and compute bond pricing.   </vt:lpstr>
      <vt:lpstr>Bond Pricing</vt:lpstr>
      <vt:lpstr>Present Value of Discount Bond</vt:lpstr>
      <vt:lpstr>Present Value of Discount Bond</vt:lpstr>
      <vt:lpstr>Present Value of Premium Bond</vt:lpstr>
      <vt:lpstr>   P5: Appendix 14B  Compute and record amortization of bond discount using effective interest method.  </vt:lpstr>
      <vt:lpstr>Appendix 14B:  Effective Interest Amortization</vt:lpstr>
      <vt:lpstr>   P6: Appendix 14B  Compute and record amortization of bond premium using effective interest method.   </vt:lpstr>
      <vt:lpstr>Appendix 14B:  Effective Interest Amortization</vt:lpstr>
      <vt:lpstr>  C3:  Appendix 14C  Describe accounting for leases and pensions.</vt:lpstr>
      <vt:lpstr>Appendix 14C: Leases and Pensions</vt:lpstr>
      <vt:lpstr>Appendix 14C: Leases and Pensions</vt:lpstr>
      <vt:lpstr>End of Chapter 14</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419</cp:revision>
  <dcterms:created xsi:type="dcterms:W3CDTF">2008-06-11T19:43:46Z</dcterms:created>
  <dcterms:modified xsi:type="dcterms:W3CDTF">2018-01-02T00:03:06Z</dcterms:modified>
</cp:coreProperties>
</file>