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072" r:id="rId2"/>
    <p:sldMasterId id="2147484110" r:id="rId3"/>
    <p:sldMasterId id="2147484158" r:id="rId4"/>
    <p:sldMasterId id="2147484194" r:id="rId5"/>
    <p:sldMasterId id="2147484594" r:id="rId6"/>
    <p:sldMasterId id="2147484606" r:id="rId7"/>
    <p:sldMasterId id="2147484642" r:id="rId8"/>
    <p:sldMasterId id="2147484654" r:id="rId9"/>
    <p:sldMasterId id="2147484666" r:id="rId10"/>
    <p:sldMasterId id="2147484678" r:id="rId11"/>
    <p:sldMasterId id="2147484690" r:id="rId12"/>
  </p:sldMasterIdLst>
  <p:notesMasterIdLst>
    <p:notesMasterId r:id="rId94"/>
  </p:notesMasterIdLst>
  <p:handoutMasterIdLst>
    <p:handoutMasterId r:id="rId95"/>
  </p:handoutMasterIdLst>
  <p:sldIdLst>
    <p:sldId id="301" r:id="rId13"/>
    <p:sldId id="345" r:id="rId14"/>
    <p:sldId id="316" r:id="rId15"/>
    <p:sldId id="260" r:id="rId16"/>
    <p:sldId id="261" r:id="rId17"/>
    <p:sldId id="262" r:id="rId18"/>
    <p:sldId id="318" r:id="rId19"/>
    <p:sldId id="263" r:id="rId20"/>
    <p:sldId id="264" r:id="rId21"/>
    <p:sldId id="265" r:id="rId22"/>
    <p:sldId id="363" r:id="rId23"/>
    <p:sldId id="364" r:id="rId24"/>
    <p:sldId id="320" r:id="rId25"/>
    <p:sldId id="330" r:id="rId26"/>
    <p:sldId id="269" r:id="rId27"/>
    <p:sldId id="270" r:id="rId28"/>
    <p:sldId id="332" r:id="rId29"/>
    <p:sldId id="331" r:id="rId30"/>
    <p:sldId id="333" r:id="rId31"/>
    <p:sldId id="334" r:id="rId32"/>
    <p:sldId id="349" r:id="rId33"/>
    <p:sldId id="274" r:id="rId34"/>
    <p:sldId id="335" r:id="rId35"/>
    <p:sldId id="336" r:id="rId36"/>
    <p:sldId id="277" r:id="rId37"/>
    <p:sldId id="337" r:id="rId38"/>
    <p:sldId id="338" r:id="rId39"/>
    <p:sldId id="382" r:id="rId40"/>
    <p:sldId id="383" r:id="rId41"/>
    <p:sldId id="384" r:id="rId42"/>
    <p:sldId id="321" r:id="rId43"/>
    <p:sldId id="339" r:id="rId44"/>
    <p:sldId id="281" r:id="rId45"/>
    <p:sldId id="340" r:id="rId46"/>
    <p:sldId id="283" r:id="rId47"/>
    <p:sldId id="341" r:id="rId48"/>
    <p:sldId id="285" r:id="rId49"/>
    <p:sldId id="342" r:id="rId50"/>
    <p:sldId id="343" r:id="rId51"/>
    <p:sldId id="385" r:id="rId52"/>
    <p:sldId id="386" r:id="rId53"/>
    <p:sldId id="387" r:id="rId54"/>
    <p:sldId id="388" r:id="rId55"/>
    <p:sldId id="322" r:id="rId56"/>
    <p:sldId id="344" r:id="rId57"/>
    <p:sldId id="289" r:id="rId58"/>
    <p:sldId id="290" r:id="rId59"/>
    <p:sldId id="372" r:id="rId60"/>
    <p:sldId id="373" r:id="rId61"/>
    <p:sldId id="374" r:id="rId62"/>
    <p:sldId id="323" r:id="rId63"/>
    <p:sldId id="291" r:id="rId64"/>
    <p:sldId id="292" r:id="rId65"/>
    <p:sldId id="293" r:id="rId66"/>
    <p:sldId id="375" r:id="rId67"/>
    <p:sldId id="376" r:id="rId68"/>
    <p:sldId id="377" r:id="rId69"/>
    <p:sldId id="325" r:id="rId70"/>
    <p:sldId id="295" r:id="rId71"/>
    <p:sldId id="351" r:id="rId72"/>
    <p:sldId id="327" r:id="rId73"/>
    <p:sldId id="296" r:id="rId74"/>
    <p:sldId id="329" r:id="rId75"/>
    <p:sldId id="298" r:id="rId76"/>
    <p:sldId id="352" r:id="rId77"/>
    <p:sldId id="299" r:id="rId78"/>
    <p:sldId id="300" r:id="rId79"/>
    <p:sldId id="346" r:id="rId80"/>
    <p:sldId id="353" r:id="rId81"/>
    <p:sldId id="355" r:id="rId82"/>
    <p:sldId id="354" r:id="rId83"/>
    <p:sldId id="356" r:id="rId84"/>
    <p:sldId id="378" r:id="rId85"/>
    <p:sldId id="379" r:id="rId86"/>
    <p:sldId id="380" r:id="rId87"/>
    <p:sldId id="381" r:id="rId88"/>
    <p:sldId id="347" r:id="rId89"/>
    <p:sldId id="359" r:id="rId90"/>
    <p:sldId id="360" r:id="rId91"/>
    <p:sldId id="361" r:id="rId92"/>
    <p:sldId id="258" r:id="rId9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1" clrIdx="0"/>
  <p:cmAuthor id="1" name="Helen" initials="H" lastIdx="3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28" autoAdjust="0"/>
    <p:restoredTop sz="88689" autoAdjust="0"/>
  </p:normalViewPr>
  <p:slideViewPr>
    <p:cSldViewPr>
      <p:cViewPr varScale="1">
        <p:scale>
          <a:sx n="79" d="100"/>
          <a:sy n="79" d="100"/>
        </p:scale>
        <p:origin x="1344" y="67"/>
      </p:cViewPr>
      <p:guideLst>
        <p:guide orient="horz" pos="2160"/>
        <p:guide pos="2880"/>
      </p:guideLst>
    </p:cSldViewPr>
  </p:slideViewPr>
  <p:outlineViewPr>
    <p:cViewPr>
      <p:scale>
        <a:sx n="33" d="100"/>
        <a:sy n="33" d="100"/>
      </p:scale>
      <p:origin x="0" y="-169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460"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handoutMaster" Target="handoutMasters/handoutMaster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5-</a:t>
            </a:r>
            <a:fld id="{9F9F7A26-02A8-4C16-BA64-C451AF08790D}" type="slidenum">
              <a:rPr lang="en-US"/>
              <a:pPr>
                <a:defRPr/>
              </a:pPr>
              <a:t>‹#›</a:t>
            </a:fld>
            <a:endParaRPr lang="en-US" dirty="0"/>
          </a:p>
        </p:txBody>
      </p:sp>
    </p:spTree>
    <p:extLst>
      <p:ext uri="{BB962C8B-B14F-4D97-AF65-F5344CB8AC3E}">
        <p14:creationId xmlns:p14="http://schemas.microsoft.com/office/powerpoint/2010/main" val="24197917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smtClean="0">
                <a:latin typeface="+mn-lt"/>
                <a:cs typeface="+mn-cs"/>
              </a:rPr>
              <a:t>5 - </a:t>
            </a:r>
            <a:fld id="{A5810FB1-E943-49D8-BF34-78A8CE9DC29A}"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6163169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Tree>
    <p:extLst>
      <p:ext uri="{BB962C8B-B14F-4D97-AF65-F5344CB8AC3E}">
        <p14:creationId xmlns:p14="http://schemas.microsoft.com/office/powerpoint/2010/main" val="3636506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TextEdit="1"/>
          </p:cNvSpPr>
          <p:nvPr>
            <p:ph type="sldImg"/>
          </p:nvPr>
        </p:nvSpPr>
        <p:spPr bwMode="auto">
          <a:noFill/>
          <a:ln>
            <a:solidFill>
              <a:srgbClr val="000000"/>
            </a:solidFill>
            <a:miter lim="800000"/>
            <a:headEnd/>
            <a:tailEnd/>
          </a:ln>
        </p:spPr>
      </p:sp>
      <p:sp>
        <p:nvSpPr>
          <p:cNvPr id="23245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Two alternative inventory accounting systems can be used to collect information about cost of goods sold and cost of inventory: </a:t>
            </a:r>
            <a:r>
              <a:rPr lang="en-US" i="1" dirty="0" smtClean="0"/>
              <a:t>perpetual system </a:t>
            </a:r>
            <a:r>
              <a:rPr lang="en-US" dirty="0" smtClean="0"/>
              <a:t>or </a:t>
            </a:r>
            <a:r>
              <a:rPr lang="en-US" i="1" dirty="0" smtClean="0"/>
              <a:t>periodic system</a:t>
            </a:r>
            <a:r>
              <a:rPr lang="en-US" dirty="0" smtClean="0"/>
              <a:t>. </a:t>
            </a:r>
          </a:p>
          <a:p>
            <a:endParaRPr lang="en-US" dirty="0" smtClean="0"/>
          </a:p>
          <a:p>
            <a:r>
              <a:rPr lang="en-US" b="1" dirty="0" smtClean="0"/>
              <a:t>Perpetual inventory system </a:t>
            </a:r>
            <a:r>
              <a:rPr lang="en-US" dirty="0" smtClean="0"/>
              <a:t>updates accounting records for </a:t>
            </a:r>
            <a:r>
              <a:rPr lang="en-US" i="1" dirty="0" smtClean="0"/>
              <a:t>each</a:t>
            </a:r>
            <a:r>
              <a:rPr lang="en-US" dirty="0" smtClean="0"/>
              <a:t> purchase and sale of inventory.  </a:t>
            </a:r>
          </a:p>
          <a:p>
            <a:r>
              <a:rPr lang="en-US" b="1" dirty="0" smtClean="0"/>
              <a:t>Periodic inventory system </a:t>
            </a:r>
            <a:r>
              <a:rPr lang="en-US" dirty="0" smtClean="0"/>
              <a:t>updates the accounting records for purchases and sales of inventory </a:t>
            </a:r>
            <a:r>
              <a:rPr lang="en-US" i="1" dirty="0" smtClean="0"/>
              <a:t>only at the end of a period</a:t>
            </a:r>
            <a:r>
              <a:rPr lang="en-US" dirty="0" smtClean="0"/>
              <a:t>. </a:t>
            </a:r>
          </a:p>
          <a:p>
            <a:endParaRPr lang="en-US" dirty="0" smtClean="0"/>
          </a:p>
          <a:p>
            <a:r>
              <a:rPr lang="en-US" dirty="0" smtClean="0"/>
              <a:t>Technological advances and competitive pressures have dramatically increased the use of the perpetual system. It gives managers immediate access to information on sales and inventory levels, where they can strategically react to increase profit.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Review what you have learned in the following NEED-TO-KNOW Slides.</a:t>
            </a:r>
            <a:endParaRPr lang="en-US" altLang="en-US" dirty="0" smtClean="0"/>
          </a:p>
        </p:txBody>
      </p:sp>
    </p:spTree>
    <p:extLst>
      <p:ext uri="{BB962C8B-B14F-4D97-AF65-F5344CB8AC3E}">
        <p14:creationId xmlns:p14="http://schemas.microsoft.com/office/powerpoint/2010/main" val="1431097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5.1</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42513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5.1</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77321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4066858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269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smtClean="0"/>
              <a:t>To illustrate, Z-Mart records a $500 cash purchase of merchandise on November 2 as follows: debit Merchandise Inventory and credit Cash.</a:t>
            </a:r>
          </a:p>
          <a:p>
            <a:pPr eaLnBrk="1" hangingPunct="1"/>
            <a:endParaRPr lang="en-US" altLang="en-US" dirty="0" smtClean="0"/>
          </a:p>
          <a:p>
            <a:pPr eaLnBrk="1" hangingPunct="1"/>
            <a:r>
              <a:rPr lang="en-US" dirty="0" smtClean="0"/>
              <a:t>If these goods were instead purchased on credit, and no discounts were offered for early payment, Z-Mart would make the same entry except that Accounts Payable would be credited instead of Cash.</a:t>
            </a:r>
            <a:endParaRPr lang="en-US" altLang="en-US" dirty="0" smtClean="0"/>
          </a:p>
        </p:txBody>
      </p:sp>
    </p:spTree>
    <p:extLst>
      <p:ext uri="{BB962C8B-B14F-4D97-AF65-F5344CB8AC3E}">
        <p14:creationId xmlns:p14="http://schemas.microsoft.com/office/powerpoint/2010/main" val="767475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449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smtClean="0"/>
              <a:t>The purchase of goods on credit requires a clear statement of expected future payments and dates to avoid misunderstandings. </a:t>
            </a:r>
            <a:r>
              <a:rPr lang="en-US" b="1" dirty="0" smtClean="0"/>
              <a:t>Credit terms </a:t>
            </a:r>
            <a:r>
              <a:rPr lang="en-US" dirty="0" smtClean="0"/>
              <a:t>for a purchase include the amounts and timing of payments from a buyer to a seller. Credit terms usually reflect an industry’s practices. To illustrate, when sellers require payment within 10 days after the end of the month of the invoice date, the invoice will show credit terms as “n/10 EOM,” which stands for net 10 days after end of month (</a:t>
            </a:r>
            <a:r>
              <a:rPr lang="en-US" b="1" dirty="0" smtClean="0"/>
              <a:t>EOM</a:t>
            </a:r>
            <a:r>
              <a:rPr lang="en-US" dirty="0" smtClean="0"/>
              <a:t>). When sellers require payment within 30 days after the invoice date, the invoice shows credit terms of “n/30,” which stands for </a:t>
            </a:r>
            <a:r>
              <a:rPr lang="en-US" i="1" dirty="0" smtClean="0"/>
              <a:t>net 30 days</a:t>
            </a:r>
            <a:r>
              <a:rPr lang="en-US" dirty="0" smtClean="0"/>
              <a:t>.</a:t>
            </a:r>
          </a:p>
          <a:p>
            <a:pPr eaLnBrk="1" hangingPunct="1"/>
            <a:endParaRPr lang="en-US" dirty="0" smtClean="0"/>
          </a:p>
          <a:p>
            <a:pPr eaLnBrk="1" hangingPunct="1"/>
            <a:r>
              <a:rPr lang="en-US" dirty="0" smtClean="0"/>
              <a:t>Sellers can grant a </a:t>
            </a:r>
            <a:r>
              <a:rPr lang="en-US" b="1" dirty="0" smtClean="0"/>
              <a:t>cash discount </a:t>
            </a:r>
            <a:r>
              <a:rPr lang="en-US" dirty="0" smtClean="0"/>
              <a:t>to encourage buyers to pay earlier. A buyer views a cash discount as a </a:t>
            </a:r>
            <a:r>
              <a:rPr lang="en-US" b="1" dirty="0" smtClean="0"/>
              <a:t>purchase discount. </a:t>
            </a:r>
            <a:r>
              <a:rPr lang="en-US" dirty="0" smtClean="0"/>
              <a:t>A seller views a cash discount as a </a:t>
            </a:r>
            <a:r>
              <a:rPr lang="en-US" b="1" dirty="0" smtClean="0"/>
              <a:t>sales discount. </a:t>
            </a:r>
            <a:r>
              <a:rPr lang="en-US" dirty="0" smtClean="0"/>
              <a:t>Any cash discounts are described in the credit terms on the invoice. For example, credit terms of “2/10, n/60” mean that full payment is due within a 60-day credit period, but the buyer can deduct 2% of the invoice amount if payment is made within 10 days of the invoice date. This reduced payment applies only for the </a:t>
            </a:r>
            <a:r>
              <a:rPr lang="en-US" b="1" dirty="0" smtClean="0"/>
              <a:t>discount period.</a:t>
            </a:r>
            <a:endParaRPr lang="en-US" dirty="0" smtClean="0"/>
          </a:p>
          <a:p>
            <a:pPr eaLnBrk="1" hangingPunct="1"/>
            <a:endParaRPr lang="en-US" altLang="en-US" dirty="0" smtClean="0"/>
          </a:p>
        </p:txBody>
      </p:sp>
    </p:spTree>
    <p:extLst>
      <p:ext uri="{BB962C8B-B14F-4D97-AF65-F5344CB8AC3E}">
        <p14:creationId xmlns:p14="http://schemas.microsoft.com/office/powerpoint/2010/main" val="1161974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552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altLang="en-US" dirty="0" smtClean="0"/>
              <a:t>Purchase discount terms are typically written as this slide shows. This particular discount term would be read as “two ten, net thirty.”  </a:t>
            </a:r>
          </a:p>
          <a:p>
            <a:pPr eaLnBrk="1" hangingPunct="1"/>
            <a:endParaRPr lang="en-US" altLang="en-US" dirty="0" smtClean="0"/>
          </a:p>
          <a:p>
            <a:pPr eaLnBrk="1" hangingPunct="1"/>
            <a:r>
              <a:rPr lang="en-US" altLang="en-US" dirty="0" smtClean="0"/>
              <a:t>The first number represents the discount percentage.  </a:t>
            </a:r>
          </a:p>
          <a:p>
            <a:pPr eaLnBrk="1" hangingPunct="1"/>
            <a:r>
              <a:rPr lang="en-US" altLang="en-US" dirty="0" smtClean="0"/>
              <a:t>The second number represents the discount period (in days).  </a:t>
            </a:r>
          </a:p>
          <a:p>
            <a:pPr eaLnBrk="1" hangingPunct="1"/>
            <a:r>
              <a:rPr lang="en-US" altLang="en-US" dirty="0" smtClean="0"/>
              <a:t>The letter “n” stands for the word net.</a:t>
            </a:r>
          </a:p>
          <a:p>
            <a:pPr eaLnBrk="1" hangingPunct="1"/>
            <a:r>
              <a:rPr lang="en-US" altLang="en-US" dirty="0" smtClean="0"/>
              <a:t>The last number represents the entire credit period (in days).</a:t>
            </a:r>
          </a:p>
          <a:p>
            <a:pPr eaLnBrk="1" hangingPunct="1"/>
            <a:r>
              <a:rPr lang="en-US" altLang="en-US" dirty="0" smtClean="0"/>
              <a:t>In this case, if the customer pays within 10 days, then a 2% discount may be taken. If not, then all of the amount is due within 30 days.</a:t>
            </a:r>
          </a:p>
        </p:txBody>
      </p:sp>
    </p:spTree>
    <p:extLst>
      <p:ext uri="{BB962C8B-B14F-4D97-AF65-F5344CB8AC3E}">
        <p14:creationId xmlns:p14="http://schemas.microsoft.com/office/powerpoint/2010/main" val="4186720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678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To illustrate how a buyer accounts for a purchases discount, assume that on November 2, Z-Mart purchases $500 of merchandise </a:t>
            </a:r>
            <a:r>
              <a:rPr lang="en-US" sz="1200" b="1" i="1" u="none" strike="noStrike" kern="1200" baseline="0" dirty="0" smtClean="0">
                <a:solidFill>
                  <a:schemeClr val="tx1"/>
                </a:solidFill>
                <a:latin typeface="+mn-lt"/>
                <a:ea typeface="+mn-ea"/>
                <a:cs typeface="+mn-cs"/>
              </a:rPr>
              <a:t>on credit </a:t>
            </a:r>
            <a:r>
              <a:rPr lang="en-US" sz="1200" b="0" i="0" u="none" strike="noStrike" kern="1200" baseline="0" dirty="0" smtClean="0">
                <a:solidFill>
                  <a:schemeClr val="tx1"/>
                </a:solidFill>
                <a:latin typeface="+mn-lt"/>
                <a:ea typeface="+mn-ea"/>
                <a:cs typeface="+mn-cs"/>
              </a:rPr>
              <a:t>with terms of 2∕10, n∕30. The amount due, if paid on or before November 12, is $490, computed as $500 − ($500 × 2%)—or alternatively computed as $500 × (100% − 2%). Many buyers take advantage of a purchases discount because of the usually high interest rate implied by not taking it.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Z-Mart does not pay within the 10-day 2% discount period, it can delay payment by 20 more days, at which point it must pay $500. The </a:t>
            </a:r>
            <a:r>
              <a:rPr lang="en-US" sz="1200" b="0" i="1" u="none" strike="noStrike" kern="1200" baseline="0" dirty="0" smtClean="0">
                <a:solidFill>
                  <a:schemeClr val="tx1"/>
                </a:solidFill>
                <a:latin typeface="+mn-lt"/>
                <a:ea typeface="+mn-ea"/>
                <a:cs typeface="+mn-cs"/>
              </a:rPr>
              <a:t>gross method </a:t>
            </a:r>
            <a:r>
              <a:rPr lang="en-US" sz="1200" b="0" i="0" u="none" strike="noStrike" kern="1200" baseline="0" dirty="0" smtClean="0">
                <a:solidFill>
                  <a:schemeClr val="tx1"/>
                </a:solidFill>
                <a:latin typeface="+mn-lt"/>
                <a:ea typeface="+mn-ea"/>
                <a:cs typeface="+mn-cs"/>
              </a:rPr>
              <a:t>for recording purchases enters the full invoice (gross) amount for merchandise. If Z-Mart uses the gross method, it makes the following entry dated as of the invoice date: debit to Merchandise Inventory and credit to Accounts Payable for $500.</a:t>
            </a:r>
            <a:endParaRPr lang="en-US" dirty="0" smtClean="0"/>
          </a:p>
        </p:txBody>
      </p:sp>
    </p:spTree>
    <p:extLst>
      <p:ext uri="{BB962C8B-B14F-4D97-AF65-F5344CB8AC3E}">
        <p14:creationId xmlns:p14="http://schemas.microsoft.com/office/powerpoint/2010/main" val="4132156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371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smtClean="0"/>
              <a:t>When a manufacturer or wholesaler prepares a catalog of items it has for sale, it usually gives each item a </a:t>
            </a:r>
            <a:r>
              <a:rPr lang="en-US" b="1" dirty="0" smtClean="0"/>
              <a:t>list price, </a:t>
            </a:r>
            <a:r>
              <a:rPr lang="en-US" dirty="0" smtClean="0"/>
              <a:t>also called a </a:t>
            </a:r>
            <a:r>
              <a:rPr lang="en-US" i="1" dirty="0" smtClean="0"/>
              <a:t>catalog price</a:t>
            </a:r>
            <a:r>
              <a:rPr lang="en-US" b="1" dirty="0" smtClean="0"/>
              <a:t>. </a:t>
            </a:r>
            <a:r>
              <a:rPr lang="en-US" dirty="0" smtClean="0"/>
              <a:t>However, an item’s intended </a:t>
            </a:r>
            <a:r>
              <a:rPr lang="en-US" i="1" dirty="0" smtClean="0"/>
              <a:t>selling price </a:t>
            </a:r>
            <a:r>
              <a:rPr lang="en-US" dirty="0" smtClean="0"/>
              <a:t>equals list price minus a given percent called a </a:t>
            </a:r>
            <a:r>
              <a:rPr lang="en-US" b="1" dirty="0" smtClean="0"/>
              <a:t>trade discount. </a:t>
            </a:r>
            <a:r>
              <a:rPr lang="en-US" dirty="0" smtClean="0"/>
              <a:t>The amount of trade discount usually depends on whether a buyer is a wholesaler, retailer, or final consumer. A wholesaler buying in large quantities is often granted a larger discount than a retailer buying in smaller quantities. A buyer records the net amount of list price minus trade discount. For example, in the November 2 purchase of merchandise by Z-Mart, the merchandise was listed in the seller’s catalog at $2,000 and Z-Mart received a 40% trade discount. This meant that Z-Mart’s purchase price was $1,200, computed as $2,000 - (40% * $2,000).</a:t>
            </a:r>
            <a:endParaRPr lang="en-US" altLang="en-US" dirty="0" smtClean="0"/>
          </a:p>
        </p:txBody>
      </p:sp>
    </p:spTree>
    <p:extLst>
      <p:ext uri="{BB962C8B-B14F-4D97-AF65-F5344CB8AC3E}">
        <p14:creationId xmlns:p14="http://schemas.microsoft.com/office/powerpoint/2010/main" val="2797436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781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smtClean="0"/>
              <a:t>If Z-Mart pays the amount due on (or before) November 12, the entry is a debit for </a:t>
            </a:r>
            <a:r>
              <a:rPr lang="en-US" altLang="en-US" dirty="0" smtClean="0"/>
              <a:t>the entire Accounts Payable of $500 which is paid off with a cash payment of $490. The difference of $10 is the purchase discount, which is recorded as a reduction in the cost of the Merchandise Inventory.</a:t>
            </a:r>
          </a:p>
        </p:txBody>
      </p:sp>
    </p:spTree>
    <p:extLst>
      <p:ext uri="{BB962C8B-B14F-4D97-AF65-F5344CB8AC3E}">
        <p14:creationId xmlns:p14="http://schemas.microsoft.com/office/powerpoint/2010/main" val="128875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0936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883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smtClean="0"/>
              <a:t>The Merchandise Inventory account after these entries reflects the net cost of merchandise purchased, and the Accounts Payable account shows a zero balance.</a:t>
            </a:r>
          </a:p>
          <a:p>
            <a:pPr eaLnBrk="1" hangingPunct="1"/>
            <a:r>
              <a:rPr lang="en-US" dirty="0" smtClean="0"/>
              <a:t> </a:t>
            </a:r>
          </a:p>
          <a:p>
            <a:r>
              <a:rPr lang="en-US" dirty="0" smtClean="0"/>
              <a:t>A buyer’s failure to pay within a discount period can be expensive.  If Z-Mart does not pay within the 10-day 2% discount period, it can delay payment by 20 more days. This delay costs Z-Mart $10, computed as 2% x $500. Most buyers take advantage of a purchase discount because of the usually high interest rate implied from not taking it.  Also, good cash management means that no invoice is paid until the last day of the discount or credit period.</a:t>
            </a:r>
          </a:p>
          <a:p>
            <a:pPr eaLnBrk="1" hangingPunct="1"/>
            <a:endParaRPr lang="en-US" dirty="0" smtClean="0"/>
          </a:p>
        </p:txBody>
      </p:sp>
    </p:spTree>
    <p:extLst>
      <p:ext uri="{BB962C8B-B14F-4D97-AF65-F5344CB8AC3E}">
        <p14:creationId xmlns:p14="http://schemas.microsoft.com/office/powerpoint/2010/main" val="296374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781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smtClean="0"/>
              <a:t>If the amount is paid after November 12, the discount is lost. For example, if Z-Mart pays the gross amount due on December 2 (the n∕30 due date), it makes the following entry to debit Accounts Payable and credit Cash for $500.</a:t>
            </a:r>
            <a:endParaRPr lang="en-US" altLang="en-US" dirty="0" smtClean="0"/>
          </a:p>
        </p:txBody>
      </p:sp>
    </p:spTree>
    <p:extLst>
      <p:ext uri="{BB962C8B-B14F-4D97-AF65-F5344CB8AC3E}">
        <p14:creationId xmlns:p14="http://schemas.microsoft.com/office/powerpoint/2010/main" val="795663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654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defTabSz="939363" eaLnBrk="1" hangingPunct="1">
              <a:defRPr/>
            </a:pPr>
            <a:r>
              <a:rPr lang="en-US" i="1" dirty="0" smtClean="0"/>
              <a:t>Purchase returns are</a:t>
            </a:r>
            <a:r>
              <a:rPr lang="en-US" dirty="0" smtClean="0"/>
              <a:t> merchandise a buyer acquires but then returns to the seller. A </a:t>
            </a:r>
            <a:r>
              <a:rPr lang="en-US" i="1" dirty="0" smtClean="0"/>
              <a:t>purchase allowance </a:t>
            </a:r>
            <a:r>
              <a:rPr lang="en-US" dirty="0" smtClean="0"/>
              <a:t>refers to</a:t>
            </a:r>
            <a:r>
              <a:rPr lang="en-US" baseline="0" dirty="0" smtClean="0"/>
              <a:t> seller granting </a:t>
            </a:r>
            <a:r>
              <a:rPr lang="en-US" dirty="0" smtClean="0"/>
              <a:t>a price reduction (allowance) to a buyer of defective or unacceptable merchandise. Buyers often keep defective goods if they can be sold and if the seller grants an acceptable allowance. When a buyer returns or takes an allowance on merchandise, the buyer issues a </a:t>
            </a:r>
            <a:r>
              <a:rPr lang="en-US" b="1" dirty="0" smtClean="0"/>
              <a:t>debit memorandum </a:t>
            </a:r>
            <a:r>
              <a:rPr lang="en-US" dirty="0" smtClean="0"/>
              <a:t>to inform the seller of a debit made to the account payable in the buyer’s records (debits reduce liabilities).</a:t>
            </a:r>
          </a:p>
          <a:p>
            <a:pPr eaLnBrk="1" hangingPunct="1"/>
            <a:endParaRPr lang="en-US" altLang="en-US" dirty="0" smtClean="0"/>
          </a:p>
        </p:txBody>
      </p:sp>
    </p:spTree>
    <p:extLst>
      <p:ext uri="{BB962C8B-B14F-4D97-AF65-F5344CB8AC3E}">
        <p14:creationId xmlns:p14="http://schemas.microsoft.com/office/powerpoint/2010/main" val="1646284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72708" name="Rectangle 3"/>
          <p:cNvSpPr>
            <a:spLocks noGrp="1" noChangeArrowheads="1"/>
          </p:cNvSpPr>
          <p:nvPr>
            <p:ph type="body" idx="1"/>
          </p:nvPr>
        </p:nvSpPr>
        <p:spPr>
          <a:xfrm>
            <a:off x="943610" y="4447461"/>
            <a:ext cx="5189855" cy="4213384"/>
          </a:xfrm>
          <a:ln/>
        </p:spPr>
        <p:txBody>
          <a:bodyPr/>
          <a:lstStyle/>
          <a:p>
            <a:pPr>
              <a:defRPr/>
            </a:pPr>
            <a:r>
              <a:rPr lang="en-US" dirty="0" smtClean="0"/>
              <a:t>Assume that on </a:t>
            </a:r>
            <a:r>
              <a:rPr lang="en-US" dirty="0" smtClean="0">
                <a:effectLst>
                  <a:outerShdw blurRad="38100" dist="38100" dir="2700000" algn="tl">
                    <a:srgbClr val="C0C0C0"/>
                  </a:outerShdw>
                </a:effectLst>
              </a:rPr>
              <a:t>November 5, </a:t>
            </a:r>
            <a:r>
              <a:rPr lang="en-US" dirty="0" smtClean="0"/>
              <a:t>Z-Mart (buyer) issues a $30 debit memorandum for an allowance from Trex for defective merchandise. Z-Mart’s November 5 entry to update its Merchandise Inventory account to reflect the purchase allowance is a debit to Accounts Payable and a credit to Merchandise Inventory for $30. The buyer’s allowance for defective merchandise is subtracted</a:t>
            </a:r>
            <a:r>
              <a:rPr lang="en-US" baseline="0" dirty="0" smtClean="0"/>
              <a:t> from </a:t>
            </a:r>
            <a:r>
              <a:rPr lang="en-US" dirty="0" smtClean="0"/>
              <a:t>the buyer’s account payable balance to the seller. When cash is refunded, the Cash account is debited instead of Accounts Payable.</a:t>
            </a:r>
          </a:p>
        </p:txBody>
      </p:sp>
    </p:spTree>
    <p:extLst>
      <p:ext uri="{BB962C8B-B14F-4D97-AF65-F5344CB8AC3E}">
        <p14:creationId xmlns:p14="http://schemas.microsoft.com/office/powerpoint/2010/main" val="1109136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190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altLang="en-US" dirty="0" smtClean="0"/>
              <a:t>Returns are recorded at the net costs charged to buyers. </a:t>
            </a:r>
            <a:r>
              <a:rPr lang="en-US" dirty="0" smtClean="0"/>
              <a:t>To illustrate the accounting for returns, suppose on June 1 that Z-Mart purchases $250 of merchandise with terms 2∕10, n∕60. On June 3, Z-Mart returns $50 of those goods. When Z-Mart pays on June 11, it takes the 2% discount only on the $200 remaining balance ($250 − $50). When goods are returned, a buyer can take a discount on only the remaining balance of the invoice. This means the discount is $4 (computed as $200 × 2%) and the cash payment is $196 ($200 − $4). The entries on this slide reflect this illustration.</a:t>
            </a:r>
            <a:endParaRPr lang="en-US" altLang="en-US" dirty="0" smtClean="0"/>
          </a:p>
        </p:txBody>
      </p:sp>
    </p:spTree>
    <p:extLst>
      <p:ext uri="{BB962C8B-B14F-4D97-AF65-F5344CB8AC3E}">
        <p14:creationId xmlns:p14="http://schemas.microsoft.com/office/powerpoint/2010/main" val="888764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757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defTabSz="939363" eaLnBrk="1" hangingPunct="1">
              <a:defRPr/>
            </a:pPr>
            <a:r>
              <a:rPr lang="en-US" dirty="0" smtClean="0"/>
              <a:t>The buyer and seller must agree on who is responsible for paying any freight costs and who bears the risk of loss during transit for merchandising transactions. This is the same as asking at what point ownership transfers from the seller to the buyer. The point of transfer is called the </a:t>
            </a:r>
            <a:r>
              <a:rPr lang="en-US" b="1" dirty="0" smtClean="0"/>
              <a:t>FOB </a:t>
            </a:r>
            <a:r>
              <a:rPr lang="en-US" dirty="0" smtClean="0"/>
              <a:t>(</a:t>
            </a:r>
            <a:r>
              <a:rPr lang="en-US" i="1" dirty="0" smtClean="0"/>
              <a:t>free on board</a:t>
            </a:r>
            <a:r>
              <a:rPr lang="en-US" dirty="0" smtClean="0"/>
              <a:t>) point, which determines who pays transportation costs (and often other incidental costs of transit such as insurance). Whoever owns the goods in transit pays the shipping cost.</a:t>
            </a:r>
          </a:p>
          <a:p>
            <a:pPr eaLnBrk="1" hangingPunct="1"/>
            <a:endParaRPr lang="en-US" altLang="en-US" dirty="0" smtClean="0"/>
          </a:p>
          <a:p>
            <a:pPr eaLnBrk="1" hangingPunct="1"/>
            <a:r>
              <a:rPr lang="en-US" dirty="0" smtClean="0"/>
              <a:t>Exhibit 5.7 identifies two alternative points of transfer. (1) FOB shipping point, also called FOB factory, means the buyer accepts ownership when the goods depart the seller’s place of business. The buyer pays shipping costs and has the risk of loss in transit. The goods are part of the buyer’s inventory when they are in transit since ownership has transferred to the buyer. (2) FOB</a:t>
            </a:r>
            <a:r>
              <a:rPr lang="en-US" baseline="0" dirty="0" smtClean="0"/>
              <a:t> destination means ownership of goods transfers to the buyer when the goods arrive at the buyer’s place of business.  The seller is responsible for paying shipping charges and has the risk of loss in transit.</a:t>
            </a:r>
            <a:r>
              <a:rPr lang="en-US" dirty="0" smtClean="0"/>
              <a:t> </a:t>
            </a:r>
            <a:endParaRPr lang="en-US" altLang="en-US" dirty="0" smtClean="0"/>
          </a:p>
        </p:txBody>
      </p:sp>
    </p:spTree>
    <p:extLst>
      <p:ext uri="{BB962C8B-B14F-4D97-AF65-F5344CB8AC3E}">
        <p14:creationId xmlns:p14="http://schemas.microsoft.com/office/powerpoint/2010/main" val="1579243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395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altLang="en-US" dirty="0" smtClean="0"/>
              <a:t>When a buyer is responsible for paying transportation costs (FOB shipping point), the payment is made to a carrier or directly to the seller depending on the agreement. The cost principle requires that any necessary transportation costs of a buyer (often called transportation-in or freight-in) be included as part of the cost of purchased merchandise. To illustrate, Z-Mart’s entry to record a $75 freight charge from an independent carrier for merchandise purchased FOB shipping point is a debit to Merchandise Inventory and a credit to Cash for $75.</a:t>
            </a:r>
          </a:p>
        </p:txBody>
      </p:sp>
    </p:spTree>
    <p:extLst>
      <p:ext uri="{BB962C8B-B14F-4D97-AF65-F5344CB8AC3E}">
        <p14:creationId xmlns:p14="http://schemas.microsoft.com/office/powerpoint/2010/main" val="1148223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497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smtClean="0"/>
              <a:t>In summary, purchases are recorded as debits to Merchandise Inventory. Any later purchase discounts, returns, and allowances are credited (decreases) to Merchandise Inventory. Transportation-in is debited (added) to Merchandise Inventory. Z-Mart’s itemized costs of merchandise purchases for year 2017 are shown.</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Review what you have learned in the following NEED-TO-KNOW Slides.</a:t>
            </a:r>
            <a:endParaRPr lang="en-US" dirty="0" smtClean="0"/>
          </a:p>
          <a:p>
            <a:endParaRPr lang="en-US" dirty="0" smtClean="0"/>
          </a:p>
        </p:txBody>
      </p:sp>
    </p:spTree>
    <p:extLst>
      <p:ext uri="{BB962C8B-B14F-4D97-AF65-F5344CB8AC3E}">
        <p14:creationId xmlns:p14="http://schemas.microsoft.com/office/powerpoint/2010/main" val="1700021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 5.2</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916779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 5.2</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2695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950998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 5.2</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446567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974025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600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smtClean="0"/>
              <a:t>Merchandising companies also must account for sales, sales discounts, sales returns and allowances, and cost of goods sold. A merchandising company such as Z-Mart reflects these items in its gross profit computation.</a:t>
            </a:r>
          </a:p>
          <a:p>
            <a:endParaRPr lang="en-US" dirty="0" smtClean="0"/>
          </a:p>
          <a:p>
            <a:r>
              <a:rPr lang="en-US" dirty="0" smtClean="0"/>
              <a:t>This shows that customers paid $314,700 for merchandise that cost Z-Mart $230,400, yielding a markup (gross profit) of $84,300.</a:t>
            </a:r>
          </a:p>
          <a:p>
            <a:endParaRPr lang="en-US" dirty="0" smtClean="0"/>
          </a:p>
          <a:p>
            <a:endParaRPr lang="en-US" altLang="en-US" dirty="0" smtClean="0"/>
          </a:p>
        </p:txBody>
      </p:sp>
    </p:spTree>
    <p:extLst>
      <p:ext uri="{BB962C8B-B14F-4D97-AF65-F5344CB8AC3E}">
        <p14:creationId xmlns:p14="http://schemas.microsoft.com/office/powerpoint/2010/main" val="1338010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77828" name="Rectangle 3"/>
          <p:cNvSpPr>
            <a:spLocks noGrp="1" noChangeArrowheads="1"/>
          </p:cNvSpPr>
          <p:nvPr>
            <p:ph type="body" idx="1"/>
          </p:nvPr>
        </p:nvSpPr>
        <p:spPr>
          <a:xfrm>
            <a:off x="943610" y="4447461"/>
            <a:ext cx="5189855" cy="4213384"/>
          </a:xfrm>
          <a:ln/>
        </p:spPr>
        <p:txBody>
          <a:bodyPr/>
          <a:lstStyle/>
          <a:p>
            <a:pPr>
              <a:defRPr/>
            </a:pPr>
            <a:r>
              <a:rPr lang="en-US" dirty="0" smtClean="0"/>
              <a:t>Each sales transaction for a seller of merchandise involves two parts:</a:t>
            </a:r>
          </a:p>
          <a:p>
            <a:pPr marL="234841" indent="-234841">
              <a:buFont typeface="+mj-lt"/>
              <a:buAutoNum type="arabicPeriod"/>
              <a:defRPr/>
            </a:pPr>
            <a:r>
              <a:rPr lang="en-US" dirty="0" smtClean="0"/>
              <a:t>Revenue received in the form of an asset from a customer; and</a:t>
            </a:r>
          </a:p>
          <a:p>
            <a:pPr marL="234841" indent="-234841">
              <a:buFont typeface="+mj-lt"/>
              <a:buAutoNum type="arabicPeriod"/>
              <a:defRPr/>
            </a:pPr>
            <a:r>
              <a:rPr lang="en-US" dirty="0" smtClean="0"/>
              <a:t>Recognition of the cost of merchandise sold to a customer.</a:t>
            </a:r>
          </a:p>
          <a:p>
            <a:pPr>
              <a:defRPr/>
            </a:pPr>
            <a:endParaRPr lang="en-US" dirty="0" smtClean="0"/>
          </a:p>
          <a:p>
            <a:pPr>
              <a:defRPr/>
            </a:pPr>
            <a:r>
              <a:rPr lang="en-US" dirty="0" smtClean="0"/>
              <a:t>Accounting for a sales transaction under the perpetual system requires recording information about both parts. This means that each sales transaction for merchandisers, whether for cash or on credit, requires two entries: one for revenue and one for cost.</a:t>
            </a:r>
          </a:p>
          <a:p>
            <a:pPr>
              <a:defRPr/>
            </a:pPr>
            <a:endParaRPr lang="en-US" dirty="0" smtClean="0"/>
          </a:p>
        </p:txBody>
      </p:sp>
    </p:spTree>
    <p:extLst>
      <p:ext uri="{BB962C8B-B14F-4D97-AF65-F5344CB8AC3E}">
        <p14:creationId xmlns:p14="http://schemas.microsoft.com/office/powerpoint/2010/main" val="3420346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112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smtClean="0"/>
              <a:t>To illustrate, Z-Mart sold $1,000 of merchandise on credit terms n∕60 on November 12. The revenue part of this transaction is recorded as a debit to Accounts Receivable and a credit</a:t>
            </a:r>
            <a:r>
              <a:rPr lang="en-US" baseline="0" dirty="0" smtClean="0"/>
              <a:t> to Sales.</a:t>
            </a:r>
          </a:p>
          <a:p>
            <a:pPr eaLnBrk="1" hangingPunct="1"/>
            <a:endParaRPr lang="en-US" dirty="0" smtClean="0"/>
          </a:p>
          <a:p>
            <a:pPr eaLnBrk="1" hangingPunct="1"/>
            <a:r>
              <a:rPr lang="en-US" dirty="0" smtClean="0"/>
              <a:t>The cost side of each sale requires that Merchandise Inventory decrease by that item’s actual cost. For example, the cost of the merchandise Z-Mart sold on November 12 is $300, and the entry to record the cost part of this sales transaction includes</a:t>
            </a:r>
            <a:r>
              <a:rPr lang="en-US" baseline="0" dirty="0" smtClean="0"/>
              <a:t> a debit to Cost of Goods Sold and a credit to Merchandise Inventory.</a:t>
            </a:r>
            <a:endParaRPr lang="en-US" dirty="0" smtClean="0"/>
          </a:p>
        </p:txBody>
      </p:sp>
    </p:spTree>
    <p:extLst>
      <p:ext uri="{BB962C8B-B14F-4D97-AF65-F5344CB8AC3E}">
        <p14:creationId xmlns:p14="http://schemas.microsoft.com/office/powerpoint/2010/main" val="4266756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269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i="1" dirty="0" smtClean="0"/>
              <a:t>Sales discounts </a:t>
            </a:r>
            <a:r>
              <a:rPr lang="en-US" dirty="0" smtClean="0"/>
              <a:t>on credit sales can benefit a seller through earlier cash receipts and reduced collection efforts. Many sales discounts are favorable to the buyer, and many buyers will take advantage of them. New revenue recognition rules require that sellers report sales net of expected sales discounts. These rules apply to annual periods of public entities beginning after December 15, 2017 (earlier use is permitted for periods beginning after December 15, 2016).</a:t>
            </a:r>
          </a:p>
        </p:txBody>
      </p:sp>
    </p:spTree>
    <p:extLst>
      <p:ext uri="{BB962C8B-B14F-4D97-AF65-F5344CB8AC3E}">
        <p14:creationId xmlns:p14="http://schemas.microsoft.com/office/powerpoint/2010/main" val="3887439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317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smtClean="0"/>
              <a:t>Z-Mart completes a credit sale for $1,000 on November 12 with terms of 2/10, n/45. The entry to record the revenue part of this sale is </a:t>
            </a:r>
            <a:r>
              <a:rPr lang="en-US" altLang="en-US" dirty="0" smtClean="0"/>
              <a:t>to debit Accounts Receivable and credit Cash for $1,000.  </a:t>
            </a:r>
            <a:r>
              <a:rPr lang="en-US" dirty="0" smtClean="0"/>
              <a:t>This entry records the receivable and the revenue as if the customer will pay the full amount. </a:t>
            </a:r>
          </a:p>
          <a:p>
            <a:pPr eaLnBrk="1" hangingPunct="1"/>
            <a:endParaRPr lang="en-US" dirty="0" smtClean="0"/>
          </a:p>
          <a:p>
            <a:pPr eaLnBrk="1" hangingPunct="1"/>
            <a:r>
              <a:rPr lang="en-US" dirty="0" smtClean="0"/>
              <a:t>The customer has two options, however.  One option is to pay $980 within a 10-day period ending November 22. If the customer pays on (or before) November 22, Z-Mart records the payment as a</a:t>
            </a:r>
            <a:r>
              <a:rPr lang="en-US" altLang="en-US" dirty="0" smtClean="0"/>
              <a:t> debit to Cash for $980, debit Sales Discount for $20 (2% x $1,000), and credit Accounts Receivable for the full $1,000. </a:t>
            </a:r>
          </a:p>
          <a:p>
            <a:pPr eaLnBrk="1" hangingPunct="1"/>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second option is to wait 45 days until January 11 and pay the full $1,000. In this case, Z-Mart records that payment as a debit to cash and a credit to accounts receivable for $1,000.  </a:t>
            </a:r>
          </a:p>
          <a:p>
            <a:pPr eaLnBrk="1" hangingPunct="1"/>
            <a:endParaRPr lang="en-US" dirty="0" smtClean="0"/>
          </a:p>
          <a:p>
            <a:pPr eaLnBrk="1" hangingPunct="1"/>
            <a:r>
              <a:rPr lang="en-US" b="1" dirty="0" smtClean="0"/>
              <a:t>Sales Discounts is a contra revenue account</a:t>
            </a:r>
            <a:r>
              <a:rPr lang="en-US" dirty="0" smtClean="0"/>
              <a:t>, meaning the Sales Discounts account is deducted from the Sales account when computing a company’s net sales. Management monitors Sales Discounts to assess the effectiveness and cost of its discount policy.</a:t>
            </a:r>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971158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371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i="1" dirty="0" smtClean="0"/>
              <a:t>Sales returns </a:t>
            </a:r>
            <a:r>
              <a:rPr lang="en-US" dirty="0" smtClean="0"/>
              <a:t>refer to merchandise that customers return to the seller after a sale. Many companies allow customers to return merchandise for a full refund, s</a:t>
            </a:r>
            <a:r>
              <a:rPr lang="en-US" i="1" dirty="0" smtClean="0"/>
              <a:t>ales return, </a:t>
            </a:r>
            <a:r>
              <a:rPr lang="en-US" i="0" dirty="0" smtClean="0"/>
              <a:t>or keep the merchandise along with a partial refund</a:t>
            </a:r>
            <a:r>
              <a:rPr lang="en-US" i="1" dirty="0" smtClean="0"/>
              <a:t>,</a:t>
            </a:r>
            <a:r>
              <a:rPr lang="en-US" i="1" baseline="0" dirty="0" smtClean="0"/>
              <a:t> sales allowance. </a:t>
            </a:r>
            <a:r>
              <a:rPr lang="en-US" sz="1200" b="0" i="0" u="none" strike="noStrike" kern="1200" baseline="0" dirty="0" smtClean="0">
                <a:solidFill>
                  <a:schemeClr val="tx1"/>
                </a:solidFill>
                <a:latin typeface="+mn-lt"/>
                <a:ea typeface="+mn-ea"/>
                <a:cs typeface="+mn-cs"/>
              </a:rPr>
              <a:t>Most sellers can reliably estimate returns and allowances (abbreviated </a:t>
            </a:r>
            <a:r>
              <a:rPr lang="en-US" sz="1200" b="0" i="1" u="none" strike="noStrike" kern="1200" baseline="0" dirty="0" smtClean="0">
                <a:solidFill>
                  <a:schemeClr val="tx1"/>
                </a:solidFill>
                <a:latin typeface="+mn-lt"/>
                <a:ea typeface="+mn-ea"/>
                <a:cs typeface="+mn-cs"/>
              </a:rPr>
              <a:t>R&amp;A</a:t>
            </a:r>
            <a:r>
              <a:rPr lang="en-US" sz="1200" b="0" i="0" u="none" strike="noStrike" kern="1200" baseline="0" dirty="0" smtClean="0">
                <a:solidFill>
                  <a:schemeClr val="tx1"/>
                </a:solidFill>
                <a:latin typeface="+mn-lt"/>
                <a:ea typeface="+mn-ea"/>
                <a:cs typeface="+mn-cs"/>
              </a:rPr>
              <a:t>).</a:t>
            </a:r>
            <a:endParaRPr lang="en-US" dirty="0" smtClean="0"/>
          </a:p>
          <a:p>
            <a:pPr eaLnBrk="1" hangingPunct="1"/>
            <a:endParaRPr lang="en-US" altLang="en-US" dirty="0" smtClean="0"/>
          </a:p>
        </p:txBody>
      </p:sp>
    </p:spTree>
    <p:extLst>
      <p:ext uri="{BB962C8B-B14F-4D97-AF65-F5344CB8AC3E}">
        <p14:creationId xmlns:p14="http://schemas.microsoft.com/office/powerpoint/2010/main" val="2080842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521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smtClean="0"/>
              <a:t>Recall Z-Mart’s sale of merchandise on November 12 for $1,000 that had cost $300. Assume that the customer returns part of the merchandise on November 26, and the returned items sell for $150 and cost $9. The revenue part of this transaction must reflect the decrease in sales from the customer’s return of merchandise </a:t>
            </a:r>
            <a:r>
              <a:rPr lang="en-US" altLang="en-US" dirty="0" smtClean="0"/>
              <a:t>by a debit to Sales Returns and Allowances and a credit to Accounts Receivable for $15. </a:t>
            </a:r>
          </a:p>
          <a:p>
            <a:endParaRPr lang="en-US" altLang="en-US" dirty="0" smtClean="0"/>
          </a:p>
          <a:p>
            <a:r>
              <a:rPr lang="en-US" dirty="0" smtClean="0"/>
              <a:t>If the merchandise returned to Z-Mart is not defective and can be resold to another customer, Z-Mart returns these goods to its inventory. The entry to restore the cost of such goods to the Merchandise Inventory account is </a:t>
            </a:r>
            <a:r>
              <a:rPr lang="en-US" altLang="en-US" dirty="0" smtClean="0"/>
              <a:t>a debit to Merchandise Inventory and a credit to Cost of Goods Sold for $9. </a:t>
            </a:r>
          </a:p>
          <a:p>
            <a:endParaRPr lang="en-US" altLang="en-US" dirty="0" smtClean="0"/>
          </a:p>
          <a:p>
            <a:r>
              <a:rPr lang="en-US" i="1" dirty="0" smtClean="0"/>
              <a:t>This entry changes if the goods returned are defective. </a:t>
            </a:r>
            <a:r>
              <a:rPr lang="en-US" dirty="0" smtClean="0"/>
              <a:t>In this case, the returned inventory is recorded at its estimated value, not its cost. To illustrate, if the goods (costing $9) returned to Z-Mart are defective and estimated to be worth $2, the following entry is made: debit Merchandise Inventory for $2, debit</a:t>
            </a:r>
            <a:r>
              <a:rPr lang="en-US" baseline="0" dirty="0" smtClean="0"/>
              <a:t> </a:t>
            </a:r>
            <a:r>
              <a:rPr lang="en-US" dirty="0" smtClean="0"/>
              <a:t>Loss from Defective Merchandise for $7, and credit Cost of Goods Sold for $9.</a:t>
            </a:r>
          </a:p>
        </p:txBody>
      </p:sp>
    </p:spTree>
    <p:extLst>
      <p:ext uri="{BB962C8B-B14F-4D97-AF65-F5344CB8AC3E}">
        <p14:creationId xmlns:p14="http://schemas.microsoft.com/office/powerpoint/2010/main" val="749338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To illustrate sales allowances, assume that $40 of the merchandise Z-Mart sold on November 12 is defective but the buyer decides to keep it because Z-Mart offers a $10 price reduction. Z-Mart records this allowance </a:t>
            </a:r>
            <a:r>
              <a:rPr lang="en-US" altLang="en-US" dirty="0" smtClean="0"/>
              <a:t>with a debit to Sales Returns and Allowances and credit to Cash for $10. Note: if the seller had not yet collected cash</a:t>
            </a:r>
            <a:r>
              <a:rPr lang="en-US" altLang="en-US" baseline="0" dirty="0" smtClean="0"/>
              <a:t> for the goods sold, the seller could credit the buyer’s Account Receivable.</a:t>
            </a:r>
            <a:endParaRPr lang="en-US" altLang="en-US" dirty="0" smtClean="0"/>
          </a:p>
          <a:p>
            <a:endParaRPr lang="en-US" altLang="en-US" dirty="0" smtClean="0"/>
          </a:p>
          <a:p>
            <a:r>
              <a:rPr lang="en-US" b="1" dirty="0" smtClean="0"/>
              <a:t>Sales Returns and Allowances is a contra revenue account</a:t>
            </a:r>
            <a:r>
              <a:rPr lang="en-US" dirty="0" smtClean="0"/>
              <a:t>, meaning it is deducted from sales when computing net sales. The seller usually prepares a credit memorandum to confirm a buyer’s return or allowance. A seller’s </a:t>
            </a:r>
            <a:r>
              <a:rPr lang="en-US" b="1" dirty="0" smtClean="0"/>
              <a:t>credit memorandum </a:t>
            </a:r>
            <a:r>
              <a:rPr lang="en-US" dirty="0" smtClean="0"/>
              <a:t>informs a buyer a credit made to the buyer’s accounts receivable account in the seller’s records. In summary, net sales equals sales minus sales discounts and minus sales returns and allowances. This means net sales is the amount customers paid for goods kept.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Review what you have learned in the following NEED-TO-KNOW Slides.</a:t>
            </a:r>
          </a:p>
          <a:p>
            <a:endParaRPr lang="en-US" dirty="0" smtClean="0"/>
          </a:p>
          <a:p>
            <a:endParaRPr lang="en-US" dirty="0" smtClean="0"/>
          </a:p>
          <a:p>
            <a:endParaRPr lang="en-US" altLang="en-US" dirty="0" smtClean="0"/>
          </a:p>
        </p:txBody>
      </p:sp>
    </p:spTree>
    <p:extLst>
      <p:ext uri="{BB962C8B-B14F-4D97-AF65-F5344CB8AC3E}">
        <p14:creationId xmlns:p14="http://schemas.microsoft.com/office/powerpoint/2010/main" val="383745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2733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Previous chapters emphasized the accounting activities of service companies. A merchandising company’s activities differ from those of a service company. </a:t>
            </a:r>
            <a:r>
              <a:rPr lang="en-US" sz="1200" b="1" i="0" u="none" strike="noStrike" kern="1200" baseline="0" dirty="0" smtClean="0">
                <a:solidFill>
                  <a:schemeClr val="tx1"/>
                </a:solidFill>
                <a:latin typeface="+mn-lt"/>
                <a:ea typeface="+mn-ea"/>
                <a:cs typeface="+mn-cs"/>
              </a:rPr>
              <a:t>Merchandise </a:t>
            </a:r>
            <a:r>
              <a:rPr lang="en-US" sz="1200" b="0" i="0" u="none" strike="noStrike" kern="1200" baseline="0" dirty="0" smtClean="0">
                <a:solidFill>
                  <a:schemeClr val="tx1"/>
                </a:solidFill>
                <a:latin typeface="+mn-lt"/>
                <a:ea typeface="+mn-ea"/>
                <a:cs typeface="+mn-cs"/>
              </a:rPr>
              <a:t>consists of </a:t>
            </a:r>
            <a:r>
              <a:rPr lang="en-US" sz="1200" b="0" i="0" u="none" strike="noStrike" kern="1200" baseline="0" smtClean="0">
                <a:solidFill>
                  <a:schemeClr val="tx1"/>
                </a:solidFill>
                <a:latin typeface="+mn-lt"/>
                <a:ea typeface="+mn-ea"/>
                <a:cs typeface="+mn-cs"/>
              </a:rPr>
              <a:t>products, also </a:t>
            </a:r>
            <a:r>
              <a:rPr lang="en-US" sz="1200" b="0" i="0" u="none" strike="noStrike" kern="1200" baseline="0" dirty="0" smtClean="0">
                <a:solidFill>
                  <a:schemeClr val="tx1"/>
                </a:solidFill>
                <a:latin typeface="+mn-lt"/>
                <a:ea typeface="+mn-ea"/>
                <a:cs typeface="+mn-cs"/>
              </a:rPr>
              <a:t>called </a:t>
            </a:r>
            <a:r>
              <a:rPr lang="en-US" sz="1200" b="0" i="1" u="none" strike="noStrike" kern="1200" baseline="0" dirty="0" smtClean="0">
                <a:solidFill>
                  <a:schemeClr val="tx1"/>
                </a:solidFill>
                <a:latin typeface="+mn-lt"/>
                <a:ea typeface="+mn-ea"/>
                <a:cs typeface="+mn-cs"/>
              </a:rPr>
              <a:t>goods, </a:t>
            </a:r>
            <a:r>
              <a:rPr lang="en-US" sz="1200" b="0" i="0" u="none" strike="noStrike" kern="1200" baseline="0" dirty="0" smtClean="0">
                <a:solidFill>
                  <a:schemeClr val="tx1"/>
                </a:solidFill>
                <a:latin typeface="+mn-lt"/>
                <a:ea typeface="+mn-ea"/>
                <a:cs typeface="+mn-cs"/>
              </a:rPr>
              <a:t>that a company buys to resell to customers.</a:t>
            </a:r>
            <a:endParaRPr lang="en-US" altLang="en-US" dirty="0" smtClean="0"/>
          </a:p>
        </p:txBody>
      </p:sp>
    </p:spTree>
    <p:extLst>
      <p:ext uri="{BB962C8B-B14F-4D97-AF65-F5344CB8AC3E}">
        <p14:creationId xmlns:p14="http://schemas.microsoft.com/office/powerpoint/2010/main" val="435475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 5.3</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985213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 5.3</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8950934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 5.3</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784734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 5.3</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9555676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1239954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473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eaLnBrk="1" hangingPunct="1"/>
            <a:r>
              <a:rPr lang="en-US" dirty="0" smtClean="0"/>
              <a:t>This slide shows the flow of merchandising costs during a period and where these costs are reported at period-end. Specifically, beginning inventory plus the net cost of purchases is the merchandise available for sale. As inventory is sold, its cost is recorded in cost of goods sold on the income statement; what remains is ending inventory on the balance sheet. A period’s ending inventory is the next period’s beginning inventory.</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45654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985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fontScale="92500"/>
          </a:bodyPr>
          <a:lstStyle/>
          <a:p>
            <a:r>
              <a:rPr lang="en-US" dirty="0" smtClean="0"/>
              <a:t>Adjusting entries are generally the same for merchandising companies and service companies, including those for prepaid expenses (including depreciation), accrued expenses, unearned revenues, and accrued revenues. However, a merchandiser using a perpetual inventory system is usually required to make another adjustment to update the Merchandise Inventory account to reflect any loss of merchandise, including theft and deterioration. </a:t>
            </a:r>
            <a:r>
              <a:rPr lang="en-US" b="1" dirty="0" smtClean="0"/>
              <a:t>Shrinkage </a:t>
            </a:r>
            <a:r>
              <a:rPr lang="en-US" dirty="0" smtClean="0"/>
              <a:t>is the loss of inventory, and it is computed by comparing a physical count of inventory with recorded amounts. A physical count is usually performed at least once annually.</a:t>
            </a:r>
          </a:p>
          <a:p>
            <a:endParaRPr lang="en-US" altLang="en-US" dirty="0" smtClean="0"/>
          </a:p>
          <a:p>
            <a:r>
              <a:rPr lang="en-US" dirty="0" smtClean="0"/>
              <a:t>To illustrate, Z-Mart’s Merchandise Inventory account at the end of year 2017 has a balance of $21,250, but a physical count reveals that only $21,000 of inventory exists. The adjusting entry to record this $250 shrinkage is </a:t>
            </a:r>
            <a:r>
              <a:rPr lang="en-US" altLang="en-US" dirty="0" smtClean="0"/>
              <a:t>a debit to Cost of Goods Sold and a credit to Merchandise Inventory for $250. </a:t>
            </a:r>
          </a:p>
          <a:p>
            <a:endParaRPr lang="en-US" altLang="en-US" dirty="0" smtClean="0"/>
          </a:p>
          <a:p>
            <a:r>
              <a:rPr lang="en-US" altLang="en-US" dirty="0" smtClean="0"/>
              <a:t>Sales are to be</a:t>
            </a:r>
            <a:r>
              <a:rPr lang="en-US" altLang="en-US" baseline="0" dirty="0" smtClean="0"/>
              <a:t> reported at the net amount expected, which follows n</a:t>
            </a:r>
            <a:r>
              <a:rPr lang="en-US" altLang="en-US" dirty="0" smtClean="0"/>
              <a:t>ew revenue recognition rules. This means that period-end adjusting entries are commonly made for:</a:t>
            </a:r>
          </a:p>
          <a:p>
            <a:r>
              <a:rPr lang="en-US" altLang="en-US" dirty="0" smtClean="0"/>
              <a:t>Expected sales discounts.</a:t>
            </a:r>
          </a:p>
          <a:p>
            <a:r>
              <a:rPr lang="en-US" altLang="en-US" dirty="0" smtClean="0"/>
              <a:t>Expected returns and allowances (revenue side).</a:t>
            </a:r>
          </a:p>
          <a:p>
            <a:r>
              <a:rPr lang="en-US" altLang="en-US" dirty="0" smtClean="0"/>
              <a:t>Expected returns and allowances (cost side).</a:t>
            </a:r>
          </a:p>
          <a:p>
            <a:r>
              <a:rPr lang="en-US" altLang="en-US" dirty="0" smtClean="0"/>
              <a:t>These three adjustments produce three new accounts: Allowance for Sales Discounts, Sales Refund Payable, and Inventory Returns Estimated. Appendix 5C explains these accounts and the adjusting entries.</a:t>
            </a:r>
          </a:p>
          <a:p>
            <a:endParaRPr lang="en-US" altLang="en-US" dirty="0" smtClean="0"/>
          </a:p>
        </p:txBody>
      </p:sp>
    </p:spTree>
    <p:extLst>
      <p:ext uri="{BB962C8B-B14F-4D97-AF65-F5344CB8AC3E}">
        <p14:creationId xmlns:p14="http://schemas.microsoft.com/office/powerpoint/2010/main" val="28229155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088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altLang="en-US" dirty="0" smtClean="0"/>
              <a:t>Closing entries are similar for service companies and merchandising companies using a perpetual system. The difference is that we must close some new temporary accounts that arise from merchandising activities. </a:t>
            </a:r>
          </a:p>
          <a:p>
            <a:endParaRPr lang="en-US" altLang="en-US" dirty="0" smtClean="0"/>
          </a:p>
          <a:p>
            <a:r>
              <a:rPr lang="en-US" dirty="0" smtClean="0"/>
              <a:t>Closing entries are similar for service companies and merchandising companies using a perpetual system. The difference is that we must close some new temporary accounts that arise from merchandising activities. Z-Mart has several temporary accounts unique to merchandisers: Sales (of goods), Sales Discounts, Sales Returns and Allowances, and Cost of Goods Sold. Their existence in the ledger means that the first two closing entries for a merchandiser are slightly different from the ones described in the prior chapter for a service company. These differences are set in </a:t>
            </a:r>
            <a:r>
              <a:rPr lang="en-US" b="1" dirty="0" smtClean="0"/>
              <a:t>red boldface </a:t>
            </a:r>
            <a:r>
              <a:rPr lang="en-US" dirty="0" smtClean="0"/>
              <a:t>in the closing entries on this slide.</a:t>
            </a:r>
          </a:p>
          <a:p>
            <a:endParaRPr lang="en-US" dirty="0" smtClean="0"/>
          </a:p>
          <a:p>
            <a:pPr defTabSz="939363">
              <a:defRPr/>
            </a:pPr>
            <a:r>
              <a:rPr lang="en-US" b="1" dirty="0" smtClean="0"/>
              <a:t>Review what you have learned in the following NEED-TO-KNOW Slides.</a:t>
            </a:r>
          </a:p>
          <a:p>
            <a:endParaRPr lang="en-US" dirty="0" smtClean="0"/>
          </a:p>
        </p:txBody>
      </p:sp>
    </p:spTree>
    <p:extLst>
      <p:ext uri="{BB962C8B-B14F-4D97-AF65-F5344CB8AC3E}">
        <p14:creationId xmlns:p14="http://schemas.microsoft.com/office/powerpoint/2010/main" val="19154987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5.4</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9814973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5.4</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72694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2835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merchandiser </a:t>
            </a:r>
            <a:r>
              <a:rPr lang="en-US" sz="1200" b="0" i="0" u="none" strike="noStrike" kern="1200" baseline="0" dirty="0" smtClean="0">
                <a:solidFill>
                  <a:schemeClr val="tx1"/>
                </a:solidFill>
                <a:latin typeface="+mn-lt"/>
                <a:ea typeface="+mn-ea"/>
                <a:cs typeface="+mn-cs"/>
              </a:rPr>
              <a:t>earns net income by buying and selling merchandise. Merchandisers are often wholesalers or retailers. A </a:t>
            </a:r>
            <a:r>
              <a:rPr lang="en-US" sz="1200" b="1" i="0" u="none" strike="noStrike" kern="1200" baseline="0" dirty="0" smtClean="0">
                <a:solidFill>
                  <a:schemeClr val="tx1"/>
                </a:solidFill>
                <a:latin typeface="+mn-lt"/>
                <a:ea typeface="+mn-ea"/>
                <a:cs typeface="+mn-cs"/>
              </a:rPr>
              <a:t>wholesaler </a:t>
            </a:r>
            <a:r>
              <a:rPr lang="en-US" sz="1200" b="0" i="0" u="none" strike="noStrike" kern="1200" baseline="0" dirty="0" smtClean="0">
                <a:solidFill>
                  <a:schemeClr val="tx1"/>
                </a:solidFill>
                <a:latin typeface="+mn-lt"/>
                <a:ea typeface="+mn-ea"/>
                <a:cs typeface="+mn-cs"/>
              </a:rPr>
              <a:t>buys products from manufacturers and sells them to retailers. A </a:t>
            </a:r>
            <a:r>
              <a:rPr lang="en-US" sz="1200" b="1" i="0" u="none" strike="noStrike" kern="1200" baseline="0" dirty="0" smtClean="0">
                <a:solidFill>
                  <a:schemeClr val="tx1"/>
                </a:solidFill>
                <a:latin typeface="+mn-lt"/>
                <a:ea typeface="+mn-ea"/>
                <a:cs typeface="+mn-cs"/>
              </a:rPr>
              <a:t>retailer </a:t>
            </a:r>
            <a:r>
              <a:rPr lang="en-US" sz="1200" b="0" i="0" u="none" strike="noStrike" kern="1200" baseline="0" dirty="0" smtClean="0">
                <a:solidFill>
                  <a:schemeClr val="tx1"/>
                </a:solidFill>
                <a:latin typeface="+mn-lt"/>
                <a:ea typeface="+mn-ea"/>
                <a:cs typeface="+mn-cs"/>
              </a:rPr>
              <a:t>buys products from manufacturers or wholesalers and sells them to consumers. </a:t>
            </a:r>
            <a:endParaRPr lang="en-US" altLang="en-US" dirty="0" smtClean="0"/>
          </a:p>
        </p:txBody>
      </p:sp>
    </p:spTree>
    <p:extLst>
      <p:ext uri="{BB962C8B-B14F-4D97-AF65-F5344CB8AC3E}">
        <p14:creationId xmlns:p14="http://schemas.microsoft.com/office/powerpoint/2010/main" val="37054397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5.4</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209915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6686137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91140" name="Rectangle 3"/>
          <p:cNvSpPr>
            <a:spLocks noGrp="1" noChangeArrowheads="1"/>
          </p:cNvSpPr>
          <p:nvPr>
            <p:ph type="body" idx="1"/>
          </p:nvPr>
        </p:nvSpPr>
        <p:spPr>
          <a:xfrm>
            <a:off x="943610" y="4447461"/>
            <a:ext cx="5189855" cy="4213384"/>
          </a:xfrm>
        </p:spPr>
        <p:txBody>
          <a:bodyPr>
            <a:normAutofit lnSpcReduction="10000"/>
          </a:bodyPr>
          <a:lstStyle/>
          <a:p>
            <a:pPr>
              <a:defRPr/>
            </a:pPr>
            <a:r>
              <a:rPr lang="en-US" sz="1100" dirty="0" smtClean="0"/>
              <a:t>Companies are not required to use any one presentation format for financial statements. </a:t>
            </a:r>
          </a:p>
          <a:p>
            <a:pPr>
              <a:defRPr/>
            </a:pPr>
            <a:endParaRPr lang="en-US" sz="1100" dirty="0" smtClean="0"/>
          </a:p>
          <a:p>
            <a:pPr>
              <a:defRPr/>
            </a:pPr>
            <a:r>
              <a:rPr lang="en-US" sz="1100" dirty="0" smtClean="0"/>
              <a:t>A </a:t>
            </a:r>
            <a:r>
              <a:rPr lang="en-US" sz="1100" b="1" dirty="0" smtClean="0"/>
              <a:t>multiple-step income statement </a:t>
            </a:r>
            <a:r>
              <a:rPr lang="en-US" sz="1100" dirty="0" smtClean="0"/>
              <a:t>shows detailed computations of net sales and other costs and expenses, and reports subtotals for various classes of items. Exhibit 5.13 shows a multiple-step income statement for Z-Mart. The statement has three main parts: (1) </a:t>
            </a:r>
            <a:r>
              <a:rPr lang="en-US" sz="1100" i="1" dirty="0" smtClean="0"/>
              <a:t>gross profit, </a:t>
            </a:r>
            <a:r>
              <a:rPr lang="en-US" sz="1100" dirty="0" smtClean="0"/>
              <a:t>determined by net sales less cost of goods sold, (2) </a:t>
            </a:r>
            <a:r>
              <a:rPr lang="en-US" sz="1100" i="1" dirty="0" smtClean="0"/>
              <a:t>income from operations, </a:t>
            </a:r>
            <a:r>
              <a:rPr lang="en-US" sz="1100" dirty="0" smtClean="0"/>
              <a:t>determined by gross profit less operating expenses, and (3) </a:t>
            </a:r>
            <a:r>
              <a:rPr lang="en-US" sz="1100" i="1" dirty="0" smtClean="0"/>
              <a:t>net income, </a:t>
            </a:r>
            <a:r>
              <a:rPr lang="en-US" sz="1100" dirty="0" smtClean="0"/>
              <a:t>determined by income from operations adjusted for nonoperating items.</a:t>
            </a:r>
          </a:p>
          <a:p>
            <a:pPr>
              <a:defRPr/>
            </a:pPr>
            <a:endParaRPr lang="en-US" sz="1100" dirty="0" smtClean="0"/>
          </a:p>
          <a:p>
            <a:pPr>
              <a:defRPr/>
            </a:pPr>
            <a:r>
              <a:rPr lang="en-US" sz="1100" dirty="0" smtClean="0"/>
              <a:t>Operating expenses are classified into two sections. </a:t>
            </a:r>
            <a:r>
              <a:rPr lang="en-US" sz="1100" b="1" dirty="0" smtClean="0"/>
              <a:t>Selling expenses </a:t>
            </a:r>
            <a:r>
              <a:rPr lang="en-US" sz="1100" dirty="0" smtClean="0"/>
              <a:t>include the expenses of advertising merchandise, making sales, and delivering goods to customers. </a:t>
            </a:r>
            <a:r>
              <a:rPr lang="en-US" sz="1100" b="1" dirty="0" smtClean="0"/>
              <a:t>General and administrative expenses </a:t>
            </a:r>
            <a:r>
              <a:rPr lang="en-US" sz="1100" dirty="0" smtClean="0"/>
              <a:t>support a company’s overall operations and include expenses related to accounting, human resource management, and financial management. Expenses are allocated between sections when they contribute to more than one. Z-Mart allocates rent expense of $9,000 from its store building between two sections: $8,100 to selling expense and $900 to general and administrative expense.</a:t>
            </a:r>
          </a:p>
          <a:p>
            <a:pPr>
              <a:defRPr/>
            </a:pPr>
            <a:endParaRPr lang="en-US" sz="1100" dirty="0" smtClean="0"/>
          </a:p>
          <a:p>
            <a:pPr>
              <a:defRPr/>
            </a:pPr>
            <a:r>
              <a:rPr lang="en-US" sz="1100" i="1" dirty="0" smtClean="0"/>
              <a:t>Nonoperating  activities </a:t>
            </a:r>
            <a:r>
              <a:rPr lang="en-US" sz="1100" dirty="0" smtClean="0"/>
              <a:t>consist of other expenses, revenues, losses, and gains that are unrelated to a company’s operations. </a:t>
            </a:r>
            <a:r>
              <a:rPr lang="en-US" sz="1100" i="1" dirty="0" smtClean="0"/>
              <a:t>Other revenues and gains </a:t>
            </a:r>
            <a:r>
              <a:rPr lang="en-US" sz="1100" dirty="0" smtClean="0"/>
              <a:t>commonly include interest revenue, dividend revenue, rent revenue, and gains from asset disposals. </a:t>
            </a:r>
            <a:r>
              <a:rPr lang="en-US" sz="1100" i="1" dirty="0" smtClean="0"/>
              <a:t>Other expenses and losses </a:t>
            </a:r>
            <a:r>
              <a:rPr lang="en-US" sz="1100" dirty="0" smtClean="0"/>
              <a:t>commonly include interest expense, losses from asset disposals, and casualty losses. When a company has no reportable nonoperating  activities, its income from operations is simply labeled net income.</a:t>
            </a:r>
          </a:p>
          <a:p>
            <a:pPr>
              <a:defRPr/>
            </a:pPr>
            <a:endParaRPr lang="en-US" sz="1100" dirty="0" smtClean="0"/>
          </a:p>
          <a:p>
            <a:pPr>
              <a:defRPr/>
            </a:pPr>
            <a:endParaRPr lang="en-US" sz="1100" dirty="0" smtClean="0"/>
          </a:p>
          <a:p>
            <a:pPr>
              <a:defRPr/>
            </a:pPr>
            <a:endParaRPr lang="en-US" dirty="0" smtClean="0"/>
          </a:p>
        </p:txBody>
      </p:sp>
    </p:spTree>
    <p:extLst>
      <p:ext uri="{BB962C8B-B14F-4D97-AF65-F5344CB8AC3E}">
        <p14:creationId xmlns:p14="http://schemas.microsoft.com/office/powerpoint/2010/main" val="4066377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600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smtClean="0"/>
              <a:t>A </a:t>
            </a:r>
            <a:r>
              <a:rPr lang="en-US" b="1" dirty="0" smtClean="0"/>
              <a:t>single-step income statement </a:t>
            </a:r>
            <a:r>
              <a:rPr lang="en-US" dirty="0" smtClean="0"/>
              <a:t>is shown in Exhibit 5.14 for Z-Mart. It lists cost of goods sold as another expense and shows only one subtotal for total expenses. Expenses are grouped into very few, if any, categories. Many companies use formats that combine features of both the single- and multiple-step statements. Provided that income statement items are shown sensibly, management can choose the format. </a:t>
            </a:r>
          </a:p>
          <a:p>
            <a:endParaRPr lang="en-US" altLang="en-US" dirty="0" smtClean="0"/>
          </a:p>
          <a:p>
            <a:pPr eaLnBrk="1" hangingPunct="1"/>
            <a:r>
              <a:rPr lang="en-US" altLang="en-US" dirty="0" smtClean="0"/>
              <a:t>As you can see, net income is the same whether the multi-step or the single-step is used. The only difference is in the amount of detail that is provided on the income statement.</a:t>
            </a:r>
          </a:p>
          <a:p>
            <a:pPr eaLnBrk="1" hangingPunct="1"/>
            <a:endParaRPr lang="en-US" altLang="en-US" dirty="0" smtClean="0"/>
          </a:p>
          <a:p>
            <a:pPr eaLnBrk="1" hangingPunct="1"/>
            <a:endParaRPr lang="en-US" altLang="en-US" dirty="0" smtClean="0"/>
          </a:p>
          <a:p>
            <a:endParaRPr lang="en-US" altLang="en-US" dirty="0" smtClean="0"/>
          </a:p>
        </p:txBody>
      </p:sp>
    </p:spTree>
    <p:extLst>
      <p:ext uri="{BB962C8B-B14F-4D97-AF65-F5344CB8AC3E}">
        <p14:creationId xmlns:p14="http://schemas.microsoft.com/office/powerpoint/2010/main" val="30865672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5702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smtClean="0"/>
              <a:t>The classified balance sheet reports merchandise inventory as a current asset, usually after accounts receivable according to an asset’s nearness to liquidity. Inventory is usually less liquid than accounts receivable because inventory must first be sold before cash can be received; but it is more liquid than supplies and prepaid expenses.</a:t>
            </a:r>
          </a:p>
          <a:p>
            <a:endParaRPr lang="en-US" altLang="en-US" dirty="0" smtClean="0"/>
          </a:p>
          <a:p>
            <a:r>
              <a:rPr lang="en-US" altLang="en-US" dirty="0" smtClean="0"/>
              <a:t>This slide shows </a:t>
            </a:r>
            <a:r>
              <a:rPr lang="en-US" dirty="0" smtClean="0"/>
              <a:t>the current asset section of Z-Mart’s classified balance sheet (other sections are as shown and explained in our previous chapter).</a:t>
            </a:r>
          </a:p>
          <a:p>
            <a:endParaRPr lang="en-US" dirty="0" smtClean="0"/>
          </a:p>
          <a:p>
            <a:pPr defTabSz="939363">
              <a:defRPr/>
            </a:pPr>
            <a:r>
              <a:rPr lang="en-US" b="1" dirty="0" smtClean="0"/>
              <a:t>Review what you have learned in the following NEED-TO-KNOW Slides.</a:t>
            </a:r>
            <a:endParaRPr lang="en-US" altLang="en-US" dirty="0" smtClean="0"/>
          </a:p>
        </p:txBody>
      </p:sp>
    </p:spTree>
    <p:extLst>
      <p:ext uri="{BB962C8B-B14F-4D97-AF65-F5344CB8AC3E}">
        <p14:creationId xmlns:p14="http://schemas.microsoft.com/office/powerpoint/2010/main" val="26667307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 5.5</a:t>
            </a:r>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9853657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 5.5</a:t>
            </a:r>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4172165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 5.5</a:t>
            </a:r>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490292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3335786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317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defTabSz="939363" eaLnBrk="1" hangingPunct="1">
              <a:defRPr/>
            </a:pPr>
            <a:r>
              <a:rPr lang="en-US" dirty="0" smtClean="0"/>
              <a:t>One measure of a merchandiser’s ability to pay its current liabilities (referred to as its </a:t>
            </a:r>
            <a:r>
              <a:rPr lang="en-US" i="1" dirty="0" smtClean="0"/>
              <a:t>liquidity</a:t>
            </a:r>
            <a:r>
              <a:rPr lang="en-US" dirty="0" smtClean="0"/>
              <a:t>) is the acid-test ratio. It differs from the current ratio by excluding less liquid current assets such as inventory and prepaid expenses that take longer to be converted to cash. The </a:t>
            </a:r>
            <a:r>
              <a:rPr lang="en-US" b="1" dirty="0" smtClean="0"/>
              <a:t>acid-test ratio, </a:t>
            </a:r>
            <a:r>
              <a:rPr lang="en-US" dirty="0" smtClean="0"/>
              <a:t>also called </a:t>
            </a:r>
            <a:r>
              <a:rPr lang="en-US" i="1" dirty="0" smtClean="0"/>
              <a:t>quick ratio, </a:t>
            </a:r>
            <a:r>
              <a:rPr lang="en-US" dirty="0" smtClean="0"/>
              <a:t>is defined as </a:t>
            </a:r>
            <a:r>
              <a:rPr lang="en-US" i="1" dirty="0" smtClean="0"/>
              <a:t>quick assets </a:t>
            </a:r>
            <a:r>
              <a:rPr lang="en-US" dirty="0" smtClean="0"/>
              <a:t>(cash, short-term investments, and current receivables) divided by current liabilities.</a:t>
            </a:r>
          </a:p>
        </p:txBody>
      </p:sp>
    </p:spTree>
    <p:extLst>
      <p:ext uri="{BB962C8B-B14F-4D97-AF65-F5344CB8AC3E}">
        <p14:creationId xmlns:p14="http://schemas.microsoft.com/office/powerpoint/2010/main" val="10029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2937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altLang="en-US" dirty="0" smtClean="0"/>
              <a:t>The income statements for a service company, Liberty Tax, and for a merchandiser, Nordstrom, are shown in Exhibit 5.2. The statement for Liberty Tax shows revenues of $173 followed by expenses of $155, which yields $18 in net income. The first two lines of the statement for Nordstrom, a merchandiser, show that products are acquired at a cost of $9,168 and sold for $14,437. The third line shows its $5,269 gross profit, also called gross margin, which equals net sales less cost of goods sold. Additional expenses of $4,669 are reported, which leaves $600 in net income.</a:t>
            </a:r>
          </a:p>
        </p:txBody>
      </p:sp>
    </p:spTree>
    <p:extLst>
      <p:ext uri="{BB962C8B-B14F-4D97-AF65-F5344CB8AC3E}">
        <p14:creationId xmlns:p14="http://schemas.microsoft.com/office/powerpoint/2010/main" val="42101061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317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Analysis of </a:t>
            </a:r>
            <a:r>
              <a:rPr lang="en-US" sz="1200" b="0" i="0" u="none" strike="noStrike" kern="1200" baseline="0" dirty="0" err="1" smtClean="0">
                <a:solidFill>
                  <a:schemeClr val="tx1"/>
                </a:solidFill>
                <a:latin typeface="+mn-lt"/>
                <a:ea typeface="+mn-ea"/>
                <a:cs typeface="+mn-cs"/>
              </a:rPr>
              <a:t>JCPenney</a:t>
            </a:r>
            <a:r>
              <a:rPr lang="en-US" sz="1200" b="0" i="0" u="none" strike="noStrike" kern="1200" baseline="0" dirty="0" smtClean="0">
                <a:solidFill>
                  <a:schemeClr val="tx1"/>
                </a:solidFill>
                <a:latin typeface="+mn-lt"/>
                <a:ea typeface="+mn-ea"/>
                <a:cs typeface="+mn-cs"/>
              </a:rPr>
              <a:t> shows some need for concern regarding its liquidity as its acid-test ratio is less than 1.0. However, retailers such as </a:t>
            </a:r>
            <a:r>
              <a:rPr lang="en-US" sz="1200" b="0" i="0" u="none" strike="noStrike" kern="1200" baseline="0" dirty="0" err="1" smtClean="0">
                <a:solidFill>
                  <a:schemeClr val="tx1"/>
                </a:solidFill>
                <a:latin typeface="+mn-lt"/>
                <a:ea typeface="+mn-ea"/>
                <a:cs typeface="+mn-cs"/>
              </a:rPr>
              <a:t>JCPenney</a:t>
            </a:r>
            <a:r>
              <a:rPr lang="en-US" sz="1200" b="0" i="0" u="none" strike="noStrike" kern="1200" baseline="0" dirty="0" smtClean="0">
                <a:solidFill>
                  <a:schemeClr val="tx1"/>
                </a:solidFill>
                <a:latin typeface="+mn-lt"/>
                <a:ea typeface="+mn-ea"/>
                <a:cs typeface="+mn-cs"/>
              </a:rPr>
              <a:t> pay many current liabilities from inventory sales; moreover, in all years except 2013, </a:t>
            </a:r>
            <a:r>
              <a:rPr lang="en-US" sz="1200" b="0" i="0" u="none" strike="noStrike" kern="1200" baseline="0" dirty="0" err="1" smtClean="0">
                <a:solidFill>
                  <a:schemeClr val="tx1"/>
                </a:solidFill>
                <a:latin typeface="+mn-lt"/>
                <a:ea typeface="+mn-ea"/>
                <a:cs typeface="+mn-cs"/>
              </a:rPr>
              <a:t>JCPenney’s</a:t>
            </a:r>
            <a:r>
              <a:rPr lang="en-US" sz="1200" b="0" i="0" u="none" strike="noStrike" kern="1200" baseline="0" dirty="0" smtClean="0">
                <a:solidFill>
                  <a:schemeClr val="tx1"/>
                </a:solidFill>
                <a:latin typeface="+mn-lt"/>
                <a:ea typeface="+mn-ea"/>
                <a:cs typeface="+mn-cs"/>
              </a:rPr>
              <a:t> acid-test ratios exceed the industry norm (and its inventory is fairly liquid).</a:t>
            </a:r>
            <a:endParaRPr lang="en-US" dirty="0" smtClean="0"/>
          </a:p>
        </p:txBody>
      </p:sp>
    </p:spTree>
    <p:extLst>
      <p:ext uri="{BB962C8B-B14F-4D97-AF65-F5344CB8AC3E}">
        <p14:creationId xmlns:p14="http://schemas.microsoft.com/office/powerpoint/2010/main" val="20222950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1221351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64195"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pPr defTabSz="939363" eaLnBrk="1" hangingPunct="1">
              <a:defRPr/>
            </a:pPr>
            <a:r>
              <a:rPr lang="en-US" dirty="0" smtClean="0"/>
              <a:t>The cost of goods sold makes up much of a merchandiser’s expenses. Without sufficient gross profit, a merchandiser will likely fail. Users often compute the gross margin ratio to help understand this relation. It differs from the profit margin ratio in that it excludes all costs except cost of goods sold. The </a:t>
            </a:r>
            <a:r>
              <a:rPr lang="en-US" b="1" dirty="0" smtClean="0"/>
              <a:t>gross margin ratio </a:t>
            </a:r>
            <a:r>
              <a:rPr lang="en-US" dirty="0" smtClean="0"/>
              <a:t>(also called </a:t>
            </a:r>
            <a:r>
              <a:rPr lang="en-US" i="1" dirty="0" smtClean="0"/>
              <a:t>gross profit ratio</a:t>
            </a:r>
            <a:r>
              <a:rPr lang="en-US" dirty="0" smtClean="0"/>
              <a:t>) is defined as </a:t>
            </a:r>
            <a:r>
              <a:rPr lang="en-US" i="1" dirty="0" smtClean="0"/>
              <a:t>gross margin </a:t>
            </a:r>
            <a:r>
              <a:rPr lang="en-US" dirty="0" smtClean="0"/>
              <a:t>(net sales minus cost of goods sold) divided by net sales.</a:t>
            </a:r>
          </a:p>
          <a:p>
            <a:pPr eaLnBrk="1" hangingPunct="1"/>
            <a:endParaRPr lang="en-US" altLang="en-US" dirty="0" smtClean="0"/>
          </a:p>
          <a:p>
            <a:r>
              <a:rPr lang="en-US" sz="1200" b="0" i="0" u="none" strike="noStrike" kern="1200" baseline="0" dirty="0" smtClean="0">
                <a:solidFill>
                  <a:schemeClr val="tx1"/>
                </a:solidFill>
                <a:latin typeface="+mn-lt"/>
                <a:ea typeface="+mn-ea"/>
                <a:cs typeface="+mn-cs"/>
              </a:rPr>
              <a:t>Exhibit 5.19 shows the gross margin ratio of </a:t>
            </a:r>
            <a:r>
              <a:rPr lang="en-US" sz="1200" b="1" i="0" u="none" strike="noStrike" kern="1200" baseline="0" dirty="0" err="1" smtClean="0">
                <a:solidFill>
                  <a:schemeClr val="tx1"/>
                </a:solidFill>
                <a:latin typeface="+mn-lt"/>
                <a:ea typeface="+mn-ea"/>
                <a:cs typeface="+mn-cs"/>
              </a:rPr>
              <a:t>JCPenney</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 fiscal years 2010 through 2015. For </a:t>
            </a:r>
            <a:r>
              <a:rPr lang="en-US" sz="1200" b="0" i="0" u="none" strike="noStrike" kern="1200" baseline="0" dirty="0" err="1" smtClean="0">
                <a:solidFill>
                  <a:schemeClr val="tx1"/>
                </a:solidFill>
                <a:latin typeface="+mn-lt"/>
                <a:ea typeface="+mn-ea"/>
                <a:cs typeface="+mn-cs"/>
              </a:rPr>
              <a:t>JCPenney</a:t>
            </a:r>
            <a:r>
              <a:rPr lang="en-US" sz="1200" b="0" i="0" u="none" strike="noStrike" kern="1200" baseline="0" dirty="0" smtClean="0">
                <a:solidFill>
                  <a:schemeClr val="tx1"/>
                </a:solidFill>
                <a:latin typeface="+mn-lt"/>
                <a:ea typeface="+mn-ea"/>
                <a:cs typeface="+mn-cs"/>
              </a:rPr>
              <a:t>, each $1 of sales in 2015 yielded about 34.8¢ in gross margin to cover all other expenses and still produce a net income. This 34.8¢ margin is up from 29.4¢ in 2014. This increase is a favorable development. Success for merchandisers such as </a:t>
            </a:r>
            <a:r>
              <a:rPr lang="en-US" sz="1200" b="0" i="0" u="none" strike="noStrike" kern="1200" baseline="0" dirty="0" err="1" smtClean="0">
                <a:solidFill>
                  <a:schemeClr val="tx1"/>
                </a:solidFill>
                <a:latin typeface="+mn-lt"/>
                <a:ea typeface="+mn-ea"/>
                <a:cs typeface="+mn-cs"/>
              </a:rPr>
              <a:t>JCPenney</a:t>
            </a:r>
            <a:r>
              <a:rPr lang="en-US" sz="1200" b="0" i="0" u="none" strike="noStrike" kern="1200" baseline="0" dirty="0" smtClean="0">
                <a:solidFill>
                  <a:schemeClr val="tx1"/>
                </a:solidFill>
                <a:latin typeface="+mn-lt"/>
                <a:ea typeface="+mn-ea"/>
                <a:cs typeface="+mn-cs"/>
              </a:rPr>
              <a:t> depends on adequate gross margin. For example, the 5.4¢ increase in the gross margin ratio, computed as 34.8¢ − 29.4¢, means that </a:t>
            </a:r>
            <a:r>
              <a:rPr lang="en-US" sz="1200" b="0" i="0" u="none" strike="noStrike" kern="1200" baseline="0" dirty="0" err="1" smtClean="0">
                <a:solidFill>
                  <a:schemeClr val="tx1"/>
                </a:solidFill>
                <a:latin typeface="+mn-lt"/>
                <a:ea typeface="+mn-ea"/>
                <a:cs typeface="+mn-cs"/>
              </a:rPr>
              <a:t>JCPenney</a:t>
            </a:r>
            <a:r>
              <a:rPr lang="en-US" sz="1200" b="0" i="0" u="none" strike="noStrike" kern="1200" baseline="0" dirty="0" smtClean="0">
                <a:solidFill>
                  <a:schemeClr val="tx1"/>
                </a:solidFill>
                <a:latin typeface="+mn-lt"/>
                <a:ea typeface="+mn-ea"/>
                <a:cs typeface="+mn-cs"/>
              </a:rPr>
              <a:t> has $662 million more in gross margin! (This is computed as net sales of $12,257 million multiplied by the 5.4% increase in gross margin.) </a:t>
            </a:r>
            <a:endParaRPr lang="en-US" altLang="en-US" dirty="0" smtClean="0"/>
          </a:p>
        </p:txBody>
      </p:sp>
    </p:spTree>
    <p:extLst>
      <p:ext uri="{BB962C8B-B14F-4D97-AF65-F5344CB8AC3E}">
        <p14:creationId xmlns:p14="http://schemas.microsoft.com/office/powerpoint/2010/main" val="21668924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9015776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fontScale="55000" lnSpcReduction="20000"/>
          </a:bodyPr>
          <a:lstStyle/>
          <a:p>
            <a:r>
              <a:rPr lang="en-US" sz="1200" dirty="0" smtClean="0"/>
              <a:t>A periodic inventory system requires updating the inventory account only at the </a:t>
            </a:r>
            <a:r>
              <a:rPr lang="en-US" sz="1200" i="1" dirty="0" smtClean="0"/>
              <a:t>end of a period </a:t>
            </a:r>
            <a:r>
              <a:rPr lang="en-US" sz="1200" dirty="0" smtClean="0"/>
              <a:t>to reflect the quantity and cost of both the goods available and the goods sold. Thus, during the period, the Merchandise Inventory balance remains unchanged. During the period the cost of merchandise is recorded in a temporary </a:t>
            </a:r>
            <a:r>
              <a:rPr lang="en-US" sz="1200" i="1" dirty="0" smtClean="0"/>
              <a:t>Purchases </a:t>
            </a:r>
            <a:r>
              <a:rPr lang="en-US" sz="1200" dirty="0" smtClean="0"/>
              <a:t>account. When a company sells merchandise, it records revenue </a:t>
            </a:r>
            <a:r>
              <a:rPr lang="en-US" sz="1200" b="1" i="1" dirty="0" smtClean="0"/>
              <a:t>but not the cost of the goods sold. </a:t>
            </a:r>
            <a:r>
              <a:rPr lang="en-US" sz="1200" dirty="0" smtClean="0"/>
              <a:t>At the end of the period when a company prepares financial statements, it takes a </a:t>
            </a:r>
            <a:r>
              <a:rPr lang="en-US" sz="1200" i="1" dirty="0" smtClean="0"/>
              <a:t>physical count of inventory </a:t>
            </a:r>
            <a:r>
              <a:rPr lang="en-US" sz="1200" dirty="0" smtClean="0"/>
              <a:t>by counting the quantities and costs of merchandise available. The cost of goods sold is then computed by subtracting the ending inventory amount from the cost of merchandise available for sale.</a:t>
            </a:r>
          </a:p>
          <a:p>
            <a:endParaRPr lang="en-US" altLang="en-US" sz="1200" dirty="0" smtClean="0"/>
          </a:p>
          <a:p>
            <a:r>
              <a:rPr lang="en-US" sz="1200" dirty="0" smtClean="0"/>
              <a:t>Under a periodic system, purchases, purchase returns and allowances, purchase discounts, and transportation-in transactions are recorded in separate temporary accounts. At period-end, each of these temporary accounts is closed and the Merchandise Inventory account is updated.  During the period, the Merchandise Inventory balance remains unchanged. </a:t>
            </a:r>
          </a:p>
          <a:p>
            <a:endParaRPr lang="en-US" sz="1200" dirty="0" smtClean="0"/>
          </a:p>
          <a:p>
            <a:r>
              <a:rPr lang="en-US" sz="1200" dirty="0" smtClean="0"/>
              <a:t>To illustrate, journal entries under the periodic inventory system are shown for the most common transactions (codes </a:t>
            </a:r>
            <a:r>
              <a:rPr lang="en-US" sz="1200" b="1" i="1" dirty="0" smtClean="0"/>
              <a:t>a </a:t>
            </a:r>
            <a:r>
              <a:rPr lang="en-US" sz="1200" dirty="0" smtClean="0"/>
              <a:t>through </a:t>
            </a:r>
            <a:r>
              <a:rPr lang="en-US" sz="1200" b="1" i="1" dirty="0" smtClean="0"/>
              <a:t>d </a:t>
            </a:r>
            <a:r>
              <a:rPr lang="en-US" sz="1200" dirty="0" smtClean="0"/>
              <a:t>link these transactions to those in the chapter, and we drop explanations for simplicity). For comparison, perpetual system journal entries are shown to the right of each periodic entry.</a:t>
            </a:r>
          </a:p>
          <a:p>
            <a:endParaRPr lang="en-US" altLang="en-US" sz="1200" dirty="0" smtClean="0"/>
          </a:p>
          <a:p>
            <a:r>
              <a:rPr lang="en-US" altLang="en-US" sz="1200" dirty="0" smtClean="0"/>
              <a:t>The periodic system uses a temporary Purchases account that accumulates the cost of all purchase transactions during each period. Z-Mart’s November 2 entry to record the purchase of merchandise for $500 on credit with terms of 2/10, n/30 is illustrated in entry a.</a:t>
            </a:r>
          </a:p>
          <a:p>
            <a:endParaRPr lang="en-US" altLang="en-US" sz="1200" dirty="0" smtClean="0"/>
          </a:p>
          <a:p>
            <a:r>
              <a:rPr lang="en-US" altLang="en-US" sz="1200" dirty="0" smtClean="0"/>
              <a:t>The periodic system uses a temporary Purchase Discounts account that accumulates discounts taken on purchase transactions during the period. </a:t>
            </a:r>
          </a:p>
          <a:p>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 If Z-Mart pays the supplier for the previous purchase in (a) within the discount period, the required payment is $490 ($500 x 98%) and is recorded as illustrated in entry b1.</a:t>
            </a:r>
          </a:p>
          <a:p>
            <a:endParaRPr lang="en-US" altLang="en-US" sz="1200" dirty="0" smtClean="0"/>
          </a:p>
          <a:p>
            <a:r>
              <a:rPr lang="en-US" altLang="en-US" sz="1200" dirty="0" smtClean="0"/>
              <a:t>If payment in (a) is delayed until after the discount period expires, the entry is to debit Accounts Payable and credit Cash for $50 each</a:t>
            </a:r>
            <a:r>
              <a:rPr lang="en-US" altLang="en-US" sz="1200" baseline="0" dirty="0" smtClean="0"/>
              <a:t> as shown in entry b2.</a:t>
            </a:r>
          </a:p>
          <a:p>
            <a:endParaRPr lang="en-US" altLang="en-US" sz="1200" dirty="0" smtClean="0"/>
          </a:p>
          <a:p>
            <a:r>
              <a:rPr lang="en-US" altLang="en-US" sz="1200" dirty="0" smtClean="0"/>
              <a:t>Z-Mart returned merchandise purchased on November 2 because of defects. In the periodic system, the temporary Purchase Returns and Allowances account accumulates the cost of all returns and allowances during a period. The recorded cost (including discounts) of the defective merchandise is $30, and Z-Mart records the return with entry c1. </a:t>
            </a:r>
          </a:p>
          <a:p>
            <a:endParaRPr lang="en-US" altLang="en-US" sz="1200" dirty="0" smtClean="0"/>
          </a:p>
          <a:p>
            <a:r>
              <a:rPr lang="en-US" altLang="en-US" sz="1200" dirty="0" smtClean="0"/>
              <a:t>Z-Mart returns $50 of merchandise within the discount period with the entry shown in c2.</a:t>
            </a:r>
          </a:p>
          <a:p>
            <a:endParaRPr lang="en-US" altLang="en-US" sz="1200" dirty="0" smtClean="0"/>
          </a:p>
          <a:p>
            <a:r>
              <a:rPr lang="en-US" altLang="en-US" sz="1200" dirty="0" smtClean="0"/>
              <a:t>Z-Mart paid a $75 freight charge to transport merchandise to its store. In the periodic system, this cost is charged to a temporary Transportation-In account as illustrated in entry d.</a:t>
            </a:r>
          </a:p>
          <a:p>
            <a:endParaRPr lang="en-US" altLang="en-US" sz="1200" dirty="0" smtClean="0"/>
          </a:p>
        </p:txBody>
      </p:sp>
    </p:spTree>
    <p:extLst>
      <p:ext uri="{BB962C8B-B14F-4D97-AF65-F5344CB8AC3E}">
        <p14:creationId xmlns:p14="http://schemas.microsoft.com/office/powerpoint/2010/main" val="14595587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altLang="en-US" sz="1200" dirty="0" smtClean="0"/>
              <a:t>Both the periodic and perpetual systems record sales entries similarly, using the gross method. The same holds for entries related to payment of receivables from sales both within and after the discount period. However, under the periodic system, the cost of goods sold is not recorded at the time of each sale (whereas it is under the perpetual system)—we show later in this appendix how to compute cost of goods sold at period-end under the periodic system. The entries to record $1,000 in credit sales (costing $300) is a debit to Accounts Receivable and a credit to Sales.  Under the periodic system, the cost of goods sold is not recorded at the time of each sale. </a:t>
            </a:r>
          </a:p>
          <a:p>
            <a:endParaRPr lang="en-US" altLang="en-US" sz="1200" dirty="0" smtClean="0"/>
          </a:p>
          <a:p>
            <a:r>
              <a:rPr lang="en-US" altLang="en-US" sz="1200" dirty="0" smtClean="0"/>
              <a:t>A customer returned part of the merchandise,</a:t>
            </a:r>
            <a:r>
              <a:rPr lang="en-US" altLang="en-US" sz="1200" baseline="0" dirty="0" smtClean="0"/>
              <a:t> </a:t>
            </a:r>
            <a:r>
              <a:rPr lang="en-US" altLang="en-US" sz="1200" dirty="0" smtClean="0"/>
              <a:t>where the returned items sell for $15 and cost $9.  Z-Mart restores the merchandise to inventory and records the November 6 return as illustrated in entry e1</a:t>
            </a:r>
            <a:r>
              <a:rPr lang="en-US" altLang="en-US" sz="1200" baseline="0" dirty="0" smtClean="0"/>
              <a:t> and e2</a:t>
            </a:r>
            <a:r>
              <a:rPr lang="en-US" altLang="en-US" sz="1200" dirty="0" smtClean="0"/>
              <a:t>.</a:t>
            </a:r>
          </a:p>
          <a:p>
            <a:endParaRPr lang="en-US" altLang="en-US" sz="1200" dirty="0" smtClean="0"/>
          </a:p>
          <a:p>
            <a:r>
              <a:rPr lang="en-US" sz="1200" b="0" i="0" u="none" strike="noStrike" kern="1200" baseline="0" dirty="0" smtClean="0">
                <a:solidFill>
                  <a:schemeClr val="tx1"/>
                </a:solidFill>
                <a:latin typeface="+mn-lt"/>
                <a:ea typeface="+mn-ea"/>
                <a:cs typeface="+mn-cs"/>
              </a:rPr>
              <a:t>A customer received an allowance in transaction </a:t>
            </a:r>
            <a:r>
              <a:rPr lang="en-US" sz="1200" b="0" i="1" u="none" strike="noStrike" kern="1200" baseline="0" dirty="0" smtClean="0">
                <a:solidFill>
                  <a:schemeClr val="tx1"/>
                </a:solidFill>
                <a:latin typeface="+mn-lt"/>
                <a:ea typeface="+mn-ea"/>
                <a:cs typeface="+mn-cs"/>
              </a:rPr>
              <a:t>f </a:t>
            </a:r>
            <a:r>
              <a:rPr lang="en-US" sz="1200" b="0" i="0" u="none" strike="noStrike" kern="1200" baseline="0" dirty="0" smtClean="0">
                <a:solidFill>
                  <a:schemeClr val="tx1"/>
                </a:solidFill>
                <a:latin typeface="+mn-lt"/>
                <a:ea typeface="+mn-ea"/>
                <a:cs typeface="+mn-cs"/>
              </a:rPr>
              <a:t>of $10 cash; only the revenue side is impacted as no inventory was returned and cost stays the same. The entry is identical under the periodic and perpetual systems. The seller records this allowance as shown in entry f.</a:t>
            </a:r>
            <a:endParaRPr lang="en-US" altLang="en-US" sz="1200" dirty="0" smtClean="0"/>
          </a:p>
        </p:txBody>
      </p:sp>
    </p:spTree>
    <p:extLst>
      <p:ext uri="{BB962C8B-B14F-4D97-AF65-F5344CB8AC3E}">
        <p14:creationId xmlns:p14="http://schemas.microsoft.com/office/powerpoint/2010/main" val="24785980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726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smtClean="0">
                <a:solidFill>
                  <a:schemeClr val="tx1"/>
                </a:solidFill>
                <a:latin typeface="+mn-lt"/>
                <a:ea typeface="+mn-ea"/>
                <a:cs typeface="+mn-cs"/>
              </a:rPr>
              <a:t>The periodic and perpetual inventory systems have slight differences in closing entries. The period-end Merchandise Inventory balance (unadjusted) is $19,000 under the periodic system. Since the periodic system does not update the Merchandise Inventory balance during the period, the $19,000 amount is the beginning inventory. A physical count of inventory taken at the end of the period reveals $21,000 of merchandise available. The adjusting and closing entries for the two systems are shown in Exhibit 5A.1.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Recording the periodic inventory balance is a two-step process. The ending inventory balance of $21,000 (which includes shrinkage) is entered by debiting the inventory account in the first closing entry. The beginning inventory balance of $19,000 is deleted by crediting the inventory account in the second </a:t>
            </a:r>
            <a:r>
              <a:rPr lang="en-US" sz="1200" b="0" i="0" u="none" strike="noStrike" kern="1200" baseline="0" smtClean="0">
                <a:solidFill>
                  <a:schemeClr val="tx1"/>
                </a:solidFill>
                <a:latin typeface="+mn-lt"/>
                <a:ea typeface="+mn-ea"/>
                <a:cs typeface="+mn-cs"/>
              </a:rPr>
              <a:t>closing entry 2.</a:t>
            </a:r>
            <a:endParaRPr lang="en-US" dirty="0" smtClean="0"/>
          </a:p>
        </p:txBody>
      </p:sp>
    </p:spTree>
    <p:extLst>
      <p:ext uri="{BB962C8B-B14F-4D97-AF65-F5344CB8AC3E}">
        <p14:creationId xmlns:p14="http://schemas.microsoft.com/office/powerpoint/2010/main" val="14398865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8291"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smtClean="0"/>
              <a:t>This slide shows the work sheet for </a:t>
            </a:r>
            <a:r>
              <a:rPr lang="en-US" sz="1200" b="0" i="0" u="none" strike="noStrike" kern="1200" baseline="0" dirty="0" smtClean="0">
                <a:solidFill>
                  <a:schemeClr val="tx1"/>
                </a:solidFill>
                <a:latin typeface="+mn-lt"/>
                <a:ea typeface="+mn-ea"/>
                <a:cs typeface="+mn-cs"/>
              </a:rPr>
              <a:t>preparing financial statements of a merchandiser. It differs slightly from the work sheet layout in the prior chapter—the differences are in </a:t>
            </a:r>
            <a:r>
              <a:rPr lang="en-US" sz="1200" b="1" i="0" u="none" strike="noStrike" kern="1200" baseline="0" dirty="0" smtClean="0">
                <a:solidFill>
                  <a:schemeClr val="tx1"/>
                </a:solidFill>
                <a:latin typeface="+mn-lt"/>
                <a:ea typeface="+mn-ea"/>
                <a:cs typeface="+mn-cs"/>
              </a:rPr>
              <a:t>red boldface</a:t>
            </a:r>
            <a:r>
              <a:rPr lang="en-US" sz="1200" b="0" i="0" u="none" strike="noStrike" kern="1200" baseline="0" dirty="0" smtClean="0">
                <a:solidFill>
                  <a:schemeClr val="tx1"/>
                </a:solidFill>
                <a:latin typeface="+mn-lt"/>
                <a:ea typeface="+mn-ea"/>
                <a:cs typeface="+mn-cs"/>
              </a:rPr>
              <a:t>. The adjustments in the work sheet reflect the following: (</a:t>
            </a:r>
            <a:r>
              <a:rPr lang="en-US" sz="1200" b="0" i="1" u="none" strike="noStrike" kern="1200" baseline="0" dirty="0" smtClean="0">
                <a:solidFill>
                  <a:schemeClr val="tx1"/>
                </a:solidFill>
                <a:latin typeface="+mn-lt"/>
                <a:ea typeface="+mn-ea"/>
                <a:cs typeface="+mn-cs"/>
              </a:rPr>
              <a:t>1</a:t>
            </a:r>
            <a:r>
              <a:rPr lang="en-US" sz="1200" b="0" i="0" u="none" strike="noStrike" kern="1200" baseline="0" dirty="0" smtClean="0">
                <a:solidFill>
                  <a:schemeClr val="tx1"/>
                </a:solidFill>
                <a:latin typeface="+mn-lt"/>
                <a:ea typeface="+mn-ea"/>
                <a:cs typeface="+mn-cs"/>
              </a:rPr>
              <a:t>) expiration of $600 of prepaid insurance, (</a:t>
            </a:r>
            <a:r>
              <a:rPr lang="en-US" sz="1200" b="0" i="1" u="none" strike="noStrike" kern="1200" baseline="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use of $3,000 of supplies, (</a:t>
            </a:r>
            <a:r>
              <a:rPr lang="en-US" sz="1200" b="0" i="1" u="none" strike="noStrike" kern="1200" baseline="0" dirty="0" smtClean="0">
                <a:solidFill>
                  <a:schemeClr val="tx1"/>
                </a:solidFill>
                <a:latin typeface="+mn-lt"/>
                <a:ea typeface="+mn-ea"/>
                <a:cs typeface="+mn-cs"/>
              </a:rPr>
              <a:t>3</a:t>
            </a:r>
            <a:r>
              <a:rPr lang="en-US" sz="1200" b="0" i="0" u="none" strike="noStrike" kern="1200" baseline="0" dirty="0" smtClean="0">
                <a:solidFill>
                  <a:schemeClr val="tx1"/>
                </a:solidFill>
                <a:latin typeface="+mn-lt"/>
                <a:ea typeface="+mn-ea"/>
                <a:cs typeface="+mn-cs"/>
              </a:rPr>
              <a:t>) depreciation of $3,700 for equipment, (</a:t>
            </a:r>
            <a:r>
              <a:rPr lang="en-US" sz="1200" b="0" i="1" u="none" strike="noStrike" kern="1200" baseline="0" dirty="0" smtClean="0">
                <a:solidFill>
                  <a:schemeClr val="tx1"/>
                </a:solidFill>
                <a:latin typeface="+mn-lt"/>
                <a:ea typeface="+mn-ea"/>
                <a:cs typeface="+mn-cs"/>
              </a:rPr>
              <a:t>4</a:t>
            </a:r>
            <a:r>
              <a:rPr lang="en-US" sz="1200" b="0" i="0" u="none" strike="noStrike" kern="1200" baseline="0" dirty="0" smtClean="0">
                <a:solidFill>
                  <a:schemeClr val="tx1"/>
                </a:solidFill>
                <a:latin typeface="+mn-lt"/>
                <a:ea typeface="+mn-ea"/>
                <a:cs typeface="+mn-cs"/>
              </a:rPr>
              <a:t>) accrual of $800 of unpaid salaries, and (</a:t>
            </a:r>
            <a:r>
              <a:rPr lang="en-US" sz="1200" b="0" i="1" u="none" strike="noStrike" kern="1200" baseline="0" dirty="0" smtClean="0">
                <a:solidFill>
                  <a:schemeClr val="tx1"/>
                </a:solidFill>
                <a:latin typeface="+mn-lt"/>
                <a:ea typeface="+mn-ea"/>
                <a:cs typeface="+mn-cs"/>
              </a:rPr>
              <a:t>5</a:t>
            </a:r>
            <a:r>
              <a:rPr lang="en-US" sz="1200" b="0" i="0" u="none" strike="noStrike" kern="1200" baseline="0" dirty="0" smtClean="0">
                <a:solidFill>
                  <a:schemeClr val="tx1"/>
                </a:solidFill>
                <a:latin typeface="+mn-lt"/>
                <a:ea typeface="+mn-ea"/>
                <a:cs typeface="+mn-cs"/>
              </a:rPr>
              <a:t>) inventory shrinkage of $250. Once the adjusted amounts are extended into the financial statement columns, the information is used to develop financial statements. </a:t>
            </a:r>
            <a:endParaRPr lang="en-US" dirty="0" smtClean="0"/>
          </a:p>
        </p:txBody>
      </p:sp>
    </p:spTree>
    <p:extLst>
      <p:ext uri="{BB962C8B-B14F-4D97-AF65-F5344CB8AC3E}">
        <p14:creationId xmlns:p14="http://schemas.microsoft.com/office/powerpoint/2010/main" val="26203150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9667261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985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smtClean="0">
                <a:solidFill>
                  <a:schemeClr val="tx1"/>
                </a:solidFill>
                <a:latin typeface="+mn-lt"/>
                <a:ea typeface="+mn-ea"/>
                <a:cs typeface="+mn-cs"/>
              </a:rPr>
              <a:t>Sales are to be reported at the net amount expected which follows new revenue recognition rules. This means that a period-end adjusting entry is commonly made to estimate sales discounts for current-period’s sales that are expected to be taken in future periods.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illustrate, assume Z-Mart has the following unadjusted balances: Accounts Receivable, $11,250; and Allowance for Sales Discounts, $0. Of the $11,250 of receivables, $2,500 of them are within the 2% discount period, and we expect buyers to take $50 in future-period discounts (computed as $2,500 × 2%) arising from this period’s sales. The adjusting entry for the $50 update to the allowance for sales discounts is shown in entry g. </a:t>
            </a:r>
          </a:p>
          <a:p>
            <a:endParaRPr lang="en-US" alt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Allowance for Sales Discounts </a:t>
            </a:r>
            <a:r>
              <a:rPr lang="en-US" sz="1200" b="0" i="0" u="none" strike="noStrike" kern="1200" baseline="0" dirty="0" smtClean="0">
                <a:solidFill>
                  <a:schemeClr val="tx1"/>
                </a:solidFill>
                <a:latin typeface="+mn-lt"/>
                <a:ea typeface="+mn-ea"/>
                <a:cs typeface="+mn-cs"/>
              </a:rPr>
              <a:t>is a </a:t>
            </a:r>
            <a:r>
              <a:rPr lang="en-US" sz="1200" b="1" i="0" u="none" strike="noStrike" kern="1200" baseline="0" dirty="0" smtClean="0">
                <a:solidFill>
                  <a:schemeClr val="tx1"/>
                </a:solidFill>
                <a:latin typeface="+mn-lt"/>
                <a:ea typeface="+mn-ea"/>
                <a:cs typeface="+mn-cs"/>
              </a:rPr>
              <a:t>contra asset account </a:t>
            </a:r>
            <a:r>
              <a:rPr lang="en-US" sz="1200" b="0" i="0" u="none" strike="noStrike" kern="1200" baseline="0" dirty="0" smtClean="0">
                <a:solidFill>
                  <a:schemeClr val="tx1"/>
                </a:solidFill>
                <a:latin typeface="+mn-lt"/>
                <a:ea typeface="+mn-ea"/>
                <a:cs typeface="+mn-cs"/>
              </a:rPr>
              <a:t>and is reported on the balance sheet as a reduction to the Accounts Receivable asset account. The Allowance for Sales Discounts account has a </a:t>
            </a:r>
            <a:r>
              <a:rPr lang="en-US" sz="1200" b="0" i="1" u="none" strike="noStrike" kern="1200" baseline="0" dirty="0" smtClean="0">
                <a:solidFill>
                  <a:schemeClr val="tx1"/>
                </a:solidFill>
                <a:latin typeface="+mn-lt"/>
                <a:ea typeface="+mn-ea"/>
                <a:cs typeface="+mn-cs"/>
              </a:rPr>
              <a:t>normal credit balance </a:t>
            </a:r>
            <a:r>
              <a:rPr lang="en-US" sz="1200" b="0" i="0" u="none" strike="noStrike" kern="1200" baseline="0" dirty="0" smtClean="0">
                <a:solidFill>
                  <a:schemeClr val="tx1"/>
                </a:solidFill>
                <a:latin typeface="+mn-lt"/>
                <a:ea typeface="+mn-ea"/>
                <a:cs typeface="+mn-cs"/>
              </a:rPr>
              <a:t>because it reduces Accounts Receivable, which has a normal debit balance. </a:t>
            </a:r>
            <a:endParaRPr lang="en-US" altLang="en-US" dirty="0" smtClean="0"/>
          </a:p>
        </p:txBody>
      </p:sp>
    </p:spTree>
    <p:extLst>
      <p:ext uri="{BB962C8B-B14F-4D97-AF65-F5344CB8AC3E}">
        <p14:creationId xmlns:p14="http://schemas.microsoft.com/office/powerpoint/2010/main" val="246841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0536194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726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smtClean="0">
                <a:solidFill>
                  <a:schemeClr val="tx1"/>
                </a:solidFill>
                <a:latin typeface="+mn-lt"/>
                <a:ea typeface="+mn-ea"/>
                <a:cs typeface="+mn-cs"/>
              </a:rPr>
              <a:t>The adjusting entry for sales discounts results in both accounts receivable and sales being reported at their net expected</a:t>
            </a:r>
          </a:p>
          <a:p>
            <a:r>
              <a:rPr lang="en-US" sz="1200" b="0" i="0" u="none" strike="noStrike" kern="1200" baseline="0" dirty="0" smtClean="0">
                <a:solidFill>
                  <a:schemeClr val="tx1"/>
                </a:solidFill>
                <a:latin typeface="+mn-lt"/>
                <a:ea typeface="+mn-ea"/>
                <a:cs typeface="+mn-cs"/>
              </a:rPr>
              <a:t>amounts.</a:t>
            </a:r>
            <a:endParaRPr lang="en-US" dirty="0" smtClean="0"/>
          </a:p>
        </p:txBody>
      </p:sp>
    </p:spTree>
    <p:extLst>
      <p:ext uri="{BB962C8B-B14F-4D97-AF65-F5344CB8AC3E}">
        <p14:creationId xmlns:p14="http://schemas.microsoft.com/office/powerpoint/2010/main" val="18420882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985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smtClean="0">
                <a:solidFill>
                  <a:schemeClr val="tx1"/>
                </a:solidFill>
                <a:latin typeface="+mn-lt"/>
                <a:ea typeface="+mn-ea"/>
                <a:cs typeface="+mn-cs"/>
              </a:rPr>
              <a:t>To avoid overstatement of sales and cost of sales, sellers estimate sales returns and allowances in the period of the sale. Estimating returns and allowances requires companies to maintain the following two balance sheet accounts that are set up with adjusting entries: inventory returns estimated, a current asset, and sales refund payable, a current liability.</a:t>
            </a:r>
          </a:p>
          <a:p>
            <a:endParaRPr lang="en-US" alt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Sales Refund Payable account is updated only during the adjusting entry process. Its balance remains unchanged during the period when actual returns and allowances are recorded.</a:t>
            </a:r>
            <a:endParaRPr lang="en-US" altLang="en-US" dirty="0" smtClean="0"/>
          </a:p>
        </p:txBody>
      </p:sp>
    </p:spTree>
    <p:extLst>
      <p:ext uri="{BB962C8B-B14F-4D97-AF65-F5344CB8AC3E}">
        <p14:creationId xmlns:p14="http://schemas.microsoft.com/office/powerpoint/2010/main" val="37912386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49859"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smtClean="0">
                <a:solidFill>
                  <a:schemeClr val="tx1"/>
                </a:solidFill>
                <a:latin typeface="+mn-lt"/>
                <a:ea typeface="+mn-ea"/>
                <a:cs typeface="+mn-cs"/>
              </a:rPr>
              <a:t>On the cost side, the expected returns and allowances implies that some inventory is expected to be returned, which means that cost of goods sold recorded at the time of sale is overstated due to expected returns. A seller sets up an </a:t>
            </a:r>
            <a:r>
              <a:rPr lang="en-US" sz="1200" b="1" i="0" u="none" strike="noStrike" kern="1200" baseline="0" dirty="0" smtClean="0">
                <a:solidFill>
                  <a:schemeClr val="tx1"/>
                </a:solidFill>
                <a:latin typeface="+mn-lt"/>
                <a:ea typeface="+mn-ea"/>
                <a:cs typeface="+mn-cs"/>
              </a:rPr>
              <a:t>Inventory Returns Estimated </a:t>
            </a:r>
            <a:r>
              <a:rPr lang="en-US" sz="1200" b="0" i="0" u="none" strike="noStrike" kern="1200" baseline="0" dirty="0" smtClean="0">
                <a:solidFill>
                  <a:schemeClr val="tx1"/>
                </a:solidFill>
                <a:latin typeface="+mn-lt"/>
                <a:ea typeface="+mn-ea"/>
                <a:cs typeface="+mn-cs"/>
              </a:rPr>
              <a:t>account, which is </a:t>
            </a:r>
            <a:r>
              <a:rPr lang="en-US" sz="1200" b="1" i="0" u="none" strike="noStrike" kern="1200" baseline="0" dirty="0" smtClean="0">
                <a:solidFill>
                  <a:schemeClr val="tx1"/>
                </a:solidFill>
                <a:latin typeface="+mn-lt"/>
                <a:ea typeface="+mn-ea"/>
                <a:cs typeface="+mn-cs"/>
              </a:rPr>
              <a:t>a current asset reflecting the inventory estimated to be returned. </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Extending the example above, assume that the company estimates future inventory returns to be $500 (which is the cost side of the $1,200 expected returns and allowances above). Assume also that the (beginning) </a:t>
            </a:r>
            <a:r>
              <a:rPr lang="en-US" sz="1200" b="0" i="1" u="none" strike="noStrike" kern="1200" baseline="0" dirty="0" smtClean="0">
                <a:solidFill>
                  <a:schemeClr val="tx1"/>
                </a:solidFill>
                <a:latin typeface="+mn-lt"/>
                <a:ea typeface="+mn-ea"/>
                <a:cs typeface="+mn-cs"/>
              </a:rPr>
              <a:t>unadjusted balance  </a:t>
            </a:r>
            <a:r>
              <a:rPr lang="en-US" sz="1200" b="0" i="0" u="none" strike="noStrike" kern="1200" baseline="0" dirty="0" smtClean="0">
                <a:solidFill>
                  <a:schemeClr val="tx1"/>
                </a:solidFill>
                <a:latin typeface="+mn-lt"/>
                <a:ea typeface="+mn-ea"/>
                <a:cs typeface="+mn-cs"/>
              </a:rPr>
              <a:t>in Inventory Returns Estimated is a $200 debit. The adjusting entry for the $300 update to expected returns is shown in entry h2.</a:t>
            </a:r>
          </a:p>
          <a:p>
            <a:endParaRPr lang="en-US" sz="1200" b="0" i="1"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Inventory Returns Estimated account is updated only during the adjusting entry process. Its balance remains unchanged during the period when actual returns and allowances are recorded. </a:t>
            </a:r>
            <a:endParaRPr lang="en-US" altLang="en-US" dirty="0" smtClean="0"/>
          </a:p>
        </p:txBody>
      </p:sp>
    </p:spTree>
    <p:extLst>
      <p:ext uri="{BB962C8B-B14F-4D97-AF65-F5344CB8AC3E}">
        <p14:creationId xmlns:p14="http://schemas.microsoft.com/office/powerpoint/2010/main" val="5745591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 5.8</a:t>
            </a:r>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32100479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 5.8</a:t>
            </a:r>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7218952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 5.8</a:t>
            </a:r>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19947502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 5.8</a:t>
            </a:r>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21659049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4878677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net method </a:t>
            </a:r>
            <a:r>
              <a:rPr lang="en-US" sz="1200" b="0" i="0" u="none" strike="noStrike" kern="1200" baseline="0" dirty="0" smtClean="0">
                <a:solidFill>
                  <a:schemeClr val="tx1"/>
                </a:solidFill>
                <a:latin typeface="+mn-lt"/>
                <a:ea typeface="+mn-ea"/>
                <a:cs typeface="+mn-cs"/>
              </a:rPr>
              <a:t>is another means of recording invoices, which initially records the invoice at its </a:t>
            </a:r>
            <a:r>
              <a:rPr lang="en-US" sz="1200" b="0" i="1" u="none" strike="noStrike" kern="1200" baseline="0" dirty="0" smtClean="0">
                <a:solidFill>
                  <a:schemeClr val="tx1"/>
                </a:solidFill>
                <a:latin typeface="+mn-lt"/>
                <a:ea typeface="+mn-ea"/>
                <a:cs typeface="+mn-cs"/>
              </a:rPr>
              <a:t>net </a:t>
            </a:r>
            <a:r>
              <a:rPr lang="en-US" sz="1200" b="0" i="0" u="none" strike="noStrike" kern="1200" baseline="0" dirty="0" smtClean="0">
                <a:solidFill>
                  <a:schemeClr val="tx1"/>
                </a:solidFill>
                <a:latin typeface="+mn-lt"/>
                <a:ea typeface="+mn-ea"/>
                <a:cs typeface="+mn-cs"/>
              </a:rPr>
              <a:t>amount (net of any cash discount). This appendix records merchandising transactions using the net method, where key differences with the gross method are highlighted. When invoices are recorded at </a:t>
            </a:r>
            <a:r>
              <a:rPr lang="en-US" sz="1200" b="0" i="1" u="none" strike="noStrike" kern="1200" baseline="0" dirty="0" smtClean="0">
                <a:solidFill>
                  <a:schemeClr val="tx1"/>
                </a:solidFill>
                <a:latin typeface="+mn-lt"/>
                <a:ea typeface="+mn-ea"/>
                <a:cs typeface="+mn-cs"/>
              </a:rPr>
              <a:t>net </a:t>
            </a:r>
            <a:r>
              <a:rPr lang="en-US" sz="1200" b="0" i="0" u="none" strike="noStrike" kern="1200" baseline="0" dirty="0" smtClean="0">
                <a:solidFill>
                  <a:schemeClr val="tx1"/>
                </a:solidFill>
                <a:latin typeface="+mn-lt"/>
                <a:ea typeface="+mn-ea"/>
                <a:cs typeface="+mn-cs"/>
              </a:rPr>
              <a:t>amounts, any cash discounts are deducted from the balance of the Merchandise Inventory account when initially recorded. This assumes that all cash discounts will be taken. If any discounts are later lost, they are recorded in a </a:t>
            </a:r>
            <a:r>
              <a:rPr lang="en-US" sz="1200" b="1" i="0" u="none" strike="noStrike" kern="1200" baseline="0" dirty="0" smtClean="0">
                <a:solidFill>
                  <a:schemeClr val="tx1"/>
                </a:solidFill>
                <a:latin typeface="+mn-lt"/>
                <a:ea typeface="+mn-ea"/>
                <a:cs typeface="+mn-cs"/>
              </a:rPr>
              <a:t>Discounts Lost </a:t>
            </a:r>
            <a:r>
              <a:rPr lang="en-US" sz="1200" b="0" i="0" u="none" strike="noStrike" kern="1200" baseline="0" dirty="0" smtClean="0">
                <a:solidFill>
                  <a:schemeClr val="tx1"/>
                </a:solidFill>
                <a:latin typeface="+mn-lt"/>
                <a:ea typeface="+mn-ea"/>
                <a:cs typeface="+mn-cs"/>
              </a:rPr>
              <a:t>expense account reported on the income statement.</a:t>
            </a:r>
          </a:p>
          <a:p>
            <a:endParaRPr lang="en-US" alt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company purchases merchandise on November 2 at a $500 invoice price ($490 net) with terms of 2∕10, n∕30. Its November 2 entries under the gross and net methods are shown in the first entries.</a:t>
            </a:r>
          </a:p>
          <a:p>
            <a:endParaRPr lang="en-US" alt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the invoice is paid on (or before) November 12 within the discount period, it records as shown in the second entries.</a:t>
            </a:r>
          </a:p>
          <a:p>
            <a:endParaRPr lang="en-US" alt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instead, the invoice is </a:t>
            </a:r>
            <a:r>
              <a:rPr lang="en-US" sz="1200" b="0" i="1" u="none" strike="noStrike" kern="1200" baseline="0" dirty="0" smtClean="0">
                <a:solidFill>
                  <a:schemeClr val="tx1"/>
                </a:solidFill>
                <a:latin typeface="+mn-lt"/>
                <a:ea typeface="+mn-ea"/>
                <a:cs typeface="+mn-cs"/>
              </a:rPr>
              <a:t>not </a:t>
            </a:r>
            <a:r>
              <a:rPr lang="en-US" sz="1200" b="0" i="0" u="none" strike="noStrike" kern="1200" baseline="0" dirty="0" smtClean="0">
                <a:solidFill>
                  <a:schemeClr val="tx1"/>
                </a:solidFill>
                <a:latin typeface="+mn-lt"/>
                <a:ea typeface="+mn-ea"/>
                <a:cs typeface="+mn-cs"/>
              </a:rPr>
              <a:t>paid within the discount period, but is later paid on December 2 (the n∕30 due date), </a:t>
            </a:r>
            <a:r>
              <a:rPr lang="en-US" sz="1200" b="0" i="1" u="none" strike="noStrike" kern="1200" baseline="0" dirty="0" smtClean="0">
                <a:solidFill>
                  <a:schemeClr val="tx1"/>
                </a:solidFill>
                <a:latin typeface="+mn-lt"/>
                <a:ea typeface="+mn-ea"/>
                <a:cs typeface="+mn-cs"/>
              </a:rPr>
              <a:t>after the discount period, </a:t>
            </a:r>
            <a:r>
              <a:rPr lang="en-US" sz="1200" b="0" i="0" u="none" strike="noStrike" kern="1200" baseline="0" dirty="0" smtClean="0">
                <a:solidFill>
                  <a:schemeClr val="tx1"/>
                </a:solidFill>
                <a:latin typeface="+mn-lt"/>
                <a:ea typeface="+mn-ea"/>
                <a:cs typeface="+mn-cs"/>
              </a:rPr>
              <a:t>it records the third entries shown.</a:t>
            </a:r>
            <a:endParaRPr lang="en-US" altLang="en-US" sz="1200" dirty="0" smtClean="0"/>
          </a:p>
        </p:txBody>
      </p:sp>
    </p:spTree>
    <p:extLst>
      <p:ext uri="{BB962C8B-B14F-4D97-AF65-F5344CB8AC3E}">
        <p14:creationId xmlns:p14="http://schemas.microsoft.com/office/powerpoint/2010/main" val="39726448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a:bodyPr>
          <a:lstStyle/>
          <a:p>
            <a:r>
              <a:rPr lang="en-US" sz="1200" b="0" i="0" u="none" strike="noStrike" kern="1200" baseline="0" dirty="0" smtClean="0">
                <a:solidFill>
                  <a:schemeClr val="tx1"/>
                </a:solidFill>
                <a:latin typeface="+mn-lt"/>
                <a:ea typeface="+mn-ea"/>
                <a:cs typeface="+mn-cs"/>
              </a:rPr>
              <a:t>To illustrate, a company sells merchandise on November 2 at a $500 invoice price ($490 net) with terms of 2∕10, n∕30. The goods cost $200. Its November 2 entries under the gross and net methods are shown in the first two entries.</a:t>
            </a:r>
          </a:p>
          <a:p>
            <a:endParaRPr lang="en-US" alt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cash is received on (or before) November 12 within the discount period, company will record the third entries shown.</a:t>
            </a:r>
          </a:p>
          <a:p>
            <a:endParaRPr lang="en-US" alt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instead, cash is </a:t>
            </a:r>
            <a:r>
              <a:rPr lang="en-US" sz="1200" b="0" i="1" u="none" strike="noStrike" kern="1200" baseline="0" dirty="0" smtClean="0">
                <a:solidFill>
                  <a:schemeClr val="tx1"/>
                </a:solidFill>
                <a:latin typeface="+mn-lt"/>
                <a:ea typeface="+mn-ea"/>
                <a:cs typeface="+mn-cs"/>
              </a:rPr>
              <a:t>not </a:t>
            </a:r>
            <a:r>
              <a:rPr lang="en-US" sz="1200" b="0" i="0" u="none" strike="noStrike" kern="1200" baseline="0" dirty="0" smtClean="0">
                <a:solidFill>
                  <a:schemeClr val="tx1"/>
                </a:solidFill>
                <a:latin typeface="+mn-lt"/>
                <a:ea typeface="+mn-ea"/>
                <a:cs typeface="+mn-cs"/>
              </a:rPr>
              <a:t>received within the discount period, but it is later received on December 2 (the n∕30 due date), </a:t>
            </a:r>
            <a:r>
              <a:rPr lang="en-US" sz="1200" b="0" i="1" u="none" strike="noStrike" kern="1200" baseline="0" dirty="0" smtClean="0">
                <a:solidFill>
                  <a:schemeClr val="tx1"/>
                </a:solidFill>
                <a:latin typeface="+mn-lt"/>
                <a:ea typeface="+mn-ea"/>
                <a:cs typeface="+mn-cs"/>
              </a:rPr>
              <a:t>after the discount period</a:t>
            </a:r>
            <a:r>
              <a:rPr lang="en-US" sz="1200" b="0" i="0" u="none" strike="noStrike" kern="1200" baseline="0" dirty="0" smtClean="0">
                <a:solidFill>
                  <a:schemeClr val="tx1"/>
                </a:solidFill>
                <a:latin typeface="+mn-lt"/>
                <a:ea typeface="+mn-ea"/>
                <a:cs typeface="+mn-cs"/>
              </a:rPr>
              <a:t>, it records the last entries shown.</a:t>
            </a:r>
            <a:endParaRPr lang="en-US" altLang="en-US" sz="1200" dirty="0" smtClean="0"/>
          </a:p>
        </p:txBody>
      </p:sp>
    </p:spTree>
    <p:extLst>
      <p:ext uri="{BB962C8B-B14F-4D97-AF65-F5344CB8AC3E}">
        <p14:creationId xmlns:p14="http://schemas.microsoft.com/office/powerpoint/2010/main" val="96832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040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dirty="0" smtClean="0"/>
              <a:t>A merchandising company’s operating cycle begins by purchasing merchandise and ends by collecting cash from selling the merchandise. The length of an operating cycle differs across the types of businesses. Department stores often have operating cycles of two to five months. Operating cycles for grocery merchants usually range from two to eight weeks. A grocer has more operating cycles in a year than clothing or electronics retailers.</a:t>
            </a:r>
          </a:p>
          <a:p>
            <a:r>
              <a:rPr lang="en-US" dirty="0" smtClean="0"/>
              <a:t>   </a:t>
            </a:r>
          </a:p>
          <a:p>
            <a:r>
              <a:rPr lang="en-US" dirty="0" smtClean="0"/>
              <a:t>This slide illustrates an operating cycle for a merchandiser with credit sales. </a:t>
            </a:r>
          </a:p>
          <a:p>
            <a:r>
              <a:rPr lang="en-US" dirty="0" smtClean="0"/>
              <a:t>The cycle moves from:</a:t>
            </a:r>
            <a:endParaRPr lang="en-US" sz="2100" dirty="0" smtClean="0"/>
          </a:p>
          <a:p>
            <a:r>
              <a:rPr lang="en-US" sz="1200" dirty="0" smtClean="0"/>
              <a:t>(</a:t>
            </a:r>
            <a:r>
              <a:rPr lang="en-US" sz="1200" i="0" dirty="0" smtClean="0"/>
              <a:t>a) cash purchases of merchandise to </a:t>
            </a:r>
          </a:p>
          <a:p>
            <a:r>
              <a:rPr lang="en-US" i="0" dirty="0" smtClean="0"/>
              <a:t>(b) inventory for sale to </a:t>
            </a:r>
          </a:p>
          <a:p>
            <a:r>
              <a:rPr lang="en-US" i="0" dirty="0" smtClean="0"/>
              <a:t>(c) credit sales to </a:t>
            </a:r>
          </a:p>
          <a:p>
            <a:r>
              <a:rPr lang="en-US" i="0" dirty="0" smtClean="0"/>
              <a:t>(d) accounts receivable to </a:t>
            </a:r>
          </a:p>
          <a:p>
            <a:r>
              <a:rPr lang="en-US" i="0" dirty="0" smtClean="0"/>
              <a:t>(e</a:t>
            </a:r>
            <a:r>
              <a:rPr lang="en-US" dirty="0" smtClean="0"/>
              <a:t>) cash. </a:t>
            </a:r>
          </a:p>
          <a:p>
            <a:endParaRPr lang="en-US" dirty="0" smtClean="0"/>
          </a:p>
          <a:p>
            <a:r>
              <a:rPr lang="en-US" dirty="0" smtClean="0"/>
              <a:t>Companies try to keep their operating cycles short because assets tied up in inventory and receivables are not productive. Cash sales shorten operating cycles.</a:t>
            </a:r>
          </a:p>
          <a:p>
            <a:pPr eaLnBrk="1" hangingPunct="1"/>
            <a:endParaRPr lang="en-US" altLang="en-US" dirty="0" smtClean="0"/>
          </a:p>
        </p:txBody>
      </p:sp>
    </p:spTree>
    <p:extLst>
      <p:ext uri="{BB962C8B-B14F-4D97-AF65-F5344CB8AC3E}">
        <p14:creationId xmlns:p14="http://schemas.microsoft.com/office/powerpoint/2010/main" val="24778240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266243"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normAutofit fontScale="92500" lnSpcReduction="20000"/>
          </a:bodyPr>
          <a:lstStyle/>
          <a:p>
            <a:r>
              <a:rPr lang="en-US" sz="1200" b="0" i="0" u="none" strike="noStrike" kern="1200" baseline="0" dirty="0" smtClean="0">
                <a:solidFill>
                  <a:schemeClr val="tx1"/>
                </a:solidFill>
                <a:latin typeface="+mn-lt"/>
                <a:ea typeface="+mn-ea"/>
                <a:cs typeface="+mn-cs"/>
              </a:rPr>
              <a:t>Under the periodic system, the balance of the Merchandise Inventory account remains</a:t>
            </a:r>
          </a:p>
          <a:p>
            <a:r>
              <a:rPr lang="en-US" sz="1200" b="0" i="0" u="none" strike="noStrike" kern="1200" baseline="0" dirty="0" smtClean="0">
                <a:solidFill>
                  <a:schemeClr val="tx1"/>
                </a:solidFill>
                <a:latin typeface="+mn-lt"/>
                <a:ea typeface="+mn-ea"/>
                <a:cs typeface="+mn-cs"/>
              </a:rPr>
              <a:t>unchanged during the period and is updated at period-end as part of the adjusting process. During the</a:t>
            </a:r>
          </a:p>
          <a:p>
            <a:r>
              <a:rPr lang="en-US" sz="1200" b="0" i="0" u="none" strike="noStrike" kern="1200" baseline="0" dirty="0" smtClean="0">
                <a:solidFill>
                  <a:schemeClr val="tx1"/>
                </a:solidFill>
                <a:latin typeface="+mn-lt"/>
                <a:ea typeface="+mn-ea"/>
                <a:cs typeface="+mn-cs"/>
              </a:rPr>
              <a:t>period, three accounts are used to record purchases of inventory: Purchases; Purchases Discounts; and</a:t>
            </a:r>
          </a:p>
          <a:p>
            <a:r>
              <a:rPr lang="en-US" sz="1200" b="0" i="0" u="none" strike="noStrike" kern="1200" baseline="0" dirty="0" smtClean="0">
                <a:solidFill>
                  <a:schemeClr val="tx1"/>
                </a:solidFill>
                <a:latin typeface="+mn-lt"/>
                <a:ea typeface="+mn-ea"/>
                <a:cs typeface="+mn-cs"/>
              </a:rPr>
              <a:t>Purchases Returns and Allowances. </a:t>
            </a:r>
            <a:r>
              <a:rPr lang="en-US" sz="1200" b="0" i="1" u="none" strike="noStrike" kern="1200" baseline="0" dirty="0" smtClean="0">
                <a:solidFill>
                  <a:schemeClr val="tx1"/>
                </a:solidFill>
                <a:latin typeface="+mn-lt"/>
                <a:ea typeface="+mn-ea"/>
                <a:cs typeface="+mn-cs"/>
              </a:rPr>
              <a:t>It is helpful to see that the entries below are identical to the perpetual system except that Merchandise Inventory is substituted for each of the three purchases accounts. </a:t>
            </a: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illustrate, we apply the periodic system to purchases transactions. On November 2, a buyer purchases goods ($500 gross; $490 net) with terms of 2∕10, n∕30. Its November 2 entries under the gross and net methods are shown in the first entries.</a:t>
            </a:r>
          </a:p>
          <a:p>
            <a:endParaRPr lang="en-US" altLang="en-US" sz="1200" b="0" i="0" u="none" strike="noStrike" kern="1200" baseline="0" dirty="0" smtClean="0">
              <a:solidFill>
                <a:schemeClr val="tx1"/>
              </a:solidFill>
              <a:latin typeface="+mn-lt"/>
              <a:ea typeface="+mn-ea"/>
              <a:cs typeface="+mn-cs"/>
            </a:endParaRPr>
          </a:p>
          <a:p>
            <a:r>
              <a:rPr lang="en-US" altLang="en-US" sz="1200" b="0" i="0" u="none" strike="noStrike" kern="1200" baseline="0" dirty="0" smtClean="0">
                <a:solidFill>
                  <a:schemeClr val="tx1"/>
                </a:solidFill>
                <a:latin typeface="+mn-lt"/>
                <a:ea typeface="+mn-ea"/>
                <a:cs typeface="+mn-cs"/>
              </a:rPr>
              <a:t>The second entries shown illustrate if </a:t>
            </a:r>
            <a:r>
              <a:rPr lang="en-US" sz="1200" b="0" i="0" u="none" strike="noStrike" kern="1200" baseline="0" dirty="0" smtClean="0">
                <a:solidFill>
                  <a:schemeClr val="tx1"/>
                </a:solidFill>
                <a:latin typeface="+mn-lt"/>
                <a:ea typeface="+mn-ea"/>
                <a:cs typeface="+mn-cs"/>
              </a:rPr>
              <a:t>the invoice is paid on (or before) November 12 within the discount period.</a:t>
            </a:r>
          </a:p>
          <a:p>
            <a:endParaRPr lang="en-US" altLang="en-US" sz="1200" b="0" i="0" u="none" strike="noStrike" kern="1200" baseline="0" dirty="0" smtClean="0">
              <a:solidFill>
                <a:schemeClr val="tx1"/>
              </a:solidFill>
              <a:latin typeface="+mn-lt"/>
              <a:ea typeface="+mn-ea"/>
              <a:cs typeface="+mn-cs"/>
            </a:endParaRPr>
          </a:p>
          <a:p>
            <a:r>
              <a:rPr lang="en-US" altLang="en-US" sz="1200" b="0" i="0" u="none" strike="noStrike" kern="1200" baseline="0" dirty="0" smtClean="0">
                <a:solidFill>
                  <a:schemeClr val="tx1"/>
                </a:solidFill>
                <a:latin typeface="+mn-lt"/>
                <a:ea typeface="+mn-ea"/>
                <a:cs typeface="+mn-cs"/>
              </a:rPr>
              <a:t>The third entries shown illustrate </a:t>
            </a:r>
            <a:r>
              <a:rPr lang="en-US" sz="1200" b="0" i="0" u="none" strike="noStrike" kern="1200" baseline="0" dirty="0" smtClean="0">
                <a:solidFill>
                  <a:schemeClr val="tx1"/>
                </a:solidFill>
                <a:latin typeface="+mn-lt"/>
                <a:ea typeface="+mn-ea"/>
                <a:cs typeface="+mn-cs"/>
              </a:rPr>
              <a:t>If the invoice is </a:t>
            </a:r>
            <a:r>
              <a:rPr lang="en-US" sz="1200" b="0" i="1" u="none" strike="noStrike" kern="1200" baseline="0" dirty="0" smtClean="0">
                <a:solidFill>
                  <a:schemeClr val="tx1"/>
                </a:solidFill>
                <a:latin typeface="+mn-lt"/>
                <a:ea typeface="+mn-ea"/>
                <a:cs typeface="+mn-cs"/>
              </a:rPr>
              <a:t>not </a:t>
            </a:r>
            <a:r>
              <a:rPr lang="en-US" sz="1200" b="0" i="0" u="none" strike="noStrike" kern="1200" baseline="0" dirty="0" smtClean="0">
                <a:solidFill>
                  <a:schemeClr val="tx1"/>
                </a:solidFill>
                <a:latin typeface="+mn-lt"/>
                <a:ea typeface="+mn-ea"/>
                <a:cs typeface="+mn-cs"/>
              </a:rPr>
              <a:t>paid within the discount period, but it is later paid on December 2 (the n∕30 due date), </a:t>
            </a:r>
            <a:r>
              <a:rPr lang="en-US" sz="1200" b="0" i="1" u="none" strike="noStrike" kern="1200" baseline="0" dirty="0" smtClean="0">
                <a:solidFill>
                  <a:schemeClr val="tx1"/>
                </a:solidFill>
                <a:latin typeface="+mn-lt"/>
                <a:ea typeface="+mn-ea"/>
                <a:cs typeface="+mn-cs"/>
              </a:rPr>
              <a:t>after the discount period</a:t>
            </a:r>
            <a:r>
              <a:rPr lang="en-US" sz="1200" b="0" i="0" u="none" strike="noStrike" kern="1200" baseline="0" dirty="0" smtClean="0">
                <a:solidFill>
                  <a:schemeClr val="tx1"/>
                </a:solidFill>
                <a:latin typeface="+mn-lt"/>
                <a:ea typeface="+mn-ea"/>
                <a:cs typeface="+mn-cs"/>
              </a:rPr>
              <a:t>.</a:t>
            </a:r>
          </a:p>
          <a:p>
            <a:endParaRPr lang="en-US" alt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SALES—Periodic </a:t>
            </a:r>
            <a:r>
              <a:rPr lang="en-US" sz="1200" b="0" i="0" u="none" strike="noStrike" kern="1200" baseline="0" dirty="0" smtClean="0">
                <a:solidFill>
                  <a:schemeClr val="tx1"/>
                </a:solidFill>
                <a:latin typeface="+mn-lt"/>
                <a:ea typeface="+mn-ea"/>
                <a:cs typeface="+mn-cs"/>
              </a:rPr>
              <a:t>For the above sales transactions, the </a:t>
            </a:r>
            <a:r>
              <a:rPr lang="en-US" sz="1200" b="1" i="0" u="none" strike="noStrike" kern="1200" baseline="0" dirty="0" smtClean="0">
                <a:solidFill>
                  <a:schemeClr val="tx1"/>
                </a:solidFill>
                <a:latin typeface="+mn-lt"/>
                <a:ea typeface="+mn-ea"/>
                <a:cs typeface="+mn-cs"/>
              </a:rPr>
              <a:t>perpetual and periodic entries are identical except that under the periodic system the cost-side entries are </a:t>
            </a:r>
            <a:r>
              <a:rPr lang="en-US" sz="1200" b="1" i="1" u="none" strike="noStrike" kern="1200" baseline="0" dirty="0" smtClean="0">
                <a:solidFill>
                  <a:schemeClr val="tx1"/>
                </a:solidFill>
                <a:latin typeface="+mn-lt"/>
                <a:ea typeface="+mn-ea"/>
                <a:cs typeface="+mn-cs"/>
              </a:rPr>
              <a:t>not </a:t>
            </a:r>
            <a:r>
              <a:rPr lang="en-US" sz="1200" b="1" i="0" u="none" strike="noStrike" kern="1200" baseline="0" dirty="0" smtClean="0">
                <a:solidFill>
                  <a:schemeClr val="tx1"/>
                </a:solidFill>
                <a:latin typeface="+mn-lt"/>
                <a:ea typeface="+mn-ea"/>
                <a:cs typeface="+mn-cs"/>
              </a:rPr>
              <a:t>made at the time of each sale nor for any subsequent returns. </a:t>
            </a:r>
            <a:r>
              <a:rPr lang="en-US" sz="1200" b="0" i="0" u="none" strike="noStrike" kern="1200" baseline="0" dirty="0" smtClean="0">
                <a:solidFill>
                  <a:schemeClr val="tx1"/>
                </a:solidFill>
                <a:latin typeface="+mn-lt"/>
                <a:ea typeface="+mn-ea"/>
                <a:cs typeface="+mn-cs"/>
              </a:rPr>
              <a:t>Instead, the cost of goods sold is computed at period-end based on a physical count of inventory. This entry is illustrated in Exhibit 5A.1.</a:t>
            </a:r>
            <a:endParaRPr lang="en-US" altLang="en-US" sz="1200" dirty="0" smtClean="0"/>
          </a:p>
        </p:txBody>
      </p:sp>
    </p:spTree>
    <p:extLst>
      <p:ext uri="{BB962C8B-B14F-4D97-AF65-F5344CB8AC3E}">
        <p14:creationId xmlns:p14="http://schemas.microsoft.com/office/powerpoint/2010/main" val="32267609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p:spPr>
      </p:sp>
      <p:sp>
        <p:nvSpPr>
          <p:cNvPr id="269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805527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31427" name="Rectangle 3"/>
          <p:cNvSpPr>
            <a:spLocks noGrp="1" noChangeArrowheads="1"/>
          </p:cNvSpPr>
          <p:nvPr>
            <p:ph type="body" idx="1"/>
          </p:nvPr>
        </p:nvSpPr>
        <p:spPr bwMode="auto">
          <a:xfrm>
            <a:off x="943610" y="4447461"/>
            <a:ext cx="5189855" cy="4213384"/>
          </a:xfrm>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Exhibit 5.4 shows that a company’s merchandise available for sale consists of what it begins with (beginning inventory) and what it purchases (net purchases). The merchandise available is either sold (cost of goods sold) or kept for future sales (ending inventory).</a:t>
            </a:r>
            <a:endParaRPr lang="en-US" altLang="en-US" dirty="0" smtClean="0"/>
          </a:p>
        </p:txBody>
      </p:sp>
    </p:spTree>
    <p:extLst>
      <p:ext uri="{BB962C8B-B14F-4D97-AF65-F5344CB8AC3E}">
        <p14:creationId xmlns:p14="http://schemas.microsoft.com/office/powerpoint/2010/main" val="4048072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600" dirty="0" smtClean="0">
                <a:solidFill>
                  <a:srgbClr val="953735"/>
                </a:solidFill>
              </a:rPr>
              <a:t>PowerPoint Authors:</a:t>
            </a:r>
          </a:p>
          <a:p>
            <a:pPr eaLnBrk="1" hangingPunct="1">
              <a:defRPr/>
            </a:pPr>
            <a:r>
              <a:rPr lang="en-US" altLang="en-US" sz="1600" dirty="0" smtClean="0">
                <a:solidFill>
                  <a:srgbClr val="953735"/>
                </a:solidFill>
              </a:rPr>
              <a:t>	Susan Coomer Galbreath, Ph.D., CPA</a:t>
            </a:r>
          </a:p>
          <a:p>
            <a:pPr eaLnBrk="1" hangingPunct="1">
              <a:defRPr/>
            </a:pPr>
            <a:r>
              <a:rPr lang="en-US" altLang="en-US" sz="1600" dirty="0" smtClean="0">
                <a:solidFill>
                  <a:srgbClr val="953735"/>
                </a:solidFill>
              </a:rPr>
              <a:t>	Charles W. Caldwell, D.B.A., CMA</a:t>
            </a:r>
          </a:p>
          <a:p>
            <a:pPr eaLnBrk="1" hangingPunct="1">
              <a:defRPr/>
            </a:pPr>
            <a:r>
              <a:rPr lang="en-US" altLang="en-US" sz="1600" dirty="0" smtClean="0">
                <a:solidFill>
                  <a:srgbClr val="953735"/>
                </a:solidFill>
              </a:rPr>
              <a:t>	Jon A. Booker, Ph.D., CPA, CIA</a:t>
            </a:r>
          </a:p>
          <a:p>
            <a:pPr eaLnBrk="1" hangingPunct="1">
              <a:defRPr/>
            </a:pPr>
            <a:r>
              <a:rPr lang="en-US" altLang="en-US" sz="1600" dirty="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US" altLang="en-US" sz="1000" i="1" dirty="0" smtClean="0">
                <a:solidFill>
                  <a:srgbClr val="953735"/>
                </a:solidFill>
                <a:latin typeface="Times"/>
                <a:ea typeface="MS PGothic"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A42889E7-DB03-47F7-B987-8A16893A222E}" type="datetime1">
              <a:rPr lang="en-US" smtClean="0"/>
              <a:t>1/1/2018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80D12752-2B5B-4838-80FF-25A2680FF63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ECE0F90-DB74-4EA4-9C0E-D947A26E71CF}" type="datetime1">
              <a:rPr lang="en-US" smtClean="0"/>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D8A413-C39D-4AEB-90F4-209B2C966E2D}"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47976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806945"/>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90941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761609"/>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91853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55574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752524"/>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65655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513224"/>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10234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EAE50B0-6490-4A06-9078-264A095A9AE5}" type="datetime1">
              <a:rPr lang="en-US" smtClean="0"/>
              <a:t>1/1/2018</a:t>
            </a:fld>
            <a:endParaRPr lang="en-US" dirty="0"/>
          </a:p>
        </p:txBody>
      </p:sp>
      <p:sp>
        <p:nvSpPr>
          <p:cNvPr id="4" name="Footer Placeholder 3"/>
          <p:cNvSpPr>
            <a:spLocks noGrp="1"/>
          </p:cNvSpPr>
          <p:nvPr>
            <p:ph type="ftr" sz="quarter" idx="11"/>
          </p:nvPr>
        </p:nvSpPr>
        <p:spPr/>
        <p:txBody>
          <a:bodyPr/>
          <a:lstStyle/>
          <a:p>
            <a:pPr>
              <a:defRPr/>
            </a:pPr>
            <a:r>
              <a:rPr lang="en-US"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p>
            <a:pPr>
              <a:defRPr/>
            </a:pPr>
            <a:fld id="{89615D6F-9895-41DB-B64E-1DE78A90746C}" type="slidenum">
              <a:rPr lang="en-US" smtClean="0"/>
              <a:pPr>
                <a:defRPr/>
              </a:pPr>
              <a:t>‹#›</a:t>
            </a:fld>
            <a:endParaRPr lang="en-US" dirty="0"/>
          </a:p>
        </p:txBody>
      </p:sp>
    </p:spTree>
    <p:extLst>
      <p:ext uri="{BB962C8B-B14F-4D97-AF65-F5344CB8AC3E}">
        <p14:creationId xmlns:p14="http://schemas.microsoft.com/office/powerpoint/2010/main" val="27516406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86557"/>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20754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44747"/>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534608"/>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745051"/>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700548"/>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182670"/>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826482"/>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365021"/>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57493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63DFF1-C9A4-4688-9400-0AEC491B5AB7}" type="datetime1">
              <a:rPr lang="en-US" smtClean="0"/>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010EBA-E7D7-4254-85B7-1330CB85E748}"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638"/>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108367"/>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70865"/>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750417"/>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672991"/>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473915"/>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142867"/>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213858"/>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881807"/>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26441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707406"/>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477076"/>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260272"/>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989920"/>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22207"/>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325772"/>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0284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DC1F252-4BC2-4ADC-B725-034B8245AFA5}"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9021C6-BF4E-47D5-A0FD-A156D54A87E1}"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299ABEA-545A-46FC-A314-CA859E819A26}"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56175E-FD76-461B-BFBC-37386E478CA0}"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B30CCC9-911B-402D-93A8-6E3E2410F9A6}"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DC43E7B-7A70-46B4-9B57-D279D530E0D8}"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2C717F-18DC-4DBE-9193-10DE5C2FE13B}" type="datetime1">
              <a:rPr lang="en-US" smtClean="0"/>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006F5D1-3675-499D-9854-0D581A52BD61}"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E150F7-F002-423E-896A-76E986E17E15}" type="datetime1">
              <a:rPr lang="en-US" smtClean="0"/>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C8F3DA1-0238-47B1-9F7F-B0C6888ACADD}"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2A74CA0-E6CF-4C58-AED5-82D8178A093F}" type="datetime1">
              <a:rPr lang="en-US" smtClean="0"/>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000520E-7C2F-4240-8243-F86F5F3F06E6}"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B05CDD-AA65-4C94-AD85-6006700B278E}" type="datetime1">
              <a:rPr lang="en-US" smtClean="0"/>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6E868C5-C380-49EC-99ED-B7834AF53D5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B94AE55-40C9-4CCB-8CB2-058735FA0C97}" type="datetime1">
              <a:rPr lang="en-US" smtClean="0"/>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72B6F81-A7FF-429B-AD45-D582DF8ED3B4}"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6B7B992-2D94-4403-88E0-EE368B00750E}" type="datetime1">
              <a:rPr lang="en-US" smtClean="0"/>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69C6894-EC46-458E-8EC2-1665D73DA10B}"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0F865AF-C276-42A3-ABAD-CED6FDDD4AF8}" type="datetime1">
              <a:rPr lang="en-US" smtClean="0"/>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C65B20C-8123-481F-A0DD-73EAE252A721}"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AD5FF46-E561-4A78-B940-3DA5182F54E9}"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E7CA989-E0A2-4968-85E5-C48F45195BA5}"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5A3745-82B4-4B17-94B0-3FE7A77532DE}"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1F000A6-485A-4B12-B023-A1CF3B41E68C}" type="slidenum">
              <a:rPr lang="en-US"/>
              <a:pPr>
                <a:defRPr/>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125CF2C-0EC5-4438-A5ED-68132FF9D4AD}"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18706A4-F4B9-4224-A00F-770A582D40BD}"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E6179AA-6423-4E68-83A4-262BAE912691}"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4E528BB-F471-4A58-8CA9-BE8D74E3D39A}"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3E5BF92-81F7-4886-A28C-48A5D8F3E075}"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F9B7A06-1134-4795-864A-DACEFE875381}"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C40D05-BAC5-4877-80FF-19F2A3C46DA8}" type="datetime1">
              <a:rPr lang="en-US" smtClean="0"/>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7D98D1-71C4-422A-AE9A-62F88C155D8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A91DDB0-9C61-4010-8F3E-4BCC73996A63}" type="datetime1">
              <a:rPr lang="en-US" smtClean="0"/>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9DA3FEE-3BFF-49F6-8B1D-85FE67CA8AA0}"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F10A5D3-7B54-41D3-89C5-E5F9FAAD88A5}" type="datetime1">
              <a:rPr lang="en-US" smtClean="0"/>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9EED45E-3A16-4EB7-987E-6B527A569742}"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7A17F2B-4440-4600-94B3-2DDC6473B387}" type="datetime1">
              <a:rPr lang="en-US" smtClean="0"/>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ABA2D84-DD38-469C-8893-451A8F57037D}"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C63700F-DAB9-4CE1-B354-F8787E17A948}" type="datetime1">
              <a:rPr lang="en-US" smtClean="0"/>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AD7F5BC-D36F-4E2D-BA82-84B60A6C44B0}"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3CC8375-2C22-4A17-A906-8FCAD09A79E6}" type="datetime1">
              <a:rPr lang="en-US" smtClean="0"/>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BBC1482-2A5E-473E-8BDD-5D66CE04E6B3}"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D5C6B8E-A274-41E1-A7D6-FAA6EFC79DA4}" type="datetime1">
              <a:rPr lang="en-US" smtClean="0"/>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124D1F0-9DBC-46B5-96BA-6282512762D4}"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B316C31-2047-45A3-B7B7-FE1E883AA91B}"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1EAD05A-2BCD-4552-80C5-A163ABD5FAAA}"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4DC1D90-8F24-4D85-A9B5-8461DEEB2C7D}"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E6FAB5F-2C49-42B0-AAA4-279A3628AE4B}"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6026192-F747-4ED4-9CBB-275B7BFCB696}"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FA3E7DF-2538-4FB0-8C1F-3F1AF4B8EB7E}"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8BC09EA-F18A-4C59-8361-8C0611CBD39D}"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C7B02F6-89AC-4F51-92B9-4B1C40E533E5}"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C8491C-5F91-4E1A-9D81-791E3B303638}" type="datetime1">
              <a:rPr lang="en-US" smtClean="0"/>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5E60AE5-A4DA-4B7C-8F1B-D73829DD8C0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4DCDF0F-3E11-4276-BC3C-D6B1D41534F3}"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A60EFA7-E351-4097-8BCB-440FC17EED46}"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DDE09B3-D20B-4843-8145-AE93CB164541}" type="datetime1">
              <a:rPr lang="en-US" smtClean="0"/>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503B013-2247-496E-9BF2-6393182660C6}"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E5DAE55-6E39-49B6-8EFC-5471247F5DD9}" type="datetime1">
              <a:rPr lang="en-US" smtClean="0"/>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6090363-CCCB-4E24-99FF-6026AE591E23}"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04B2843-87C7-45B8-A0D6-80C2CF52C9D9}" type="datetime1">
              <a:rPr lang="en-US" smtClean="0"/>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B8DD9E0-28FF-4A81-B1FD-7F0E074E8F3B}"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41DB47E-8ADC-41D1-967D-A4CC3D7819E6}" type="datetime1">
              <a:rPr lang="en-US" smtClean="0"/>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EC6A4B2-9004-4088-91CE-462DA28697B1}"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E56DA66-4B5A-4B8A-A8AA-16C504F50C26}" type="datetime1">
              <a:rPr lang="en-US" smtClean="0"/>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ADBDFE9-AD54-47EE-ABD6-CD45CD64645E}"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F77EDF6-F301-4A7C-8CC6-18382486B921}" type="datetime1">
              <a:rPr lang="en-US" smtClean="0"/>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D8274D2-A0C9-4D6E-B664-A5686D532D01}"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A391DAD-1C82-4E0E-87D0-632DF1598721}"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3B5051D-4980-4E10-9A51-1FDDD4C7A749}"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BF89A41-7978-4A3C-A09E-CE30F22C85C9}"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8D276D3-02E7-4097-A903-01FC93747537}"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C095C98-C8FD-4990-9444-A915D1F54B73}"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28F0182-6B69-46EA-9DFB-DCF519B77602}"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55E7710-6830-465D-8F5B-E6595E949C6E}" type="datetime1">
              <a:rPr lang="en-US" smtClean="0"/>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EAC9F96-D0EF-4E41-9189-D839F984B69F}"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DB2EF27-5F1D-4FC5-B30A-446594DA8413}"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5D56822-50F6-4185-9C0B-2416227EF389}"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EF4092F-C4EC-4B81-8055-A6819C2B58A8}"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D58AF6E-DD02-4369-B53F-0AE4C0487072}"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ADD0A41-E7BF-463C-AA04-1C3C54417B3A}" type="datetime1">
              <a:rPr lang="en-US" smtClean="0"/>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9186F7C-CD8F-430C-947A-90065E7A392C}"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991F00E-C15D-465B-8DA5-1052466A7330}" type="datetime1">
              <a:rPr lang="en-US" smtClean="0"/>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32712EE-8046-4758-BB6F-168E981E4F41}"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D8B9A2D-7620-4905-9797-997EB547D9B8}" type="datetime1">
              <a:rPr lang="en-US" smtClean="0"/>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9B252A0-5987-474C-B2F8-A42C06B7CE66}"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862D15D-D173-4C84-A3EA-75086BEF5FA2}" type="datetime1">
              <a:rPr lang="en-US" smtClean="0"/>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1A7218A-35BB-4285-A414-3F21C95D6A9D}" type="slidenum">
              <a:rPr lang="en-US"/>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889575A-F5F8-4497-BA34-AE832F020963}" type="datetime1">
              <a:rPr lang="en-US" smtClean="0"/>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2D4BF17-07FA-426C-B294-5F9811045C98}" type="slidenum">
              <a:rPr lang="en-US"/>
              <a:pPr>
                <a:defRPr/>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61827E2-CEB3-4DDA-A968-CAAD38F1256E}" type="datetime1">
              <a:rPr lang="en-US" smtClean="0"/>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14A972F-322A-4FC3-ADA6-BACD251597E4}" type="slidenum">
              <a:rPr lang="en-US"/>
              <a:pPr>
                <a:defRPr/>
              </a:pPr>
              <a:t>‹#›</a:t>
            </a:fld>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0F235BC-80BB-480B-B15E-15C474943094}"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5766D6E-133D-4B16-A739-38E1DC2C7C7B}" type="slidenum">
              <a:rPr lang="en-US"/>
              <a:pPr>
                <a:defRPr/>
              </a:pPr>
              <a:t>‹#›</a:t>
            </a:fld>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ED2CDDC-9930-4CD8-BDD6-4619347200B9}" type="datetime1">
              <a:rPr lang="en-US" smtClean="0"/>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BED9548-2058-4959-A8B6-B023DB939080}"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426D409-1099-4BEE-BFAA-DC8BB5740D33}" type="datetime1">
              <a:rPr lang="en-US" smtClean="0"/>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03C3CBC-2085-44FA-9ACE-00A0DEA6925A}"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84232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37133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24372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71351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1059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77620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80485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2358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36693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6497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01A33B-E356-4BAB-99BB-004721B339BC}" type="datetime1">
              <a:rPr lang="en-US" smtClean="0"/>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B2D8679-B8D0-4447-BC54-8FCF77C3E338}"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238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90199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03411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55354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85715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5106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86134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67544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70472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1702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798FBC-DB33-46B0-B6D7-617850FFD9DE}" type="datetime1">
              <a:rPr lang="en-US" smtClean="0"/>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ECAF326-A508-4FED-A951-C0B774343E8F}"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95095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35052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29564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550529"/>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91528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76665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31894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8798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828881"/>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91344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p>
            <a:pPr>
              <a:defRPr/>
            </a:pPr>
            <a:fld id="{7EAE50B0-6490-4A06-9078-264A095A9AE5}" type="datetime1">
              <a:rPr lang="en-US" smtClean="0"/>
              <a:t>1/1/2018</a:t>
            </a:fld>
            <a:endParaRPr lang="en-US" dirty="0"/>
          </a:p>
        </p:txBody>
      </p:sp>
      <p:sp>
        <p:nvSpPr>
          <p:cNvPr id="10" name="Footer Placeholder 9"/>
          <p:cNvSpPr>
            <a:spLocks noGrp="1"/>
          </p:cNvSpPr>
          <p:nvPr>
            <p:ph type="ftr" sz="quarter" idx="11"/>
          </p:nvPr>
        </p:nvSpPr>
        <p:spPr/>
        <p:txBody>
          <a:bodyPr/>
          <a:lstStyle/>
          <a:p>
            <a:pPr>
              <a:defRPr/>
            </a:pPr>
            <a:r>
              <a:rPr lang="en-US" smtClean="0"/>
              <a:t>Copyright © 2015 McGraw-Hill Education. All rights reserved. No reproduction or distribution without the prior written consent of McGraw-Hill Education</a:t>
            </a:r>
            <a:endParaRPr lang="en-US" dirty="0"/>
          </a:p>
        </p:txBody>
      </p:sp>
      <p:sp>
        <p:nvSpPr>
          <p:cNvPr id="11" name="Slide Number Placeholder 10"/>
          <p:cNvSpPr>
            <a:spLocks noGrp="1"/>
          </p:cNvSpPr>
          <p:nvPr>
            <p:ph type="sldNum" sz="quarter" idx="12"/>
          </p:nvPr>
        </p:nvSpPr>
        <p:spPr/>
        <p:txBody>
          <a:bodyPr/>
          <a:lstStyle/>
          <a:p>
            <a:pPr>
              <a:defRPr/>
            </a:pPr>
            <a:fld id="{89615D6F-9895-41DB-B64E-1DE78A90746C}" type="slidenum">
              <a:rPr lang="en-US" smtClean="0"/>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451095"/>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74137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729240"/>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78633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494248"/>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35828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915949"/>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12264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567228"/>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0404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AE50B0-6490-4A06-9078-264A095A9AE5}" type="datetime1">
              <a:rPr lang="en-US" smtClean="0"/>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615D6F-9895-41DB-B64E-1DE78A90746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35"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593" r:id="rId11"/>
    <p:sldLayoutId id="2147484424" r:id="rId12"/>
    <p:sldLayoutId id="2147484436"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314417222"/>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777533575"/>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774119191"/>
      </p:ext>
    </p:extLst>
  </p:cSld>
  <p:clrMap bg1="lt1" tx1="dk1" bg2="lt2" tx2="dk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34CD5772-E7E3-40CF-B4BD-97C866090D42}" type="datetime1">
              <a:rPr lang="en-US" smtClean="0"/>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E4A337BF-08F2-40A9-8AE8-B738ABA0E0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BFEC2B5D-796A-4C8B-865C-9804CE2855E0}" type="datetime1">
              <a:rPr lang="en-US" smtClean="0"/>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DB8BC2A-B509-4DD0-828C-D56AAF5822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06A62DD5-2D98-46E1-9699-2AC197E546F6}" type="datetime1">
              <a:rPr lang="en-US" smtClean="0"/>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3BA77C36-57B9-483D-BA75-9CBEF67EEC8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0D0DCC7E-0B4D-4354-9F14-A23AC4E6A44C}" type="datetime1">
              <a:rPr lang="en-US" smtClean="0"/>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5A3929E-EB45-43E0-B84C-4F8542FBFB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688575509"/>
      </p:ext>
    </p:extLst>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 id="2147484599" r:id="rId5"/>
    <p:sldLayoutId id="2147484600" r:id="rId6"/>
    <p:sldLayoutId id="2147484601" r:id="rId7"/>
    <p:sldLayoutId id="2147484602" r:id="rId8"/>
    <p:sldLayoutId id="2147484603" r:id="rId9"/>
    <p:sldLayoutId id="2147484604" r:id="rId10"/>
    <p:sldLayoutId id="2147484605"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62088759"/>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038611602"/>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039843614"/>
      </p:ext>
    </p:extLst>
  </p:cSld>
  <p:clrMap bg1="lt1" tx1="dk1" bg2="lt2" tx2="dk2" accent1="accent1" accent2="accent2" accent3="accent3" accent4="accent4" accent5="accent5" accent6="accent6" hlink="hlink" folHlink="folHlink"/>
  <p:sldLayoutIdLst>
    <p:sldLayoutId id="2147484655" r:id="rId1"/>
    <p:sldLayoutId id="2147484656" r:id="rId2"/>
    <p:sldLayoutId id="2147484657" r:id="rId3"/>
    <p:sldLayoutId id="2147484658" r:id="rId4"/>
    <p:sldLayoutId id="2147484659" r:id="rId5"/>
    <p:sldLayoutId id="2147484660" r:id="rId6"/>
    <p:sldLayoutId id="2147484661" r:id="rId7"/>
    <p:sldLayoutId id="2147484662" r:id="rId8"/>
    <p:sldLayoutId id="2147484663" r:id="rId9"/>
    <p:sldLayoutId id="2147484664" r:id="rId10"/>
    <p:sldLayoutId id="2147484665"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5.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6.xml"/></Relationships>
</file>

<file path=ppt/slides/_rels/slide4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3.xml"/><Relationship Id="rId1" Type="http://schemas.openxmlformats.org/officeDocument/2006/relationships/slideLayout" Target="../slideLayouts/slideLayout126.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0.png"/><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3.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4.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9.xml"/><Relationship Id="rId1" Type="http://schemas.openxmlformats.org/officeDocument/2006/relationships/slideLayout" Target="../slideLayouts/slideLayout19.xml"/><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3"/>
          <p:cNvSpPr>
            <a:spLocks noGrp="1"/>
          </p:cNvSpPr>
          <p:nvPr>
            <p:ph type="ctrTitle"/>
          </p:nvPr>
        </p:nvSpPr>
        <p:spPr>
          <a:xfrm>
            <a:off x="685800" y="609600"/>
            <a:ext cx="7772400" cy="1524000"/>
          </a:xfrm>
        </p:spPr>
        <p:txBody>
          <a:bodyPr/>
          <a:lstStyle/>
          <a:p>
            <a:pPr algn="l" eaLnBrk="1" hangingPunct="1"/>
            <a:r>
              <a:rPr lang="en-US" altLang="en-US" b="1" dirty="0" smtClean="0"/>
              <a:t>Accounting for Merchandising Operations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ubtitle 2"/>
          <p:cNvSpPr>
            <a:spLocks noGrp="1"/>
          </p:cNvSpPr>
          <p:nvPr>
            <p:ph type="subTitle" idx="1"/>
          </p:nvPr>
        </p:nvSpPr>
        <p:spPr>
          <a:xfrm>
            <a:off x="685800" y="2126578"/>
            <a:ext cx="5279805" cy="1752600"/>
          </a:xfrm>
        </p:spPr>
        <p:txBody>
          <a:bodyPr/>
          <a:lstStyle/>
          <a:p>
            <a:pPr algn="l" eaLnBrk="1" hangingPunct="1">
              <a:buFont typeface="Wingdings" pitchFamily="-107" charset="2"/>
              <a:buNone/>
            </a:pPr>
            <a:r>
              <a:rPr lang="en-US" altLang="en-US" dirty="0" smtClean="0">
                <a:solidFill>
                  <a:srgbClr val="898989"/>
                </a:solidFill>
              </a:rPr>
              <a:t>Chapter 5</a:t>
            </a:r>
          </a:p>
        </p:txBody>
      </p:sp>
      <p:sp>
        <p:nvSpPr>
          <p:cNvPr id="9" name="Rectangle 3"/>
          <p:cNvSpPr txBox="1">
            <a:spLocks noChangeArrowheads="1"/>
          </p:cNvSpPr>
          <p:nvPr/>
        </p:nvSpPr>
        <p:spPr bwMode="auto">
          <a:xfrm>
            <a:off x="762000" y="43021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Shaw, and </a:t>
            </a:r>
            <a:r>
              <a:rPr lang="en-US" sz="2800" b="1" dirty="0" err="1" smtClean="0">
                <a:solidFill>
                  <a:srgbClr val="002060"/>
                </a:solidFill>
                <a:ea typeface="ＭＳ Ｐゴシック" pitchFamily="34" charset="-128"/>
              </a:rPr>
              <a:t>Chiappetta</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Fundamental Accounting Principles</a:t>
            </a:r>
          </a:p>
          <a:p>
            <a:pPr algn="l" eaLnBrk="1" hangingPunct="1">
              <a:defRPr/>
            </a:pPr>
            <a:r>
              <a:rPr lang="en-US" sz="2800" b="1" dirty="0" smtClean="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sp>
        <p:nvSpPr>
          <p:cNvPr id="13" name="Footer Placeholder 8"/>
          <p:cNvSpPr>
            <a:spLocks noGrp="1"/>
          </p:cNvSpPr>
          <p:nvPr>
            <p:ph type="ftr" sz="quarter" idx="11"/>
          </p:nvPr>
        </p:nvSpPr>
        <p:spPr>
          <a:xfrm>
            <a:off x="914400" y="6324600"/>
            <a:ext cx="7924800" cy="533400"/>
          </a:xfrm>
        </p:spPr>
        <p:txBody>
          <a:bodyPr/>
          <a:lstStyle/>
          <a:p>
            <a:pPr>
              <a:defRPr/>
            </a:pPr>
            <a:endParaRPr lang="en-US" altLang="en-US" dirty="0" smtClean="0">
              <a:solidFill>
                <a:srgbClr val="898989"/>
              </a:solidFill>
            </a:endParaRPr>
          </a:p>
          <a:p>
            <a:pPr>
              <a:defRPr/>
            </a:pPr>
            <a:r>
              <a:rPr lang="en-US" altLang="en-US" dirty="0" smtClean="0">
                <a:solidFill>
                  <a:srgbClr val="898989"/>
                </a:solidFill>
              </a:rPr>
              <a:t>Copyright © 2017 McGraw-Hill Education. All rights reserved. No reproduction or distribution without the prior written consent of McGraw-Hill Education.</a:t>
            </a:r>
          </a:p>
          <a:p>
            <a:pPr>
              <a:defRPr/>
            </a:pPr>
            <a:endParaRPr lang="en-US" dirty="0"/>
          </a:p>
        </p:txBody>
      </p:sp>
      <p:pic>
        <p:nvPicPr>
          <p:cNvPr id="7" name="Picture 6" descr="C:\Users\User\AppData\Local\Temp\SNAGHTML2ccdd7a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71049"/>
            <a:ext cx="2431962" cy="3129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5"/>
          <p:cNvSpPr>
            <a:spLocks noGrp="1"/>
          </p:cNvSpPr>
          <p:nvPr>
            <p:ph type="body" sz="half" idx="4294967295"/>
          </p:nvPr>
        </p:nvSpPr>
        <p:spPr>
          <a:xfrm>
            <a:off x="228600" y="2057400"/>
            <a:ext cx="4114800" cy="2819400"/>
          </a:xfrm>
          <a:solidFill>
            <a:srgbClr val="CCFFCC"/>
          </a:solidFill>
          <a:ln w="50800">
            <a:solidFill>
              <a:srgbClr val="008000"/>
            </a:solidFill>
          </a:ln>
        </p:spPr>
        <p:txBody>
          <a:bodyPr/>
          <a:lstStyle/>
          <a:p>
            <a:pPr>
              <a:buFont typeface="Wingdings" pitchFamily="2" charset="2"/>
              <a:buChar char="Ø"/>
            </a:pPr>
            <a:r>
              <a:rPr lang="en-US" altLang="en-US" dirty="0" smtClean="0"/>
              <a:t>Perpetual systems</a:t>
            </a:r>
          </a:p>
          <a:p>
            <a:pPr lvl="1">
              <a:buFont typeface="Wingdings" pitchFamily="2" charset="2"/>
              <a:buChar char="Ø"/>
            </a:pPr>
            <a:r>
              <a:rPr lang="en-US" altLang="en-US" sz="2400" dirty="0" smtClean="0"/>
              <a:t>updates accounting records for each purchase and sale of merchandising </a:t>
            </a:r>
          </a:p>
          <a:p>
            <a:pPr lvl="1">
              <a:buClr>
                <a:srgbClr val="008080"/>
              </a:buClr>
              <a:buFont typeface="Wingdings" pitchFamily="2" charset="2"/>
              <a:buChar char="Ø"/>
            </a:pPr>
            <a:endParaRPr lang="en-US" altLang="en-US" sz="2400" dirty="0" smtClean="0"/>
          </a:p>
        </p:txBody>
      </p:sp>
      <p:sp>
        <p:nvSpPr>
          <p:cNvPr id="187395" name="Rectangle 6"/>
          <p:cNvSpPr>
            <a:spLocks noGrp="1"/>
          </p:cNvSpPr>
          <p:nvPr>
            <p:ph type="body" sz="half" idx="4294967295"/>
          </p:nvPr>
        </p:nvSpPr>
        <p:spPr>
          <a:xfrm>
            <a:off x="4800600" y="2057400"/>
            <a:ext cx="4114800" cy="2819400"/>
          </a:xfrm>
          <a:solidFill>
            <a:srgbClr val="FFFF99"/>
          </a:solidFill>
          <a:ln w="50800">
            <a:solidFill>
              <a:srgbClr val="008000"/>
            </a:solidFill>
          </a:ln>
        </p:spPr>
        <p:txBody>
          <a:bodyPr/>
          <a:lstStyle/>
          <a:p>
            <a:pPr>
              <a:buFont typeface="Wingdings" pitchFamily="2" charset="2"/>
              <a:buChar char="Ø"/>
            </a:pPr>
            <a:r>
              <a:rPr lang="en-US" altLang="en-US" dirty="0" smtClean="0"/>
              <a:t>Periodic systems</a:t>
            </a:r>
          </a:p>
          <a:p>
            <a:pPr lvl="1">
              <a:buFont typeface="Wingdings" pitchFamily="2" charset="2"/>
              <a:buChar char="Ø"/>
            </a:pPr>
            <a:r>
              <a:rPr lang="en-US" altLang="en-US" sz="2400" dirty="0" smtClean="0"/>
              <a:t>Updates records for purchase and sale of merchandise only at the end of the accounting period</a:t>
            </a:r>
          </a:p>
        </p:txBody>
      </p:sp>
      <p:sp>
        <p:nvSpPr>
          <p:cNvPr id="187397" name="Title 6"/>
          <p:cNvSpPr>
            <a:spLocks noGrp="1"/>
          </p:cNvSpPr>
          <p:nvPr>
            <p:ph type="title"/>
          </p:nvPr>
        </p:nvSpPr>
        <p:spPr>
          <a:xfrm>
            <a:off x="457200" y="381000"/>
            <a:ext cx="8229600" cy="1219200"/>
          </a:xfrm>
        </p:spPr>
        <p:txBody>
          <a:bodyPr/>
          <a:lstStyle/>
          <a:p>
            <a:r>
              <a:rPr lang="en-US" altLang="en-US" b="1" dirty="0" smtClean="0"/>
              <a:t>Inventory Systems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10</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solidFill>
                  <a:prstClr val="black"/>
                </a:solidFill>
                <a:latin typeface="Calibri"/>
              </a:rPr>
              <a:t>Identify and explain the inventory asset and cost flows of a merchandising company.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265238" y="2316163"/>
            <a:ext cx="2273300" cy="223838"/>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 name="Rectangle 6"/>
          <p:cNvSpPr>
            <a:spLocks noChangeArrowheads="1"/>
          </p:cNvSpPr>
          <p:nvPr/>
        </p:nvSpPr>
        <p:spPr bwMode="auto">
          <a:xfrm>
            <a:off x="4340225" y="2316163"/>
            <a:ext cx="2243138" cy="223838"/>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 name="Rectangle 9"/>
          <p:cNvSpPr>
            <a:spLocks noChangeArrowheads="1"/>
          </p:cNvSpPr>
          <p:nvPr/>
        </p:nvSpPr>
        <p:spPr bwMode="auto">
          <a:xfrm>
            <a:off x="1031875" y="630238"/>
            <a:ext cx="7754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Use the following information (in random order) from a merchandising company and from a service company.</a:t>
            </a:r>
            <a:endParaRPr lang="en-US" altLang="en-US">
              <a:solidFill>
                <a:prstClr val="black"/>
              </a:solidFill>
              <a:cs typeface="+mn-cs"/>
            </a:endParaRPr>
          </a:p>
        </p:txBody>
      </p:sp>
      <p:sp>
        <p:nvSpPr>
          <p:cNvPr id="11" name="Rectangle 10"/>
          <p:cNvSpPr>
            <a:spLocks noChangeArrowheads="1"/>
          </p:cNvSpPr>
          <p:nvPr/>
        </p:nvSpPr>
        <p:spPr bwMode="auto">
          <a:xfrm>
            <a:off x="1031875" y="842963"/>
            <a:ext cx="4283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Hint: Not all information may be necessary for the solutions.</a:t>
            </a:r>
            <a:endParaRPr lang="en-US" altLang="en-US">
              <a:solidFill>
                <a:prstClr val="black"/>
              </a:solidFill>
              <a:cs typeface="+mn-cs"/>
            </a:endParaRPr>
          </a:p>
        </p:txBody>
      </p:sp>
      <p:sp>
        <p:nvSpPr>
          <p:cNvPr id="12" name="Rectangle 11"/>
          <p:cNvSpPr>
            <a:spLocks noChangeArrowheads="1"/>
          </p:cNvSpPr>
          <p:nvPr/>
        </p:nvSpPr>
        <p:spPr bwMode="auto">
          <a:xfrm>
            <a:off x="1031875" y="1057275"/>
            <a:ext cx="28114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 For the merchandiser only, compute:</a:t>
            </a:r>
            <a:endParaRPr lang="en-US" altLang="en-US">
              <a:solidFill>
                <a:prstClr val="black"/>
              </a:solidFill>
              <a:cs typeface="+mn-cs"/>
            </a:endParaRPr>
          </a:p>
        </p:txBody>
      </p:sp>
      <p:sp>
        <p:nvSpPr>
          <p:cNvPr id="13" name="Rectangle 12"/>
          <p:cNvSpPr>
            <a:spLocks noChangeArrowheads="1"/>
          </p:cNvSpPr>
          <p:nvPr/>
        </p:nvSpPr>
        <p:spPr bwMode="auto">
          <a:xfrm>
            <a:off x="1304925" y="1270000"/>
            <a:ext cx="1989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a. Goods available for sale.</a:t>
            </a:r>
            <a:endParaRPr lang="en-US" altLang="en-US">
              <a:solidFill>
                <a:prstClr val="black"/>
              </a:solidFill>
              <a:cs typeface="+mn-cs"/>
            </a:endParaRPr>
          </a:p>
        </p:txBody>
      </p:sp>
      <p:sp>
        <p:nvSpPr>
          <p:cNvPr id="14" name="Rectangle 13"/>
          <p:cNvSpPr>
            <a:spLocks noChangeArrowheads="1"/>
          </p:cNvSpPr>
          <p:nvPr/>
        </p:nvSpPr>
        <p:spPr bwMode="auto">
          <a:xfrm>
            <a:off x="1304925" y="1484313"/>
            <a:ext cx="16240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b. Cost of goods sold.</a:t>
            </a:r>
            <a:endParaRPr lang="en-US" altLang="en-US">
              <a:solidFill>
                <a:prstClr val="black"/>
              </a:solidFill>
              <a:cs typeface="+mn-cs"/>
            </a:endParaRPr>
          </a:p>
        </p:txBody>
      </p:sp>
      <p:sp>
        <p:nvSpPr>
          <p:cNvPr id="15" name="Rectangle 14"/>
          <p:cNvSpPr>
            <a:spLocks noChangeArrowheads="1"/>
          </p:cNvSpPr>
          <p:nvPr/>
        </p:nvSpPr>
        <p:spPr bwMode="auto">
          <a:xfrm>
            <a:off x="1304925" y="1697038"/>
            <a:ext cx="1106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c. Gross profit.</a:t>
            </a:r>
            <a:endParaRPr lang="en-US" altLang="en-US">
              <a:solidFill>
                <a:prstClr val="black"/>
              </a:solidFill>
              <a:cs typeface="+mn-cs"/>
            </a:endParaRPr>
          </a:p>
        </p:txBody>
      </p:sp>
      <p:sp>
        <p:nvSpPr>
          <p:cNvPr id="16" name="Rectangle 15"/>
          <p:cNvSpPr>
            <a:spLocks noChangeArrowheads="1"/>
          </p:cNvSpPr>
          <p:nvPr/>
        </p:nvSpPr>
        <p:spPr bwMode="auto">
          <a:xfrm>
            <a:off x="1031875" y="1909763"/>
            <a:ext cx="3086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2. Compute net income for each company.</a:t>
            </a:r>
            <a:endParaRPr lang="en-US" altLang="en-US">
              <a:solidFill>
                <a:prstClr val="black"/>
              </a:solidFill>
              <a:cs typeface="+mn-cs"/>
            </a:endParaRPr>
          </a:p>
        </p:txBody>
      </p:sp>
      <p:sp>
        <p:nvSpPr>
          <p:cNvPr id="17" name="Rectangle 16"/>
          <p:cNvSpPr>
            <a:spLocks noChangeArrowheads="1"/>
          </p:cNvSpPr>
          <p:nvPr/>
        </p:nvSpPr>
        <p:spPr bwMode="auto">
          <a:xfrm>
            <a:off x="1304925" y="2551113"/>
            <a:ext cx="700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Supplies</a:t>
            </a:r>
            <a:endParaRPr lang="en-US" altLang="en-US">
              <a:solidFill>
                <a:prstClr val="black"/>
              </a:solidFill>
              <a:cs typeface="+mn-cs"/>
            </a:endParaRPr>
          </a:p>
        </p:txBody>
      </p:sp>
      <p:sp>
        <p:nvSpPr>
          <p:cNvPr id="18" name="Rectangle 17"/>
          <p:cNvSpPr>
            <a:spLocks noChangeArrowheads="1"/>
          </p:cNvSpPr>
          <p:nvPr/>
        </p:nvSpPr>
        <p:spPr bwMode="auto">
          <a:xfrm>
            <a:off x="3254375" y="2551113"/>
            <a:ext cx="344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$10</a:t>
            </a:r>
            <a:endParaRPr lang="en-US" altLang="en-US">
              <a:solidFill>
                <a:prstClr val="black"/>
              </a:solidFill>
              <a:cs typeface="+mn-cs"/>
            </a:endParaRPr>
          </a:p>
        </p:txBody>
      </p:sp>
      <p:sp>
        <p:nvSpPr>
          <p:cNvPr id="19" name="Rectangle 18"/>
          <p:cNvSpPr>
            <a:spLocks noChangeArrowheads="1"/>
          </p:cNvSpPr>
          <p:nvPr/>
        </p:nvSpPr>
        <p:spPr bwMode="auto">
          <a:xfrm>
            <a:off x="4379913" y="2551113"/>
            <a:ext cx="771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Expenses</a:t>
            </a:r>
            <a:endParaRPr lang="en-US" altLang="en-US">
              <a:solidFill>
                <a:prstClr val="black"/>
              </a:solidFill>
              <a:cs typeface="+mn-cs"/>
            </a:endParaRPr>
          </a:p>
        </p:txBody>
      </p:sp>
      <p:sp>
        <p:nvSpPr>
          <p:cNvPr id="28" name="Rectangle 19"/>
          <p:cNvSpPr>
            <a:spLocks noChangeArrowheads="1"/>
          </p:cNvSpPr>
          <p:nvPr/>
        </p:nvSpPr>
        <p:spPr bwMode="auto">
          <a:xfrm>
            <a:off x="6218238" y="2551113"/>
            <a:ext cx="4270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$170</a:t>
            </a:r>
            <a:endParaRPr lang="en-US" altLang="en-US">
              <a:solidFill>
                <a:prstClr val="black"/>
              </a:solidFill>
              <a:cs typeface="+mn-cs"/>
            </a:endParaRPr>
          </a:p>
        </p:txBody>
      </p:sp>
      <p:sp>
        <p:nvSpPr>
          <p:cNvPr id="29" name="Rectangle 20"/>
          <p:cNvSpPr>
            <a:spLocks noChangeArrowheads="1"/>
          </p:cNvSpPr>
          <p:nvPr/>
        </p:nvSpPr>
        <p:spPr bwMode="auto">
          <a:xfrm>
            <a:off x="1304925" y="2763838"/>
            <a:ext cx="1512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Beginning inventory</a:t>
            </a:r>
            <a:endParaRPr lang="en-US" altLang="en-US">
              <a:solidFill>
                <a:prstClr val="black"/>
              </a:solidFill>
              <a:cs typeface="+mn-cs"/>
            </a:endParaRPr>
          </a:p>
        </p:txBody>
      </p:sp>
      <p:sp>
        <p:nvSpPr>
          <p:cNvPr id="30" name="Rectangle 21"/>
          <p:cNvSpPr>
            <a:spLocks noChangeArrowheads="1"/>
          </p:cNvSpPr>
          <p:nvPr/>
        </p:nvSpPr>
        <p:spPr bwMode="auto">
          <a:xfrm>
            <a:off x="3243263" y="2763838"/>
            <a:ext cx="344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100</a:t>
            </a:r>
            <a:endParaRPr lang="en-US" altLang="en-US">
              <a:solidFill>
                <a:prstClr val="black"/>
              </a:solidFill>
              <a:cs typeface="+mn-cs"/>
            </a:endParaRPr>
          </a:p>
        </p:txBody>
      </p:sp>
      <p:sp>
        <p:nvSpPr>
          <p:cNvPr id="31" name="Rectangle 22"/>
          <p:cNvSpPr>
            <a:spLocks noChangeArrowheads="1"/>
          </p:cNvSpPr>
          <p:nvPr/>
        </p:nvSpPr>
        <p:spPr bwMode="auto">
          <a:xfrm>
            <a:off x="4379913" y="2763838"/>
            <a:ext cx="792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Revenues</a:t>
            </a:r>
            <a:endParaRPr lang="en-US" altLang="en-US">
              <a:solidFill>
                <a:prstClr val="black"/>
              </a:solidFill>
              <a:cs typeface="+mn-cs"/>
            </a:endParaRPr>
          </a:p>
        </p:txBody>
      </p:sp>
      <p:sp>
        <p:nvSpPr>
          <p:cNvPr id="128" name="Rectangle 23"/>
          <p:cNvSpPr>
            <a:spLocks noChangeArrowheads="1"/>
          </p:cNvSpPr>
          <p:nvPr/>
        </p:nvSpPr>
        <p:spPr bwMode="auto">
          <a:xfrm>
            <a:off x="6248400" y="2763838"/>
            <a:ext cx="385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200</a:t>
            </a:r>
            <a:endParaRPr lang="en-US" altLang="en-US">
              <a:solidFill>
                <a:prstClr val="black"/>
              </a:solidFill>
              <a:cs typeface="+mn-cs"/>
            </a:endParaRPr>
          </a:p>
        </p:txBody>
      </p:sp>
      <p:sp>
        <p:nvSpPr>
          <p:cNvPr id="129" name="Rectangle 24"/>
          <p:cNvSpPr>
            <a:spLocks noChangeArrowheads="1"/>
          </p:cNvSpPr>
          <p:nvPr/>
        </p:nvSpPr>
        <p:spPr bwMode="auto">
          <a:xfrm>
            <a:off x="1304925" y="2978150"/>
            <a:ext cx="1279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Ending inventory</a:t>
            </a:r>
            <a:endParaRPr lang="en-US" altLang="en-US">
              <a:solidFill>
                <a:prstClr val="black"/>
              </a:solidFill>
              <a:cs typeface="+mn-cs"/>
            </a:endParaRPr>
          </a:p>
        </p:txBody>
      </p:sp>
      <p:sp>
        <p:nvSpPr>
          <p:cNvPr id="130" name="Rectangle 25"/>
          <p:cNvSpPr>
            <a:spLocks noChangeArrowheads="1"/>
          </p:cNvSpPr>
          <p:nvPr/>
        </p:nvSpPr>
        <p:spPr bwMode="auto">
          <a:xfrm>
            <a:off x="3305175" y="2978150"/>
            <a:ext cx="28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50</a:t>
            </a:r>
            <a:endParaRPr lang="en-US" altLang="en-US">
              <a:solidFill>
                <a:prstClr val="black"/>
              </a:solidFill>
              <a:cs typeface="+mn-cs"/>
            </a:endParaRPr>
          </a:p>
        </p:txBody>
      </p:sp>
      <p:sp>
        <p:nvSpPr>
          <p:cNvPr id="131" name="Rectangle 26"/>
          <p:cNvSpPr>
            <a:spLocks noChangeArrowheads="1"/>
          </p:cNvSpPr>
          <p:nvPr/>
        </p:nvSpPr>
        <p:spPr bwMode="auto">
          <a:xfrm>
            <a:off x="4379913" y="2978150"/>
            <a:ext cx="446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Cash</a:t>
            </a:r>
            <a:endParaRPr lang="en-US" altLang="en-US">
              <a:solidFill>
                <a:prstClr val="black"/>
              </a:solidFill>
              <a:cs typeface="+mn-cs"/>
            </a:endParaRPr>
          </a:p>
        </p:txBody>
      </p:sp>
      <p:sp>
        <p:nvSpPr>
          <p:cNvPr id="132" name="Rectangle 27"/>
          <p:cNvSpPr>
            <a:spLocks noChangeArrowheads="1"/>
          </p:cNvSpPr>
          <p:nvPr/>
        </p:nvSpPr>
        <p:spPr bwMode="auto">
          <a:xfrm>
            <a:off x="6389688" y="2978150"/>
            <a:ext cx="242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10</a:t>
            </a:r>
            <a:endParaRPr lang="en-US" altLang="en-US">
              <a:solidFill>
                <a:prstClr val="black"/>
              </a:solidFill>
              <a:cs typeface="+mn-cs"/>
            </a:endParaRPr>
          </a:p>
        </p:txBody>
      </p:sp>
      <p:sp>
        <p:nvSpPr>
          <p:cNvPr id="133" name="Rectangle 28"/>
          <p:cNvSpPr>
            <a:spLocks noChangeArrowheads="1"/>
          </p:cNvSpPr>
          <p:nvPr/>
        </p:nvSpPr>
        <p:spPr bwMode="auto">
          <a:xfrm>
            <a:off x="1304925" y="3190875"/>
            <a:ext cx="771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Expenses</a:t>
            </a:r>
            <a:endParaRPr lang="en-US" altLang="en-US">
              <a:solidFill>
                <a:prstClr val="black"/>
              </a:solidFill>
              <a:cs typeface="+mn-cs"/>
            </a:endParaRPr>
          </a:p>
        </p:txBody>
      </p:sp>
      <p:sp>
        <p:nvSpPr>
          <p:cNvPr id="134" name="Rectangle 29"/>
          <p:cNvSpPr>
            <a:spLocks noChangeArrowheads="1"/>
          </p:cNvSpPr>
          <p:nvPr/>
        </p:nvSpPr>
        <p:spPr bwMode="auto">
          <a:xfrm>
            <a:off x="3305175" y="3190875"/>
            <a:ext cx="28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20</a:t>
            </a:r>
            <a:endParaRPr lang="en-US" altLang="en-US">
              <a:solidFill>
                <a:prstClr val="black"/>
              </a:solidFill>
              <a:cs typeface="+mn-cs"/>
            </a:endParaRPr>
          </a:p>
        </p:txBody>
      </p:sp>
      <p:sp>
        <p:nvSpPr>
          <p:cNvPr id="135" name="Rectangle 30"/>
          <p:cNvSpPr>
            <a:spLocks noChangeArrowheads="1"/>
          </p:cNvSpPr>
          <p:nvPr/>
        </p:nvSpPr>
        <p:spPr bwMode="auto">
          <a:xfrm>
            <a:off x="4379913" y="3190875"/>
            <a:ext cx="963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Prepaid rent</a:t>
            </a:r>
            <a:endParaRPr lang="en-US" altLang="en-US">
              <a:solidFill>
                <a:prstClr val="black"/>
              </a:solidFill>
              <a:cs typeface="+mn-cs"/>
            </a:endParaRPr>
          </a:p>
        </p:txBody>
      </p:sp>
      <p:sp>
        <p:nvSpPr>
          <p:cNvPr id="136" name="Rectangle 31"/>
          <p:cNvSpPr>
            <a:spLocks noChangeArrowheads="1"/>
          </p:cNvSpPr>
          <p:nvPr/>
        </p:nvSpPr>
        <p:spPr bwMode="auto">
          <a:xfrm>
            <a:off x="6359525" y="3190875"/>
            <a:ext cx="28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25</a:t>
            </a:r>
            <a:endParaRPr lang="en-US" altLang="en-US">
              <a:solidFill>
                <a:prstClr val="black"/>
              </a:solidFill>
              <a:cs typeface="+mn-cs"/>
            </a:endParaRPr>
          </a:p>
        </p:txBody>
      </p:sp>
      <p:sp>
        <p:nvSpPr>
          <p:cNvPr id="138" name="Rectangle 32"/>
          <p:cNvSpPr>
            <a:spLocks noChangeArrowheads="1"/>
          </p:cNvSpPr>
          <p:nvPr/>
        </p:nvSpPr>
        <p:spPr bwMode="auto">
          <a:xfrm>
            <a:off x="1304925" y="3403600"/>
            <a:ext cx="11160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Net purchases</a:t>
            </a:r>
            <a:endParaRPr lang="en-US" altLang="en-US">
              <a:solidFill>
                <a:prstClr val="black"/>
              </a:solidFill>
              <a:cs typeface="+mn-cs"/>
            </a:endParaRPr>
          </a:p>
        </p:txBody>
      </p:sp>
      <p:sp>
        <p:nvSpPr>
          <p:cNvPr id="139" name="Rectangle 33"/>
          <p:cNvSpPr>
            <a:spLocks noChangeArrowheads="1"/>
          </p:cNvSpPr>
          <p:nvPr/>
        </p:nvSpPr>
        <p:spPr bwMode="auto">
          <a:xfrm>
            <a:off x="3305175" y="3403600"/>
            <a:ext cx="28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80</a:t>
            </a:r>
            <a:endParaRPr lang="en-US" altLang="en-US">
              <a:solidFill>
                <a:prstClr val="black"/>
              </a:solidFill>
              <a:cs typeface="+mn-cs"/>
            </a:endParaRPr>
          </a:p>
        </p:txBody>
      </p:sp>
      <p:sp>
        <p:nvSpPr>
          <p:cNvPr id="140" name="Rectangle 34"/>
          <p:cNvSpPr>
            <a:spLocks noChangeArrowheads="1"/>
          </p:cNvSpPr>
          <p:nvPr/>
        </p:nvSpPr>
        <p:spPr bwMode="auto">
          <a:xfrm>
            <a:off x="4379913" y="3403600"/>
            <a:ext cx="1360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Accounts payable</a:t>
            </a:r>
            <a:endParaRPr lang="en-US" altLang="en-US">
              <a:solidFill>
                <a:prstClr val="black"/>
              </a:solidFill>
              <a:cs typeface="+mn-cs"/>
            </a:endParaRPr>
          </a:p>
        </p:txBody>
      </p:sp>
      <p:sp>
        <p:nvSpPr>
          <p:cNvPr id="141" name="Rectangle 35"/>
          <p:cNvSpPr>
            <a:spLocks noChangeArrowheads="1"/>
          </p:cNvSpPr>
          <p:nvPr/>
        </p:nvSpPr>
        <p:spPr bwMode="auto">
          <a:xfrm>
            <a:off x="6359525" y="3403600"/>
            <a:ext cx="274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35</a:t>
            </a:r>
            <a:endParaRPr lang="en-US" altLang="en-US">
              <a:solidFill>
                <a:prstClr val="black"/>
              </a:solidFill>
              <a:cs typeface="+mn-cs"/>
            </a:endParaRPr>
          </a:p>
        </p:txBody>
      </p:sp>
      <p:sp>
        <p:nvSpPr>
          <p:cNvPr id="142" name="Rectangle 36"/>
          <p:cNvSpPr>
            <a:spLocks noChangeArrowheads="1"/>
          </p:cNvSpPr>
          <p:nvPr/>
        </p:nvSpPr>
        <p:spPr bwMode="auto">
          <a:xfrm>
            <a:off x="1304925" y="3617913"/>
            <a:ext cx="750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Net sales</a:t>
            </a:r>
            <a:endParaRPr lang="en-US" altLang="en-US">
              <a:solidFill>
                <a:prstClr val="black"/>
              </a:solidFill>
              <a:cs typeface="+mn-cs"/>
            </a:endParaRPr>
          </a:p>
        </p:txBody>
      </p:sp>
      <p:sp>
        <p:nvSpPr>
          <p:cNvPr id="143" name="Rectangle 37"/>
          <p:cNvSpPr>
            <a:spLocks noChangeArrowheads="1"/>
          </p:cNvSpPr>
          <p:nvPr/>
        </p:nvSpPr>
        <p:spPr bwMode="auto">
          <a:xfrm>
            <a:off x="3254375" y="3617913"/>
            <a:ext cx="344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190</a:t>
            </a:r>
            <a:endParaRPr lang="en-US" altLang="en-US">
              <a:solidFill>
                <a:prstClr val="black"/>
              </a:solidFill>
              <a:cs typeface="+mn-cs"/>
            </a:endParaRPr>
          </a:p>
        </p:txBody>
      </p:sp>
      <p:sp>
        <p:nvSpPr>
          <p:cNvPr id="144" name="Rectangle 38"/>
          <p:cNvSpPr>
            <a:spLocks noChangeArrowheads="1"/>
          </p:cNvSpPr>
          <p:nvPr/>
        </p:nvSpPr>
        <p:spPr bwMode="auto">
          <a:xfrm>
            <a:off x="4379913" y="3617913"/>
            <a:ext cx="700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Supplies</a:t>
            </a:r>
            <a:endParaRPr lang="en-US" altLang="en-US">
              <a:solidFill>
                <a:prstClr val="black"/>
              </a:solidFill>
              <a:cs typeface="+mn-cs"/>
            </a:endParaRPr>
          </a:p>
        </p:txBody>
      </p:sp>
      <p:sp>
        <p:nvSpPr>
          <p:cNvPr id="145" name="Rectangle 39"/>
          <p:cNvSpPr>
            <a:spLocks noChangeArrowheads="1"/>
          </p:cNvSpPr>
          <p:nvPr/>
        </p:nvSpPr>
        <p:spPr bwMode="auto">
          <a:xfrm>
            <a:off x="6359525" y="3617913"/>
            <a:ext cx="28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65</a:t>
            </a:r>
            <a:endParaRPr lang="en-US" altLang="en-US">
              <a:solidFill>
                <a:prstClr val="black"/>
              </a:solidFill>
              <a:cs typeface="+mn-cs"/>
            </a:endParaRPr>
          </a:p>
        </p:txBody>
      </p:sp>
      <p:sp>
        <p:nvSpPr>
          <p:cNvPr id="229" name="Rectangle 84"/>
          <p:cNvSpPr>
            <a:spLocks noChangeArrowheads="1"/>
          </p:cNvSpPr>
          <p:nvPr/>
        </p:nvSpPr>
        <p:spPr bwMode="auto">
          <a:xfrm>
            <a:off x="1630363" y="2336800"/>
            <a:ext cx="1654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SaveCo Merchandiser</a:t>
            </a:r>
            <a:endParaRPr lang="en-US" altLang="en-US">
              <a:solidFill>
                <a:prstClr val="black"/>
              </a:solidFill>
              <a:cs typeface="+mn-cs"/>
            </a:endParaRPr>
          </a:p>
        </p:txBody>
      </p:sp>
      <p:sp>
        <p:nvSpPr>
          <p:cNvPr id="230" name="Rectangle 85"/>
          <p:cNvSpPr>
            <a:spLocks noChangeArrowheads="1"/>
          </p:cNvSpPr>
          <p:nvPr/>
        </p:nvSpPr>
        <p:spPr bwMode="auto">
          <a:xfrm>
            <a:off x="4867275" y="2336800"/>
            <a:ext cx="1289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Hi-Tech Services</a:t>
            </a:r>
            <a:endParaRPr lang="en-US" altLang="en-US">
              <a:solidFill>
                <a:prstClr val="black"/>
              </a:solidFill>
              <a:cs typeface="+mn-cs"/>
            </a:endParaRPr>
          </a:p>
        </p:txBody>
      </p:sp>
      <p:sp>
        <p:nvSpPr>
          <p:cNvPr id="231" name="Line 86"/>
          <p:cNvSpPr>
            <a:spLocks noChangeShapeType="1"/>
          </p:cNvSpPr>
          <p:nvPr/>
        </p:nvSpPr>
        <p:spPr bwMode="auto">
          <a:xfrm>
            <a:off x="1274763" y="2316163"/>
            <a:ext cx="22637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2" name="Rectangle 87"/>
          <p:cNvSpPr>
            <a:spLocks noChangeArrowheads="1"/>
          </p:cNvSpPr>
          <p:nvPr/>
        </p:nvSpPr>
        <p:spPr bwMode="auto">
          <a:xfrm>
            <a:off x="1274763" y="2316163"/>
            <a:ext cx="22637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3" name="Line 88"/>
          <p:cNvSpPr>
            <a:spLocks noChangeShapeType="1"/>
          </p:cNvSpPr>
          <p:nvPr/>
        </p:nvSpPr>
        <p:spPr bwMode="auto">
          <a:xfrm>
            <a:off x="1274763" y="2530475"/>
            <a:ext cx="22637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4" name="Rectangle 89"/>
          <p:cNvSpPr>
            <a:spLocks noChangeArrowheads="1"/>
          </p:cNvSpPr>
          <p:nvPr/>
        </p:nvSpPr>
        <p:spPr bwMode="auto">
          <a:xfrm>
            <a:off x="1274763" y="2530475"/>
            <a:ext cx="22637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9" name="Line 94"/>
          <p:cNvSpPr>
            <a:spLocks noChangeShapeType="1"/>
          </p:cNvSpPr>
          <p:nvPr/>
        </p:nvSpPr>
        <p:spPr bwMode="auto">
          <a:xfrm>
            <a:off x="1265238" y="2316163"/>
            <a:ext cx="0" cy="2238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0" name="Rectangle 95"/>
          <p:cNvSpPr>
            <a:spLocks noChangeArrowheads="1"/>
          </p:cNvSpPr>
          <p:nvPr/>
        </p:nvSpPr>
        <p:spPr bwMode="auto">
          <a:xfrm>
            <a:off x="1265238" y="2316163"/>
            <a:ext cx="9525" cy="223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1" name="Line 96"/>
          <p:cNvSpPr>
            <a:spLocks noChangeShapeType="1"/>
          </p:cNvSpPr>
          <p:nvPr/>
        </p:nvSpPr>
        <p:spPr bwMode="auto">
          <a:xfrm>
            <a:off x="3527425" y="2327275"/>
            <a:ext cx="0" cy="2127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2" name="Rectangle 97"/>
          <p:cNvSpPr>
            <a:spLocks noChangeArrowheads="1"/>
          </p:cNvSpPr>
          <p:nvPr/>
        </p:nvSpPr>
        <p:spPr bwMode="auto">
          <a:xfrm>
            <a:off x="3527425" y="2327275"/>
            <a:ext cx="11113" cy="212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5" name="Line 100"/>
          <p:cNvSpPr>
            <a:spLocks noChangeShapeType="1"/>
          </p:cNvSpPr>
          <p:nvPr/>
        </p:nvSpPr>
        <p:spPr bwMode="auto">
          <a:xfrm>
            <a:off x="4340225" y="2316163"/>
            <a:ext cx="0" cy="2238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6" name="Rectangle 101"/>
          <p:cNvSpPr>
            <a:spLocks noChangeArrowheads="1"/>
          </p:cNvSpPr>
          <p:nvPr/>
        </p:nvSpPr>
        <p:spPr bwMode="auto">
          <a:xfrm>
            <a:off x="4340225" y="2316163"/>
            <a:ext cx="9525" cy="223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7" name="Line 102"/>
          <p:cNvSpPr>
            <a:spLocks noChangeShapeType="1"/>
          </p:cNvSpPr>
          <p:nvPr/>
        </p:nvSpPr>
        <p:spPr bwMode="auto">
          <a:xfrm>
            <a:off x="6572250" y="2327275"/>
            <a:ext cx="0" cy="2127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8" name="Rectangle 103"/>
          <p:cNvSpPr>
            <a:spLocks noChangeArrowheads="1"/>
          </p:cNvSpPr>
          <p:nvPr/>
        </p:nvSpPr>
        <p:spPr bwMode="auto">
          <a:xfrm>
            <a:off x="6572250" y="2327275"/>
            <a:ext cx="11113" cy="212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5" name="Line 120"/>
          <p:cNvSpPr>
            <a:spLocks noChangeShapeType="1"/>
          </p:cNvSpPr>
          <p:nvPr/>
        </p:nvSpPr>
        <p:spPr bwMode="auto">
          <a:xfrm>
            <a:off x="4349750" y="2316163"/>
            <a:ext cx="22336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6" name="Rectangle 121"/>
          <p:cNvSpPr>
            <a:spLocks noChangeArrowheads="1"/>
          </p:cNvSpPr>
          <p:nvPr/>
        </p:nvSpPr>
        <p:spPr bwMode="auto">
          <a:xfrm>
            <a:off x="4349750" y="2316163"/>
            <a:ext cx="22336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7" name="Line 122"/>
          <p:cNvSpPr>
            <a:spLocks noChangeShapeType="1"/>
          </p:cNvSpPr>
          <p:nvPr/>
        </p:nvSpPr>
        <p:spPr bwMode="auto">
          <a:xfrm>
            <a:off x="4349750" y="2530475"/>
            <a:ext cx="22336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8" name="Rectangle 123"/>
          <p:cNvSpPr>
            <a:spLocks noChangeArrowheads="1"/>
          </p:cNvSpPr>
          <p:nvPr/>
        </p:nvSpPr>
        <p:spPr bwMode="auto">
          <a:xfrm>
            <a:off x="4349750" y="2530475"/>
            <a:ext cx="22336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5" name="Rectangle 54"/>
          <p:cNvSpPr/>
          <p:nvPr/>
        </p:nvSpPr>
        <p:spPr>
          <a:xfrm>
            <a:off x="30957" y="9526"/>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5-1</a:t>
            </a:r>
            <a:endParaRPr lang="en-US" sz="2400" b="1" dirty="0">
              <a:solidFill>
                <a:prstClr val="white"/>
              </a:solidFill>
            </a:endParaRPr>
          </a:p>
        </p:txBody>
      </p:sp>
      <p:sp>
        <p:nvSpPr>
          <p:cNvPr id="56" name="Rounded Rectangle 55"/>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solidFill>
                  <a:prstClr val="black"/>
                </a:solidFill>
                <a:latin typeface="Calibri"/>
              </a:rPr>
              <a:t>Identify and explain the inventory asset and cost flows of a merchandising company.</a:t>
            </a:r>
          </a:p>
        </p:txBody>
      </p:sp>
      <p:sp>
        <p:nvSpPr>
          <p:cNvPr id="57" name="Rounded Rectangle 56"/>
          <p:cNvSpPr/>
          <p:nvPr/>
        </p:nvSpPr>
        <p:spPr>
          <a:xfrm>
            <a:off x="152400" y="6184545"/>
            <a:ext cx="7408460" cy="27023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Describe merchandise activities and identify income components for a merchandising </a:t>
            </a:r>
            <a:r>
              <a:rPr lang="en-US" sz="1100" dirty="0" smtClean="0">
                <a:solidFill>
                  <a:prstClr val="black"/>
                </a:solidFill>
              </a:rPr>
              <a:t>company.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5640952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265238" y="685800"/>
            <a:ext cx="2273300" cy="223838"/>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 name="Rectangle 6"/>
          <p:cNvSpPr>
            <a:spLocks noChangeArrowheads="1"/>
          </p:cNvSpPr>
          <p:nvPr/>
        </p:nvSpPr>
        <p:spPr bwMode="auto">
          <a:xfrm>
            <a:off x="4340225" y="685800"/>
            <a:ext cx="2243138" cy="223838"/>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 name="Rectangle 7"/>
          <p:cNvSpPr>
            <a:spLocks noChangeArrowheads="1"/>
          </p:cNvSpPr>
          <p:nvPr/>
        </p:nvSpPr>
        <p:spPr bwMode="auto">
          <a:xfrm>
            <a:off x="1265238" y="4795837"/>
            <a:ext cx="2273300" cy="222250"/>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 name="Rectangle 8"/>
          <p:cNvSpPr>
            <a:spLocks noChangeArrowheads="1"/>
          </p:cNvSpPr>
          <p:nvPr/>
        </p:nvSpPr>
        <p:spPr bwMode="auto">
          <a:xfrm>
            <a:off x="4340225" y="4795837"/>
            <a:ext cx="2243138" cy="222250"/>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 name="Rectangle 16"/>
          <p:cNvSpPr>
            <a:spLocks noChangeArrowheads="1"/>
          </p:cNvSpPr>
          <p:nvPr/>
        </p:nvSpPr>
        <p:spPr bwMode="auto">
          <a:xfrm>
            <a:off x="1304925" y="920750"/>
            <a:ext cx="700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Supplies</a:t>
            </a:r>
            <a:endParaRPr lang="en-US" altLang="en-US">
              <a:solidFill>
                <a:prstClr val="black"/>
              </a:solidFill>
              <a:cs typeface="+mn-cs"/>
            </a:endParaRPr>
          </a:p>
        </p:txBody>
      </p:sp>
      <p:sp>
        <p:nvSpPr>
          <p:cNvPr id="18" name="Rectangle 17"/>
          <p:cNvSpPr>
            <a:spLocks noChangeArrowheads="1"/>
          </p:cNvSpPr>
          <p:nvPr/>
        </p:nvSpPr>
        <p:spPr bwMode="auto">
          <a:xfrm>
            <a:off x="3254375" y="920750"/>
            <a:ext cx="344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$10</a:t>
            </a:r>
            <a:endParaRPr lang="en-US" altLang="en-US">
              <a:solidFill>
                <a:prstClr val="black"/>
              </a:solidFill>
              <a:cs typeface="+mn-cs"/>
            </a:endParaRPr>
          </a:p>
        </p:txBody>
      </p:sp>
      <p:sp>
        <p:nvSpPr>
          <p:cNvPr id="19" name="Rectangle 18"/>
          <p:cNvSpPr>
            <a:spLocks noChangeArrowheads="1"/>
          </p:cNvSpPr>
          <p:nvPr/>
        </p:nvSpPr>
        <p:spPr bwMode="auto">
          <a:xfrm>
            <a:off x="4379913" y="920750"/>
            <a:ext cx="771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Expenses</a:t>
            </a:r>
            <a:endParaRPr lang="en-US" altLang="en-US">
              <a:solidFill>
                <a:prstClr val="black"/>
              </a:solidFill>
              <a:cs typeface="+mn-cs"/>
            </a:endParaRPr>
          </a:p>
        </p:txBody>
      </p:sp>
      <p:sp>
        <p:nvSpPr>
          <p:cNvPr id="28" name="Rectangle 19"/>
          <p:cNvSpPr>
            <a:spLocks noChangeArrowheads="1"/>
          </p:cNvSpPr>
          <p:nvPr/>
        </p:nvSpPr>
        <p:spPr bwMode="auto">
          <a:xfrm>
            <a:off x="6218238" y="920750"/>
            <a:ext cx="4270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$170</a:t>
            </a:r>
            <a:endParaRPr lang="en-US" altLang="en-US">
              <a:solidFill>
                <a:prstClr val="black"/>
              </a:solidFill>
              <a:cs typeface="+mn-cs"/>
            </a:endParaRPr>
          </a:p>
        </p:txBody>
      </p:sp>
      <p:sp>
        <p:nvSpPr>
          <p:cNvPr id="29" name="Rectangle 20"/>
          <p:cNvSpPr>
            <a:spLocks noChangeArrowheads="1"/>
          </p:cNvSpPr>
          <p:nvPr/>
        </p:nvSpPr>
        <p:spPr bwMode="auto">
          <a:xfrm>
            <a:off x="1304925" y="1133475"/>
            <a:ext cx="1512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Beginning inventory</a:t>
            </a:r>
            <a:endParaRPr lang="en-US" altLang="en-US">
              <a:solidFill>
                <a:prstClr val="black"/>
              </a:solidFill>
              <a:cs typeface="+mn-cs"/>
            </a:endParaRPr>
          </a:p>
        </p:txBody>
      </p:sp>
      <p:sp>
        <p:nvSpPr>
          <p:cNvPr id="30" name="Rectangle 21"/>
          <p:cNvSpPr>
            <a:spLocks noChangeArrowheads="1"/>
          </p:cNvSpPr>
          <p:nvPr/>
        </p:nvSpPr>
        <p:spPr bwMode="auto">
          <a:xfrm>
            <a:off x="3243263" y="1133475"/>
            <a:ext cx="344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100</a:t>
            </a:r>
            <a:endParaRPr lang="en-US" altLang="en-US">
              <a:solidFill>
                <a:prstClr val="black"/>
              </a:solidFill>
              <a:cs typeface="+mn-cs"/>
            </a:endParaRPr>
          </a:p>
        </p:txBody>
      </p:sp>
      <p:sp>
        <p:nvSpPr>
          <p:cNvPr id="31" name="Rectangle 22"/>
          <p:cNvSpPr>
            <a:spLocks noChangeArrowheads="1"/>
          </p:cNvSpPr>
          <p:nvPr/>
        </p:nvSpPr>
        <p:spPr bwMode="auto">
          <a:xfrm>
            <a:off x="4379913" y="1133475"/>
            <a:ext cx="792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Revenues</a:t>
            </a:r>
            <a:endParaRPr lang="en-US" altLang="en-US">
              <a:solidFill>
                <a:prstClr val="black"/>
              </a:solidFill>
              <a:cs typeface="+mn-cs"/>
            </a:endParaRPr>
          </a:p>
        </p:txBody>
      </p:sp>
      <p:sp>
        <p:nvSpPr>
          <p:cNvPr id="128" name="Rectangle 23"/>
          <p:cNvSpPr>
            <a:spLocks noChangeArrowheads="1"/>
          </p:cNvSpPr>
          <p:nvPr/>
        </p:nvSpPr>
        <p:spPr bwMode="auto">
          <a:xfrm>
            <a:off x="6248400" y="1133475"/>
            <a:ext cx="385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200</a:t>
            </a:r>
            <a:endParaRPr lang="en-US" altLang="en-US">
              <a:solidFill>
                <a:prstClr val="black"/>
              </a:solidFill>
              <a:cs typeface="+mn-cs"/>
            </a:endParaRPr>
          </a:p>
        </p:txBody>
      </p:sp>
      <p:sp>
        <p:nvSpPr>
          <p:cNvPr id="129" name="Rectangle 24"/>
          <p:cNvSpPr>
            <a:spLocks noChangeArrowheads="1"/>
          </p:cNvSpPr>
          <p:nvPr/>
        </p:nvSpPr>
        <p:spPr bwMode="auto">
          <a:xfrm>
            <a:off x="1304925" y="1347787"/>
            <a:ext cx="1279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Ending inventory</a:t>
            </a:r>
            <a:endParaRPr lang="en-US" altLang="en-US">
              <a:solidFill>
                <a:prstClr val="black"/>
              </a:solidFill>
              <a:cs typeface="+mn-cs"/>
            </a:endParaRPr>
          </a:p>
        </p:txBody>
      </p:sp>
      <p:sp>
        <p:nvSpPr>
          <p:cNvPr id="130" name="Rectangle 25"/>
          <p:cNvSpPr>
            <a:spLocks noChangeArrowheads="1"/>
          </p:cNvSpPr>
          <p:nvPr/>
        </p:nvSpPr>
        <p:spPr bwMode="auto">
          <a:xfrm>
            <a:off x="3305175" y="1347787"/>
            <a:ext cx="28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50</a:t>
            </a:r>
            <a:endParaRPr lang="en-US" altLang="en-US">
              <a:solidFill>
                <a:prstClr val="black"/>
              </a:solidFill>
              <a:cs typeface="+mn-cs"/>
            </a:endParaRPr>
          </a:p>
        </p:txBody>
      </p:sp>
      <p:sp>
        <p:nvSpPr>
          <p:cNvPr id="131" name="Rectangle 26"/>
          <p:cNvSpPr>
            <a:spLocks noChangeArrowheads="1"/>
          </p:cNvSpPr>
          <p:nvPr/>
        </p:nvSpPr>
        <p:spPr bwMode="auto">
          <a:xfrm>
            <a:off x="4379913" y="1347787"/>
            <a:ext cx="446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Cash</a:t>
            </a:r>
            <a:endParaRPr lang="en-US" altLang="en-US">
              <a:solidFill>
                <a:prstClr val="black"/>
              </a:solidFill>
              <a:cs typeface="+mn-cs"/>
            </a:endParaRPr>
          </a:p>
        </p:txBody>
      </p:sp>
      <p:sp>
        <p:nvSpPr>
          <p:cNvPr id="132" name="Rectangle 27"/>
          <p:cNvSpPr>
            <a:spLocks noChangeArrowheads="1"/>
          </p:cNvSpPr>
          <p:nvPr/>
        </p:nvSpPr>
        <p:spPr bwMode="auto">
          <a:xfrm>
            <a:off x="6389688" y="1347787"/>
            <a:ext cx="242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10</a:t>
            </a:r>
            <a:endParaRPr lang="en-US" altLang="en-US">
              <a:solidFill>
                <a:prstClr val="black"/>
              </a:solidFill>
              <a:cs typeface="+mn-cs"/>
            </a:endParaRPr>
          </a:p>
        </p:txBody>
      </p:sp>
      <p:sp>
        <p:nvSpPr>
          <p:cNvPr id="133" name="Rectangle 28"/>
          <p:cNvSpPr>
            <a:spLocks noChangeArrowheads="1"/>
          </p:cNvSpPr>
          <p:nvPr/>
        </p:nvSpPr>
        <p:spPr bwMode="auto">
          <a:xfrm>
            <a:off x="1304925" y="1560512"/>
            <a:ext cx="771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Expenses</a:t>
            </a:r>
            <a:endParaRPr lang="en-US" altLang="en-US">
              <a:solidFill>
                <a:prstClr val="black"/>
              </a:solidFill>
              <a:cs typeface="+mn-cs"/>
            </a:endParaRPr>
          </a:p>
        </p:txBody>
      </p:sp>
      <p:sp>
        <p:nvSpPr>
          <p:cNvPr id="134" name="Rectangle 29"/>
          <p:cNvSpPr>
            <a:spLocks noChangeArrowheads="1"/>
          </p:cNvSpPr>
          <p:nvPr/>
        </p:nvSpPr>
        <p:spPr bwMode="auto">
          <a:xfrm>
            <a:off x="3305175" y="1560512"/>
            <a:ext cx="28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20</a:t>
            </a:r>
            <a:endParaRPr lang="en-US" altLang="en-US">
              <a:solidFill>
                <a:prstClr val="black"/>
              </a:solidFill>
              <a:cs typeface="+mn-cs"/>
            </a:endParaRPr>
          </a:p>
        </p:txBody>
      </p:sp>
      <p:sp>
        <p:nvSpPr>
          <p:cNvPr id="135" name="Rectangle 30"/>
          <p:cNvSpPr>
            <a:spLocks noChangeArrowheads="1"/>
          </p:cNvSpPr>
          <p:nvPr/>
        </p:nvSpPr>
        <p:spPr bwMode="auto">
          <a:xfrm>
            <a:off x="4379913" y="1560512"/>
            <a:ext cx="963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Prepaid rent</a:t>
            </a:r>
            <a:endParaRPr lang="en-US" altLang="en-US">
              <a:solidFill>
                <a:prstClr val="black"/>
              </a:solidFill>
              <a:cs typeface="+mn-cs"/>
            </a:endParaRPr>
          </a:p>
        </p:txBody>
      </p:sp>
      <p:sp>
        <p:nvSpPr>
          <p:cNvPr id="136" name="Rectangle 31"/>
          <p:cNvSpPr>
            <a:spLocks noChangeArrowheads="1"/>
          </p:cNvSpPr>
          <p:nvPr/>
        </p:nvSpPr>
        <p:spPr bwMode="auto">
          <a:xfrm>
            <a:off x="6359525" y="1560512"/>
            <a:ext cx="28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25</a:t>
            </a:r>
            <a:endParaRPr lang="en-US" altLang="en-US">
              <a:solidFill>
                <a:prstClr val="black"/>
              </a:solidFill>
              <a:cs typeface="+mn-cs"/>
            </a:endParaRPr>
          </a:p>
        </p:txBody>
      </p:sp>
      <p:sp>
        <p:nvSpPr>
          <p:cNvPr id="138" name="Rectangle 32"/>
          <p:cNvSpPr>
            <a:spLocks noChangeArrowheads="1"/>
          </p:cNvSpPr>
          <p:nvPr/>
        </p:nvSpPr>
        <p:spPr bwMode="auto">
          <a:xfrm>
            <a:off x="1304925" y="1773237"/>
            <a:ext cx="11160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Net purchases</a:t>
            </a:r>
            <a:endParaRPr lang="en-US" altLang="en-US">
              <a:solidFill>
                <a:prstClr val="black"/>
              </a:solidFill>
              <a:cs typeface="+mn-cs"/>
            </a:endParaRPr>
          </a:p>
        </p:txBody>
      </p:sp>
      <p:sp>
        <p:nvSpPr>
          <p:cNvPr id="139" name="Rectangle 33"/>
          <p:cNvSpPr>
            <a:spLocks noChangeArrowheads="1"/>
          </p:cNvSpPr>
          <p:nvPr/>
        </p:nvSpPr>
        <p:spPr bwMode="auto">
          <a:xfrm>
            <a:off x="3305175" y="1773237"/>
            <a:ext cx="28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80</a:t>
            </a:r>
            <a:endParaRPr lang="en-US" altLang="en-US">
              <a:solidFill>
                <a:prstClr val="black"/>
              </a:solidFill>
              <a:cs typeface="+mn-cs"/>
            </a:endParaRPr>
          </a:p>
        </p:txBody>
      </p:sp>
      <p:sp>
        <p:nvSpPr>
          <p:cNvPr id="140" name="Rectangle 34"/>
          <p:cNvSpPr>
            <a:spLocks noChangeArrowheads="1"/>
          </p:cNvSpPr>
          <p:nvPr/>
        </p:nvSpPr>
        <p:spPr bwMode="auto">
          <a:xfrm>
            <a:off x="4379913" y="1773237"/>
            <a:ext cx="1360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Accounts payable</a:t>
            </a:r>
            <a:endParaRPr lang="en-US" altLang="en-US">
              <a:solidFill>
                <a:prstClr val="black"/>
              </a:solidFill>
              <a:cs typeface="+mn-cs"/>
            </a:endParaRPr>
          </a:p>
        </p:txBody>
      </p:sp>
      <p:sp>
        <p:nvSpPr>
          <p:cNvPr id="141" name="Rectangle 35"/>
          <p:cNvSpPr>
            <a:spLocks noChangeArrowheads="1"/>
          </p:cNvSpPr>
          <p:nvPr/>
        </p:nvSpPr>
        <p:spPr bwMode="auto">
          <a:xfrm>
            <a:off x="6359525" y="1773237"/>
            <a:ext cx="274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35</a:t>
            </a:r>
            <a:endParaRPr lang="en-US" altLang="en-US">
              <a:solidFill>
                <a:prstClr val="black"/>
              </a:solidFill>
              <a:cs typeface="+mn-cs"/>
            </a:endParaRPr>
          </a:p>
        </p:txBody>
      </p:sp>
      <p:sp>
        <p:nvSpPr>
          <p:cNvPr id="142" name="Rectangle 36"/>
          <p:cNvSpPr>
            <a:spLocks noChangeArrowheads="1"/>
          </p:cNvSpPr>
          <p:nvPr/>
        </p:nvSpPr>
        <p:spPr bwMode="auto">
          <a:xfrm>
            <a:off x="1304925" y="1987550"/>
            <a:ext cx="750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Net sales</a:t>
            </a:r>
            <a:endParaRPr lang="en-US" altLang="en-US">
              <a:solidFill>
                <a:prstClr val="black"/>
              </a:solidFill>
              <a:cs typeface="+mn-cs"/>
            </a:endParaRPr>
          </a:p>
        </p:txBody>
      </p:sp>
      <p:sp>
        <p:nvSpPr>
          <p:cNvPr id="143" name="Rectangle 37"/>
          <p:cNvSpPr>
            <a:spLocks noChangeArrowheads="1"/>
          </p:cNvSpPr>
          <p:nvPr/>
        </p:nvSpPr>
        <p:spPr bwMode="auto">
          <a:xfrm>
            <a:off x="3254375" y="1987550"/>
            <a:ext cx="344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190</a:t>
            </a:r>
            <a:endParaRPr lang="en-US" altLang="en-US">
              <a:solidFill>
                <a:prstClr val="black"/>
              </a:solidFill>
              <a:cs typeface="+mn-cs"/>
            </a:endParaRPr>
          </a:p>
        </p:txBody>
      </p:sp>
      <p:sp>
        <p:nvSpPr>
          <p:cNvPr id="144" name="Rectangle 38"/>
          <p:cNvSpPr>
            <a:spLocks noChangeArrowheads="1"/>
          </p:cNvSpPr>
          <p:nvPr/>
        </p:nvSpPr>
        <p:spPr bwMode="auto">
          <a:xfrm>
            <a:off x="4379913" y="1987550"/>
            <a:ext cx="700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Supplies</a:t>
            </a:r>
            <a:endParaRPr lang="en-US" altLang="en-US">
              <a:solidFill>
                <a:prstClr val="black"/>
              </a:solidFill>
              <a:cs typeface="+mn-cs"/>
            </a:endParaRPr>
          </a:p>
        </p:txBody>
      </p:sp>
      <p:sp>
        <p:nvSpPr>
          <p:cNvPr id="145" name="Rectangle 39"/>
          <p:cNvSpPr>
            <a:spLocks noChangeArrowheads="1"/>
          </p:cNvSpPr>
          <p:nvPr/>
        </p:nvSpPr>
        <p:spPr bwMode="auto">
          <a:xfrm>
            <a:off x="6359525" y="1987550"/>
            <a:ext cx="28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65</a:t>
            </a:r>
            <a:endParaRPr lang="en-US" altLang="en-US">
              <a:solidFill>
                <a:prstClr val="black"/>
              </a:solidFill>
              <a:cs typeface="+mn-cs"/>
            </a:endParaRPr>
          </a:p>
        </p:txBody>
      </p:sp>
      <p:sp>
        <p:nvSpPr>
          <p:cNvPr id="146" name="Rectangle 40"/>
          <p:cNvSpPr>
            <a:spLocks noChangeArrowheads="1"/>
          </p:cNvSpPr>
          <p:nvPr/>
        </p:nvSpPr>
        <p:spPr bwMode="auto">
          <a:xfrm>
            <a:off x="1031875" y="2286000"/>
            <a:ext cx="274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1a.</a:t>
            </a:r>
            <a:endParaRPr lang="en-US" altLang="en-US">
              <a:solidFill>
                <a:prstClr val="black"/>
              </a:solidFill>
              <a:cs typeface="+mn-cs"/>
            </a:endParaRPr>
          </a:p>
        </p:txBody>
      </p:sp>
      <p:sp>
        <p:nvSpPr>
          <p:cNvPr id="147" name="Rectangle 41"/>
          <p:cNvSpPr>
            <a:spLocks noChangeArrowheads="1"/>
          </p:cNvSpPr>
          <p:nvPr/>
        </p:nvSpPr>
        <p:spPr bwMode="auto">
          <a:xfrm>
            <a:off x="1304925" y="2286000"/>
            <a:ext cx="29432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Computation of goods available for sale:</a:t>
            </a:r>
            <a:endParaRPr lang="en-US" altLang="en-US" dirty="0">
              <a:solidFill>
                <a:prstClr val="black"/>
              </a:solidFill>
              <a:cs typeface="+mn-cs"/>
            </a:endParaRPr>
          </a:p>
        </p:txBody>
      </p:sp>
      <p:sp>
        <p:nvSpPr>
          <p:cNvPr id="148" name="Rectangle 42"/>
          <p:cNvSpPr>
            <a:spLocks noChangeArrowheads="1"/>
          </p:cNvSpPr>
          <p:nvPr/>
        </p:nvSpPr>
        <p:spPr bwMode="auto">
          <a:xfrm>
            <a:off x="4379913" y="2286000"/>
            <a:ext cx="2832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1b.  Computation of cost of goods sold:</a:t>
            </a:r>
            <a:endParaRPr lang="en-US" altLang="en-US">
              <a:solidFill>
                <a:prstClr val="black"/>
              </a:solidFill>
              <a:cs typeface="+mn-cs"/>
            </a:endParaRPr>
          </a:p>
        </p:txBody>
      </p:sp>
      <p:sp>
        <p:nvSpPr>
          <p:cNvPr id="149" name="Rectangle 43"/>
          <p:cNvSpPr>
            <a:spLocks noChangeArrowheads="1"/>
          </p:cNvSpPr>
          <p:nvPr/>
        </p:nvSpPr>
        <p:spPr bwMode="auto">
          <a:xfrm>
            <a:off x="1304925" y="2498725"/>
            <a:ext cx="1512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Beginning inventory</a:t>
            </a:r>
            <a:endParaRPr lang="en-US" altLang="en-US" dirty="0">
              <a:solidFill>
                <a:prstClr val="black"/>
              </a:solidFill>
              <a:cs typeface="+mn-cs"/>
            </a:endParaRPr>
          </a:p>
        </p:txBody>
      </p:sp>
      <p:sp>
        <p:nvSpPr>
          <p:cNvPr id="150" name="Rectangle 44"/>
          <p:cNvSpPr>
            <a:spLocks noChangeArrowheads="1"/>
          </p:cNvSpPr>
          <p:nvPr/>
        </p:nvSpPr>
        <p:spPr bwMode="auto">
          <a:xfrm>
            <a:off x="3152775" y="2498725"/>
            <a:ext cx="4365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$100</a:t>
            </a:r>
            <a:endParaRPr lang="en-US" altLang="en-US">
              <a:solidFill>
                <a:prstClr val="black"/>
              </a:solidFill>
              <a:cs typeface="+mn-cs"/>
            </a:endParaRPr>
          </a:p>
        </p:txBody>
      </p:sp>
      <p:sp>
        <p:nvSpPr>
          <p:cNvPr id="151" name="Rectangle 45"/>
          <p:cNvSpPr>
            <a:spLocks noChangeArrowheads="1"/>
          </p:cNvSpPr>
          <p:nvPr/>
        </p:nvSpPr>
        <p:spPr bwMode="auto">
          <a:xfrm>
            <a:off x="4806950" y="2498725"/>
            <a:ext cx="1512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Beginning inventory</a:t>
            </a:r>
            <a:endParaRPr lang="en-US" altLang="en-US">
              <a:solidFill>
                <a:prstClr val="black"/>
              </a:solidFill>
              <a:cs typeface="+mn-cs"/>
            </a:endParaRPr>
          </a:p>
        </p:txBody>
      </p:sp>
      <p:sp>
        <p:nvSpPr>
          <p:cNvPr id="152" name="Rectangle 46"/>
          <p:cNvSpPr>
            <a:spLocks noChangeArrowheads="1"/>
          </p:cNvSpPr>
          <p:nvPr/>
        </p:nvSpPr>
        <p:spPr bwMode="auto">
          <a:xfrm>
            <a:off x="6745288" y="2498725"/>
            <a:ext cx="4365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$100</a:t>
            </a:r>
            <a:endParaRPr lang="en-US" altLang="en-US">
              <a:solidFill>
                <a:prstClr val="black"/>
              </a:solidFill>
              <a:cs typeface="+mn-cs"/>
            </a:endParaRPr>
          </a:p>
        </p:txBody>
      </p:sp>
      <p:sp>
        <p:nvSpPr>
          <p:cNvPr id="153" name="Rectangle 47"/>
          <p:cNvSpPr>
            <a:spLocks noChangeArrowheads="1"/>
          </p:cNvSpPr>
          <p:nvPr/>
        </p:nvSpPr>
        <p:spPr bwMode="auto">
          <a:xfrm>
            <a:off x="1304925" y="2713038"/>
            <a:ext cx="1531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Plus:  Net purchases</a:t>
            </a:r>
            <a:endParaRPr lang="en-US" altLang="en-US" dirty="0">
              <a:solidFill>
                <a:prstClr val="black"/>
              </a:solidFill>
              <a:cs typeface="+mn-cs"/>
            </a:endParaRPr>
          </a:p>
        </p:txBody>
      </p:sp>
      <p:sp>
        <p:nvSpPr>
          <p:cNvPr id="154" name="Rectangle 48"/>
          <p:cNvSpPr>
            <a:spLocks noChangeArrowheads="1"/>
          </p:cNvSpPr>
          <p:nvPr/>
        </p:nvSpPr>
        <p:spPr bwMode="auto">
          <a:xfrm>
            <a:off x="3305175" y="2713038"/>
            <a:ext cx="28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80</a:t>
            </a:r>
            <a:endParaRPr lang="en-US" altLang="en-US" dirty="0">
              <a:solidFill>
                <a:prstClr val="black"/>
              </a:solidFill>
              <a:cs typeface="+mn-cs"/>
            </a:endParaRPr>
          </a:p>
        </p:txBody>
      </p:sp>
      <p:sp>
        <p:nvSpPr>
          <p:cNvPr id="155" name="Rectangle 49"/>
          <p:cNvSpPr>
            <a:spLocks noChangeArrowheads="1"/>
          </p:cNvSpPr>
          <p:nvPr/>
        </p:nvSpPr>
        <p:spPr bwMode="auto">
          <a:xfrm>
            <a:off x="4806950" y="2713038"/>
            <a:ext cx="1531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Plus:  Net purchases</a:t>
            </a:r>
            <a:endParaRPr lang="en-US" altLang="en-US">
              <a:solidFill>
                <a:prstClr val="black"/>
              </a:solidFill>
              <a:cs typeface="+mn-cs"/>
            </a:endParaRPr>
          </a:p>
        </p:txBody>
      </p:sp>
      <p:sp>
        <p:nvSpPr>
          <p:cNvPr id="156" name="Rectangle 50"/>
          <p:cNvSpPr>
            <a:spLocks noChangeArrowheads="1"/>
          </p:cNvSpPr>
          <p:nvPr/>
        </p:nvSpPr>
        <p:spPr bwMode="auto">
          <a:xfrm>
            <a:off x="6897688" y="2713038"/>
            <a:ext cx="28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80</a:t>
            </a:r>
            <a:endParaRPr lang="en-US" altLang="en-US">
              <a:solidFill>
                <a:prstClr val="black"/>
              </a:solidFill>
              <a:cs typeface="+mn-cs"/>
            </a:endParaRPr>
          </a:p>
        </p:txBody>
      </p:sp>
      <p:sp>
        <p:nvSpPr>
          <p:cNvPr id="157" name="Rectangle 51"/>
          <p:cNvSpPr>
            <a:spLocks noChangeArrowheads="1"/>
          </p:cNvSpPr>
          <p:nvPr/>
        </p:nvSpPr>
        <p:spPr bwMode="auto">
          <a:xfrm>
            <a:off x="1304925" y="2925763"/>
            <a:ext cx="1797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Goods available for sale</a:t>
            </a:r>
            <a:endParaRPr lang="en-US" altLang="en-US">
              <a:solidFill>
                <a:prstClr val="black"/>
              </a:solidFill>
              <a:cs typeface="+mn-cs"/>
            </a:endParaRPr>
          </a:p>
        </p:txBody>
      </p:sp>
      <p:sp>
        <p:nvSpPr>
          <p:cNvPr id="158" name="Rectangle 52"/>
          <p:cNvSpPr>
            <a:spLocks noChangeArrowheads="1"/>
          </p:cNvSpPr>
          <p:nvPr/>
        </p:nvSpPr>
        <p:spPr bwMode="auto">
          <a:xfrm>
            <a:off x="3162300" y="2925763"/>
            <a:ext cx="4365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$180</a:t>
            </a:r>
            <a:endParaRPr lang="en-US" altLang="en-US">
              <a:solidFill>
                <a:prstClr val="black"/>
              </a:solidFill>
              <a:cs typeface="+mn-cs"/>
            </a:endParaRPr>
          </a:p>
        </p:txBody>
      </p:sp>
      <p:sp>
        <p:nvSpPr>
          <p:cNvPr id="159" name="Rectangle 53"/>
          <p:cNvSpPr>
            <a:spLocks noChangeArrowheads="1"/>
          </p:cNvSpPr>
          <p:nvPr/>
        </p:nvSpPr>
        <p:spPr bwMode="auto">
          <a:xfrm>
            <a:off x="4806950" y="2925763"/>
            <a:ext cx="1797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Goods available for sale</a:t>
            </a:r>
            <a:endParaRPr lang="en-US" altLang="en-US">
              <a:solidFill>
                <a:prstClr val="black"/>
              </a:solidFill>
              <a:cs typeface="+mn-cs"/>
            </a:endParaRPr>
          </a:p>
        </p:txBody>
      </p:sp>
      <p:sp>
        <p:nvSpPr>
          <p:cNvPr id="192" name="Rectangle 54"/>
          <p:cNvSpPr>
            <a:spLocks noChangeArrowheads="1"/>
          </p:cNvSpPr>
          <p:nvPr/>
        </p:nvSpPr>
        <p:spPr bwMode="auto">
          <a:xfrm>
            <a:off x="6846888" y="2925763"/>
            <a:ext cx="3349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180</a:t>
            </a:r>
            <a:endParaRPr lang="en-US" altLang="en-US">
              <a:solidFill>
                <a:prstClr val="black"/>
              </a:solidFill>
              <a:cs typeface="+mn-cs"/>
            </a:endParaRPr>
          </a:p>
        </p:txBody>
      </p:sp>
      <p:sp>
        <p:nvSpPr>
          <p:cNvPr id="193" name="Rectangle 55"/>
          <p:cNvSpPr>
            <a:spLocks noChangeArrowheads="1"/>
          </p:cNvSpPr>
          <p:nvPr/>
        </p:nvSpPr>
        <p:spPr bwMode="auto">
          <a:xfrm>
            <a:off x="4806950" y="3138488"/>
            <a:ext cx="1725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Less:  Ending inventory</a:t>
            </a:r>
            <a:endParaRPr lang="en-US" altLang="en-US" dirty="0">
              <a:solidFill>
                <a:prstClr val="black"/>
              </a:solidFill>
              <a:cs typeface="+mn-cs"/>
            </a:endParaRPr>
          </a:p>
        </p:txBody>
      </p:sp>
      <p:sp>
        <p:nvSpPr>
          <p:cNvPr id="194" name="Rectangle 56"/>
          <p:cNvSpPr>
            <a:spLocks noChangeArrowheads="1"/>
          </p:cNvSpPr>
          <p:nvPr/>
        </p:nvSpPr>
        <p:spPr bwMode="auto">
          <a:xfrm>
            <a:off x="6897688" y="3138488"/>
            <a:ext cx="28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50</a:t>
            </a:r>
            <a:endParaRPr lang="en-US" altLang="en-US">
              <a:solidFill>
                <a:prstClr val="black"/>
              </a:solidFill>
              <a:cs typeface="+mn-cs"/>
            </a:endParaRPr>
          </a:p>
        </p:txBody>
      </p:sp>
      <p:sp>
        <p:nvSpPr>
          <p:cNvPr id="195" name="Rectangle 57"/>
          <p:cNvSpPr>
            <a:spLocks noChangeArrowheads="1"/>
          </p:cNvSpPr>
          <p:nvPr/>
        </p:nvSpPr>
        <p:spPr bwMode="auto">
          <a:xfrm>
            <a:off x="4806950" y="3352800"/>
            <a:ext cx="14208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Cost of goods sold</a:t>
            </a:r>
            <a:endParaRPr lang="en-US" altLang="en-US">
              <a:solidFill>
                <a:prstClr val="black"/>
              </a:solidFill>
              <a:cs typeface="+mn-cs"/>
            </a:endParaRPr>
          </a:p>
        </p:txBody>
      </p:sp>
      <p:sp>
        <p:nvSpPr>
          <p:cNvPr id="196" name="Rectangle 58"/>
          <p:cNvSpPr>
            <a:spLocks noChangeArrowheads="1"/>
          </p:cNvSpPr>
          <p:nvPr/>
        </p:nvSpPr>
        <p:spPr bwMode="auto">
          <a:xfrm>
            <a:off x="6756400" y="3352800"/>
            <a:ext cx="4270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$130</a:t>
            </a:r>
            <a:endParaRPr lang="en-US" altLang="en-US">
              <a:solidFill>
                <a:prstClr val="black"/>
              </a:solidFill>
              <a:cs typeface="+mn-cs"/>
            </a:endParaRPr>
          </a:p>
        </p:txBody>
      </p:sp>
      <p:sp>
        <p:nvSpPr>
          <p:cNvPr id="197" name="Rectangle 59"/>
          <p:cNvSpPr>
            <a:spLocks noChangeArrowheads="1"/>
          </p:cNvSpPr>
          <p:nvPr/>
        </p:nvSpPr>
        <p:spPr bwMode="auto">
          <a:xfrm>
            <a:off x="1031875" y="3565525"/>
            <a:ext cx="2314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1c.  Computation of gross profit:</a:t>
            </a:r>
            <a:endParaRPr lang="en-US" altLang="en-US" dirty="0">
              <a:solidFill>
                <a:prstClr val="black"/>
              </a:solidFill>
              <a:cs typeface="+mn-cs"/>
            </a:endParaRPr>
          </a:p>
        </p:txBody>
      </p:sp>
      <p:sp>
        <p:nvSpPr>
          <p:cNvPr id="198" name="Rectangle 60"/>
          <p:cNvSpPr>
            <a:spLocks noChangeArrowheads="1"/>
          </p:cNvSpPr>
          <p:nvPr/>
        </p:nvSpPr>
        <p:spPr bwMode="auto">
          <a:xfrm>
            <a:off x="1304925" y="3779838"/>
            <a:ext cx="750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Net sales</a:t>
            </a:r>
            <a:endParaRPr lang="en-US" altLang="en-US" dirty="0">
              <a:solidFill>
                <a:prstClr val="black"/>
              </a:solidFill>
              <a:cs typeface="+mn-cs"/>
            </a:endParaRPr>
          </a:p>
        </p:txBody>
      </p:sp>
      <p:sp>
        <p:nvSpPr>
          <p:cNvPr id="199" name="Rectangle 61"/>
          <p:cNvSpPr>
            <a:spLocks noChangeArrowheads="1"/>
          </p:cNvSpPr>
          <p:nvPr/>
        </p:nvSpPr>
        <p:spPr bwMode="auto">
          <a:xfrm>
            <a:off x="3162300" y="3779838"/>
            <a:ext cx="4365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$190</a:t>
            </a:r>
            <a:endParaRPr lang="en-US" altLang="en-US">
              <a:solidFill>
                <a:prstClr val="black"/>
              </a:solidFill>
              <a:cs typeface="+mn-cs"/>
            </a:endParaRPr>
          </a:p>
        </p:txBody>
      </p:sp>
      <p:sp>
        <p:nvSpPr>
          <p:cNvPr id="200" name="Rectangle 62"/>
          <p:cNvSpPr>
            <a:spLocks noChangeArrowheads="1"/>
          </p:cNvSpPr>
          <p:nvPr/>
        </p:nvSpPr>
        <p:spPr bwMode="auto">
          <a:xfrm>
            <a:off x="1304925" y="3992563"/>
            <a:ext cx="1857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Less:  Cost of goods sold</a:t>
            </a:r>
            <a:endParaRPr lang="en-US" altLang="en-US" dirty="0">
              <a:solidFill>
                <a:prstClr val="black"/>
              </a:solidFill>
              <a:cs typeface="+mn-cs"/>
            </a:endParaRPr>
          </a:p>
        </p:txBody>
      </p:sp>
      <p:sp>
        <p:nvSpPr>
          <p:cNvPr id="201" name="Rectangle 63"/>
          <p:cNvSpPr>
            <a:spLocks noChangeArrowheads="1"/>
          </p:cNvSpPr>
          <p:nvPr/>
        </p:nvSpPr>
        <p:spPr bwMode="auto">
          <a:xfrm>
            <a:off x="3254375" y="3992563"/>
            <a:ext cx="3349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130</a:t>
            </a:r>
            <a:endParaRPr lang="en-US" altLang="en-US">
              <a:solidFill>
                <a:prstClr val="black"/>
              </a:solidFill>
              <a:cs typeface="+mn-cs"/>
            </a:endParaRPr>
          </a:p>
        </p:txBody>
      </p:sp>
      <p:sp>
        <p:nvSpPr>
          <p:cNvPr id="202" name="Rectangle 64"/>
          <p:cNvSpPr>
            <a:spLocks noChangeArrowheads="1"/>
          </p:cNvSpPr>
          <p:nvPr/>
        </p:nvSpPr>
        <p:spPr bwMode="auto">
          <a:xfrm>
            <a:off x="1304925" y="4206875"/>
            <a:ext cx="9128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Gross profit</a:t>
            </a:r>
            <a:endParaRPr lang="en-US" altLang="en-US">
              <a:solidFill>
                <a:prstClr val="black"/>
              </a:solidFill>
              <a:cs typeface="+mn-cs"/>
            </a:endParaRPr>
          </a:p>
        </p:txBody>
      </p:sp>
      <p:sp>
        <p:nvSpPr>
          <p:cNvPr id="210" name="Rectangle 65"/>
          <p:cNvSpPr>
            <a:spLocks noChangeArrowheads="1"/>
          </p:cNvSpPr>
          <p:nvPr/>
        </p:nvSpPr>
        <p:spPr bwMode="auto">
          <a:xfrm>
            <a:off x="3213100" y="4206875"/>
            <a:ext cx="3762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$60</a:t>
            </a:r>
            <a:endParaRPr lang="en-US" altLang="en-US">
              <a:solidFill>
                <a:prstClr val="black"/>
              </a:solidFill>
              <a:cs typeface="+mn-cs"/>
            </a:endParaRPr>
          </a:p>
        </p:txBody>
      </p:sp>
      <p:sp>
        <p:nvSpPr>
          <p:cNvPr id="211" name="Rectangle 66"/>
          <p:cNvSpPr>
            <a:spLocks noChangeArrowheads="1"/>
          </p:cNvSpPr>
          <p:nvPr/>
        </p:nvSpPr>
        <p:spPr bwMode="auto">
          <a:xfrm>
            <a:off x="1304925" y="5029200"/>
            <a:ext cx="750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Net sales</a:t>
            </a:r>
            <a:endParaRPr lang="en-US" altLang="en-US" dirty="0">
              <a:solidFill>
                <a:prstClr val="black"/>
              </a:solidFill>
              <a:cs typeface="+mn-cs"/>
            </a:endParaRPr>
          </a:p>
        </p:txBody>
      </p:sp>
      <p:sp>
        <p:nvSpPr>
          <p:cNvPr id="212" name="Rectangle 67"/>
          <p:cNvSpPr>
            <a:spLocks noChangeArrowheads="1"/>
          </p:cNvSpPr>
          <p:nvPr/>
        </p:nvSpPr>
        <p:spPr bwMode="auto">
          <a:xfrm>
            <a:off x="3162300" y="5029200"/>
            <a:ext cx="4365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$190</a:t>
            </a:r>
            <a:endParaRPr lang="en-US" altLang="en-US">
              <a:solidFill>
                <a:prstClr val="black"/>
              </a:solidFill>
              <a:cs typeface="+mn-cs"/>
            </a:endParaRPr>
          </a:p>
        </p:txBody>
      </p:sp>
      <p:sp>
        <p:nvSpPr>
          <p:cNvPr id="213" name="Rectangle 68"/>
          <p:cNvSpPr>
            <a:spLocks noChangeArrowheads="1"/>
          </p:cNvSpPr>
          <p:nvPr/>
        </p:nvSpPr>
        <p:spPr bwMode="auto">
          <a:xfrm>
            <a:off x="4379913" y="5029200"/>
            <a:ext cx="792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Revenues</a:t>
            </a:r>
            <a:endParaRPr lang="en-US" altLang="en-US" dirty="0">
              <a:solidFill>
                <a:prstClr val="black"/>
              </a:solidFill>
              <a:cs typeface="+mn-cs"/>
            </a:endParaRPr>
          </a:p>
        </p:txBody>
      </p:sp>
      <p:sp>
        <p:nvSpPr>
          <p:cNvPr id="214" name="Rectangle 69"/>
          <p:cNvSpPr>
            <a:spLocks noChangeArrowheads="1"/>
          </p:cNvSpPr>
          <p:nvPr/>
        </p:nvSpPr>
        <p:spPr bwMode="auto">
          <a:xfrm>
            <a:off x="6156325" y="5029200"/>
            <a:ext cx="4762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$200</a:t>
            </a:r>
            <a:endParaRPr lang="en-US" altLang="en-US">
              <a:solidFill>
                <a:prstClr val="black"/>
              </a:solidFill>
              <a:cs typeface="+mn-cs"/>
            </a:endParaRPr>
          </a:p>
        </p:txBody>
      </p:sp>
      <p:sp>
        <p:nvSpPr>
          <p:cNvPr id="215" name="Rectangle 70"/>
          <p:cNvSpPr>
            <a:spLocks noChangeArrowheads="1"/>
          </p:cNvSpPr>
          <p:nvPr/>
        </p:nvSpPr>
        <p:spPr bwMode="auto">
          <a:xfrm>
            <a:off x="1304925" y="5241925"/>
            <a:ext cx="1857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Less:  Cost of goods sold</a:t>
            </a:r>
            <a:endParaRPr lang="en-US" altLang="en-US" dirty="0">
              <a:solidFill>
                <a:prstClr val="black"/>
              </a:solidFill>
              <a:cs typeface="+mn-cs"/>
            </a:endParaRPr>
          </a:p>
        </p:txBody>
      </p:sp>
      <p:sp>
        <p:nvSpPr>
          <p:cNvPr id="216" name="Rectangle 71"/>
          <p:cNvSpPr>
            <a:spLocks noChangeArrowheads="1"/>
          </p:cNvSpPr>
          <p:nvPr/>
        </p:nvSpPr>
        <p:spPr bwMode="auto">
          <a:xfrm>
            <a:off x="3254375" y="5241925"/>
            <a:ext cx="3349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130</a:t>
            </a:r>
            <a:endParaRPr lang="en-US" altLang="en-US">
              <a:solidFill>
                <a:prstClr val="black"/>
              </a:solidFill>
              <a:cs typeface="+mn-cs"/>
            </a:endParaRPr>
          </a:p>
        </p:txBody>
      </p:sp>
      <p:sp>
        <p:nvSpPr>
          <p:cNvPr id="217" name="Rectangle 72"/>
          <p:cNvSpPr>
            <a:spLocks noChangeArrowheads="1"/>
          </p:cNvSpPr>
          <p:nvPr/>
        </p:nvSpPr>
        <p:spPr bwMode="auto">
          <a:xfrm>
            <a:off x="1304925" y="5456237"/>
            <a:ext cx="9128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Gross profit</a:t>
            </a:r>
            <a:endParaRPr lang="en-US" altLang="en-US" dirty="0">
              <a:solidFill>
                <a:prstClr val="black"/>
              </a:solidFill>
              <a:cs typeface="+mn-cs"/>
            </a:endParaRPr>
          </a:p>
        </p:txBody>
      </p:sp>
      <p:sp>
        <p:nvSpPr>
          <p:cNvPr id="218" name="Rectangle 73"/>
          <p:cNvSpPr>
            <a:spLocks noChangeArrowheads="1"/>
          </p:cNvSpPr>
          <p:nvPr/>
        </p:nvSpPr>
        <p:spPr bwMode="auto">
          <a:xfrm>
            <a:off x="3213100" y="5456237"/>
            <a:ext cx="3762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$60</a:t>
            </a:r>
            <a:endParaRPr lang="en-US" altLang="en-US">
              <a:solidFill>
                <a:prstClr val="black"/>
              </a:solidFill>
              <a:cs typeface="+mn-cs"/>
            </a:endParaRPr>
          </a:p>
        </p:txBody>
      </p:sp>
      <p:sp>
        <p:nvSpPr>
          <p:cNvPr id="219" name="Rectangle 74"/>
          <p:cNvSpPr>
            <a:spLocks noChangeArrowheads="1"/>
          </p:cNvSpPr>
          <p:nvPr/>
        </p:nvSpPr>
        <p:spPr bwMode="auto">
          <a:xfrm>
            <a:off x="1304925" y="5668962"/>
            <a:ext cx="1217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Less:  Expenses</a:t>
            </a:r>
            <a:endParaRPr lang="en-US" altLang="en-US" dirty="0">
              <a:solidFill>
                <a:prstClr val="black"/>
              </a:solidFill>
              <a:cs typeface="+mn-cs"/>
            </a:endParaRPr>
          </a:p>
        </p:txBody>
      </p:sp>
      <p:sp>
        <p:nvSpPr>
          <p:cNvPr id="220" name="Rectangle 75"/>
          <p:cNvSpPr>
            <a:spLocks noChangeArrowheads="1"/>
          </p:cNvSpPr>
          <p:nvPr/>
        </p:nvSpPr>
        <p:spPr bwMode="auto">
          <a:xfrm>
            <a:off x="3305175" y="5668962"/>
            <a:ext cx="28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20</a:t>
            </a:r>
            <a:endParaRPr lang="en-US" altLang="en-US" dirty="0">
              <a:solidFill>
                <a:prstClr val="black"/>
              </a:solidFill>
              <a:cs typeface="+mn-cs"/>
            </a:endParaRPr>
          </a:p>
        </p:txBody>
      </p:sp>
      <p:sp>
        <p:nvSpPr>
          <p:cNvPr id="221" name="Rectangle 76"/>
          <p:cNvSpPr>
            <a:spLocks noChangeArrowheads="1"/>
          </p:cNvSpPr>
          <p:nvPr/>
        </p:nvSpPr>
        <p:spPr bwMode="auto">
          <a:xfrm>
            <a:off x="4379913" y="5668962"/>
            <a:ext cx="1217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Less:  Expenses</a:t>
            </a:r>
            <a:endParaRPr lang="en-US" altLang="en-US" dirty="0">
              <a:solidFill>
                <a:prstClr val="black"/>
              </a:solidFill>
              <a:cs typeface="+mn-cs"/>
            </a:endParaRPr>
          </a:p>
        </p:txBody>
      </p:sp>
      <p:sp>
        <p:nvSpPr>
          <p:cNvPr id="222" name="Rectangle 77"/>
          <p:cNvSpPr>
            <a:spLocks noChangeArrowheads="1"/>
          </p:cNvSpPr>
          <p:nvPr/>
        </p:nvSpPr>
        <p:spPr bwMode="auto">
          <a:xfrm>
            <a:off x="6308725" y="5668962"/>
            <a:ext cx="325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170</a:t>
            </a:r>
            <a:endParaRPr lang="en-US" altLang="en-US">
              <a:solidFill>
                <a:prstClr val="black"/>
              </a:solidFill>
              <a:cs typeface="+mn-cs"/>
            </a:endParaRPr>
          </a:p>
        </p:txBody>
      </p:sp>
      <p:sp>
        <p:nvSpPr>
          <p:cNvPr id="223" name="Rectangle 78"/>
          <p:cNvSpPr>
            <a:spLocks noChangeArrowheads="1"/>
          </p:cNvSpPr>
          <p:nvPr/>
        </p:nvSpPr>
        <p:spPr bwMode="auto">
          <a:xfrm>
            <a:off x="1304925" y="5883275"/>
            <a:ext cx="903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Net income</a:t>
            </a:r>
            <a:endParaRPr lang="en-US" altLang="en-US">
              <a:solidFill>
                <a:prstClr val="black"/>
              </a:solidFill>
              <a:cs typeface="+mn-cs"/>
            </a:endParaRPr>
          </a:p>
        </p:txBody>
      </p:sp>
      <p:sp>
        <p:nvSpPr>
          <p:cNvPr id="224" name="Rectangle 79"/>
          <p:cNvSpPr>
            <a:spLocks noChangeArrowheads="1"/>
          </p:cNvSpPr>
          <p:nvPr/>
        </p:nvSpPr>
        <p:spPr bwMode="auto">
          <a:xfrm>
            <a:off x="3213100" y="5883275"/>
            <a:ext cx="3762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$40</a:t>
            </a:r>
            <a:endParaRPr lang="en-US" altLang="en-US">
              <a:solidFill>
                <a:prstClr val="black"/>
              </a:solidFill>
              <a:cs typeface="+mn-cs"/>
            </a:endParaRPr>
          </a:p>
        </p:txBody>
      </p:sp>
      <p:sp>
        <p:nvSpPr>
          <p:cNvPr id="225" name="Rectangle 80"/>
          <p:cNvSpPr>
            <a:spLocks noChangeArrowheads="1"/>
          </p:cNvSpPr>
          <p:nvPr/>
        </p:nvSpPr>
        <p:spPr bwMode="auto">
          <a:xfrm>
            <a:off x="4379913" y="5883275"/>
            <a:ext cx="903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Net income</a:t>
            </a:r>
            <a:endParaRPr lang="en-US" altLang="en-US">
              <a:solidFill>
                <a:prstClr val="black"/>
              </a:solidFill>
              <a:cs typeface="+mn-cs"/>
            </a:endParaRPr>
          </a:p>
        </p:txBody>
      </p:sp>
      <p:sp>
        <p:nvSpPr>
          <p:cNvPr id="226" name="Rectangle 81"/>
          <p:cNvSpPr>
            <a:spLocks noChangeArrowheads="1"/>
          </p:cNvSpPr>
          <p:nvPr/>
        </p:nvSpPr>
        <p:spPr bwMode="auto">
          <a:xfrm>
            <a:off x="6257925" y="5883275"/>
            <a:ext cx="3762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$30</a:t>
            </a:r>
            <a:endParaRPr lang="en-US" altLang="en-US">
              <a:solidFill>
                <a:prstClr val="black"/>
              </a:solidFill>
              <a:cs typeface="+mn-cs"/>
            </a:endParaRPr>
          </a:p>
        </p:txBody>
      </p:sp>
      <p:sp>
        <p:nvSpPr>
          <p:cNvPr id="227" name="Rectangle 82"/>
          <p:cNvSpPr>
            <a:spLocks noChangeArrowheads="1"/>
          </p:cNvSpPr>
          <p:nvPr/>
        </p:nvSpPr>
        <p:spPr bwMode="auto">
          <a:xfrm>
            <a:off x="1630363" y="4814887"/>
            <a:ext cx="1654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SaveCo Merchandiser</a:t>
            </a:r>
            <a:endParaRPr lang="en-US" altLang="en-US">
              <a:solidFill>
                <a:prstClr val="black"/>
              </a:solidFill>
              <a:cs typeface="+mn-cs"/>
            </a:endParaRPr>
          </a:p>
        </p:txBody>
      </p:sp>
      <p:sp>
        <p:nvSpPr>
          <p:cNvPr id="228" name="Rectangle 83"/>
          <p:cNvSpPr>
            <a:spLocks noChangeArrowheads="1"/>
          </p:cNvSpPr>
          <p:nvPr/>
        </p:nvSpPr>
        <p:spPr bwMode="auto">
          <a:xfrm>
            <a:off x="4867275" y="4814887"/>
            <a:ext cx="1289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Hi-Tech Services</a:t>
            </a:r>
            <a:endParaRPr lang="en-US" altLang="en-US">
              <a:solidFill>
                <a:prstClr val="black"/>
              </a:solidFill>
              <a:cs typeface="+mn-cs"/>
            </a:endParaRPr>
          </a:p>
        </p:txBody>
      </p:sp>
      <p:sp>
        <p:nvSpPr>
          <p:cNvPr id="229" name="Rectangle 84"/>
          <p:cNvSpPr>
            <a:spLocks noChangeArrowheads="1"/>
          </p:cNvSpPr>
          <p:nvPr/>
        </p:nvSpPr>
        <p:spPr bwMode="auto">
          <a:xfrm>
            <a:off x="1630363" y="706437"/>
            <a:ext cx="1654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SaveCo Merchandiser</a:t>
            </a:r>
            <a:endParaRPr lang="en-US" altLang="en-US">
              <a:solidFill>
                <a:prstClr val="black"/>
              </a:solidFill>
              <a:cs typeface="+mn-cs"/>
            </a:endParaRPr>
          </a:p>
        </p:txBody>
      </p:sp>
      <p:sp>
        <p:nvSpPr>
          <p:cNvPr id="230" name="Rectangle 85"/>
          <p:cNvSpPr>
            <a:spLocks noChangeArrowheads="1"/>
          </p:cNvSpPr>
          <p:nvPr/>
        </p:nvSpPr>
        <p:spPr bwMode="auto">
          <a:xfrm>
            <a:off x="4867275" y="706437"/>
            <a:ext cx="1289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Hi-Tech Services</a:t>
            </a:r>
            <a:endParaRPr lang="en-US" altLang="en-US">
              <a:solidFill>
                <a:prstClr val="black"/>
              </a:solidFill>
              <a:cs typeface="+mn-cs"/>
            </a:endParaRPr>
          </a:p>
        </p:txBody>
      </p:sp>
      <p:sp>
        <p:nvSpPr>
          <p:cNvPr id="231" name="Line 86"/>
          <p:cNvSpPr>
            <a:spLocks noChangeShapeType="1"/>
          </p:cNvSpPr>
          <p:nvPr/>
        </p:nvSpPr>
        <p:spPr bwMode="auto">
          <a:xfrm>
            <a:off x="1274763" y="685800"/>
            <a:ext cx="22637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2" name="Rectangle 87"/>
          <p:cNvSpPr>
            <a:spLocks noChangeArrowheads="1"/>
          </p:cNvSpPr>
          <p:nvPr/>
        </p:nvSpPr>
        <p:spPr bwMode="auto">
          <a:xfrm>
            <a:off x="1274763" y="685800"/>
            <a:ext cx="22637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3" name="Line 88"/>
          <p:cNvSpPr>
            <a:spLocks noChangeShapeType="1"/>
          </p:cNvSpPr>
          <p:nvPr/>
        </p:nvSpPr>
        <p:spPr bwMode="auto">
          <a:xfrm>
            <a:off x="1274763" y="900112"/>
            <a:ext cx="22637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4" name="Rectangle 89"/>
          <p:cNvSpPr>
            <a:spLocks noChangeArrowheads="1"/>
          </p:cNvSpPr>
          <p:nvPr/>
        </p:nvSpPr>
        <p:spPr bwMode="auto">
          <a:xfrm>
            <a:off x="1274763" y="900112"/>
            <a:ext cx="22637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5" name="Line 90"/>
          <p:cNvSpPr>
            <a:spLocks noChangeShapeType="1"/>
          </p:cNvSpPr>
          <p:nvPr/>
        </p:nvSpPr>
        <p:spPr bwMode="auto">
          <a:xfrm>
            <a:off x="3154680" y="3108325"/>
            <a:ext cx="3200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6" name="Rectangle 91"/>
          <p:cNvSpPr>
            <a:spLocks noChangeArrowheads="1"/>
          </p:cNvSpPr>
          <p:nvPr/>
        </p:nvSpPr>
        <p:spPr bwMode="auto">
          <a:xfrm>
            <a:off x="3154680" y="3108325"/>
            <a:ext cx="32004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7" name="Line 92"/>
          <p:cNvSpPr>
            <a:spLocks noChangeShapeType="1"/>
          </p:cNvSpPr>
          <p:nvPr/>
        </p:nvSpPr>
        <p:spPr bwMode="auto">
          <a:xfrm>
            <a:off x="3154680" y="3128963"/>
            <a:ext cx="3200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8" name="Rectangle 93"/>
          <p:cNvSpPr>
            <a:spLocks noChangeArrowheads="1"/>
          </p:cNvSpPr>
          <p:nvPr/>
        </p:nvSpPr>
        <p:spPr bwMode="auto">
          <a:xfrm>
            <a:off x="3154680" y="3128963"/>
            <a:ext cx="32004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9" name="Line 94"/>
          <p:cNvSpPr>
            <a:spLocks noChangeShapeType="1"/>
          </p:cNvSpPr>
          <p:nvPr/>
        </p:nvSpPr>
        <p:spPr bwMode="auto">
          <a:xfrm>
            <a:off x="1265238" y="685800"/>
            <a:ext cx="0" cy="2238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0" name="Rectangle 95"/>
          <p:cNvSpPr>
            <a:spLocks noChangeArrowheads="1"/>
          </p:cNvSpPr>
          <p:nvPr/>
        </p:nvSpPr>
        <p:spPr bwMode="auto">
          <a:xfrm>
            <a:off x="1265238" y="685800"/>
            <a:ext cx="9525" cy="223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1" name="Line 96"/>
          <p:cNvSpPr>
            <a:spLocks noChangeShapeType="1"/>
          </p:cNvSpPr>
          <p:nvPr/>
        </p:nvSpPr>
        <p:spPr bwMode="auto">
          <a:xfrm>
            <a:off x="3527425" y="696912"/>
            <a:ext cx="0" cy="2127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2" name="Rectangle 97"/>
          <p:cNvSpPr>
            <a:spLocks noChangeArrowheads="1"/>
          </p:cNvSpPr>
          <p:nvPr/>
        </p:nvSpPr>
        <p:spPr bwMode="auto">
          <a:xfrm>
            <a:off x="3527425" y="696912"/>
            <a:ext cx="11113" cy="212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3" name="Line 98"/>
          <p:cNvSpPr>
            <a:spLocks noChangeShapeType="1"/>
          </p:cNvSpPr>
          <p:nvPr/>
        </p:nvSpPr>
        <p:spPr bwMode="auto">
          <a:xfrm>
            <a:off x="1274763" y="4795837"/>
            <a:ext cx="22637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4" name="Rectangle 99"/>
          <p:cNvSpPr>
            <a:spLocks noChangeArrowheads="1"/>
          </p:cNvSpPr>
          <p:nvPr/>
        </p:nvSpPr>
        <p:spPr bwMode="auto">
          <a:xfrm>
            <a:off x="1274763" y="4795837"/>
            <a:ext cx="22637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5" name="Line 100"/>
          <p:cNvSpPr>
            <a:spLocks noChangeShapeType="1"/>
          </p:cNvSpPr>
          <p:nvPr/>
        </p:nvSpPr>
        <p:spPr bwMode="auto">
          <a:xfrm>
            <a:off x="4340225" y="685800"/>
            <a:ext cx="0" cy="2238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6" name="Rectangle 101"/>
          <p:cNvSpPr>
            <a:spLocks noChangeArrowheads="1"/>
          </p:cNvSpPr>
          <p:nvPr/>
        </p:nvSpPr>
        <p:spPr bwMode="auto">
          <a:xfrm>
            <a:off x="4340225" y="685800"/>
            <a:ext cx="9525" cy="223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7" name="Line 102"/>
          <p:cNvSpPr>
            <a:spLocks noChangeShapeType="1"/>
          </p:cNvSpPr>
          <p:nvPr/>
        </p:nvSpPr>
        <p:spPr bwMode="auto">
          <a:xfrm>
            <a:off x="6572250" y="696912"/>
            <a:ext cx="0" cy="2127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8" name="Rectangle 103"/>
          <p:cNvSpPr>
            <a:spLocks noChangeArrowheads="1"/>
          </p:cNvSpPr>
          <p:nvPr/>
        </p:nvSpPr>
        <p:spPr bwMode="auto">
          <a:xfrm>
            <a:off x="6572250" y="696912"/>
            <a:ext cx="11113" cy="212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9" name="Line 104"/>
          <p:cNvSpPr>
            <a:spLocks noChangeShapeType="1"/>
          </p:cNvSpPr>
          <p:nvPr/>
        </p:nvSpPr>
        <p:spPr bwMode="auto">
          <a:xfrm>
            <a:off x="1274763" y="5008562"/>
            <a:ext cx="22637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0" name="Rectangle 105"/>
          <p:cNvSpPr>
            <a:spLocks noChangeArrowheads="1"/>
          </p:cNvSpPr>
          <p:nvPr/>
        </p:nvSpPr>
        <p:spPr bwMode="auto">
          <a:xfrm>
            <a:off x="1274763" y="5008562"/>
            <a:ext cx="22637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1" name="Line 106"/>
          <p:cNvSpPr>
            <a:spLocks noChangeShapeType="1"/>
          </p:cNvSpPr>
          <p:nvPr/>
        </p:nvSpPr>
        <p:spPr bwMode="auto">
          <a:xfrm>
            <a:off x="3154680" y="5862637"/>
            <a:ext cx="3200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2" name="Rectangle 107"/>
          <p:cNvSpPr>
            <a:spLocks noChangeArrowheads="1"/>
          </p:cNvSpPr>
          <p:nvPr/>
        </p:nvSpPr>
        <p:spPr bwMode="auto">
          <a:xfrm>
            <a:off x="3154680" y="5862637"/>
            <a:ext cx="32004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3" name="Line 108"/>
          <p:cNvSpPr>
            <a:spLocks noChangeShapeType="1"/>
          </p:cNvSpPr>
          <p:nvPr/>
        </p:nvSpPr>
        <p:spPr bwMode="auto">
          <a:xfrm>
            <a:off x="3154680" y="6065837"/>
            <a:ext cx="3200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4" name="Rectangle 109"/>
          <p:cNvSpPr>
            <a:spLocks noChangeArrowheads="1"/>
          </p:cNvSpPr>
          <p:nvPr/>
        </p:nvSpPr>
        <p:spPr bwMode="auto">
          <a:xfrm>
            <a:off x="3154680" y="6065837"/>
            <a:ext cx="32004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5" name="Line 110"/>
          <p:cNvSpPr>
            <a:spLocks noChangeShapeType="1"/>
          </p:cNvSpPr>
          <p:nvPr/>
        </p:nvSpPr>
        <p:spPr bwMode="auto">
          <a:xfrm>
            <a:off x="3154680" y="6086475"/>
            <a:ext cx="3200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6" name="Rectangle 111"/>
          <p:cNvSpPr>
            <a:spLocks noChangeArrowheads="1"/>
          </p:cNvSpPr>
          <p:nvPr/>
        </p:nvSpPr>
        <p:spPr bwMode="auto">
          <a:xfrm>
            <a:off x="3154680" y="6086475"/>
            <a:ext cx="32004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7" name="Line 112"/>
          <p:cNvSpPr>
            <a:spLocks noChangeShapeType="1"/>
          </p:cNvSpPr>
          <p:nvPr/>
        </p:nvSpPr>
        <p:spPr bwMode="auto">
          <a:xfrm>
            <a:off x="1265238" y="4795837"/>
            <a:ext cx="0" cy="222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8" name="Rectangle 113"/>
          <p:cNvSpPr>
            <a:spLocks noChangeArrowheads="1"/>
          </p:cNvSpPr>
          <p:nvPr/>
        </p:nvSpPr>
        <p:spPr bwMode="auto">
          <a:xfrm>
            <a:off x="1265238" y="4795837"/>
            <a:ext cx="9525" cy="222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9" name="Line 114"/>
          <p:cNvSpPr>
            <a:spLocks noChangeShapeType="1"/>
          </p:cNvSpPr>
          <p:nvPr/>
        </p:nvSpPr>
        <p:spPr bwMode="auto">
          <a:xfrm>
            <a:off x="3527425" y="4805362"/>
            <a:ext cx="0" cy="2127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0" name="Rectangle 115"/>
          <p:cNvSpPr>
            <a:spLocks noChangeArrowheads="1"/>
          </p:cNvSpPr>
          <p:nvPr/>
        </p:nvSpPr>
        <p:spPr bwMode="auto">
          <a:xfrm>
            <a:off x="3527425" y="4805362"/>
            <a:ext cx="11113" cy="212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1" name="Line 116"/>
          <p:cNvSpPr>
            <a:spLocks noChangeShapeType="1"/>
          </p:cNvSpPr>
          <p:nvPr/>
        </p:nvSpPr>
        <p:spPr bwMode="auto">
          <a:xfrm>
            <a:off x="4340225" y="4795837"/>
            <a:ext cx="0" cy="222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2" name="Rectangle 117"/>
          <p:cNvSpPr>
            <a:spLocks noChangeArrowheads="1"/>
          </p:cNvSpPr>
          <p:nvPr/>
        </p:nvSpPr>
        <p:spPr bwMode="auto">
          <a:xfrm>
            <a:off x="4340225" y="4795837"/>
            <a:ext cx="9525" cy="222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3" name="Line 118"/>
          <p:cNvSpPr>
            <a:spLocks noChangeShapeType="1"/>
          </p:cNvSpPr>
          <p:nvPr/>
        </p:nvSpPr>
        <p:spPr bwMode="auto">
          <a:xfrm>
            <a:off x="6572250" y="4805362"/>
            <a:ext cx="0" cy="2127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4" name="Rectangle 119"/>
          <p:cNvSpPr>
            <a:spLocks noChangeArrowheads="1"/>
          </p:cNvSpPr>
          <p:nvPr/>
        </p:nvSpPr>
        <p:spPr bwMode="auto">
          <a:xfrm>
            <a:off x="6572250" y="4805362"/>
            <a:ext cx="11113" cy="212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5" name="Line 120"/>
          <p:cNvSpPr>
            <a:spLocks noChangeShapeType="1"/>
          </p:cNvSpPr>
          <p:nvPr/>
        </p:nvSpPr>
        <p:spPr bwMode="auto">
          <a:xfrm>
            <a:off x="4349750" y="685800"/>
            <a:ext cx="22336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6" name="Rectangle 121"/>
          <p:cNvSpPr>
            <a:spLocks noChangeArrowheads="1"/>
          </p:cNvSpPr>
          <p:nvPr/>
        </p:nvSpPr>
        <p:spPr bwMode="auto">
          <a:xfrm>
            <a:off x="4349750" y="685800"/>
            <a:ext cx="22336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7" name="Line 122"/>
          <p:cNvSpPr>
            <a:spLocks noChangeShapeType="1"/>
          </p:cNvSpPr>
          <p:nvPr/>
        </p:nvSpPr>
        <p:spPr bwMode="auto">
          <a:xfrm>
            <a:off x="4349750" y="900112"/>
            <a:ext cx="22336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8" name="Rectangle 123"/>
          <p:cNvSpPr>
            <a:spLocks noChangeArrowheads="1"/>
          </p:cNvSpPr>
          <p:nvPr/>
        </p:nvSpPr>
        <p:spPr bwMode="auto">
          <a:xfrm>
            <a:off x="4349750" y="900112"/>
            <a:ext cx="22336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 name="Line 124"/>
          <p:cNvSpPr>
            <a:spLocks noChangeShapeType="1"/>
          </p:cNvSpPr>
          <p:nvPr/>
        </p:nvSpPr>
        <p:spPr bwMode="auto">
          <a:xfrm>
            <a:off x="3154680" y="2905125"/>
            <a:ext cx="3200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 name="Rectangle 125"/>
          <p:cNvSpPr>
            <a:spLocks noChangeArrowheads="1"/>
          </p:cNvSpPr>
          <p:nvPr/>
        </p:nvSpPr>
        <p:spPr bwMode="auto">
          <a:xfrm>
            <a:off x="3154680" y="2905125"/>
            <a:ext cx="32004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 name="Line 126"/>
          <p:cNvSpPr>
            <a:spLocks noChangeShapeType="1"/>
          </p:cNvSpPr>
          <p:nvPr/>
        </p:nvSpPr>
        <p:spPr bwMode="auto">
          <a:xfrm>
            <a:off x="6720840" y="2905125"/>
            <a:ext cx="3657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 name="Rectangle 127"/>
          <p:cNvSpPr>
            <a:spLocks noChangeArrowheads="1"/>
          </p:cNvSpPr>
          <p:nvPr/>
        </p:nvSpPr>
        <p:spPr bwMode="auto">
          <a:xfrm>
            <a:off x="6720840" y="2905125"/>
            <a:ext cx="36576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 name="Line 128"/>
          <p:cNvSpPr>
            <a:spLocks noChangeShapeType="1"/>
          </p:cNvSpPr>
          <p:nvPr/>
        </p:nvSpPr>
        <p:spPr bwMode="auto">
          <a:xfrm>
            <a:off x="6720840" y="3332163"/>
            <a:ext cx="3657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 name="Rectangle 129"/>
          <p:cNvSpPr>
            <a:spLocks noChangeArrowheads="1"/>
          </p:cNvSpPr>
          <p:nvPr/>
        </p:nvSpPr>
        <p:spPr bwMode="auto">
          <a:xfrm>
            <a:off x="6720840" y="3332163"/>
            <a:ext cx="36576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 name="Line 130"/>
          <p:cNvSpPr>
            <a:spLocks noChangeShapeType="1"/>
          </p:cNvSpPr>
          <p:nvPr/>
        </p:nvSpPr>
        <p:spPr bwMode="auto">
          <a:xfrm>
            <a:off x="6720840" y="3535363"/>
            <a:ext cx="3657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6" name="Rectangle 131"/>
          <p:cNvSpPr>
            <a:spLocks noChangeArrowheads="1"/>
          </p:cNvSpPr>
          <p:nvPr/>
        </p:nvSpPr>
        <p:spPr bwMode="auto">
          <a:xfrm>
            <a:off x="6720840" y="3535363"/>
            <a:ext cx="36576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7" name="Line 132"/>
          <p:cNvSpPr>
            <a:spLocks noChangeShapeType="1"/>
          </p:cNvSpPr>
          <p:nvPr/>
        </p:nvSpPr>
        <p:spPr bwMode="auto">
          <a:xfrm>
            <a:off x="6720840" y="3556000"/>
            <a:ext cx="3657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8" name="Rectangle 133"/>
          <p:cNvSpPr>
            <a:spLocks noChangeArrowheads="1"/>
          </p:cNvSpPr>
          <p:nvPr/>
        </p:nvSpPr>
        <p:spPr bwMode="auto">
          <a:xfrm>
            <a:off x="6720840" y="3556000"/>
            <a:ext cx="36576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9" name="Line 134"/>
          <p:cNvSpPr>
            <a:spLocks noChangeShapeType="1"/>
          </p:cNvSpPr>
          <p:nvPr/>
        </p:nvSpPr>
        <p:spPr bwMode="auto">
          <a:xfrm>
            <a:off x="3154680" y="4186238"/>
            <a:ext cx="3200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 name="Rectangle 135"/>
          <p:cNvSpPr>
            <a:spLocks noChangeArrowheads="1"/>
          </p:cNvSpPr>
          <p:nvPr/>
        </p:nvSpPr>
        <p:spPr bwMode="auto">
          <a:xfrm>
            <a:off x="3154680" y="4186238"/>
            <a:ext cx="32004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 name="Line 136"/>
          <p:cNvSpPr>
            <a:spLocks noChangeShapeType="1"/>
          </p:cNvSpPr>
          <p:nvPr/>
        </p:nvSpPr>
        <p:spPr bwMode="auto">
          <a:xfrm>
            <a:off x="3154680" y="4389438"/>
            <a:ext cx="3200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 name="Rectangle 137"/>
          <p:cNvSpPr>
            <a:spLocks noChangeArrowheads="1"/>
          </p:cNvSpPr>
          <p:nvPr/>
        </p:nvSpPr>
        <p:spPr bwMode="auto">
          <a:xfrm>
            <a:off x="3154680" y="4389438"/>
            <a:ext cx="32004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 name="Line 138"/>
          <p:cNvSpPr>
            <a:spLocks noChangeShapeType="1"/>
          </p:cNvSpPr>
          <p:nvPr/>
        </p:nvSpPr>
        <p:spPr bwMode="auto">
          <a:xfrm>
            <a:off x="3154680" y="4410075"/>
            <a:ext cx="3200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 name="Rectangle 139"/>
          <p:cNvSpPr>
            <a:spLocks noChangeArrowheads="1"/>
          </p:cNvSpPr>
          <p:nvPr/>
        </p:nvSpPr>
        <p:spPr bwMode="auto">
          <a:xfrm>
            <a:off x="3154680" y="4410075"/>
            <a:ext cx="32004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5" name="Line 140"/>
          <p:cNvSpPr>
            <a:spLocks noChangeShapeType="1"/>
          </p:cNvSpPr>
          <p:nvPr/>
        </p:nvSpPr>
        <p:spPr bwMode="auto">
          <a:xfrm>
            <a:off x="4349750" y="4795837"/>
            <a:ext cx="22336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6" name="Rectangle 141"/>
          <p:cNvSpPr>
            <a:spLocks noChangeArrowheads="1"/>
          </p:cNvSpPr>
          <p:nvPr/>
        </p:nvSpPr>
        <p:spPr bwMode="auto">
          <a:xfrm>
            <a:off x="4349750" y="4795837"/>
            <a:ext cx="22336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7" name="Line 142"/>
          <p:cNvSpPr>
            <a:spLocks noChangeShapeType="1"/>
          </p:cNvSpPr>
          <p:nvPr/>
        </p:nvSpPr>
        <p:spPr bwMode="auto">
          <a:xfrm>
            <a:off x="4349750" y="5008562"/>
            <a:ext cx="22336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8" name="Rectangle 143"/>
          <p:cNvSpPr>
            <a:spLocks noChangeArrowheads="1"/>
          </p:cNvSpPr>
          <p:nvPr/>
        </p:nvSpPr>
        <p:spPr bwMode="auto">
          <a:xfrm>
            <a:off x="4349750" y="5008562"/>
            <a:ext cx="22336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9" name="Line 144"/>
          <p:cNvSpPr>
            <a:spLocks noChangeShapeType="1"/>
          </p:cNvSpPr>
          <p:nvPr/>
        </p:nvSpPr>
        <p:spPr bwMode="auto">
          <a:xfrm>
            <a:off x="3154680" y="5435600"/>
            <a:ext cx="3200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0" name="Rectangle 145"/>
          <p:cNvSpPr>
            <a:spLocks noChangeArrowheads="1"/>
          </p:cNvSpPr>
          <p:nvPr/>
        </p:nvSpPr>
        <p:spPr bwMode="auto">
          <a:xfrm>
            <a:off x="3154680" y="5435600"/>
            <a:ext cx="32004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1" name="Line 146"/>
          <p:cNvSpPr>
            <a:spLocks noChangeShapeType="1"/>
          </p:cNvSpPr>
          <p:nvPr/>
        </p:nvSpPr>
        <p:spPr bwMode="auto">
          <a:xfrm>
            <a:off x="6187440" y="5862637"/>
            <a:ext cx="3657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2" name="Rectangle 147"/>
          <p:cNvSpPr>
            <a:spLocks noChangeArrowheads="1"/>
          </p:cNvSpPr>
          <p:nvPr/>
        </p:nvSpPr>
        <p:spPr bwMode="auto">
          <a:xfrm>
            <a:off x="6187440" y="5862637"/>
            <a:ext cx="36576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3" name="Line 148"/>
          <p:cNvSpPr>
            <a:spLocks noChangeShapeType="1"/>
          </p:cNvSpPr>
          <p:nvPr/>
        </p:nvSpPr>
        <p:spPr bwMode="auto">
          <a:xfrm>
            <a:off x="6187440" y="6065837"/>
            <a:ext cx="3657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4" name="Rectangle 149"/>
          <p:cNvSpPr>
            <a:spLocks noChangeArrowheads="1"/>
          </p:cNvSpPr>
          <p:nvPr/>
        </p:nvSpPr>
        <p:spPr bwMode="auto">
          <a:xfrm>
            <a:off x="6187440" y="6065837"/>
            <a:ext cx="36576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5" name="Line 150"/>
          <p:cNvSpPr>
            <a:spLocks noChangeShapeType="1"/>
          </p:cNvSpPr>
          <p:nvPr/>
        </p:nvSpPr>
        <p:spPr bwMode="auto">
          <a:xfrm>
            <a:off x="6187440" y="6086475"/>
            <a:ext cx="3657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6" name="Rectangle 151"/>
          <p:cNvSpPr>
            <a:spLocks noChangeArrowheads="1"/>
          </p:cNvSpPr>
          <p:nvPr/>
        </p:nvSpPr>
        <p:spPr bwMode="auto">
          <a:xfrm>
            <a:off x="6187440" y="6086475"/>
            <a:ext cx="36576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0" name="Rectangle 159"/>
          <p:cNvSpPr>
            <a:spLocks noChangeArrowheads="1"/>
          </p:cNvSpPr>
          <p:nvPr/>
        </p:nvSpPr>
        <p:spPr bwMode="auto">
          <a:xfrm>
            <a:off x="1031875" y="4495800"/>
            <a:ext cx="3086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2. Compute net income for each company.</a:t>
            </a:r>
            <a:endParaRPr lang="en-US" altLang="en-US">
              <a:solidFill>
                <a:prstClr val="black"/>
              </a:solidFill>
              <a:cs typeface="+mn-cs"/>
            </a:endParaRPr>
          </a:p>
        </p:txBody>
      </p:sp>
      <p:sp>
        <p:nvSpPr>
          <p:cNvPr id="2" name="Pentagon 1"/>
          <p:cNvSpPr/>
          <p:nvPr/>
        </p:nvSpPr>
        <p:spPr>
          <a:xfrm>
            <a:off x="3733800" y="2498725"/>
            <a:ext cx="7620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26" name="Straight Arrow Connector 25"/>
          <p:cNvCxnSpPr>
            <a:endCxn id="201" idx="3"/>
          </p:cNvCxnSpPr>
          <p:nvPr/>
        </p:nvCxnSpPr>
        <p:spPr>
          <a:xfrm flipH="1">
            <a:off x="3589338" y="3565525"/>
            <a:ext cx="3036288" cy="533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endCxn id="218" idx="3"/>
          </p:cNvCxnSpPr>
          <p:nvPr/>
        </p:nvCxnSpPr>
        <p:spPr>
          <a:xfrm>
            <a:off x="3573957" y="4408486"/>
            <a:ext cx="15381" cy="1154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1" name="Rounded Rectangle 160"/>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C2: </a:t>
            </a:r>
            <a:r>
              <a:rPr lang="en-US" sz="1100" dirty="0">
                <a:solidFill>
                  <a:prstClr val="black"/>
                </a:solidFill>
                <a:latin typeface="Calibri"/>
                <a:cs typeface="+mn-cs"/>
              </a:rPr>
              <a:t>Identify and explain the inventory asset and cost flows of a merchandising company.</a:t>
            </a:r>
          </a:p>
        </p:txBody>
      </p:sp>
      <p:sp>
        <p:nvSpPr>
          <p:cNvPr id="162" name="Rounded Rectangle 161"/>
          <p:cNvSpPr/>
          <p:nvPr/>
        </p:nvSpPr>
        <p:spPr>
          <a:xfrm>
            <a:off x="152400" y="6184545"/>
            <a:ext cx="7408460" cy="270230"/>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C1: </a:t>
            </a:r>
            <a:r>
              <a:rPr lang="en-US" sz="1100" dirty="0">
                <a:solidFill>
                  <a:prstClr val="black"/>
                </a:solidFill>
                <a:latin typeface="Calibri"/>
                <a:cs typeface="+mn-cs"/>
              </a:rPr>
              <a:t>Describe merchandise activities and identify income components for a merchandising </a:t>
            </a:r>
            <a:r>
              <a:rPr lang="en-US" sz="1100" dirty="0" smtClean="0">
                <a:solidFill>
                  <a:prstClr val="black"/>
                </a:solidFill>
                <a:latin typeface="Calibri"/>
                <a:cs typeface="+mn-cs"/>
              </a:rPr>
              <a:t>company.</a:t>
            </a:r>
            <a:endParaRPr lang="en-US" sz="1100" b="1" kern="0" dirty="0">
              <a:solidFill>
                <a:prstClr val="black"/>
              </a:solidFill>
              <a:latin typeface="Arial Narrow" pitchFamily="34" charset="0"/>
              <a:cs typeface="+mn-cs"/>
            </a:endParaRPr>
          </a:p>
        </p:txBody>
      </p:sp>
      <p:sp>
        <p:nvSpPr>
          <p:cNvPr id="163" name="Rectangle 162"/>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5-1 SOLUTION</a:t>
            </a:r>
            <a:endParaRPr lang="en-US" sz="2400" b="1" dirty="0">
              <a:solidFill>
                <a:prstClr val="white"/>
              </a:solidFill>
            </a:endParaRPr>
          </a:p>
        </p:txBody>
      </p:sp>
    </p:spTree>
    <p:extLst>
      <p:ext uri="{BB962C8B-B14F-4D97-AF65-F5344CB8AC3E}">
        <p14:creationId xmlns:p14="http://schemas.microsoft.com/office/powerpoint/2010/main" val="592834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
                                        </p:tgtEl>
                                        <p:attrNameLst>
                                          <p:attrName>style.visibility</p:attrName>
                                        </p:attrNameLst>
                                      </p:cBhvr>
                                      <p:to>
                                        <p:strVal val="visible"/>
                                      </p:to>
                                    </p:set>
                                    <p:animEffect transition="in" filter="fade">
                                      <p:cBhvr>
                                        <p:cTn id="10" dur="500"/>
                                        <p:tgtEl>
                                          <p:spTgt spid="1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9"/>
                                        </p:tgtEl>
                                        <p:attrNameLst>
                                          <p:attrName>style.visibility</p:attrName>
                                        </p:attrNameLst>
                                      </p:cBhvr>
                                      <p:to>
                                        <p:strVal val="visible"/>
                                      </p:to>
                                    </p:set>
                                    <p:animEffect transition="in" filter="fade">
                                      <p:cBhvr>
                                        <p:cTn id="15" dur="500"/>
                                        <p:tgtEl>
                                          <p:spTgt spid="1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fade">
                                      <p:cBhvr>
                                        <p:cTn id="18" dur="500"/>
                                        <p:tgtEl>
                                          <p:spTgt spid="1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3"/>
                                        </p:tgtEl>
                                        <p:attrNameLst>
                                          <p:attrName>style.visibility</p:attrName>
                                        </p:attrNameLst>
                                      </p:cBhvr>
                                      <p:to>
                                        <p:strVal val="visible"/>
                                      </p:to>
                                    </p:set>
                                    <p:animEffect transition="in" filter="fade">
                                      <p:cBhvr>
                                        <p:cTn id="23" dur="500"/>
                                        <p:tgtEl>
                                          <p:spTgt spid="1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4"/>
                                        </p:tgtEl>
                                        <p:attrNameLst>
                                          <p:attrName>style.visibility</p:attrName>
                                        </p:attrNameLst>
                                      </p:cBhvr>
                                      <p:to>
                                        <p:strVal val="visible"/>
                                      </p:to>
                                    </p:set>
                                    <p:animEffect transition="in" filter="fade">
                                      <p:cBhvr>
                                        <p:cTn id="26" dur="500"/>
                                        <p:tgtEl>
                                          <p:spTgt spid="1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fade">
                                      <p:cBhvr>
                                        <p:cTn id="31" dur="500"/>
                                        <p:tgtEl>
                                          <p:spTgt spid="1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500"/>
                                        <p:tgtEl>
                                          <p:spTgt spid="1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fade">
                                      <p:cBhvr>
                                        <p:cTn id="37" dur="500"/>
                                        <p:tgtEl>
                                          <p:spTgt spid="2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6"/>
                                        </p:tgtEl>
                                        <p:attrNameLst>
                                          <p:attrName>style.visibility</p:attrName>
                                        </p:attrNameLst>
                                      </p:cBhvr>
                                      <p:to>
                                        <p:strVal val="visible"/>
                                      </p:to>
                                    </p:set>
                                    <p:animEffect transition="in" filter="fade">
                                      <p:cBhvr>
                                        <p:cTn id="40" dur="500"/>
                                        <p:tgtEl>
                                          <p:spTgt spid="2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7"/>
                                        </p:tgtEl>
                                        <p:attrNameLst>
                                          <p:attrName>style.visibility</p:attrName>
                                        </p:attrNameLst>
                                      </p:cBhvr>
                                      <p:to>
                                        <p:strVal val="visible"/>
                                      </p:to>
                                    </p:set>
                                    <p:animEffect transition="in" filter="fade">
                                      <p:cBhvr>
                                        <p:cTn id="43" dur="500"/>
                                        <p:tgtEl>
                                          <p:spTgt spid="2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8"/>
                                        </p:tgtEl>
                                        <p:attrNameLst>
                                          <p:attrName>style.visibility</p:attrName>
                                        </p:attrNameLst>
                                      </p:cBhvr>
                                      <p:to>
                                        <p:strVal val="visible"/>
                                      </p:to>
                                    </p:set>
                                    <p:animEffect transition="in" filter="fade">
                                      <p:cBhvr>
                                        <p:cTn id="46" dur="500"/>
                                        <p:tgtEl>
                                          <p:spTgt spid="2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9"/>
                                        </p:tgtEl>
                                        <p:attrNameLst>
                                          <p:attrName>style.visibility</p:attrName>
                                        </p:attrNameLst>
                                      </p:cBhvr>
                                      <p:to>
                                        <p:strVal val="visible"/>
                                      </p:to>
                                    </p:set>
                                    <p:animEffect transition="in" filter="fade">
                                      <p:cBhvr>
                                        <p:cTn id="49" dur="500"/>
                                        <p:tgtEl>
                                          <p:spTgt spid="26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0"/>
                                        </p:tgtEl>
                                        <p:attrNameLst>
                                          <p:attrName>style.visibility</p:attrName>
                                        </p:attrNameLst>
                                      </p:cBhvr>
                                      <p:to>
                                        <p:strVal val="visible"/>
                                      </p:to>
                                    </p:set>
                                    <p:animEffect transition="in" filter="fade">
                                      <p:cBhvr>
                                        <p:cTn id="52" dur="500"/>
                                        <p:tgtEl>
                                          <p:spTgt spid="27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8"/>
                                        </p:tgtEl>
                                        <p:attrNameLst>
                                          <p:attrName>style.visibility</p:attrName>
                                        </p:attrNameLst>
                                      </p:cBhvr>
                                      <p:to>
                                        <p:strVal val="visible"/>
                                      </p:to>
                                    </p:set>
                                    <p:animEffect transition="in" filter="fade">
                                      <p:cBhvr>
                                        <p:cTn id="57" dur="500"/>
                                        <p:tgtEl>
                                          <p:spTgt spid="1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fade">
                                      <p:cBhvr>
                                        <p:cTn id="67" dur="500"/>
                                        <p:tgtEl>
                                          <p:spTgt spid="15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500"/>
                                        <p:tgtEl>
                                          <p:spTgt spid="15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5"/>
                                        </p:tgtEl>
                                        <p:attrNameLst>
                                          <p:attrName>style.visibility</p:attrName>
                                        </p:attrNameLst>
                                      </p:cBhvr>
                                      <p:to>
                                        <p:strVal val="visible"/>
                                      </p:to>
                                    </p:set>
                                    <p:animEffect transition="in" filter="fade">
                                      <p:cBhvr>
                                        <p:cTn id="73" dur="500"/>
                                        <p:tgtEl>
                                          <p:spTgt spid="15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6"/>
                                        </p:tgtEl>
                                        <p:attrNameLst>
                                          <p:attrName>style.visibility</p:attrName>
                                        </p:attrNameLst>
                                      </p:cBhvr>
                                      <p:to>
                                        <p:strVal val="visible"/>
                                      </p:to>
                                    </p:set>
                                    <p:animEffect transition="in" filter="fade">
                                      <p:cBhvr>
                                        <p:cTn id="76" dur="500"/>
                                        <p:tgtEl>
                                          <p:spTgt spid="15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9"/>
                                        </p:tgtEl>
                                        <p:attrNameLst>
                                          <p:attrName>style.visibility</p:attrName>
                                        </p:attrNameLst>
                                      </p:cBhvr>
                                      <p:to>
                                        <p:strVal val="visible"/>
                                      </p:to>
                                    </p:set>
                                    <p:animEffect transition="in" filter="fade">
                                      <p:cBhvr>
                                        <p:cTn id="79" dur="500"/>
                                        <p:tgtEl>
                                          <p:spTgt spid="15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2"/>
                                        </p:tgtEl>
                                        <p:attrNameLst>
                                          <p:attrName>style.visibility</p:attrName>
                                        </p:attrNameLst>
                                      </p:cBhvr>
                                      <p:to>
                                        <p:strVal val="visible"/>
                                      </p:to>
                                    </p:set>
                                    <p:animEffect transition="in" filter="fade">
                                      <p:cBhvr>
                                        <p:cTn id="82" dur="500"/>
                                        <p:tgtEl>
                                          <p:spTgt spid="19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71"/>
                                        </p:tgtEl>
                                        <p:attrNameLst>
                                          <p:attrName>style.visibility</p:attrName>
                                        </p:attrNameLst>
                                      </p:cBhvr>
                                      <p:to>
                                        <p:strVal val="visible"/>
                                      </p:to>
                                    </p:set>
                                    <p:animEffect transition="in" filter="fade">
                                      <p:cBhvr>
                                        <p:cTn id="85" dur="500"/>
                                        <p:tgtEl>
                                          <p:spTgt spid="27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72"/>
                                        </p:tgtEl>
                                        <p:attrNameLst>
                                          <p:attrName>style.visibility</p:attrName>
                                        </p:attrNameLst>
                                      </p:cBhvr>
                                      <p:to>
                                        <p:strVal val="visible"/>
                                      </p:to>
                                    </p:set>
                                    <p:animEffect transition="in" filter="fade">
                                      <p:cBhvr>
                                        <p:cTn id="88" dur="500"/>
                                        <p:tgtEl>
                                          <p:spTgt spid="27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93"/>
                                        </p:tgtEl>
                                        <p:attrNameLst>
                                          <p:attrName>style.visibility</p:attrName>
                                        </p:attrNameLst>
                                      </p:cBhvr>
                                      <p:to>
                                        <p:strVal val="visible"/>
                                      </p:to>
                                    </p:set>
                                    <p:animEffect transition="in" filter="fade">
                                      <p:cBhvr>
                                        <p:cTn id="93" dur="500"/>
                                        <p:tgtEl>
                                          <p:spTgt spid="19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94"/>
                                        </p:tgtEl>
                                        <p:attrNameLst>
                                          <p:attrName>style.visibility</p:attrName>
                                        </p:attrNameLst>
                                      </p:cBhvr>
                                      <p:to>
                                        <p:strVal val="visible"/>
                                      </p:to>
                                    </p:set>
                                    <p:animEffect transition="in" filter="fade">
                                      <p:cBhvr>
                                        <p:cTn id="96" dur="500"/>
                                        <p:tgtEl>
                                          <p:spTgt spid="19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95"/>
                                        </p:tgtEl>
                                        <p:attrNameLst>
                                          <p:attrName>style.visibility</p:attrName>
                                        </p:attrNameLst>
                                      </p:cBhvr>
                                      <p:to>
                                        <p:strVal val="visible"/>
                                      </p:to>
                                    </p:set>
                                    <p:animEffect transition="in" filter="fade">
                                      <p:cBhvr>
                                        <p:cTn id="101" dur="500"/>
                                        <p:tgtEl>
                                          <p:spTgt spid="19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96"/>
                                        </p:tgtEl>
                                        <p:attrNameLst>
                                          <p:attrName>style.visibility</p:attrName>
                                        </p:attrNameLst>
                                      </p:cBhvr>
                                      <p:to>
                                        <p:strVal val="visible"/>
                                      </p:to>
                                    </p:set>
                                    <p:animEffect transition="in" filter="fade">
                                      <p:cBhvr>
                                        <p:cTn id="104" dur="500"/>
                                        <p:tgtEl>
                                          <p:spTgt spid="19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73"/>
                                        </p:tgtEl>
                                        <p:attrNameLst>
                                          <p:attrName>style.visibility</p:attrName>
                                        </p:attrNameLst>
                                      </p:cBhvr>
                                      <p:to>
                                        <p:strVal val="visible"/>
                                      </p:to>
                                    </p:set>
                                    <p:animEffect transition="in" filter="fade">
                                      <p:cBhvr>
                                        <p:cTn id="107" dur="500"/>
                                        <p:tgtEl>
                                          <p:spTgt spid="27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4"/>
                                        </p:tgtEl>
                                        <p:attrNameLst>
                                          <p:attrName>style.visibility</p:attrName>
                                        </p:attrNameLst>
                                      </p:cBhvr>
                                      <p:to>
                                        <p:strVal val="visible"/>
                                      </p:to>
                                    </p:set>
                                    <p:animEffect transition="in" filter="fade">
                                      <p:cBhvr>
                                        <p:cTn id="110" dur="500"/>
                                        <p:tgtEl>
                                          <p:spTgt spid="27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75"/>
                                        </p:tgtEl>
                                        <p:attrNameLst>
                                          <p:attrName>style.visibility</p:attrName>
                                        </p:attrNameLst>
                                      </p:cBhvr>
                                      <p:to>
                                        <p:strVal val="visible"/>
                                      </p:to>
                                    </p:set>
                                    <p:animEffect transition="in" filter="fade">
                                      <p:cBhvr>
                                        <p:cTn id="113" dur="500"/>
                                        <p:tgtEl>
                                          <p:spTgt spid="27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76"/>
                                        </p:tgtEl>
                                        <p:attrNameLst>
                                          <p:attrName>style.visibility</p:attrName>
                                        </p:attrNameLst>
                                      </p:cBhvr>
                                      <p:to>
                                        <p:strVal val="visible"/>
                                      </p:to>
                                    </p:set>
                                    <p:animEffect transition="in" filter="fade">
                                      <p:cBhvr>
                                        <p:cTn id="116" dur="500"/>
                                        <p:tgtEl>
                                          <p:spTgt spid="27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77"/>
                                        </p:tgtEl>
                                        <p:attrNameLst>
                                          <p:attrName>style.visibility</p:attrName>
                                        </p:attrNameLst>
                                      </p:cBhvr>
                                      <p:to>
                                        <p:strVal val="visible"/>
                                      </p:to>
                                    </p:set>
                                    <p:animEffect transition="in" filter="fade">
                                      <p:cBhvr>
                                        <p:cTn id="119" dur="500"/>
                                        <p:tgtEl>
                                          <p:spTgt spid="27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78"/>
                                        </p:tgtEl>
                                        <p:attrNameLst>
                                          <p:attrName>style.visibility</p:attrName>
                                        </p:attrNameLst>
                                      </p:cBhvr>
                                      <p:to>
                                        <p:strVal val="visible"/>
                                      </p:to>
                                    </p:set>
                                    <p:animEffect transition="in" filter="fade">
                                      <p:cBhvr>
                                        <p:cTn id="122" dur="500"/>
                                        <p:tgtEl>
                                          <p:spTgt spid="27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97"/>
                                        </p:tgtEl>
                                        <p:attrNameLst>
                                          <p:attrName>style.visibility</p:attrName>
                                        </p:attrNameLst>
                                      </p:cBhvr>
                                      <p:to>
                                        <p:strVal val="visible"/>
                                      </p:to>
                                    </p:set>
                                    <p:animEffect transition="in" filter="fade">
                                      <p:cBhvr>
                                        <p:cTn id="127" dur="500"/>
                                        <p:tgtEl>
                                          <p:spTgt spid="197"/>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98"/>
                                        </p:tgtEl>
                                        <p:attrNameLst>
                                          <p:attrName>style.visibility</p:attrName>
                                        </p:attrNameLst>
                                      </p:cBhvr>
                                      <p:to>
                                        <p:strVal val="visible"/>
                                      </p:to>
                                    </p:set>
                                    <p:animEffect transition="in" filter="fade">
                                      <p:cBhvr>
                                        <p:cTn id="132" dur="500"/>
                                        <p:tgtEl>
                                          <p:spTgt spid="19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99"/>
                                        </p:tgtEl>
                                        <p:attrNameLst>
                                          <p:attrName>style.visibility</p:attrName>
                                        </p:attrNameLst>
                                      </p:cBhvr>
                                      <p:to>
                                        <p:strVal val="visible"/>
                                      </p:to>
                                    </p:set>
                                    <p:animEffect transition="in" filter="fade">
                                      <p:cBhvr>
                                        <p:cTn id="135" dur="500"/>
                                        <p:tgtEl>
                                          <p:spTgt spid="199"/>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nodeType="clickEffect">
                                  <p:stCondLst>
                                    <p:cond delay="0"/>
                                  </p:stCondLst>
                                  <p:childTnLst>
                                    <p:set>
                                      <p:cBhvr>
                                        <p:cTn id="139" dur="1" fill="hold">
                                          <p:stCondLst>
                                            <p:cond delay="0"/>
                                          </p:stCondLst>
                                        </p:cTn>
                                        <p:tgtEl>
                                          <p:spTgt spid="26"/>
                                        </p:tgtEl>
                                        <p:attrNameLst>
                                          <p:attrName>style.visibility</p:attrName>
                                        </p:attrNameLst>
                                      </p:cBhvr>
                                      <p:to>
                                        <p:strVal val="visible"/>
                                      </p:to>
                                    </p:set>
                                    <p:animEffect transition="in" filter="wipe(up)">
                                      <p:cBhvr>
                                        <p:cTn id="140" dur="500"/>
                                        <p:tgtEl>
                                          <p:spTgt spid="26"/>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00"/>
                                        </p:tgtEl>
                                        <p:attrNameLst>
                                          <p:attrName>style.visibility</p:attrName>
                                        </p:attrNameLst>
                                      </p:cBhvr>
                                      <p:to>
                                        <p:strVal val="visible"/>
                                      </p:to>
                                    </p:set>
                                    <p:animEffect transition="in" filter="fade">
                                      <p:cBhvr>
                                        <p:cTn id="145" dur="500"/>
                                        <p:tgtEl>
                                          <p:spTgt spid="20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01"/>
                                        </p:tgtEl>
                                        <p:attrNameLst>
                                          <p:attrName>style.visibility</p:attrName>
                                        </p:attrNameLst>
                                      </p:cBhvr>
                                      <p:to>
                                        <p:strVal val="visible"/>
                                      </p:to>
                                    </p:set>
                                    <p:animEffect transition="in" filter="fade">
                                      <p:cBhvr>
                                        <p:cTn id="148" dur="500"/>
                                        <p:tgtEl>
                                          <p:spTgt spid="201"/>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202"/>
                                        </p:tgtEl>
                                        <p:attrNameLst>
                                          <p:attrName>style.visibility</p:attrName>
                                        </p:attrNameLst>
                                      </p:cBhvr>
                                      <p:to>
                                        <p:strVal val="visible"/>
                                      </p:to>
                                    </p:set>
                                    <p:animEffect transition="in" filter="fade">
                                      <p:cBhvr>
                                        <p:cTn id="153" dur="500"/>
                                        <p:tgtEl>
                                          <p:spTgt spid="202"/>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10"/>
                                        </p:tgtEl>
                                        <p:attrNameLst>
                                          <p:attrName>style.visibility</p:attrName>
                                        </p:attrNameLst>
                                      </p:cBhvr>
                                      <p:to>
                                        <p:strVal val="visible"/>
                                      </p:to>
                                    </p:set>
                                    <p:animEffect transition="in" filter="fade">
                                      <p:cBhvr>
                                        <p:cTn id="156" dur="500"/>
                                        <p:tgtEl>
                                          <p:spTgt spid="21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79"/>
                                        </p:tgtEl>
                                        <p:attrNameLst>
                                          <p:attrName>style.visibility</p:attrName>
                                        </p:attrNameLst>
                                      </p:cBhvr>
                                      <p:to>
                                        <p:strVal val="visible"/>
                                      </p:to>
                                    </p:set>
                                    <p:animEffect transition="in" filter="fade">
                                      <p:cBhvr>
                                        <p:cTn id="159" dur="500"/>
                                        <p:tgtEl>
                                          <p:spTgt spid="27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80"/>
                                        </p:tgtEl>
                                        <p:attrNameLst>
                                          <p:attrName>style.visibility</p:attrName>
                                        </p:attrNameLst>
                                      </p:cBhvr>
                                      <p:to>
                                        <p:strVal val="visible"/>
                                      </p:to>
                                    </p:set>
                                    <p:animEffect transition="in" filter="fade">
                                      <p:cBhvr>
                                        <p:cTn id="162" dur="500"/>
                                        <p:tgtEl>
                                          <p:spTgt spid="28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81"/>
                                        </p:tgtEl>
                                        <p:attrNameLst>
                                          <p:attrName>style.visibility</p:attrName>
                                        </p:attrNameLst>
                                      </p:cBhvr>
                                      <p:to>
                                        <p:strVal val="visible"/>
                                      </p:to>
                                    </p:set>
                                    <p:animEffect transition="in" filter="fade">
                                      <p:cBhvr>
                                        <p:cTn id="165" dur="500"/>
                                        <p:tgtEl>
                                          <p:spTgt spid="28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82"/>
                                        </p:tgtEl>
                                        <p:attrNameLst>
                                          <p:attrName>style.visibility</p:attrName>
                                        </p:attrNameLst>
                                      </p:cBhvr>
                                      <p:to>
                                        <p:strVal val="visible"/>
                                      </p:to>
                                    </p:set>
                                    <p:animEffect transition="in" filter="fade">
                                      <p:cBhvr>
                                        <p:cTn id="168" dur="500"/>
                                        <p:tgtEl>
                                          <p:spTgt spid="282"/>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83"/>
                                        </p:tgtEl>
                                        <p:attrNameLst>
                                          <p:attrName>style.visibility</p:attrName>
                                        </p:attrNameLst>
                                      </p:cBhvr>
                                      <p:to>
                                        <p:strVal val="visible"/>
                                      </p:to>
                                    </p:set>
                                    <p:animEffect transition="in" filter="fade">
                                      <p:cBhvr>
                                        <p:cTn id="171" dur="500"/>
                                        <p:tgtEl>
                                          <p:spTgt spid="283"/>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84"/>
                                        </p:tgtEl>
                                        <p:attrNameLst>
                                          <p:attrName>style.visibility</p:attrName>
                                        </p:attrNameLst>
                                      </p:cBhvr>
                                      <p:to>
                                        <p:strVal val="visible"/>
                                      </p:to>
                                    </p:set>
                                    <p:animEffect transition="in" filter="fade">
                                      <p:cBhvr>
                                        <p:cTn id="174" dur="500"/>
                                        <p:tgtEl>
                                          <p:spTgt spid="284"/>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8"/>
                                        </p:tgtEl>
                                        <p:attrNameLst>
                                          <p:attrName>style.visibility</p:attrName>
                                        </p:attrNameLst>
                                      </p:cBhvr>
                                      <p:to>
                                        <p:strVal val="visible"/>
                                      </p:to>
                                    </p:set>
                                    <p:animEffect transition="in" filter="fade">
                                      <p:cBhvr>
                                        <p:cTn id="179" dur="500"/>
                                        <p:tgtEl>
                                          <p:spTgt spid="8"/>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9"/>
                                        </p:tgtEl>
                                        <p:attrNameLst>
                                          <p:attrName>style.visibility</p:attrName>
                                        </p:attrNameLst>
                                      </p:cBhvr>
                                      <p:to>
                                        <p:strVal val="visible"/>
                                      </p:to>
                                    </p:set>
                                    <p:animEffect transition="in" filter="fade">
                                      <p:cBhvr>
                                        <p:cTn id="182" dur="500"/>
                                        <p:tgtEl>
                                          <p:spTgt spid="9"/>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27"/>
                                        </p:tgtEl>
                                        <p:attrNameLst>
                                          <p:attrName>style.visibility</p:attrName>
                                        </p:attrNameLst>
                                      </p:cBhvr>
                                      <p:to>
                                        <p:strVal val="visible"/>
                                      </p:to>
                                    </p:set>
                                    <p:animEffect transition="in" filter="fade">
                                      <p:cBhvr>
                                        <p:cTn id="185" dur="500"/>
                                        <p:tgtEl>
                                          <p:spTgt spid="227"/>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28"/>
                                        </p:tgtEl>
                                        <p:attrNameLst>
                                          <p:attrName>style.visibility</p:attrName>
                                        </p:attrNameLst>
                                      </p:cBhvr>
                                      <p:to>
                                        <p:strVal val="visible"/>
                                      </p:to>
                                    </p:set>
                                    <p:animEffect transition="in" filter="fade">
                                      <p:cBhvr>
                                        <p:cTn id="188" dur="500"/>
                                        <p:tgtEl>
                                          <p:spTgt spid="228"/>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43"/>
                                        </p:tgtEl>
                                        <p:attrNameLst>
                                          <p:attrName>style.visibility</p:attrName>
                                        </p:attrNameLst>
                                      </p:cBhvr>
                                      <p:to>
                                        <p:strVal val="visible"/>
                                      </p:to>
                                    </p:set>
                                    <p:animEffect transition="in" filter="fade">
                                      <p:cBhvr>
                                        <p:cTn id="191" dur="500"/>
                                        <p:tgtEl>
                                          <p:spTgt spid="243"/>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244"/>
                                        </p:tgtEl>
                                        <p:attrNameLst>
                                          <p:attrName>style.visibility</p:attrName>
                                        </p:attrNameLst>
                                      </p:cBhvr>
                                      <p:to>
                                        <p:strVal val="visible"/>
                                      </p:to>
                                    </p:set>
                                    <p:animEffect transition="in" filter="fade">
                                      <p:cBhvr>
                                        <p:cTn id="194" dur="500"/>
                                        <p:tgtEl>
                                          <p:spTgt spid="244"/>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249"/>
                                        </p:tgtEl>
                                        <p:attrNameLst>
                                          <p:attrName>style.visibility</p:attrName>
                                        </p:attrNameLst>
                                      </p:cBhvr>
                                      <p:to>
                                        <p:strVal val="visible"/>
                                      </p:to>
                                    </p:set>
                                    <p:animEffect transition="in" filter="fade">
                                      <p:cBhvr>
                                        <p:cTn id="197" dur="500"/>
                                        <p:tgtEl>
                                          <p:spTgt spid="249"/>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250"/>
                                        </p:tgtEl>
                                        <p:attrNameLst>
                                          <p:attrName>style.visibility</p:attrName>
                                        </p:attrNameLst>
                                      </p:cBhvr>
                                      <p:to>
                                        <p:strVal val="visible"/>
                                      </p:to>
                                    </p:set>
                                    <p:animEffect transition="in" filter="fade">
                                      <p:cBhvr>
                                        <p:cTn id="200" dur="500"/>
                                        <p:tgtEl>
                                          <p:spTgt spid="250"/>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257"/>
                                        </p:tgtEl>
                                        <p:attrNameLst>
                                          <p:attrName>style.visibility</p:attrName>
                                        </p:attrNameLst>
                                      </p:cBhvr>
                                      <p:to>
                                        <p:strVal val="visible"/>
                                      </p:to>
                                    </p:set>
                                    <p:animEffect transition="in" filter="fade">
                                      <p:cBhvr>
                                        <p:cTn id="203" dur="500"/>
                                        <p:tgtEl>
                                          <p:spTgt spid="257"/>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258"/>
                                        </p:tgtEl>
                                        <p:attrNameLst>
                                          <p:attrName>style.visibility</p:attrName>
                                        </p:attrNameLst>
                                      </p:cBhvr>
                                      <p:to>
                                        <p:strVal val="visible"/>
                                      </p:to>
                                    </p:set>
                                    <p:animEffect transition="in" filter="fade">
                                      <p:cBhvr>
                                        <p:cTn id="206" dur="500"/>
                                        <p:tgtEl>
                                          <p:spTgt spid="258"/>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259"/>
                                        </p:tgtEl>
                                        <p:attrNameLst>
                                          <p:attrName>style.visibility</p:attrName>
                                        </p:attrNameLst>
                                      </p:cBhvr>
                                      <p:to>
                                        <p:strVal val="visible"/>
                                      </p:to>
                                    </p:set>
                                    <p:animEffect transition="in" filter="fade">
                                      <p:cBhvr>
                                        <p:cTn id="209" dur="500"/>
                                        <p:tgtEl>
                                          <p:spTgt spid="259"/>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260"/>
                                        </p:tgtEl>
                                        <p:attrNameLst>
                                          <p:attrName>style.visibility</p:attrName>
                                        </p:attrNameLst>
                                      </p:cBhvr>
                                      <p:to>
                                        <p:strVal val="visible"/>
                                      </p:to>
                                    </p:set>
                                    <p:animEffect transition="in" filter="fade">
                                      <p:cBhvr>
                                        <p:cTn id="212" dur="500"/>
                                        <p:tgtEl>
                                          <p:spTgt spid="260"/>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261"/>
                                        </p:tgtEl>
                                        <p:attrNameLst>
                                          <p:attrName>style.visibility</p:attrName>
                                        </p:attrNameLst>
                                      </p:cBhvr>
                                      <p:to>
                                        <p:strVal val="visible"/>
                                      </p:to>
                                    </p:set>
                                    <p:animEffect transition="in" filter="fade">
                                      <p:cBhvr>
                                        <p:cTn id="215" dur="500"/>
                                        <p:tgtEl>
                                          <p:spTgt spid="261"/>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262"/>
                                        </p:tgtEl>
                                        <p:attrNameLst>
                                          <p:attrName>style.visibility</p:attrName>
                                        </p:attrNameLst>
                                      </p:cBhvr>
                                      <p:to>
                                        <p:strVal val="visible"/>
                                      </p:to>
                                    </p:set>
                                    <p:animEffect transition="in" filter="fade">
                                      <p:cBhvr>
                                        <p:cTn id="218" dur="500"/>
                                        <p:tgtEl>
                                          <p:spTgt spid="262"/>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263"/>
                                        </p:tgtEl>
                                        <p:attrNameLst>
                                          <p:attrName>style.visibility</p:attrName>
                                        </p:attrNameLst>
                                      </p:cBhvr>
                                      <p:to>
                                        <p:strVal val="visible"/>
                                      </p:to>
                                    </p:set>
                                    <p:animEffect transition="in" filter="fade">
                                      <p:cBhvr>
                                        <p:cTn id="221" dur="500"/>
                                        <p:tgtEl>
                                          <p:spTgt spid="263"/>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264"/>
                                        </p:tgtEl>
                                        <p:attrNameLst>
                                          <p:attrName>style.visibility</p:attrName>
                                        </p:attrNameLst>
                                      </p:cBhvr>
                                      <p:to>
                                        <p:strVal val="visible"/>
                                      </p:to>
                                    </p:set>
                                    <p:animEffect transition="in" filter="fade">
                                      <p:cBhvr>
                                        <p:cTn id="224" dur="500"/>
                                        <p:tgtEl>
                                          <p:spTgt spid="264"/>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285"/>
                                        </p:tgtEl>
                                        <p:attrNameLst>
                                          <p:attrName>style.visibility</p:attrName>
                                        </p:attrNameLst>
                                      </p:cBhvr>
                                      <p:to>
                                        <p:strVal val="visible"/>
                                      </p:to>
                                    </p:set>
                                    <p:animEffect transition="in" filter="fade">
                                      <p:cBhvr>
                                        <p:cTn id="227" dur="500"/>
                                        <p:tgtEl>
                                          <p:spTgt spid="285"/>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286"/>
                                        </p:tgtEl>
                                        <p:attrNameLst>
                                          <p:attrName>style.visibility</p:attrName>
                                        </p:attrNameLst>
                                      </p:cBhvr>
                                      <p:to>
                                        <p:strVal val="visible"/>
                                      </p:to>
                                    </p:set>
                                    <p:animEffect transition="in" filter="fade">
                                      <p:cBhvr>
                                        <p:cTn id="230" dur="500"/>
                                        <p:tgtEl>
                                          <p:spTgt spid="286"/>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287"/>
                                        </p:tgtEl>
                                        <p:attrNameLst>
                                          <p:attrName>style.visibility</p:attrName>
                                        </p:attrNameLst>
                                      </p:cBhvr>
                                      <p:to>
                                        <p:strVal val="visible"/>
                                      </p:to>
                                    </p:set>
                                    <p:animEffect transition="in" filter="fade">
                                      <p:cBhvr>
                                        <p:cTn id="233" dur="500"/>
                                        <p:tgtEl>
                                          <p:spTgt spid="287"/>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288"/>
                                        </p:tgtEl>
                                        <p:attrNameLst>
                                          <p:attrName>style.visibility</p:attrName>
                                        </p:attrNameLst>
                                      </p:cBhvr>
                                      <p:to>
                                        <p:strVal val="visible"/>
                                      </p:to>
                                    </p:set>
                                    <p:animEffect transition="in" filter="fade">
                                      <p:cBhvr>
                                        <p:cTn id="236" dur="500"/>
                                        <p:tgtEl>
                                          <p:spTgt spid="288"/>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60"/>
                                        </p:tgtEl>
                                        <p:attrNameLst>
                                          <p:attrName>style.visibility</p:attrName>
                                        </p:attrNameLst>
                                      </p:cBhvr>
                                      <p:to>
                                        <p:strVal val="visible"/>
                                      </p:to>
                                    </p:set>
                                    <p:animEffect transition="in" filter="fade">
                                      <p:cBhvr>
                                        <p:cTn id="239" dur="500"/>
                                        <p:tgtEl>
                                          <p:spTgt spid="160"/>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1" fill="hold" nodeType="clickEffect">
                                  <p:stCondLst>
                                    <p:cond delay="0"/>
                                  </p:stCondLst>
                                  <p:childTnLst>
                                    <p:set>
                                      <p:cBhvr>
                                        <p:cTn id="243" dur="1" fill="hold">
                                          <p:stCondLst>
                                            <p:cond delay="0"/>
                                          </p:stCondLst>
                                        </p:cTn>
                                        <p:tgtEl>
                                          <p:spTgt spid="207"/>
                                        </p:tgtEl>
                                        <p:attrNameLst>
                                          <p:attrName>style.visibility</p:attrName>
                                        </p:attrNameLst>
                                      </p:cBhvr>
                                      <p:to>
                                        <p:strVal val="visible"/>
                                      </p:to>
                                    </p:set>
                                    <p:animEffect transition="in" filter="wipe(up)">
                                      <p:cBhvr>
                                        <p:cTn id="244" dur="500"/>
                                        <p:tgtEl>
                                          <p:spTgt spid="207"/>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211"/>
                                        </p:tgtEl>
                                        <p:attrNameLst>
                                          <p:attrName>style.visibility</p:attrName>
                                        </p:attrNameLst>
                                      </p:cBhvr>
                                      <p:to>
                                        <p:strVal val="visible"/>
                                      </p:to>
                                    </p:set>
                                    <p:animEffect transition="in" filter="fade">
                                      <p:cBhvr>
                                        <p:cTn id="249" dur="500"/>
                                        <p:tgtEl>
                                          <p:spTgt spid="211"/>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212"/>
                                        </p:tgtEl>
                                        <p:attrNameLst>
                                          <p:attrName>style.visibility</p:attrName>
                                        </p:attrNameLst>
                                      </p:cBhvr>
                                      <p:to>
                                        <p:strVal val="visible"/>
                                      </p:to>
                                    </p:set>
                                    <p:animEffect transition="in" filter="fade">
                                      <p:cBhvr>
                                        <p:cTn id="252" dur="500"/>
                                        <p:tgtEl>
                                          <p:spTgt spid="212"/>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215"/>
                                        </p:tgtEl>
                                        <p:attrNameLst>
                                          <p:attrName>style.visibility</p:attrName>
                                        </p:attrNameLst>
                                      </p:cBhvr>
                                      <p:to>
                                        <p:strVal val="visible"/>
                                      </p:to>
                                    </p:set>
                                    <p:animEffect transition="in" filter="fade">
                                      <p:cBhvr>
                                        <p:cTn id="255" dur="500"/>
                                        <p:tgtEl>
                                          <p:spTgt spid="215"/>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216"/>
                                        </p:tgtEl>
                                        <p:attrNameLst>
                                          <p:attrName>style.visibility</p:attrName>
                                        </p:attrNameLst>
                                      </p:cBhvr>
                                      <p:to>
                                        <p:strVal val="visible"/>
                                      </p:to>
                                    </p:set>
                                    <p:animEffect transition="in" filter="fade">
                                      <p:cBhvr>
                                        <p:cTn id="258" dur="500"/>
                                        <p:tgtEl>
                                          <p:spTgt spid="216"/>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217"/>
                                        </p:tgtEl>
                                        <p:attrNameLst>
                                          <p:attrName>style.visibility</p:attrName>
                                        </p:attrNameLst>
                                      </p:cBhvr>
                                      <p:to>
                                        <p:strVal val="visible"/>
                                      </p:to>
                                    </p:set>
                                    <p:animEffect transition="in" filter="fade">
                                      <p:cBhvr>
                                        <p:cTn id="261" dur="500"/>
                                        <p:tgtEl>
                                          <p:spTgt spid="21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18"/>
                                        </p:tgtEl>
                                        <p:attrNameLst>
                                          <p:attrName>style.visibility</p:attrName>
                                        </p:attrNameLst>
                                      </p:cBhvr>
                                      <p:to>
                                        <p:strVal val="visible"/>
                                      </p:to>
                                    </p:set>
                                    <p:animEffect transition="in" filter="fade">
                                      <p:cBhvr>
                                        <p:cTn id="264" dur="500"/>
                                        <p:tgtEl>
                                          <p:spTgt spid="218"/>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89"/>
                                        </p:tgtEl>
                                        <p:attrNameLst>
                                          <p:attrName>style.visibility</p:attrName>
                                        </p:attrNameLst>
                                      </p:cBhvr>
                                      <p:to>
                                        <p:strVal val="visible"/>
                                      </p:to>
                                    </p:set>
                                    <p:animEffect transition="in" filter="fade">
                                      <p:cBhvr>
                                        <p:cTn id="267" dur="500"/>
                                        <p:tgtEl>
                                          <p:spTgt spid="289"/>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290"/>
                                        </p:tgtEl>
                                        <p:attrNameLst>
                                          <p:attrName>style.visibility</p:attrName>
                                        </p:attrNameLst>
                                      </p:cBhvr>
                                      <p:to>
                                        <p:strVal val="visible"/>
                                      </p:to>
                                    </p:set>
                                    <p:animEffect transition="in" filter="fade">
                                      <p:cBhvr>
                                        <p:cTn id="270" dur="500"/>
                                        <p:tgtEl>
                                          <p:spTgt spid="290"/>
                                        </p:tgtEl>
                                      </p:cBhvr>
                                    </p:animEffect>
                                  </p:childTnLst>
                                </p:cTn>
                              </p:par>
                            </p:childTnLst>
                          </p:cTn>
                        </p:par>
                      </p:childTnLst>
                    </p:cTn>
                  </p:par>
                  <p:par>
                    <p:cTn id="271" fill="hold">
                      <p:stCondLst>
                        <p:cond delay="indefinite"/>
                      </p:stCondLst>
                      <p:childTnLst>
                        <p:par>
                          <p:cTn id="272" fill="hold">
                            <p:stCondLst>
                              <p:cond delay="0"/>
                            </p:stCondLst>
                            <p:childTnLst>
                              <p:par>
                                <p:cTn id="273" presetID="10" presetClass="entr" presetSubtype="0" fill="hold" grpId="0" nodeType="clickEffect">
                                  <p:stCondLst>
                                    <p:cond delay="0"/>
                                  </p:stCondLst>
                                  <p:childTnLst>
                                    <p:set>
                                      <p:cBhvr>
                                        <p:cTn id="274" dur="1" fill="hold">
                                          <p:stCondLst>
                                            <p:cond delay="0"/>
                                          </p:stCondLst>
                                        </p:cTn>
                                        <p:tgtEl>
                                          <p:spTgt spid="219"/>
                                        </p:tgtEl>
                                        <p:attrNameLst>
                                          <p:attrName>style.visibility</p:attrName>
                                        </p:attrNameLst>
                                      </p:cBhvr>
                                      <p:to>
                                        <p:strVal val="visible"/>
                                      </p:to>
                                    </p:set>
                                    <p:animEffect transition="in" filter="fade">
                                      <p:cBhvr>
                                        <p:cTn id="275" dur="500"/>
                                        <p:tgtEl>
                                          <p:spTgt spid="219"/>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220"/>
                                        </p:tgtEl>
                                        <p:attrNameLst>
                                          <p:attrName>style.visibility</p:attrName>
                                        </p:attrNameLst>
                                      </p:cBhvr>
                                      <p:to>
                                        <p:strVal val="visible"/>
                                      </p:to>
                                    </p:set>
                                    <p:animEffect transition="in" filter="fade">
                                      <p:cBhvr>
                                        <p:cTn id="278" dur="500"/>
                                        <p:tgtEl>
                                          <p:spTgt spid="220"/>
                                        </p:tgtEl>
                                      </p:cBhvr>
                                    </p:animEffect>
                                  </p:childTnLst>
                                </p:cTn>
                              </p:par>
                            </p:childTnLst>
                          </p:cTn>
                        </p:par>
                      </p:childTnLst>
                    </p:cTn>
                  </p:par>
                  <p:par>
                    <p:cTn id="279" fill="hold">
                      <p:stCondLst>
                        <p:cond delay="indefinite"/>
                      </p:stCondLst>
                      <p:childTnLst>
                        <p:par>
                          <p:cTn id="280" fill="hold">
                            <p:stCondLst>
                              <p:cond delay="0"/>
                            </p:stCondLst>
                            <p:childTnLst>
                              <p:par>
                                <p:cTn id="281" presetID="10" presetClass="entr" presetSubtype="0" fill="hold" grpId="0" nodeType="clickEffect">
                                  <p:stCondLst>
                                    <p:cond delay="0"/>
                                  </p:stCondLst>
                                  <p:childTnLst>
                                    <p:set>
                                      <p:cBhvr>
                                        <p:cTn id="282" dur="1" fill="hold">
                                          <p:stCondLst>
                                            <p:cond delay="0"/>
                                          </p:stCondLst>
                                        </p:cTn>
                                        <p:tgtEl>
                                          <p:spTgt spid="223"/>
                                        </p:tgtEl>
                                        <p:attrNameLst>
                                          <p:attrName>style.visibility</p:attrName>
                                        </p:attrNameLst>
                                      </p:cBhvr>
                                      <p:to>
                                        <p:strVal val="visible"/>
                                      </p:to>
                                    </p:set>
                                    <p:animEffect transition="in" filter="fade">
                                      <p:cBhvr>
                                        <p:cTn id="283" dur="500"/>
                                        <p:tgtEl>
                                          <p:spTgt spid="223"/>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224"/>
                                        </p:tgtEl>
                                        <p:attrNameLst>
                                          <p:attrName>style.visibility</p:attrName>
                                        </p:attrNameLst>
                                      </p:cBhvr>
                                      <p:to>
                                        <p:strVal val="visible"/>
                                      </p:to>
                                    </p:set>
                                    <p:animEffect transition="in" filter="fade">
                                      <p:cBhvr>
                                        <p:cTn id="286" dur="500"/>
                                        <p:tgtEl>
                                          <p:spTgt spid="224"/>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251"/>
                                        </p:tgtEl>
                                        <p:attrNameLst>
                                          <p:attrName>style.visibility</p:attrName>
                                        </p:attrNameLst>
                                      </p:cBhvr>
                                      <p:to>
                                        <p:strVal val="visible"/>
                                      </p:to>
                                    </p:set>
                                    <p:animEffect transition="in" filter="fade">
                                      <p:cBhvr>
                                        <p:cTn id="289" dur="500"/>
                                        <p:tgtEl>
                                          <p:spTgt spid="251"/>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252"/>
                                        </p:tgtEl>
                                        <p:attrNameLst>
                                          <p:attrName>style.visibility</p:attrName>
                                        </p:attrNameLst>
                                      </p:cBhvr>
                                      <p:to>
                                        <p:strVal val="visible"/>
                                      </p:to>
                                    </p:set>
                                    <p:animEffect transition="in" filter="fade">
                                      <p:cBhvr>
                                        <p:cTn id="292" dur="500"/>
                                        <p:tgtEl>
                                          <p:spTgt spid="252"/>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253"/>
                                        </p:tgtEl>
                                        <p:attrNameLst>
                                          <p:attrName>style.visibility</p:attrName>
                                        </p:attrNameLst>
                                      </p:cBhvr>
                                      <p:to>
                                        <p:strVal val="visible"/>
                                      </p:to>
                                    </p:set>
                                    <p:animEffect transition="in" filter="fade">
                                      <p:cBhvr>
                                        <p:cTn id="295" dur="500"/>
                                        <p:tgtEl>
                                          <p:spTgt spid="253"/>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254"/>
                                        </p:tgtEl>
                                        <p:attrNameLst>
                                          <p:attrName>style.visibility</p:attrName>
                                        </p:attrNameLst>
                                      </p:cBhvr>
                                      <p:to>
                                        <p:strVal val="visible"/>
                                      </p:to>
                                    </p:set>
                                    <p:animEffect transition="in" filter="fade">
                                      <p:cBhvr>
                                        <p:cTn id="298" dur="500"/>
                                        <p:tgtEl>
                                          <p:spTgt spid="254"/>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255"/>
                                        </p:tgtEl>
                                        <p:attrNameLst>
                                          <p:attrName>style.visibility</p:attrName>
                                        </p:attrNameLst>
                                      </p:cBhvr>
                                      <p:to>
                                        <p:strVal val="visible"/>
                                      </p:to>
                                    </p:set>
                                    <p:animEffect transition="in" filter="fade">
                                      <p:cBhvr>
                                        <p:cTn id="301" dur="500"/>
                                        <p:tgtEl>
                                          <p:spTgt spid="255"/>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256"/>
                                        </p:tgtEl>
                                        <p:attrNameLst>
                                          <p:attrName>style.visibility</p:attrName>
                                        </p:attrNameLst>
                                      </p:cBhvr>
                                      <p:to>
                                        <p:strVal val="visible"/>
                                      </p:to>
                                    </p:set>
                                    <p:animEffect transition="in" filter="fade">
                                      <p:cBhvr>
                                        <p:cTn id="304" dur="500"/>
                                        <p:tgtEl>
                                          <p:spTgt spid="256"/>
                                        </p:tgtEl>
                                      </p:cBhvr>
                                    </p:animEffect>
                                  </p:childTnLst>
                                </p:cTn>
                              </p:par>
                            </p:childTnLst>
                          </p:cTn>
                        </p:par>
                      </p:childTnLst>
                    </p:cTn>
                  </p:par>
                  <p:par>
                    <p:cTn id="305" fill="hold">
                      <p:stCondLst>
                        <p:cond delay="indefinite"/>
                      </p:stCondLst>
                      <p:childTnLst>
                        <p:par>
                          <p:cTn id="306" fill="hold">
                            <p:stCondLst>
                              <p:cond delay="0"/>
                            </p:stCondLst>
                            <p:childTnLst>
                              <p:par>
                                <p:cTn id="307" presetID="10" presetClass="entr" presetSubtype="0" fill="hold" grpId="0" nodeType="clickEffect">
                                  <p:stCondLst>
                                    <p:cond delay="0"/>
                                  </p:stCondLst>
                                  <p:childTnLst>
                                    <p:set>
                                      <p:cBhvr>
                                        <p:cTn id="308" dur="1" fill="hold">
                                          <p:stCondLst>
                                            <p:cond delay="0"/>
                                          </p:stCondLst>
                                        </p:cTn>
                                        <p:tgtEl>
                                          <p:spTgt spid="213"/>
                                        </p:tgtEl>
                                        <p:attrNameLst>
                                          <p:attrName>style.visibility</p:attrName>
                                        </p:attrNameLst>
                                      </p:cBhvr>
                                      <p:to>
                                        <p:strVal val="visible"/>
                                      </p:to>
                                    </p:set>
                                    <p:animEffect transition="in" filter="fade">
                                      <p:cBhvr>
                                        <p:cTn id="309" dur="500"/>
                                        <p:tgtEl>
                                          <p:spTgt spid="213"/>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214"/>
                                        </p:tgtEl>
                                        <p:attrNameLst>
                                          <p:attrName>style.visibility</p:attrName>
                                        </p:attrNameLst>
                                      </p:cBhvr>
                                      <p:to>
                                        <p:strVal val="visible"/>
                                      </p:to>
                                    </p:set>
                                    <p:animEffect transition="in" filter="fade">
                                      <p:cBhvr>
                                        <p:cTn id="312" dur="500"/>
                                        <p:tgtEl>
                                          <p:spTgt spid="214"/>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ntr" presetSubtype="0" fill="hold" grpId="0" nodeType="clickEffect">
                                  <p:stCondLst>
                                    <p:cond delay="0"/>
                                  </p:stCondLst>
                                  <p:childTnLst>
                                    <p:set>
                                      <p:cBhvr>
                                        <p:cTn id="316" dur="1" fill="hold">
                                          <p:stCondLst>
                                            <p:cond delay="0"/>
                                          </p:stCondLst>
                                        </p:cTn>
                                        <p:tgtEl>
                                          <p:spTgt spid="221"/>
                                        </p:tgtEl>
                                        <p:attrNameLst>
                                          <p:attrName>style.visibility</p:attrName>
                                        </p:attrNameLst>
                                      </p:cBhvr>
                                      <p:to>
                                        <p:strVal val="visible"/>
                                      </p:to>
                                    </p:set>
                                    <p:animEffect transition="in" filter="fade">
                                      <p:cBhvr>
                                        <p:cTn id="317" dur="500"/>
                                        <p:tgtEl>
                                          <p:spTgt spid="221"/>
                                        </p:tgtEl>
                                      </p:cBhvr>
                                    </p:animEffect>
                                  </p:childTnLst>
                                </p:cTn>
                              </p:par>
                              <p:par>
                                <p:cTn id="318" presetID="10" presetClass="entr" presetSubtype="0" fill="hold" grpId="0" nodeType="withEffect">
                                  <p:stCondLst>
                                    <p:cond delay="0"/>
                                  </p:stCondLst>
                                  <p:childTnLst>
                                    <p:set>
                                      <p:cBhvr>
                                        <p:cTn id="319" dur="1" fill="hold">
                                          <p:stCondLst>
                                            <p:cond delay="0"/>
                                          </p:stCondLst>
                                        </p:cTn>
                                        <p:tgtEl>
                                          <p:spTgt spid="222"/>
                                        </p:tgtEl>
                                        <p:attrNameLst>
                                          <p:attrName>style.visibility</p:attrName>
                                        </p:attrNameLst>
                                      </p:cBhvr>
                                      <p:to>
                                        <p:strVal val="visible"/>
                                      </p:to>
                                    </p:set>
                                    <p:animEffect transition="in" filter="fade">
                                      <p:cBhvr>
                                        <p:cTn id="320" dur="500"/>
                                        <p:tgtEl>
                                          <p:spTgt spid="222"/>
                                        </p:tgtEl>
                                      </p:cBhvr>
                                    </p:animEffect>
                                  </p:childTnLst>
                                </p:cTn>
                              </p:par>
                            </p:childTnLst>
                          </p:cTn>
                        </p:par>
                      </p:childTnLst>
                    </p:cTn>
                  </p:par>
                  <p:par>
                    <p:cTn id="321" fill="hold">
                      <p:stCondLst>
                        <p:cond delay="indefinite"/>
                      </p:stCondLst>
                      <p:childTnLst>
                        <p:par>
                          <p:cTn id="322" fill="hold">
                            <p:stCondLst>
                              <p:cond delay="0"/>
                            </p:stCondLst>
                            <p:childTnLst>
                              <p:par>
                                <p:cTn id="323" presetID="10" presetClass="entr" presetSubtype="0" fill="hold" grpId="0" nodeType="clickEffect">
                                  <p:stCondLst>
                                    <p:cond delay="0"/>
                                  </p:stCondLst>
                                  <p:childTnLst>
                                    <p:set>
                                      <p:cBhvr>
                                        <p:cTn id="324" dur="1" fill="hold">
                                          <p:stCondLst>
                                            <p:cond delay="0"/>
                                          </p:stCondLst>
                                        </p:cTn>
                                        <p:tgtEl>
                                          <p:spTgt spid="225"/>
                                        </p:tgtEl>
                                        <p:attrNameLst>
                                          <p:attrName>style.visibility</p:attrName>
                                        </p:attrNameLst>
                                      </p:cBhvr>
                                      <p:to>
                                        <p:strVal val="visible"/>
                                      </p:to>
                                    </p:set>
                                    <p:animEffect transition="in" filter="fade">
                                      <p:cBhvr>
                                        <p:cTn id="325" dur="500"/>
                                        <p:tgtEl>
                                          <p:spTgt spid="225"/>
                                        </p:tgtEl>
                                      </p:cBhvr>
                                    </p:animEffect>
                                  </p:childTnLst>
                                </p:cTn>
                              </p:par>
                              <p:par>
                                <p:cTn id="326" presetID="10" presetClass="entr" presetSubtype="0" fill="hold" grpId="0" nodeType="withEffect">
                                  <p:stCondLst>
                                    <p:cond delay="0"/>
                                  </p:stCondLst>
                                  <p:childTnLst>
                                    <p:set>
                                      <p:cBhvr>
                                        <p:cTn id="327" dur="1" fill="hold">
                                          <p:stCondLst>
                                            <p:cond delay="0"/>
                                          </p:stCondLst>
                                        </p:cTn>
                                        <p:tgtEl>
                                          <p:spTgt spid="226"/>
                                        </p:tgtEl>
                                        <p:attrNameLst>
                                          <p:attrName>style.visibility</p:attrName>
                                        </p:attrNameLst>
                                      </p:cBhvr>
                                      <p:to>
                                        <p:strVal val="visible"/>
                                      </p:to>
                                    </p:set>
                                    <p:animEffect transition="in" filter="fade">
                                      <p:cBhvr>
                                        <p:cTn id="328" dur="500"/>
                                        <p:tgtEl>
                                          <p:spTgt spid="226"/>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291"/>
                                        </p:tgtEl>
                                        <p:attrNameLst>
                                          <p:attrName>style.visibility</p:attrName>
                                        </p:attrNameLst>
                                      </p:cBhvr>
                                      <p:to>
                                        <p:strVal val="visible"/>
                                      </p:to>
                                    </p:set>
                                    <p:animEffect transition="in" filter="fade">
                                      <p:cBhvr>
                                        <p:cTn id="331" dur="500"/>
                                        <p:tgtEl>
                                          <p:spTgt spid="291"/>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292"/>
                                        </p:tgtEl>
                                        <p:attrNameLst>
                                          <p:attrName>style.visibility</p:attrName>
                                        </p:attrNameLst>
                                      </p:cBhvr>
                                      <p:to>
                                        <p:strVal val="visible"/>
                                      </p:to>
                                    </p:set>
                                    <p:animEffect transition="in" filter="fade">
                                      <p:cBhvr>
                                        <p:cTn id="334" dur="500"/>
                                        <p:tgtEl>
                                          <p:spTgt spid="292"/>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93"/>
                                        </p:tgtEl>
                                        <p:attrNameLst>
                                          <p:attrName>style.visibility</p:attrName>
                                        </p:attrNameLst>
                                      </p:cBhvr>
                                      <p:to>
                                        <p:strVal val="visible"/>
                                      </p:to>
                                    </p:set>
                                    <p:animEffect transition="in" filter="fade">
                                      <p:cBhvr>
                                        <p:cTn id="337" dur="500"/>
                                        <p:tgtEl>
                                          <p:spTgt spid="293"/>
                                        </p:tgtEl>
                                      </p:cBhvr>
                                    </p:animEffect>
                                  </p:childTnLst>
                                </p:cTn>
                              </p:par>
                              <p:par>
                                <p:cTn id="338" presetID="10" presetClass="entr" presetSubtype="0" fill="hold" grpId="0" nodeType="withEffect">
                                  <p:stCondLst>
                                    <p:cond delay="0"/>
                                  </p:stCondLst>
                                  <p:childTnLst>
                                    <p:set>
                                      <p:cBhvr>
                                        <p:cTn id="339" dur="1" fill="hold">
                                          <p:stCondLst>
                                            <p:cond delay="0"/>
                                          </p:stCondLst>
                                        </p:cTn>
                                        <p:tgtEl>
                                          <p:spTgt spid="294"/>
                                        </p:tgtEl>
                                        <p:attrNameLst>
                                          <p:attrName>style.visibility</p:attrName>
                                        </p:attrNameLst>
                                      </p:cBhvr>
                                      <p:to>
                                        <p:strVal val="visible"/>
                                      </p:to>
                                    </p:set>
                                    <p:animEffect transition="in" filter="fade">
                                      <p:cBhvr>
                                        <p:cTn id="340" dur="500"/>
                                        <p:tgtEl>
                                          <p:spTgt spid="294"/>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95"/>
                                        </p:tgtEl>
                                        <p:attrNameLst>
                                          <p:attrName>style.visibility</p:attrName>
                                        </p:attrNameLst>
                                      </p:cBhvr>
                                      <p:to>
                                        <p:strVal val="visible"/>
                                      </p:to>
                                    </p:set>
                                    <p:animEffect transition="in" filter="fade">
                                      <p:cBhvr>
                                        <p:cTn id="343" dur="500"/>
                                        <p:tgtEl>
                                          <p:spTgt spid="295"/>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296"/>
                                        </p:tgtEl>
                                        <p:attrNameLst>
                                          <p:attrName>style.visibility</p:attrName>
                                        </p:attrNameLst>
                                      </p:cBhvr>
                                      <p:to>
                                        <p:strVal val="visible"/>
                                      </p:to>
                                    </p:set>
                                    <p:animEffect transition="in" filter="fade">
                                      <p:cBhvr>
                                        <p:cTn id="346"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92" grpId="0"/>
      <p:bldP spid="193" grpId="0"/>
      <p:bldP spid="194" grpId="0"/>
      <p:bldP spid="195" grpId="0"/>
      <p:bldP spid="196" grpId="0"/>
      <p:bldP spid="197" grpId="0"/>
      <p:bldP spid="198" grpId="0"/>
      <p:bldP spid="199" grpId="0"/>
      <p:bldP spid="200" grpId="0"/>
      <p:bldP spid="201" grpId="0"/>
      <p:bldP spid="202" grpId="0"/>
      <p:bldP spid="210" grpId="0"/>
      <p:bldP spid="211" grpId="0"/>
      <p:bldP spid="212" grpId="0"/>
      <p:bldP spid="213" grpId="0"/>
      <p:bldP spid="214" grpId="0"/>
      <p:bldP spid="215" grpId="0"/>
      <p:bldP spid="216" grpId="0"/>
      <p:bldP spid="217" grpId="0"/>
      <p:bldP spid="218" grpId="0"/>
      <p:bldP spid="219" grpId="0"/>
      <p:bldP spid="220" grpId="0"/>
      <p:bldP spid="221" grpId="0"/>
      <p:bldP spid="222" grpId="0"/>
      <p:bldP spid="223" grpId="0"/>
      <p:bldP spid="224" grpId="0"/>
      <p:bldP spid="225" grpId="0"/>
      <p:bldP spid="226" grpId="0"/>
      <p:bldP spid="227" grpId="0"/>
      <p:bldP spid="228" grpId="0"/>
      <p:bldP spid="235" grpId="0" animBg="1"/>
      <p:bldP spid="236" grpId="0" animBg="1"/>
      <p:bldP spid="237" grpId="0" animBg="1"/>
      <p:bldP spid="238" grpId="0" animBg="1"/>
      <p:bldP spid="243" grpId="0" animBg="1"/>
      <p:bldP spid="244"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160"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1336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P1:	</a:t>
            </a:r>
            <a:br>
              <a:rPr lang="en-US" altLang="en-US" dirty="0" smtClean="0"/>
            </a:br>
            <a:r>
              <a:rPr lang="en-US" dirty="0">
                <a:solidFill>
                  <a:prstClr val="black"/>
                </a:solidFill>
              </a:rPr>
              <a:t>Analyze and record transactions for merchandise purchases using a perpetual </a:t>
            </a:r>
            <a:r>
              <a:rPr lang="en-US" dirty="0" smtClean="0">
                <a:solidFill>
                  <a:prstClr val="black"/>
                </a:solidFill>
              </a:rPr>
              <a:t>system.</a:t>
            </a:r>
            <a:r>
              <a:rPr lang="en-US" dirty="0" smtClean="0"/>
              <a:t/>
            </a:r>
            <a:br>
              <a:rPr 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813719"/>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31460" y="5506966"/>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13</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457200"/>
            <a:ext cx="8229600" cy="960438"/>
          </a:xfrm>
        </p:spPr>
        <p:txBody>
          <a:bodyPr/>
          <a:lstStyle/>
          <a:p>
            <a:pPr eaLnBrk="1" hangingPunct="1"/>
            <a:r>
              <a:rPr lang="en-US" altLang="en-US" b="1" dirty="0" smtClean="0"/>
              <a:t>Purchases </a:t>
            </a:r>
            <a:r>
              <a:rPr lang="en-US" altLang="en-US" b="1" u="sng" dirty="0" smtClean="0"/>
              <a:t>without</a:t>
            </a:r>
            <a:r>
              <a:rPr lang="en-US" altLang="en-US" b="1" dirty="0" smtClean="0"/>
              <a:t> Cash Discounts</a:t>
            </a:r>
          </a:p>
        </p:txBody>
      </p:sp>
      <p:sp>
        <p:nvSpPr>
          <p:cNvPr id="21507" name="Rectangle 3"/>
          <p:cNvSpPr>
            <a:spLocks noChangeArrowheads="1"/>
          </p:cNvSpPr>
          <p:nvPr/>
        </p:nvSpPr>
        <p:spPr bwMode="auto">
          <a:xfrm>
            <a:off x="547688" y="1800225"/>
            <a:ext cx="8001000" cy="914400"/>
          </a:xfrm>
          <a:prstGeom prst="rect">
            <a:avLst/>
          </a:prstGeom>
          <a:solidFill>
            <a:schemeClr val="bg2">
              <a:lumMod val="9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lstStyle/>
          <a:p>
            <a:pPr marL="342900" indent="-342900" algn="ctr">
              <a:spcBef>
                <a:spcPct val="20000"/>
              </a:spcBef>
              <a:buSzPct val="85000"/>
              <a:buFont typeface="Wingdings" pitchFamily="-107" charset="2"/>
              <a:buNone/>
              <a:defRPr/>
            </a:pPr>
            <a:r>
              <a:rPr lang="en-US" sz="2600" dirty="0">
                <a:solidFill>
                  <a:srgbClr val="C00000"/>
                </a:solidFill>
                <a:latin typeface="Arial" charset="0"/>
              </a:rPr>
              <a:t>    On November 2, Z-Mart purchased </a:t>
            </a:r>
            <a:r>
              <a:rPr lang="en-US" sz="2600" dirty="0" smtClean="0">
                <a:solidFill>
                  <a:srgbClr val="C00000"/>
                </a:solidFill>
                <a:latin typeface="Arial" charset="0"/>
              </a:rPr>
              <a:t>$</a:t>
            </a:r>
            <a:r>
              <a:rPr lang="en-US" sz="2600" dirty="0">
                <a:solidFill>
                  <a:srgbClr val="C00000"/>
                </a:solidFill>
                <a:latin typeface="Arial" charset="0"/>
              </a:rPr>
              <a:t>5</a:t>
            </a:r>
            <a:r>
              <a:rPr lang="en-US" sz="2600" dirty="0" smtClean="0">
                <a:solidFill>
                  <a:srgbClr val="C00000"/>
                </a:solidFill>
                <a:latin typeface="Arial" charset="0"/>
              </a:rPr>
              <a:t>00 </a:t>
            </a:r>
            <a:r>
              <a:rPr lang="en-US" sz="2600" dirty="0">
                <a:solidFill>
                  <a:srgbClr val="C00000"/>
                </a:solidFill>
                <a:latin typeface="Arial" charset="0"/>
              </a:rPr>
              <a:t>of merchandise inventory for cash.</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4000520E-7C2F-4240-8243-F86F5F3F06E6}" type="slidenum">
              <a:rPr lang="en-US" smtClean="0"/>
              <a:pPr>
                <a:defRPr/>
              </a:pPr>
              <a:t>14</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latin typeface="Calibri"/>
              </a:rPr>
              <a:t>Analyze and record transactions for merchandise purchases using a perpetual system.</a:t>
            </a:r>
          </a:p>
        </p:txBody>
      </p:sp>
      <p:pic>
        <p:nvPicPr>
          <p:cNvPr id="2" name="Picture 1"/>
          <p:cNvPicPr>
            <a:picLocks noChangeAspect="1"/>
          </p:cNvPicPr>
          <p:nvPr/>
        </p:nvPicPr>
        <p:blipFill>
          <a:blip r:embed="rId3"/>
          <a:stretch>
            <a:fillRect/>
          </a:stretch>
        </p:blipFill>
        <p:spPr>
          <a:xfrm>
            <a:off x="764034" y="3500470"/>
            <a:ext cx="7922766" cy="8715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31863" y="381000"/>
            <a:ext cx="7373937" cy="1066800"/>
          </a:xfrm>
        </p:spPr>
        <p:txBody>
          <a:bodyPr/>
          <a:lstStyle/>
          <a:p>
            <a:pPr eaLnBrk="1" hangingPunct="1"/>
            <a:r>
              <a:rPr lang="en-US" altLang="en-US" b="1" dirty="0" smtClean="0"/>
              <a:t>Credit Terms</a:t>
            </a:r>
          </a:p>
        </p:txBody>
      </p:sp>
      <p:sp>
        <p:nvSpPr>
          <p:cNvPr id="27651" name="Rectangle 3"/>
          <p:cNvSpPr>
            <a:spLocks noGrp="1" noChangeArrowheads="1"/>
          </p:cNvSpPr>
          <p:nvPr>
            <p:ph type="body" idx="4294967295"/>
          </p:nvPr>
        </p:nvSpPr>
        <p:spPr>
          <a:xfrm>
            <a:off x="685800" y="1600200"/>
            <a:ext cx="7889875" cy="1066800"/>
          </a:xfrm>
          <a:solidFill>
            <a:schemeClr val="accent2"/>
          </a:solidFill>
          <a:ln w="12700">
            <a:solidFill>
              <a:srgbClr val="002060"/>
            </a:solidFill>
          </a:ln>
        </p:spPr>
        <p:txBody>
          <a:bodyPr lIns="90488" tIns="44450" rIns="90488" bIns="44450"/>
          <a:lstStyle/>
          <a:p>
            <a:pPr algn="ctr" eaLnBrk="1" hangingPunct="1">
              <a:lnSpc>
                <a:spcPct val="90000"/>
              </a:lnSpc>
              <a:buFont typeface="Wingdings" pitchFamily="-107" charset="2"/>
              <a:buNone/>
              <a:defRPr/>
            </a:pPr>
            <a:r>
              <a:rPr lang="en-US" dirty="0">
                <a:solidFill>
                  <a:schemeClr val="bg1"/>
                </a:solidFill>
                <a:effectLst>
                  <a:outerShdw blurRad="38100" dist="38100" dir="2700000" algn="tl">
                    <a:srgbClr val="000000">
                      <a:alpha val="43137"/>
                    </a:srgbClr>
                  </a:outerShdw>
                </a:effectLst>
              </a:rPr>
              <a:t>    A deduction from the invoice price granted to induce early payment of the amount due.</a:t>
            </a:r>
          </a:p>
        </p:txBody>
      </p:sp>
      <p:pic>
        <p:nvPicPr>
          <p:cNvPr id="189445" name="Picture 2"/>
          <p:cNvPicPr>
            <a:picLocks noChangeAspect="1" noChangeArrowheads="1"/>
          </p:cNvPicPr>
          <p:nvPr/>
        </p:nvPicPr>
        <p:blipFill>
          <a:blip r:embed="rId3" cstate="print"/>
          <a:srcRect/>
          <a:stretch>
            <a:fillRect/>
          </a:stretch>
        </p:blipFill>
        <p:spPr bwMode="auto">
          <a:xfrm>
            <a:off x="266700" y="3048000"/>
            <a:ext cx="8610600" cy="3038475"/>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15</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latin typeface="Calibri"/>
              </a:rPr>
              <a:t>Analyze and record transactions for merchandise purchases using a perpetual system.</a:t>
            </a:r>
          </a:p>
        </p:txBody>
      </p:sp>
      <p:sp>
        <p:nvSpPr>
          <p:cNvPr id="9" name="TextBox 8"/>
          <p:cNvSpPr txBox="1"/>
          <p:nvPr/>
        </p:nvSpPr>
        <p:spPr>
          <a:xfrm>
            <a:off x="7660105" y="30480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5.5</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1000" y="1676400"/>
            <a:ext cx="8216900" cy="2501900"/>
          </a:xfrm>
          <a:prstGeom prst="rect">
            <a:avLst/>
          </a:prstGeom>
          <a:solidFill>
            <a:schemeClr val="accent2">
              <a:lumMod val="40000"/>
              <a:lumOff val="60000"/>
            </a:schemeClr>
          </a:solidFill>
          <a:ln w="12700">
            <a:solidFill>
              <a:schemeClr val="tx2"/>
            </a:solidFill>
            <a:miter lim="800000"/>
            <a:headEnd/>
            <a:tailEnd/>
          </a:ln>
          <a:effectLst>
            <a:outerShdw blurRad="50800" dist="38100" dir="2700000" algn="tl" rotWithShape="0">
              <a:prstClr val="black">
                <a:alpha val="40000"/>
              </a:prstClr>
            </a:outerShdw>
          </a:effectLst>
        </p:spPr>
        <p:txBody>
          <a:bodyPr wrap="none" lIns="90488" tIns="44450" rIns="90488" bIns="44450" anchor="ctr"/>
          <a:lstStyle/>
          <a:p>
            <a:pPr algn="ctr">
              <a:defRPr/>
            </a:pPr>
            <a:r>
              <a:rPr lang="en-US" sz="15000" dirty="0" smtClean="0">
                <a:solidFill>
                  <a:schemeClr val="accent2">
                    <a:lumMod val="50000"/>
                  </a:schemeClr>
                </a:solidFill>
                <a:effectLst>
                  <a:outerShdw blurRad="38100" dist="38100" dir="2700000" algn="tl">
                    <a:srgbClr val="000000">
                      <a:alpha val="43137"/>
                    </a:srgbClr>
                  </a:outerShdw>
                </a:effectLst>
                <a:latin typeface="Times New Roman" pitchFamily="18" charset="0"/>
              </a:rPr>
              <a:t>2/10,</a:t>
            </a:r>
            <a:r>
              <a:rPr lang="en-US" sz="6000" dirty="0">
                <a:solidFill>
                  <a:schemeClr val="accent2">
                    <a:lumMod val="50000"/>
                  </a:schemeClr>
                </a:solidFill>
                <a:effectLst>
                  <a:outerShdw blurRad="38100" dist="38100" dir="2700000" algn="tl">
                    <a:srgbClr val="000000">
                      <a:alpha val="43137"/>
                    </a:srgbClr>
                  </a:outerShdw>
                </a:effectLst>
                <a:latin typeface="Times New Roman" pitchFamily="18" charset="0"/>
              </a:rPr>
              <a:t> </a:t>
            </a:r>
            <a:r>
              <a:rPr lang="en-US" sz="15000" dirty="0" smtClean="0">
                <a:solidFill>
                  <a:schemeClr val="accent2">
                    <a:lumMod val="50000"/>
                  </a:schemeClr>
                </a:solidFill>
                <a:effectLst>
                  <a:outerShdw blurRad="38100" dist="38100" dir="2700000" algn="tl">
                    <a:srgbClr val="000000">
                      <a:alpha val="43137"/>
                    </a:srgbClr>
                  </a:outerShdw>
                </a:effectLst>
                <a:latin typeface="Times New Roman" pitchFamily="18" charset="0"/>
              </a:rPr>
              <a:t>n/30</a:t>
            </a:r>
            <a:endParaRPr lang="en-US" sz="15000" dirty="0">
              <a:solidFill>
                <a:schemeClr val="accent2">
                  <a:lumMod val="50000"/>
                </a:schemeClr>
              </a:solidFill>
              <a:effectLst>
                <a:outerShdw blurRad="38100" dist="38100" dir="2700000" algn="tl">
                  <a:srgbClr val="000000">
                    <a:alpha val="43137"/>
                  </a:srgbClr>
                </a:outerShdw>
              </a:effectLst>
              <a:latin typeface="Times New Roman" pitchFamily="18" charset="0"/>
            </a:endParaRPr>
          </a:p>
        </p:txBody>
      </p:sp>
      <p:grpSp>
        <p:nvGrpSpPr>
          <p:cNvPr id="190467" name="Group 5"/>
          <p:cNvGrpSpPr>
            <a:grpSpLocks/>
          </p:cNvGrpSpPr>
          <p:nvPr/>
        </p:nvGrpSpPr>
        <p:grpSpPr bwMode="auto">
          <a:xfrm>
            <a:off x="492125" y="3803650"/>
            <a:ext cx="1508125" cy="2159000"/>
            <a:chOff x="458" y="2448"/>
            <a:chExt cx="950" cy="1360"/>
          </a:xfrm>
        </p:grpSpPr>
        <p:sp>
          <p:nvSpPr>
            <p:cNvPr id="29702" name="Rectangle 6"/>
            <p:cNvSpPr>
              <a:spLocks noChangeArrowheads="1"/>
            </p:cNvSpPr>
            <p:nvPr/>
          </p:nvSpPr>
          <p:spPr bwMode="auto">
            <a:xfrm>
              <a:off x="458" y="3364"/>
              <a:ext cx="950" cy="444"/>
            </a:xfrm>
            <a:prstGeom prst="rect">
              <a:avLst/>
            </a:prstGeom>
            <a:solidFill>
              <a:srgbClr val="FFFFFF"/>
            </a:solidFill>
            <a:ln w="25400">
              <a:solidFill>
                <a:schemeClr val="accent2">
                  <a:lumMod val="75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000" b="1" dirty="0">
                  <a:solidFill>
                    <a:schemeClr val="accent2">
                      <a:lumMod val="50000"/>
                    </a:schemeClr>
                  </a:solidFill>
                  <a:latin typeface="Arial" charset="0"/>
                </a:rPr>
                <a:t>Discount Percent</a:t>
              </a:r>
            </a:p>
          </p:txBody>
        </p:sp>
        <p:cxnSp>
          <p:nvCxnSpPr>
            <p:cNvPr id="29703" name="AutoShape 7"/>
            <p:cNvCxnSpPr>
              <a:cxnSpLocks noChangeShapeType="1"/>
              <a:stCxn id="29702" idx="0"/>
            </p:cNvCxnSpPr>
            <p:nvPr/>
          </p:nvCxnSpPr>
          <p:spPr bwMode="auto">
            <a:xfrm flipV="1">
              <a:off x="933" y="2448"/>
              <a:ext cx="3" cy="916"/>
            </a:xfrm>
            <a:prstGeom prst="straightConnector1">
              <a:avLst/>
            </a:prstGeom>
            <a:noFill/>
            <a:ln w="38100">
              <a:solidFill>
                <a:schemeClr val="accent2">
                  <a:lumMod val="75000"/>
                </a:schemeClr>
              </a:solidFill>
              <a:round/>
              <a:headEnd/>
              <a:tailEnd type="triangle" w="med" len="med"/>
            </a:ln>
            <a:effectLst>
              <a:outerShdw dist="28398" dir="3806097" algn="ctr" rotWithShape="0">
                <a:schemeClr val="tx1"/>
              </a:outerShdw>
            </a:effectLst>
          </p:spPr>
        </p:cxnSp>
      </p:grpSp>
      <p:grpSp>
        <p:nvGrpSpPr>
          <p:cNvPr id="3" name="Group 8"/>
          <p:cNvGrpSpPr>
            <a:grpSpLocks/>
          </p:cNvGrpSpPr>
          <p:nvPr/>
        </p:nvGrpSpPr>
        <p:grpSpPr bwMode="auto">
          <a:xfrm>
            <a:off x="2525713" y="3803650"/>
            <a:ext cx="1624012" cy="2362200"/>
            <a:chOff x="1739" y="2448"/>
            <a:chExt cx="1023" cy="1488"/>
          </a:xfrm>
        </p:grpSpPr>
        <p:sp>
          <p:nvSpPr>
            <p:cNvPr id="29705" name="Rectangle 9"/>
            <p:cNvSpPr>
              <a:spLocks noChangeArrowheads="1"/>
            </p:cNvSpPr>
            <p:nvPr/>
          </p:nvSpPr>
          <p:spPr bwMode="auto">
            <a:xfrm>
              <a:off x="1739" y="3096"/>
              <a:ext cx="1023" cy="840"/>
            </a:xfrm>
            <a:prstGeom prst="rect">
              <a:avLst/>
            </a:prstGeom>
            <a:solidFill>
              <a:srgbClr val="FFFFFF"/>
            </a:solidFill>
            <a:ln w="25400">
              <a:solidFill>
                <a:schemeClr val="accent2">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000" b="1" dirty="0">
                  <a:solidFill>
                    <a:schemeClr val="accent2">
                      <a:lumMod val="50000"/>
                    </a:schemeClr>
                  </a:solidFill>
                  <a:latin typeface="Arial" charset="0"/>
                </a:rPr>
                <a:t>Number of Days Discount Is Available</a:t>
              </a:r>
            </a:p>
          </p:txBody>
        </p:sp>
        <p:cxnSp>
          <p:nvCxnSpPr>
            <p:cNvPr id="29706" name="AutoShape 10"/>
            <p:cNvCxnSpPr>
              <a:cxnSpLocks noChangeShapeType="1"/>
              <a:stCxn id="29705" idx="0"/>
            </p:cNvCxnSpPr>
            <p:nvPr/>
          </p:nvCxnSpPr>
          <p:spPr bwMode="auto">
            <a:xfrm flipV="1">
              <a:off x="2251" y="2448"/>
              <a:ext cx="3" cy="640"/>
            </a:xfrm>
            <a:prstGeom prst="straightConnector1">
              <a:avLst/>
            </a:prstGeom>
            <a:noFill/>
            <a:ln w="38100">
              <a:solidFill>
                <a:schemeClr val="accent2">
                  <a:lumMod val="75000"/>
                </a:schemeClr>
              </a:solidFill>
              <a:round/>
              <a:headEnd/>
              <a:tailEnd type="triangle" w="med" len="med"/>
            </a:ln>
            <a:effectLst>
              <a:outerShdw dist="28398" dir="3806097" algn="ctr" rotWithShape="0">
                <a:schemeClr val="tx1"/>
              </a:outerShdw>
            </a:effectLst>
          </p:spPr>
        </p:cxnSp>
      </p:grpSp>
      <p:grpSp>
        <p:nvGrpSpPr>
          <p:cNvPr id="4" name="Group 11"/>
          <p:cNvGrpSpPr>
            <a:grpSpLocks/>
          </p:cNvGrpSpPr>
          <p:nvPr/>
        </p:nvGrpSpPr>
        <p:grpSpPr bwMode="auto">
          <a:xfrm>
            <a:off x="4491038" y="3803650"/>
            <a:ext cx="1598612" cy="2667000"/>
            <a:chOff x="2977" y="2448"/>
            <a:chExt cx="1007" cy="1680"/>
          </a:xfrm>
        </p:grpSpPr>
        <p:sp>
          <p:nvSpPr>
            <p:cNvPr id="29708" name="Rectangle 12"/>
            <p:cNvSpPr>
              <a:spLocks noChangeArrowheads="1"/>
            </p:cNvSpPr>
            <p:nvPr/>
          </p:nvSpPr>
          <p:spPr bwMode="auto">
            <a:xfrm>
              <a:off x="2977" y="3288"/>
              <a:ext cx="1007" cy="840"/>
            </a:xfrm>
            <a:prstGeom prst="rect">
              <a:avLst/>
            </a:prstGeom>
            <a:solidFill>
              <a:srgbClr val="FFFFFF"/>
            </a:solidFill>
            <a:ln w="25400">
              <a:solidFill>
                <a:schemeClr val="accent2">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000" b="1" dirty="0">
                  <a:solidFill>
                    <a:schemeClr val="accent2">
                      <a:lumMod val="50000"/>
                    </a:schemeClr>
                  </a:solidFill>
                  <a:latin typeface="Arial" charset="0"/>
                </a:rPr>
                <a:t>Otherwise, Net (or All) Is Due in 30 Days</a:t>
              </a:r>
            </a:p>
          </p:txBody>
        </p:sp>
        <p:cxnSp>
          <p:nvCxnSpPr>
            <p:cNvPr id="29709" name="AutoShape 13"/>
            <p:cNvCxnSpPr>
              <a:cxnSpLocks noChangeShapeType="1"/>
              <a:stCxn id="29708" idx="0"/>
            </p:cNvCxnSpPr>
            <p:nvPr/>
          </p:nvCxnSpPr>
          <p:spPr bwMode="auto">
            <a:xfrm flipH="1" flipV="1">
              <a:off x="3480" y="2448"/>
              <a:ext cx="1" cy="832"/>
            </a:xfrm>
            <a:prstGeom prst="straightConnector1">
              <a:avLst/>
            </a:prstGeom>
            <a:noFill/>
            <a:ln w="38100">
              <a:solidFill>
                <a:schemeClr val="accent2">
                  <a:lumMod val="75000"/>
                </a:schemeClr>
              </a:solidFill>
              <a:round/>
              <a:headEnd/>
              <a:tailEnd type="triangle" w="med" len="med"/>
            </a:ln>
            <a:effectLst>
              <a:outerShdw dist="28398" dir="3806097" algn="ctr" rotWithShape="0">
                <a:schemeClr val="tx1"/>
              </a:outerShdw>
            </a:effectLst>
          </p:spPr>
        </p:cxnSp>
      </p:grpSp>
      <p:grpSp>
        <p:nvGrpSpPr>
          <p:cNvPr id="5" name="Group 14"/>
          <p:cNvGrpSpPr>
            <a:grpSpLocks/>
          </p:cNvGrpSpPr>
          <p:nvPr/>
        </p:nvGrpSpPr>
        <p:grpSpPr bwMode="auto">
          <a:xfrm>
            <a:off x="6418263" y="3768725"/>
            <a:ext cx="1528762" cy="2193925"/>
            <a:chOff x="4191" y="2426"/>
            <a:chExt cx="963" cy="1382"/>
          </a:xfrm>
        </p:grpSpPr>
        <p:sp>
          <p:nvSpPr>
            <p:cNvPr id="29711" name="Rectangle 15"/>
            <p:cNvSpPr>
              <a:spLocks noChangeArrowheads="1"/>
            </p:cNvSpPr>
            <p:nvPr/>
          </p:nvSpPr>
          <p:spPr bwMode="auto">
            <a:xfrm>
              <a:off x="4191" y="3364"/>
              <a:ext cx="963" cy="444"/>
            </a:xfrm>
            <a:prstGeom prst="rect">
              <a:avLst/>
            </a:prstGeom>
            <a:solidFill>
              <a:srgbClr val="FFFFFF"/>
            </a:solidFill>
            <a:ln w="25400">
              <a:solidFill>
                <a:schemeClr val="accent2">
                  <a:lumMod val="75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000" b="1" dirty="0">
                  <a:solidFill>
                    <a:schemeClr val="accent2">
                      <a:lumMod val="50000"/>
                    </a:schemeClr>
                  </a:solidFill>
                  <a:latin typeface="Arial" charset="0"/>
                </a:rPr>
                <a:t>Credit</a:t>
              </a:r>
              <a:br>
                <a:rPr lang="en-US" sz="2000" b="1" dirty="0">
                  <a:solidFill>
                    <a:schemeClr val="accent2">
                      <a:lumMod val="50000"/>
                    </a:schemeClr>
                  </a:solidFill>
                  <a:latin typeface="Arial" charset="0"/>
                </a:rPr>
              </a:br>
              <a:r>
                <a:rPr lang="en-US" sz="2000" b="1" dirty="0">
                  <a:solidFill>
                    <a:schemeClr val="accent2">
                      <a:lumMod val="50000"/>
                    </a:schemeClr>
                  </a:solidFill>
                  <a:latin typeface="Arial" charset="0"/>
                </a:rPr>
                <a:t>Period</a:t>
              </a:r>
            </a:p>
          </p:txBody>
        </p:sp>
        <p:cxnSp>
          <p:nvCxnSpPr>
            <p:cNvPr id="29712" name="AutoShape 16"/>
            <p:cNvCxnSpPr>
              <a:cxnSpLocks noChangeShapeType="1"/>
              <a:stCxn id="29711" idx="0"/>
            </p:cNvCxnSpPr>
            <p:nvPr/>
          </p:nvCxnSpPr>
          <p:spPr bwMode="auto">
            <a:xfrm flipV="1">
              <a:off x="4673" y="2426"/>
              <a:ext cx="3" cy="938"/>
            </a:xfrm>
            <a:prstGeom prst="straightConnector1">
              <a:avLst/>
            </a:prstGeom>
            <a:noFill/>
            <a:ln w="38100">
              <a:solidFill>
                <a:schemeClr val="accent2">
                  <a:lumMod val="75000"/>
                </a:schemeClr>
              </a:solidFill>
              <a:round/>
              <a:headEnd/>
              <a:tailEnd type="triangle" w="med" len="med"/>
            </a:ln>
            <a:effectLst>
              <a:outerShdw dist="28398" dir="3806097" algn="ctr" rotWithShape="0">
                <a:schemeClr val="tx1"/>
              </a:outerShdw>
            </a:effectLst>
          </p:spPr>
        </p:cxnSp>
      </p:grpSp>
      <p:sp>
        <p:nvSpPr>
          <p:cNvPr id="190471" name="Rectangle 2"/>
          <p:cNvSpPr>
            <a:spLocks noGrp="1" noChangeArrowheads="1"/>
          </p:cNvSpPr>
          <p:nvPr>
            <p:ph type="title"/>
          </p:nvPr>
        </p:nvSpPr>
        <p:spPr>
          <a:xfrm>
            <a:off x="931863" y="533400"/>
            <a:ext cx="7158037" cy="990600"/>
          </a:xfrm>
        </p:spPr>
        <p:txBody>
          <a:bodyPr/>
          <a:lstStyle/>
          <a:p>
            <a:pPr eaLnBrk="1" hangingPunct="1"/>
            <a:r>
              <a:rPr lang="en-US" altLang="en-US" b="1" dirty="0" smtClean="0"/>
              <a:t>Purchase Discounts</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8" name="Slide Number Placeholder 17"/>
          <p:cNvSpPr>
            <a:spLocks noGrp="1"/>
          </p:cNvSpPr>
          <p:nvPr>
            <p:ph type="sldNum" sz="quarter" idx="12"/>
          </p:nvPr>
        </p:nvSpPr>
        <p:spPr/>
        <p:txBody>
          <a:bodyPr/>
          <a:lstStyle/>
          <a:p>
            <a:pPr>
              <a:defRPr/>
            </a:pPr>
            <a:fld id="{503C3CBC-2085-44FA-9ACE-00A0DEA6925A}" type="slidenum">
              <a:rPr lang="en-US" smtClean="0"/>
              <a:pPr>
                <a:defRPr/>
              </a:pPr>
              <a:t>16</a:t>
            </a:fld>
            <a:endParaRPr lang="en-US" dirty="0"/>
          </a:p>
        </p:txBody>
      </p:sp>
      <p:sp>
        <p:nvSpPr>
          <p:cNvPr id="19" name="Rounded Rectangle 1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latin typeface="Calibri"/>
              </a:rPr>
              <a:t>Analyze and record transactions for merchandise purchases using a perpetual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1500"/>
                            </p:stCondLst>
                            <p:childTnLst>
                              <p:par>
                                <p:cTn id="9" presetID="22" presetClass="entr" presetSubtype="4"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nodeType="afterGroup">
                            <p:stCondLst>
                              <p:cond delay="3000"/>
                            </p:stCondLst>
                            <p:childTnLst>
                              <p:par>
                                <p:cTn id="13" presetID="22" presetClass="entr" presetSubtype="4"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4294967295"/>
          </p:nvPr>
        </p:nvSpPr>
        <p:spPr>
          <a:xfrm>
            <a:off x="762000" y="1752600"/>
            <a:ext cx="7661275" cy="1295400"/>
          </a:xfrm>
          <a:solidFill>
            <a:srgbClr val="FFFFCC"/>
          </a:solidFill>
          <a:ln w="12700">
            <a:solidFill>
              <a:schemeClr val="tx2"/>
            </a:solidFill>
          </a:ln>
        </p:spPr>
        <p:txBody>
          <a:bodyPr lIns="90488" tIns="44450" rIns="90488" bIns="44450"/>
          <a:lstStyle/>
          <a:p>
            <a:pPr algn="ctr" eaLnBrk="1" hangingPunct="1">
              <a:lnSpc>
                <a:spcPct val="90000"/>
              </a:lnSpc>
              <a:buFont typeface="Wingdings" pitchFamily="-107" charset="2"/>
              <a:buNone/>
              <a:defRPr/>
            </a:pPr>
            <a:r>
              <a:rPr lang="en-US" dirty="0">
                <a:solidFill>
                  <a:schemeClr val="accent2">
                    <a:lumMod val="50000"/>
                  </a:schemeClr>
                </a:solidFill>
                <a:effectLst>
                  <a:outerShdw blurRad="38100" dist="38100" dir="2700000" algn="tl">
                    <a:srgbClr val="000000">
                      <a:alpha val="43137"/>
                    </a:srgbClr>
                  </a:outerShdw>
                </a:effectLst>
              </a:rPr>
              <a:t>   </a:t>
            </a:r>
            <a:r>
              <a:rPr lang="en-US" dirty="0" smtClean="0">
                <a:solidFill>
                  <a:schemeClr val="accent2">
                    <a:lumMod val="50000"/>
                  </a:schemeClr>
                </a:solidFill>
                <a:effectLst>
                  <a:outerShdw blurRad="38100" dist="38100" dir="2700000" algn="tl">
                    <a:srgbClr val="000000">
                      <a:alpha val="43137"/>
                    </a:srgbClr>
                  </a:outerShdw>
                </a:effectLst>
              </a:rPr>
              <a:t>On November 2, Z-Mart </a:t>
            </a:r>
            <a:r>
              <a:rPr lang="en-US" dirty="0">
                <a:solidFill>
                  <a:schemeClr val="accent2">
                    <a:lumMod val="50000"/>
                  </a:schemeClr>
                </a:solidFill>
                <a:effectLst>
                  <a:outerShdw blurRad="38100" dist="38100" dir="2700000" algn="tl">
                    <a:srgbClr val="000000">
                      <a:alpha val="43137"/>
                    </a:srgbClr>
                  </a:outerShdw>
                </a:effectLst>
              </a:rPr>
              <a:t>purchased </a:t>
            </a:r>
            <a:r>
              <a:rPr lang="en-US" dirty="0" smtClean="0">
                <a:solidFill>
                  <a:schemeClr val="accent2">
                    <a:lumMod val="50000"/>
                  </a:schemeClr>
                </a:solidFill>
                <a:effectLst>
                  <a:outerShdw blurRad="38100" dist="38100" dir="2700000" algn="tl">
                    <a:srgbClr val="000000">
                      <a:alpha val="43137"/>
                    </a:srgbClr>
                  </a:outerShdw>
                </a:effectLst>
              </a:rPr>
              <a:t>$</a:t>
            </a:r>
            <a:r>
              <a:rPr lang="en-US" dirty="0">
                <a:solidFill>
                  <a:schemeClr val="accent2">
                    <a:lumMod val="50000"/>
                  </a:schemeClr>
                </a:solidFill>
                <a:effectLst>
                  <a:outerShdw blurRad="38100" dist="38100" dir="2700000" algn="tl">
                    <a:srgbClr val="000000">
                      <a:alpha val="43137"/>
                    </a:srgbClr>
                  </a:outerShdw>
                </a:effectLst>
              </a:rPr>
              <a:t>5</a:t>
            </a:r>
            <a:r>
              <a:rPr lang="en-US" dirty="0" smtClean="0">
                <a:solidFill>
                  <a:schemeClr val="accent2">
                    <a:lumMod val="50000"/>
                  </a:schemeClr>
                </a:solidFill>
                <a:effectLst>
                  <a:outerShdw blurRad="38100" dist="38100" dir="2700000" algn="tl">
                    <a:srgbClr val="000000">
                      <a:alpha val="43137"/>
                    </a:srgbClr>
                  </a:outerShdw>
                </a:effectLst>
              </a:rPr>
              <a:t>00 </a:t>
            </a:r>
            <a:r>
              <a:rPr lang="en-US" dirty="0">
                <a:solidFill>
                  <a:schemeClr val="accent2">
                    <a:lumMod val="50000"/>
                  </a:schemeClr>
                </a:solidFill>
                <a:effectLst>
                  <a:outerShdw blurRad="38100" dist="38100" dir="2700000" algn="tl">
                    <a:srgbClr val="000000">
                      <a:alpha val="43137"/>
                    </a:srgbClr>
                  </a:outerShdw>
                </a:effectLst>
              </a:rPr>
              <a:t>of merchandise inventory on account, credit terms are 2/10, n/30.</a:t>
            </a:r>
          </a:p>
        </p:txBody>
      </p:sp>
      <p:sp>
        <p:nvSpPr>
          <p:cNvPr id="189443" name="Rectangle 2"/>
          <p:cNvSpPr>
            <a:spLocks noGrp="1" noChangeArrowheads="1"/>
          </p:cNvSpPr>
          <p:nvPr>
            <p:ph type="title"/>
          </p:nvPr>
        </p:nvSpPr>
        <p:spPr>
          <a:xfrm>
            <a:off x="931863" y="533400"/>
            <a:ext cx="7491412" cy="990600"/>
          </a:xfrm>
        </p:spPr>
        <p:txBody>
          <a:bodyPr/>
          <a:lstStyle/>
          <a:p>
            <a:pPr eaLnBrk="1" hangingPunct="1"/>
            <a:r>
              <a:rPr lang="en-US" altLang="en-US" b="1" dirty="0"/>
              <a:t>Purchases </a:t>
            </a:r>
            <a:r>
              <a:rPr lang="en-US" altLang="en-US" b="1" u="sng" dirty="0"/>
              <a:t>with</a:t>
            </a:r>
            <a:r>
              <a:rPr lang="en-US" altLang="en-US" b="1" dirty="0"/>
              <a:t> Cash Discounts</a:t>
            </a:r>
            <a:endParaRPr lang="en-US" altLang="en-US" b="1" dirty="0" smtClean="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17</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latin typeface="Calibri"/>
              </a:rPr>
              <a:t>Analyze and record transactions for merchandise purchases using a perpetual system.</a:t>
            </a:r>
          </a:p>
        </p:txBody>
      </p:sp>
      <p:pic>
        <p:nvPicPr>
          <p:cNvPr id="2" name="Picture 1"/>
          <p:cNvPicPr>
            <a:picLocks noChangeAspect="1"/>
          </p:cNvPicPr>
          <p:nvPr/>
        </p:nvPicPr>
        <p:blipFill>
          <a:blip r:embed="rId3"/>
          <a:stretch>
            <a:fillRect/>
          </a:stretch>
        </p:blipFill>
        <p:spPr>
          <a:xfrm>
            <a:off x="304800" y="3552173"/>
            <a:ext cx="8668830" cy="9728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365283"/>
            <a:ext cx="8229600" cy="884238"/>
          </a:xfrm>
        </p:spPr>
        <p:txBody>
          <a:bodyPr/>
          <a:lstStyle/>
          <a:p>
            <a:pPr eaLnBrk="1" hangingPunct="1"/>
            <a:r>
              <a:rPr lang="en-US" altLang="en-US" b="1" dirty="0" smtClean="0"/>
              <a:t>Trade Discounts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4000520E-7C2F-4240-8243-F86F5F3F06E6}" type="slidenum">
              <a:rPr lang="en-US" smtClean="0"/>
              <a:pPr>
                <a:defRPr/>
              </a:pPr>
              <a:t>18</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latin typeface="Calibri"/>
              </a:rPr>
              <a:t>Analyze and record transactions for merchandise purchases using a perpetual system.</a:t>
            </a:r>
          </a:p>
        </p:txBody>
      </p:sp>
      <p:sp>
        <p:nvSpPr>
          <p:cNvPr id="8" name="TextBox 7"/>
          <p:cNvSpPr txBox="1"/>
          <p:nvPr/>
        </p:nvSpPr>
        <p:spPr>
          <a:xfrm>
            <a:off x="7852611" y="80740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5.6</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2120701" y="1161797"/>
            <a:ext cx="4902597" cy="49606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4294967295"/>
          </p:nvPr>
        </p:nvSpPr>
        <p:spPr>
          <a:xfrm>
            <a:off x="762000" y="1828800"/>
            <a:ext cx="7661275" cy="990600"/>
          </a:xfrm>
          <a:solidFill>
            <a:srgbClr val="FFFFCC"/>
          </a:solidFill>
          <a:ln w="12700">
            <a:solidFill>
              <a:schemeClr val="tx2"/>
            </a:solidFill>
          </a:ln>
        </p:spPr>
        <p:txBody>
          <a:bodyPr lIns="90488" tIns="44450" rIns="90488" bIns="44450"/>
          <a:lstStyle/>
          <a:p>
            <a:pPr algn="ctr" eaLnBrk="1" hangingPunct="1">
              <a:buFont typeface="Wingdings" pitchFamily="-107" charset="2"/>
              <a:buNone/>
              <a:defRPr/>
            </a:pPr>
            <a:r>
              <a:rPr lang="en-US" dirty="0">
                <a:solidFill>
                  <a:schemeClr val="accent2">
                    <a:lumMod val="50000"/>
                  </a:schemeClr>
                </a:solidFill>
                <a:effectLst>
                  <a:outerShdw blurRad="38100" dist="38100" dir="2700000" algn="tl">
                    <a:srgbClr val="000000">
                      <a:alpha val="43137"/>
                    </a:srgbClr>
                  </a:outerShdw>
                </a:effectLst>
              </a:rPr>
              <a:t>   </a:t>
            </a:r>
            <a:r>
              <a:rPr lang="en-US" dirty="0" smtClean="0">
                <a:solidFill>
                  <a:schemeClr val="accent2">
                    <a:lumMod val="50000"/>
                  </a:schemeClr>
                </a:solidFill>
                <a:effectLst>
                  <a:outerShdw blurRad="38100" dist="38100" dir="2700000" algn="tl">
                    <a:srgbClr val="000000">
                      <a:alpha val="43137"/>
                    </a:srgbClr>
                  </a:outerShdw>
                </a:effectLst>
              </a:rPr>
              <a:t>On November 12, Z-Mart </a:t>
            </a:r>
            <a:r>
              <a:rPr lang="en-US" dirty="0">
                <a:solidFill>
                  <a:schemeClr val="accent2">
                    <a:lumMod val="50000"/>
                  </a:schemeClr>
                </a:solidFill>
                <a:effectLst>
                  <a:outerShdw blurRad="38100" dist="38100" dir="2700000" algn="tl">
                    <a:srgbClr val="000000">
                      <a:alpha val="43137"/>
                    </a:srgbClr>
                  </a:outerShdw>
                </a:effectLst>
              </a:rPr>
              <a:t>paid the amount due on the purchase of </a:t>
            </a:r>
            <a:r>
              <a:rPr lang="en-US" dirty="0" smtClean="0">
                <a:solidFill>
                  <a:schemeClr val="accent2">
                    <a:lumMod val="50000"/>
                  </a:schemeClr>
                </a:solidFill>
                <a:effectLst>
                  <a:outerShdw blurRad="38100" dist="38100" dir="2700000" algn="tl">
                    <a:srgbClr val="000000">
                      <a:alpha val="43137"/>
                    </a:srgbClr>
                  </a:outerShdw>
                </a:effectLst>
              </a:rPr>
              <a:t>November 2.</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190467" name="Rectangle 2"/>
          <p:cNvSpPr>
            <a:spLocks noGrp="1" noChangeArrowheads="1"/>
          </p:cNvSpPr>
          <p:nvPr>
            <p:ph type="title"/>
          </p:nvPr>
        </p:nvSpPr>
        <p:spPr>
          <a:xfrm>
            <a:off x="762000" y="457200"/>
            <a:ext cx="7754937" cy="1066800"/>
          </a:xfrm>
        </p:spPr>
        <p:txBody>
          <a:bodyPr/>
          <a:lstStyle/>
          <a:p>
            <a:pPr eaLnBrk="1" hangingPunct="1"/>
            <a:r>
              <a:rPr lang="en-US" altLang="en-US" b="1" dirty="0" smtClean="0"/>
              <a:t>Payment within Discount Period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19</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latin typeface="Calibri"/>
              </a:rPr>
              <a:t>Analyze and record transactions for merchandise purchases using a perpetual system.</a:t>
            </a:r>
          </a:p>
        </p:txBody>
      </p:sp>
      <p:pic>
        <p:nvPicPr>
          <p:cNvPr id="2" name="Picture 1"/>
          <p:cNvPicPr>
            <a:picLocks noChangeAspect="1"/>
          </p:cNvPicPr>
          <p:nvPr/>
        </p:nvPicPr>
        <p:blipFill>
          <a:blip r:embed="rId3"/>
          <a:stretch>
            <a:fillRect/>
          </a:stretch>
        </p:blipFill>
        <p:spPr>
          <a:xfrm>
            <a:off x="457198" y="3276600"/>
            <a:ext cx="8229602"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solidFill>
                  <a:prstClr val="black"/>
                </a:solidFill>
              </a:rPr>
              <a:t/>
            </a:r>
            <a:br>
              <a:rPr lang="en-US" altLang="en-US" smtClean="0">
                <a:solidFill>
                  <a:prstClr val="black"/>
                </a:solidFill>
              </a:rPr>
            </a:br>
            <a:r>
              <a:rPr lang="en-US" altLang="en-US" smtClean="0">
                <a:solidFill>
                  <a:prstClr val="black"/>
                </a:solidFill>
              </a:rPr>
              <a:t/>
            </a:r>
            <a:br>
              <a:rPr lang="en-US" altLang="en-US" smtClean="0">
                <a:solidFill>
                  <a:prstClr val="black"/>
                </a:solidFill>
              </a:rPr>
            </a:br>
            <a:r>
              <a:rPr lang="en-US" smtClean="0">
                <a:solidFill>
                  <a:prstClr val="black"/>
                </a:solidFill>
              </a:rPr>
              <a:t/>
            </a:r>
            <a:br>
              <a:rPr lang="en-US" smtClean="0">
                <a:solidFill>
                  <a:prstClr val="black"/>
                </a:solidFill>
              </a:rPr>
            </a:br>
            <a:r>
              <a:rPr lang="en-US" altLang="en-US" smtClean="0">
                <a:solidFill>
                  <a:prstClr val="black"/>
                </a:solidFill>
              </a:rPr>
              <a:t/>
            </a:r>
            <a:br>
              <a:rPr lang="en-US" altLang="en-US" smtClean="0">
                <a:solidFill>
                  <a:prstClr val="black"/>
                </a:solidFill>
              </a:rPr>
            </a:br>
            <a:endParaRPr lang="en-US" altLang="en-US" dirty="0" smtClean="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smtClean="0">
                <a:solidFill>
                  <a:prstClr val="black"/>
                </a:solidFill>
                <a:latin typeface="Calibri"/>
              </a:rPr>
              <a:t>Chapter 5 Learning Objectives</a:t>
            </a:r>
            <a:endParaRPr lang="en-US" sz="4400" dirty="0">
              <a:solidFill>
                <a:prstClr val="black"/>
              </a:solidFill>
              <a:latin typeface="Calibri"/>
            </a:endParaRPr>
          </a:p>
        </p:txBody>
      </p:sp>
      <p:sp>
        <p:nvSpPr>
          <p:cNvPr id="8" name="Rectangle 7"/>
          <p:cNvSpPr/>
          <p:nvPr/>
        </p:nvSpPr>
        <p:spPr>
          <a:xfrm>
            <a:off x="266700" y="1768375"/>
            <a:ext cx="8610600" cy="4770537"/>
          </a:xfrm>
          <a:prstGeom prst="rect">
            <a:avLst/>
          </a:prstGeom>
        </p:spPr>
        <p:txBody>
          <a:bodyPr wrap="square">
            <a:spAutoFit/>
          </a:bodyPr>
          <a:lstStyle/>
          <a:p>
            <a:r>
              <a:rPr lang="en-US" sz="1600" b="1" dirty="0">
                <a:solidFill>
                  <a:prstClr val="black"/>
                </a:solidFill>
                <a:latin typeface="Calibri"/>
              </a:rPr>
              <a:t>CONCEPTUAL</a:t>
            </a:r>
          </a:p>
          <a:p>
            <a:r>
              <a:rPr lang="en-US" sz="1600" b="1" dirty="0" smtClean="0">
                <a:solidFill>
                  <a:prstClr val="black"/>
                </a:solidFill>
                <a:latin typeface="Calibri"/>
              </a:rPr>
              <a:t>C1  </a:t>
            </a:r>
            <a:r>
              <a:rPr lang="en-US" sz="1600" dirty="0" smtClean="0">
                <a:solidFill>
                  <a:prstClr val="black"/>
                </a:solidFill>
                <a:latin typeface="Calibri"/>
              </a:rPr>
              <a:t>Describe merchandise activities and identify income components for a merchandising company.</a:t>
            </a:r>
            <a:endParaRPr lang="en-US" sz="1600" dirty="0">
              <a:solidFill>
                <a:prstClr val="black"/>
              </a:solidFill>
              <a:latin typeface="Calibri"/>
            </a:endParaRPr>
          </a:p>
          <a:p>
            <a:r>
              <a:rPr lang="en-US" sz="1600" b="1" dirty="0" smtClean="0">
                <a:solidFill>
                  <a:prstClr val="black"/>
                </a:solidFill>
                <a:latin typeface="Calibri"/>
              </a:rPr>
              <a:t>C2  </a:t>
            </a:r>
            <a:r>
              <a:rPr lang="en-US" sz="1600" dirty="0" smtClean="0">
                <a:solidFill>
                  <a:prstClr val="black"/>
                </a:solidFill>
                <a:latin typeface="Calibri"/>
              </a:rPr>
              <a:t>Identify and explain the inventory asset and cost flows of a merchandising company.</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smtClean="0">
                <a:solidFill>
                  <a:prstClr val="black"/>
                </a:solidFill>
                <a:latin typeface="Calibri"/>
              </a:rPr>
              <a:t>A1 </a:t>
            </a:r>
            <a:r>
              <a:rPr lang="en-US" sz="1600" dirty="0" smtClean="0">
                <a:solidFill>
                  <a:prstClr val="black"/>
                </a:solidFill>
                <a:latin typeface="Calibri"/>
              </a:rPr>
              <a:t>Compute the acid-test ratio and  explain its use it to assess liquidity.</a:t>
            </a:r>
          </a:p>
          <a:p>
            <a:r>
              <a:rPr lang="en-US" sz="1600" b="1" dirty="0" smtClean="0">
                <a:solidFill>
                  <a:prstClr val="black"/>
                </a:solidFill>
                <a:latin typeface="Calibri"/>
              </a:rPr>
              <a:t>A2 </a:t>
            </a:r>
            <a:r>
              <a:rPr lang="en-US" sz="1600" dirty="0">
                <a:solidFill>
                  <a:prstClr val="black"/>
                </a:solidFill>
                <a:latin typeface="Calibri"/>
              </a:rPr>
              <a:t>Compute the </a:t>
            </a:r>
            <a:r>
              <a:rPr lang="en-US" sz="1600" dirty="0" smtClean="0">
                <a:solidFill>
                  <a:prstClr val="black"/>
                </a:solidFill>
                <a:latin typeface="Calibri"/>
              </a:rPr>
              <a:t>gross margin ratio and explain its use to assess profitability.</a:t>
            </a:r>
            <a:endParaRPr lang="en-US" sz="1600" b="1" dirty="0" smtClean="0">
              <a:solidFill>
                <a:prstClr val="black"/>
              </a:solidFill>
              <a:latin typeface="Calibri"/>
            </a:endParaRPr>
          </a:p>
          <a:p>
            <a:endParaRPr lang="en-US" sz="1600" dirty="0">
              <a:solidFill>
                <a:prstClr val="black"/>
              </a:solidFill>
              <a:latin typeface="Calibri"/>
            </a:endParaRPr>
          </a:p>
          <a:p>
            <a:r>
              <a:rPr lang="en-US" sz="1600" b="1" dirty="0" smtClean="0">
                <a:solidFill>
                  <a:prstClr val="black"/>
                </a:solidFill>
                <a:latin typeface="Calibri"/>
              </a:rPr>
              <a:t>PROCEDURAL</a:t>
            </a:r>
            <a:endParaRPr lang="en-US" sz="1600" b="1" dirty="0">
              <a:solidFill>
                <a:prstClr val="black"/>
              </a:solidFill>
              <a:latin typeface="Calibri"/>
            </a:endParaRPr>
          </a:p>
          <a:p>
            <a:r>
              <a:rPr lang="en-US" sz="1600" b="1" dirty="0" smtClean="0">
                <a:solidFill>
                  <a:prstClr val="black"/>
                </a:solidFill>
                <a:latin typeface="Calibri"/>
              </a:rPr>
              <a:t>P1  </a:t>
            </a:r>
            <a:r>
              <a:rPr lang="en-US" sz="1600" dirty="0" smtClean="0">
                <a:solidFill>
                  <a:prstClr val="black"/>
                </a:solidFill>
                <a:latin typeface="Calibri"/>
              </a:rPr>
              <a:t>Analyze and record transactions for merchandise purchases using a perpetual system.</a:t>
            </a:r>
            <a:endParaRPr lang="en-US" sz="1600" dirty="0">
              <a:solidFill>
                <a:prstClr val="black"/>
              </a:solidFill>
              <a:latin typeface="Calibri"/>
            </a:endParaRPr>
          </a:p>
          <a:p>
            <a:r>
              <a:rPr lang="en-US" sz="1600" b="1" dirty="0" smtClean="0">
                <a:solidFill>
                  <a:prstClr val="black"/>
                </a:solidFill>
                <a:latin typeface="Calibri"/>
              </a:rPr>
              <a:t>P2  </a:t>
            </a:r>
            <a:r>
              <a:rPr lang="en-US" sz="1600" dirty="0" smtClean="0">
                <a:solidFill>
                  <a:prstClr val="black"/>
                </a:solidFill>
                <a:latin typeface="Calibri"/>
              </a:rPr>
              <a:t>Analyze and record transactions for merchandise sales using a perpetual system. </a:t>
            </a:r>
          </a:p>
          <a:p>
            <a:r>
              <a:rPr lang="en-US" sz="1600" b="1" dirty="0" smtClean="0">
                <a:solidFill>
                  <a:prstClr val="black"/>
                </a:solidFill>
                <a:latin typeface="Calibri"/>
              </a:rPr>
              <a:t>P3  </a:t>
            </a:r>
            <a:r>
              <a:rPr lang="en-US" sz="1600" dirty="0" smtClean="0">
                <a:solidFill>
                  <a:prstClr val="black"/>
                </a:solidFill>
                <a:latin typeface="Calibri"/>
              </a:rPr>
              <a:t>Prepare adjustments and close accounts for a merchandising company.</a:t>
            </a:r>
          </a:p>
          <a:p>
            <a:r>
              <a:rPr lang="en-US" sz="1600" b="1" dirty="0" smtClean="0">
                <a:solidFill>
                  <a:prstClr val="black"/>
                </a:solidFill>
                <a:latin typeface="Calibri"/>
              </a:rPr>
              <a:t>P4</a:t>
            </a:r>
            <a:r>
              <a:rPr lang="en-US" sz="1600" dirty="0" smtClean="0">
                <a:solidFill>
                  <a:prstClr val="black"/>
                </a:solidFill>
                <a:latin typeface="Calibri"/>
              </a:rPr>
              <a:t>  Define and prepare multiple-step and single-step income statements.</a:t>
            </a:r>
          </a:p>
          <a:p>
            <a:r>
              <a:rPr lang="en-US" sz="1600" b="1" dirty="0" smtClean="0">
                <a:solidFill>
                  <a:prstClr val="black"/>
                </a:solidFill>
                <a:latin typeface="Calibri"/>
              </a:rPr>
              <a:t>P5</a:t>
            </a:r>
            <a:r>
              <a:rPr lang="en-US" sz="1600" dirty="0" smtClean="0">
                <a:solidFill>
                  <a:prstClr val="black"/>
                </a:solidFill>
                <a:latin typeface="Calibri"/>
              </a:rPr>
              <a:t>  </a:t>
            </a:r>
            <a:r>
              <a:rPr lang="en-US" sz="1600" i="1" dirty="0">
                <a:solidFill>
                  <a:prstClr val="black"/>
                </a:solidFill>
                <a:latin typeface="Calibri"/>
              </a:rPr>
              <a:t>Appendix </a:t>
            </a:r>
            <a:r>
              <a:rPr lang="en-US" sz="1600" i="1" dirty="0" smtClean="0">
                <a:solidFill>
                  <a:prstClr val="black"/>
                </a:solidFill>
                <a:latin typeface="Calibri"/>
              </a:rPr>
              <a:t>5A – </a:t>
            </a:r>
            <a:r>
              <a:rPr lang="en-US" sz="1600" dirty="0" smtClean="0">
                <a:solidFill>
                  <a:prstClr val="black"/>
                </a:solidFill>
                <a:latin typeface="Calibri"/>
              </a:rPr>
              <a:t>Record and compare merchandising transactions using both periodic and perpetual </a:t>
            </a:r>
            <a:br>
              <a:rPr lang="en-US" sz="1600" dirty="0" smtClean="0">
                <a:solidFill>
                  <a:prstClr val="black"/>
                </a:solidFill>
                <a:latin typeface="Calibri"/>
              </a:rPr>
            </a:br>
            <a:r>
              <a:rPr lang="en-US" sz="1600" dirty="0" smtClean="0">
                <a:solidFill>
                  <a:prstClr val="black"/>
                </a:solidFill>
                <a:latin typeface="Calibri"/>
              </a:rPr>
              <a:t>       inventory system.</a:t>
            </a:r>
          </a:p>
          <a:p>
            <a:r>
              <a:rPr lang="en-US" sz="1600" b="1" dirty="0" smtClean="0">
                <a:solidFill>
                  <a:prstClr val="black"/>
                </a:solidFill>
                <a:latin typeface="Calibri"/>
              </a:rPr>
              <a:t>P6</a:t>
            </a:r>
            <a:r>
              <a:rPr lang="en-US" sz="1600" dirty="0" smtClean="0">
                <a:solidFill>
                  <a:prstClr val="black"/>
                </a:solidFill>
                <a:latin typeface="Calibri"/>
              </a:rPr>
              <a:t> </a:t>
            </a:r>
            <a:r>
              <a:rPr lang="en-US" sz="1600" i="1" dirty="0">
                <a:solidFill>
                  <a:prstClr val="black"/>
                </a:solidFill>
                <a:latin typeface="Calibri"/>
              </a:rPr>
              <a:t>Appendix </a:t>
            </a:r>
            <a:r>
              <a:rPr lang="en-US" sz="1600" i="1" dirty="0" smtClean="0">
                <a:solidFill>
                  <a:prstClr val="black"/>
                </a:solidFill>
                <a:latin typeface="Calibri"/>
              </a:rPr>
              <a:t>5C – </a:t>
            </a:r>
            <a:r>
              <a:rPr lang="en-US" sz="1600" dirty="0" smtClean="0">
                <a:solidFill>
                  <a:prstClr val="black"/>
                </a:solidFill>
                <a:latin typeface="Calibri"/>
              </a:rPr>
              <a:t>Prepare adjustments for discounts, returns and allowances per revenue recognition </a:t>
            </a:r>
            <a:br>
              <a:rPr lang="en-US" sz="1600" dirty="0" smtClean="0">
                <a:solidFill>
                  <a:prstClr val="black"/>
                </a:solidFill>
                <a:latin typeface="Calibri"/>
              </a:rPr>
            </a:br>
            <a:r>
              <a:rPr lang="en-US" sz="1600" dirty="0" smtClean="0">
                <a:solidFill>
                  <a:prstClr val="black"/>
                </a:solidFill>
                <a:latin typeface="Calibri"/>
              </a:rPr>
              <a:t>      rules.</a:t>
            </a:r>
          </a:p>
          <a:p>
            <a:r>
              <a:rPr lang="en-US" sz="1600" b="1" dirty="0" smtClean="0">
                <a:solidFill>
                  <a:prstClr val="black"/>
                </a:solidFill>
                <a:latin typeface="Calibri"/>
              </a:rPr>
              <a:t>P7</a:t>
            </a:r>
            <a:r>
              <a:rPr lang="en-US" sz="1600" dirty="0" smtClean="0">
                <a:solidFill>
                  <a:prstClr val="black"/>
                </a:solidFill>
                <a:latin typeface="Calibri"/>
              </a:rPr>
              <a:t>  </a:t>
            </a:r>
            <a:r>
              <a:rPr lang="en-US" sz="1600" i="1" dirty="0" smtClean="0">
                <a:solidFill>
                  <a:prstClr val="black"/>
                </a:solidFill>
                <a:latin typeface="Calibri"/>
              </a:rPr>
              <a:t>Appendix 5D </a:t>
            </a:r>
            <a:r>
              <a:rPr lang="en-US" sz="1600" dirty="0" smtClean="0">
                <a:solidFill>
                  <a:prstClr val="black"/>
                </a:solidFill>
                <a:latin typeface="Calibri"/>
              </a:rPr>
              <a:t>– Record and compare merchandising transactions using the gross method and net</a:t>
            </a:r>
            <a:br>
              <a:rPr lang="en-US" sz="1600" dirty="0" smtClean="0">
                <a:solidFill>
                  <a:prstClr val="black"/>
                </a:solidFill>
                <a:latin typeface="Calibri"/>
              </a:rPr>
            </a:br>
            <a:r>
              <a:rPr lang="en-US" sz="1600" dirty="0" smtClean="0">
                <a:solidFill>
                  <a:prstClr val="black"/>
                </a:solidFill>
                <a:latin typeface="Calibri"/>
              </a:rPr>
              <a:t>       method.</a:t>
            </a:r>
            <a:endParaRPr lang="en-US" sz="1600" dirty="0">
              <a:solidFill>
                <a:prstClr val="black"/>
              </a:solidFill>
              <a:latin typeface="Calibri"/>
            </a:endParaRPr>
          </a:p>
        </p:txBody>
      </p:sp>
    </p:spTree>
    <p:extLst>
      <p:ext uri="{BB962C8B-B14F-4D97-AF65-F5344CB8AC3E}">
        <p14:creationId xmlns:p14="http://schemas.microsoft.com/office/powerpoint/2010/main" val="395880157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790859" y="457200"/>
            <a:ext cx="7667341" cy="1219200"/>
          </a:xfrm>
        </p:spPr>
        <p:txBody>
          <a:bodyPr/>
          <a:lstStyle/>
          <a:p>
            <a:pPr eaLnBrk="1" hangingPunct="1"/>
            <a:r>
              <a:rPr lang="en-US" altLang="en-US" b="1" dirty="0" smtClean="0"/>
              <a:t>Payment within Discount Period</a:t>
            </a:r>
          </a:p>
        </p:txBody>
      </p:sp>
      <p:sp>
        <p:nvSpPr>
          <p:cNvPr id="35843" name="Rectangle 3"/>
          <p:cNvSpPr>
            <a:spLocks noGrp="1" noChangeArrowheads="1"/>
          </p:cNvSpPr>
          <p:nvPr>
            <p:ph type="body" idx="4294967295"/>
          </p:nvPr>
        </p:nvSpPr>
        <p:spPr>
          <a:xfrm>
            <a:off x="374984" y="1758950"/>
            <a:ext cx="8458200" cy="990600"/>
          </a:xfrm>
          <a:solidFill>
            <a:srgbClr val="FFFFCC"/>
          </a:solidFill>
          <a:ln w="12700">
            <a:solidFill>
              <a:schemeClr val="tx2"/>
            </a:solidFill>
          </a:ln>
        </p:spPr>
        <p:txBody>
          <a:bodyPr lIns="90488" tIns="44450" rIns="90488" bIns="44450"/>
          <a:lstStyle/>
          <a:p>
            <a:pPr algn="ctr" eaLnBrk="1" hangingPunct="1">
              <a:buFont typeface="Wingdings" pitchFamily="-107" charset="2"/>
              <a:buNone/>
              <a:defRPr/>
            </a:pPr>
            <a:r>
              <a:rPr lang="en-US" dirty="0">
                <a:solidFill>
                  <a:srgbClr val="7030A0"/>
                </a:solidFill>
                <a:effectLst>
                  <a:outerShdw blurRad="38100" dist="38100" dir="2700000" algn="tl">
                    <a:srgbClr val="000000">
                      <a:alpha val="43137"/>
                    </a:srgbClr>
                  </a:outerShdw>
                </a:effectLst>
              </a:rPr>
              <a:t>   </a:t>
            </a:r>
            <a:r>
              <a:rPr lang="en-US" dirty="0" smtClean="0">
                <a:solidFill>
                  <a:srgbClr val="7030A0"/>
                </a:solidFill>
                <a:effectLst>
                  <a:outerShdw blurRad="38100" dist="38100" dir="2700000" algn="tl">
                    <a:srgbClr val="000000">
                      <a:alpha val="43137"/>
                    </a:srgbClr>
                  </a:outerShdw>
                </a:effectLst>
              </a:rPr>
              <a:t>After </a:t>
            </a:r>
            <a:r>
              <a:rPr lang="en-US" dirty="0">
                <a:solidFill>
                  <a:srgbClr val="7030A0"/>
                </a:solidFill>
                <a:effectLst>
                  <a:outerShdw blurRad="38100" dist="38100" dir="2700000" algn="tl">
                    <a:srgbClr val="000000">
                      <a:alpha val="43137"/>
                    </a:srgbClr>
                  </a:outerShdw>
                </a:effectLst>
              </a:rPr>
              <a:t>we post these entries, the accounts involved look like </a:t>
            </a:r>
            <a:r>
              <a:rPr lang="en-US" dirty="0" smtClean="0">
                <a:solidFill>
                  <a:srgbClr val="7030A0"/>
                </a:solidFill>
                <a:effectLst>
                  <a:outerShdw blurRad="38100" dist="38100" dir="2700000" algn="tl">
                    <a:srgbClr val="000000">
                      <a:alpha val="43137"/>
                    </a:srgbClr>
                  </a:outerShdw>
                </a:effectLst>
              </a:rPr>
              <a:t>these:</a:t>
            </a:r>
            <a:endParaRPr lang="en-US" dirty="0">
              <a:solidFill>
                <a:srgbClr val="7030A0"/>
              </a:solidFill>
              <a:effectLst>
                <a:outerShdw blurRad="38100" dist="38100" dir="2700000" algn="tl">
                  <a:srgbClr val="000000">
                    <a:alpha val="43137"/>
                  </a:srgbClr>
                </a:outerShdw>
              </a:effectLst>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20</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latin typeface="Calibri"/>
              </a:rPr>
              <a:t>Analyze and record transactions for merchandise purchases using a perpetual system.</a:t>
            </a:r>
          </a:p>
        </p:txBody>
      </p:sp>
      <p:pic>
        <p:nvPicPr>
          <p:cNvPr id="2" name="Picture 1"/>
          <p:cNvPicPr>
            <a:picLocks noChangeAspect="1"/>
          </p:cNvPicPr>
          <p:nvPr/>
        </p:nvPicPr>
        <p:blipFill>
          <a:blip r:embed="rId3"/>
          <a:stretch>
            <a:fillRect/>
          </a:stretch>
        </p:blipFill>
        <p:spPr>
          <a:xfrm>
            <a:off x="790859" y="3397250"/>
            <a:ext cx="2619091" cy="1238115"/>
          </a:xfrm>
          <a:prstGeom prst="rect">
            <a:avLst/>
          </a:prstGeom>
        </p:spPr>
      </p:pic>
      <p:pic>
        <p:nvPicPr>
          <p:cNvPr id="3" name="Picture 2"/>
          <p:cNvPicPr>
            <a:picLocks noChangeAspect="1"/>
          </p:cNvPicPr>
          <p:nvPr/>
        </p:nvPicPr>
        <p:blipFill>
          <a:blip r:embed="rId4"/>
          <a:stretch>
            <a:fillRect/>
          </a:stretch>
        </p:blipFill>
        <p:spPr>
          <a:xfrm>
            <a:off x="3581400" y="3397250"/>
            <a:ext cx="2606557" cy="1238115"/>
          </a:xfrm>
          <a:prstGeom prst="rect">
            <a:avLst/>
          </a:prstGeom>
        </p:spPr>
      </p:pic>
      <p:pic>
        <p:nvPicPr>
          <p:cNvPr id="4" name="Picture 3"/>
          <p:cNvPicPr>
            <a:picLocks noChangeAspect="1"/>
          </p:cNvPicPr>
          <p:nvPr/>
        </p:nvPicPr>
        <p:blipFill>
          <a:blip r:embed="rId5"/>
          <a:stretch>
            <a:fillRect/>
          </a:stretch>
        </p:blipFill>
        <p:spPr>
          <a:xfrm>
            <a:off x="6339279" y="3401261"/>
            <a:ext cx="2493905" cy="11920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4294967295"/>
          </p:nvPr>
        </p:nvSpPr>
        <p:spPr>
          <a:xfrm>
            <a:off x="762000" y="1828800"/>
            <a:ext cx="7661275" cy="990600"/>
          </a:xfrm>
          <a:solidFill>
            <a:srgbClr val="FFFFCC"/>
          </a:solidFill>
          <a:ln w="12700">
            <a:solidFill>
              <a:schemeClr val="tx2"/>
            </a:solidFill>
          </a:ln>
        </p:spPr>
        <p:txBody>
          <a:bodyPr lIns="90488" tIns="44450" rIns="90488" bIns="44450"/>
          <a:lstStyle/>
          <a:p>
            <a:pPr algn="ctr" eaLnBrk="1" hangingPunct="1">
              <a:buFont typeface="Wingdings" pitchFamily="-107" charset="2"/>
              <a:buNone/>
              <a:defRPr/>
            </a:pPr>
            <a:r>
              <a:rPr lang="en-US" dirty="0">
                <a:solidFill>
                  <a:schemeClr val="accent2">
                    <a:lumMod val="50000"/>
                  </a:schemeClr>
                </a:solidFill>
                <a:effectLst>
                  <a:outerShdw blurRad="38100" dist="38100" dir="2700000" algn="tl">
                    <a:srgbClr val="000000">
                      <a:alpha val="43137"/>
                    </a:srgbClr>
                  </a:outerShdw>
                </a:effectLst>
              </a:rPr>
              <a:t>   </a:t>
            </a:r>
            <a:r>
              <a:rPr lang="en-US" dirty="0" smtClean="0">
                <a:solidFill>
                  <a:schemeClr val="accent2">
                    <a:lumMod val="50000"/>
                  </a:schemeClr>
                </a:solidFill>
                <a:effectLst>
                  <a:outerShdw blurRad="38100" dist="38100" dir="2700000" algn="tl">
                    <a:srgbClr val="000000">
                      <a:alpha val="43137"/>
                    </a:srgbClr>
                  </a:outerShdw>
                </a:effectLst>
              </a:rPr>
              <a:t>On December 2, Z-Mart </a:t>
            </a:r>
            <a:r>
              <a:rPr lang="en-US" dirty="0">
                <a:solidFill>
                  <a:schemeClr val="accent2">
                    <a:lumMod val="50000"/>
                  </a:schemeClr>
                </a:solidFill>
                <a:effectLst>
                  <a:outerShdw blurRad="38100" dist="38100" dir="2700000" algn="tl">
                    <a:srgbClr val="000000">
                      <a:alpha val="43137"/>
                    </a:srgbClr>
                  </a:outerShdw>
                </a:effectLst>
              </a:rPr>
              <a:t>paid the amount due on the purchase of </a:t>
            </a:r>
            <a:r>
              <a:rPr lang="en-US" dirty="0" smtClean="0">
                <a:solidFill>
                  <a:schemeClr val="accent2">
                    <a:lumMod val="50000"/>
                  </a:schemeClr>
                </a:solidFill>
                <a:effectLst>
                  <a:outerShdw blurRad="38100" dist="38100" dir="2700000" algn="tl">
                    <a:srgbClr val="000000">
                      <a:alpha val="43137"/>
                    </a:srgbClr>
                  </a:outerShdw>
                </a:effectLst>
              </a:rPr>
              <a:t>November 2.</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190467" name="Rectangle 2"/>
          <p:cNvSpPr>
            <a:spLocks noGrp="1" noChangeArrowheads="1"/>
          </p:cNvSpPr>
          <p:nvPr>
            <p:ph type="title"/>
          </p:nvPr>
        </p:nvSpPr>
        <p:spPr>
          <a:xfrm>
            <a:off x="762000" y="457200"/>
            <a:ext cx="7754937" cy="1066800"/>
          </a:xfrm>
        </p:spPr>
        <p:txBody>
          <a:bodyPr/>
          <a:lstStyle/>
          <a:p>
            <a:pPr eaLnBrk="1" hangingPunct="1"/>
            <a:r>
              <a:rPr lang="en-US" altLang="en-US" b="1" dirty="0" smtClean="0"/>
              <a:t>Payment after Discount Period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21</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latin typeface="Calibri"/>
              </a:rPr>
              <a:t>Analyze and record transactions for merchandise purchases using a perpetual system.</a:t>
            </a:r>
          </a:p>
        </p:txBody>
      </p:sp>
      <p:pic>
        <p:nvPicPr>
          <p:cNvPr id="3" name="Picture 2"/>
          <p:cNvPicPr>
            <a:picLocks noChangeAspect="1"/>
          </p:cNvPicPr>
          <p:nvPr/>
        </p:nvPicPr>
        <p:blipFill>
          <a:blip r:embed="rId3"/>
          <a:stretch>
            <a:fillRect/>
          </a:stretch>
        </p:blipFill>
        <p:spPr>
          <a:xfrm>
            <a:off x="457200" y="3217476"/>
            <a:ext cx="8479397" cy="888969"/>
          </a:xfrm>
          <a:prstGeom prst="rect">
            <a:avLst/>
          </a:prstGeom>
        </p:spPr>
      </p:pic>
    </p:spTree>
    <p:extLst>
      <p:ext uri="{BB962C8B-B14F-4D97-AF65-F5344CB8AC3E}">
        <p14:creationId xmlns:p14="http://schemas.microsoft.com/office/powerpoint/2010/main" val="319856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28599" y="685800"/>
            <a:ext cx="8194675" cy="1143000"/>
          </a:xfrm>
        </p:spPr>
        <p:txBody>
          <a:bodyPr/>
          <a:lstStyle/>
          <a:p>
            <a:pPr eaLnBrk="1" hangingPunct="1"/>
            <a:r>
              <a:rPr lang="en-US" altLang="en-US" b="1" dirty="0" smtClean="0"/>
              <a:t>Purchases </a:t>
            </a:r>
            <a:r>
              <a:rPr lang="en-US" altLang="en-US" b="1" u="sng" dirty="0" smtClean="0"/>
              <a:t>with</a:t>
            </a:r>
            <a:r>
              <a:rPr lang="en-US" altLang="en-US" b="1" dirty="0" smtClean="0"/>
              <a:t> Returns and Allowances</a:t>
            </a:r>
          </a:p>
        </p:txBody>
      </p:sp>
      <p:sp>
        <p:nvSpPr>
          <p:cNvPr id="39939" name="Rectangle 3"/>
          <p:cNvSpPr>
            <a:spLocks noGrp="1" noChangeArrowheads="1"/>
          </p:cNvSpPr>
          <p:nvPr>
            <p:ph type="body" idx="4294967295"/>
          </p:nvPr>
        </p:nvSpPr>
        <p:spPr>
          <a:xfrm>
            <a:off x="762000" y="2057400"/>
            <a:ext cx="7661275" cy="3505200"/>
          </a:xfrm>
          <a:solidFill>
            <a:schemeClr val="bg2"/>
          </a:solidFill>
          <a:ln w="12700">
            <a:solidFill>
              <a:schemeClr val="tx2"/>
            </a:solidFill>
          </a:ln>
          <a:effectLst>
            <a:outerShdw dist="53882" dir="2700000" algn="ctr" rotWithShape="0">
              <a:schemeClr val="tx1"/>
            </a:outerShdw>
          </a:effectLst>
        </p:spPr>
        <p:txBody>
          <a:bodyPr lIns="90488" tIns="44450" rIns="90488" bIns="44450"/>
          <a:lstStyle/>
          <a:p>
            <a:pPr eaLnBrk="1" hangingPunct="1">
              <a:buFont typeface="Wingdings" pitchFamily="-107" charset="2"/>
              <a:buNone/>
              <a:defRPr/>
            </a:pPr>
            <a:r>
              <a:rPr lang="en-US" dirty="0">
                <a:solidFill>
                  <a:schemeClr val="accent3">
                    <a:lumMod val="75000"/>
                  </a:schemeClr>
                </a:solidFill>
                <a:effectLst>
                  <a:outerShdw blurRad="38100" dist="38100" dir="2700000" algn="tl">
                    <a:srgbClr val="000000">
                      <a:alpha val="43137"/>
                    </a:srgbClr>
                  </a:outerShdw>
                </a:effectLst>
              </a:rPr>
              <a:t>Purchase </a:t>
            </a:r>
            <a:r>
              <a:rPr lang="en-US" dirty="0" smtClean="0">
                <a:solidFill>
                  <a:schemeClr val="accent3">
                    <a:lumMod val="75000"/>
                  </a:schemeClr>
                </a:solidFill>
                <a:effectLst>
                  <a:outerShdw blurRad="38100" dist="38100" dir="2700000" algn="tl">
                    <a:srgbClr val="000000">
                      <a:alpha val="43137"/>
                    </a:srgbClr>
                  </a:outerShdw>
                </a:effectLst>
              </a:rPr>
              <a:t>Return:</a:t>
            </a:r>
            <a:endParaRPr lang="en-US" dirty="0">
              <a:solidFill>
                <a:schemeClr val="accent3">
                  <a:lumMod val="75000"/>
                </a:schemeClr>
              </a:solidFill>
              <a:effectLst>
                <a:outerShdw blurRad="38100" dist="38100" dir="2700000" algn="tl">
                  <a:srgbClr val="000000">
                    <a:alpha val="43137"/>
                  </a:srgbClr>
                </a:outerShdw>
              </a:effectLst>
            </a:endParaRPr>
          </a:p>
          <a:p>
            <a:pPr lvl="1" eaLnBrk="1" hangingPunct="1">
              <a:buFont typeface="Wingdings" pitchFamily="-107" charset="2"/>
              <a:buNone/>
              <a:defRPr/>
            </a:pPr>
            <a:r>
              <a:rPr lang="en-US" dirty="0">
                <a:solidFill>
                  <a:schemeClr val="accent3">
                    <a:lumMod val="75000"/>
                  </a:schemeClr>
                </a:solidFill>
                <a:effectLst>
                  <a:outerShdw blurRad="38100" dist="38100" dir="2700000" algn="tl">
                    <a:srgbClr val="000000">
                      <a:alpha val="43137"/>
                    </a:srgbClr>
                  </a:outerShdw>
                </a:effectLst>
              </a:rPr>
              <a:t>   </a:t>
            </a:r>
            <a:r>
              <a:rPr lang="en-US" dirty="0" smtClean="0">
                <a:solidFill>
                  <a:schemeClr val="accent2">
                    <a:lumMod val="75000"/>
                  </a:schemeClr>
                </a:solidFill>
                <a:effectLst>
                  <a:outerShdw blurRad="38100" dist="38100" dir="2700000" algn="tl">
                    <a:srgbClr val="000000">
                      <a:alpha val="43137"/>
                    </a:srgbClr>
                  </a:outerShdw>
                </a:effectLst>
              </a:rPr>
              <a:t>Merchandise </a:t>
            </a:r>
            <a:r>
              <a:rPr lang="en-US" dirty="0">
                <a:solidFill>
                  <a:schemeClr val="accent2">
                    <a:lumMod val="75000"/>
                  </a:schemeClr>
                </a:solidFill>
                <a:effectLst>
                  <a:outerShdw blurRad="38100" dist="38100" dir="2700000" algn="tl">
                    <a:srgbClr val="000000">
                      <a:alpha val="43137"/>
                    </a:srgbClr>
                  </a:outerShdw>
                </a:effectLst>
              </a:rPr>
              <a:t>returned by the purchaser to the supplier.</a:t>
            </a:r>
          </a:p>
          <a:p>
            <a:pPr eaLnBrk="1" hangingPunct="1">
              <a:buFont typeface="Wingdings" pitchFamily="-107" charset="2"/>
              <a:buNone/>
              <a:defRPr/>
            </a:pPr>
            <a:r>
              <a:rPr lang="en-US" dirty="0">
                <a:solidFill>
                  <a:schemeClr val="accent3">
                    <a:lumMod val="75000"/>
                  </a:schemeClr>
                </a:solidFill>
                <a:effectLst>
                  <a:outerShdw blurRad="38100" dist="38100" dir="2700000" algn="tl">
                    <a:srgbClr val="000000">
                      <a:alpha val="43137"/>
                    </a:srgbClr>
                  </a:outerShdw>
                </a:effectLst>
              </a:rPr>
              <a:t>Purchase </a:t>
            </a:r>
            <a:r>
              <a:rPr lang="en-US" dirty="0" smtClean="0">
                <a:solidFill>
                  <a:schemeClr val="accent3">
                    <a:lumMod val="75000"/>
                  </a:schemeClr>
                </a:solidFill>
                <a:effectLst>
                  <a:outerShdw blurRad="38100" dist="38100" dir="2700000" algn="tl">
                    <a:srgbClr val="000000">
                      <a:alpha val="43137"/>
                    </a:srgbClr>
                  </a:outerShdw>
                </a:effectLst>
              </a:rPr>
              <a:t>Allowance:</a:t>
            </a:r>
            <a:endParaRPr lang="en-US" dirty="0">
              <a:solidFill>
                <a:schemeClr val="accent3">
                  <a:lumMod val="75000"/>
                </a:schemeClr>
              </a:solidFill>
              <a:effectLst>
                <a:outerShdw blurRad="38100" dist="38100" dir="2700000" algn="tl">
                  <a:srgbClr val="000000">
                    <a:alpha val="43137"/>
                  </a:srgbClr>
                </a:outerShdw>
              </a:effectLst>
            </a:endParaRPr>
          </a:p>
          <a:p>
            <a:pPr lvl="1" eaLnBrk="1" hangingPunct="1">
              <a:buFont typeface="Wingdings" pitchFamily="-107" charset="2"/>
              <a:buNone/>
              <a:defRPr/>
            </a:pPr>
            <a:r>
              <a:rPr lang="en-US" dirty="0">
                <a:solidFill>
                  <a:schemeClr val="accent3">
                    <a:lumMod val="75000"/>
                  </a:schemeClr>
                </a:solidFill>
                <a:effectLst>
                  <a:outerShdw blurRad="38100" dist="38100" dir="2700000" algn="tl">
                    <a:srgbClr val="000000">
                      <a:alpha val="43137"/>
                    </a:srgbClr>
                  </a:outerShdw>
                </a:effectLst>
              </a:rPr>
              <a:t>   </a:t>
            </a:r>
            <a:r>
              <a:rPr lang="en-US" dirty="0" smtClean="0">
                <a:solidFill>
                  <a:schemeClr val="accent2">
                    <a:lumMod val="75000"/>
                  </a:schemeClr>
                </a:solidFill>
                <a:effectLst>
                  <a:outerShdw blurRad="38100" dist="38100" dir="2700000" algn="tl">
                    <a:srgbClr val="000000">
                      <a:alpha val="43137"/>
                    </a:srgbClr>
                  </a:outerShdw>
                </a:effectLst>
              </a:rPr>
              <a:t>A price reduction to the buyer of </a:t>
            </a:r>
            <a:r>
              <a:rPr lang="en-US" dirty="0">
                <a:solidFill>
                  <a:schemeClr val="accent2">
                    <a:lumMod val="75000"/>
                  </a:schemeClr>
                </a:solidFill>
                <a:effectLst>
                  <a:outerShdw blurRad="38100" dist="38100" dir="2700000" algn="tl">
                    <a:srgbClr val="000000">
                      <a:alpha val="43137"/>
                    </a:srgbClr>
                  </a:outerShdw>
                </a:effectLst>
              </a:rPr>
              <a:t>defective </a:t>
            </a:r>
            <a:r>
              <a:rPr lang="en-US" dirty="0" smtClean="0">
                <a:solidFill>
                  <a:schemeClr val="accent2">
                    <a:lumMod val="75000"/>
                  </a:schemeClr>
                </a:solidFill>
                <a:effectLst>
                  <a:outerShdw blurRad="38100" dist="38100" dir="2700000" algn="tl">
                    <a:srgbClr val="000000">
                      <a:alpha val="43137"/>
                    </a:srgbClr>
                  </a:outerShdw>
                </a:effectLst>
              </a:rPr>
              <a:t>or unacceptable merchandise.</a:t>
            </a:r>
            <a:endParaRPr lang="en-US" dirty="0">
              <a:solidFill>
                <a:schemeClr val="accent2">
                  <a:lumMod val="75000"/>
                </a:schemeClr>
              </a:solidFill>
              <a:effectLst>
                <a:outerShdw blurRad="38100" dist="38100" dir="2700000" algn="tl">
                  <a:srgbClr val="000000">
                    <a:alpha val="43137"/>
                  </a:srgbClr>
                </a:outerShdw>
              </a:effectLst>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22</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latin typeface="Calibri"/>
              </a:rPr>
              <a:t>Analyze and record transactions for merchandise purchases using a perpetual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720725" y="1828800"/>
            <a:ext cx="7661275" cy="1600200"/>
          </a:xfrm>
          <a:solidFill>
            <a:schemeClr val="accent2">
              <a:lumMod val="20000"/>
              <a:lumOff val="80000"/>
            </a:schemeClr>
          </a:solidFill>
          <a:ln w="12700">
            <a:solidFill>
              <a:srgbClr val="002060"/>
            </a:solidFill>
          </a:ln>
        </p:spPr>
        <p:txBody>
          <a:bodyPr lIns="90488" tIns="44450" rIns="90488" bIns="44450"/>
          <a:lstStyle/>
          <a:p>
            <a:pPr algn="ctr" eaLnBrk="1" hangingPunct="1">
              <a:buFont typeface="Wingdings" pitchFamily="-107" charset="2"/>
              <a:buNone/>
              <a:defRPr/>
            </a:pPr>
            <a:r>
              <a:rPr lang="en-US" sz="3000" dirty="0">
                <a:solidFill>
                  <a:schemeClr val="accent2">
                    <a:lumMod val="50000"/>
                  </a:schemeClr>
                </a:solidFill>
                <a:effectLst>
                  <a:outerShdw blurRad="38100" dist="38100" dir="2700000" algn="tl">
                    <a:srgbClr val="000000">
                      <a:alpha val="43137"/>
                    </a:srgbClr>
                  </a:outerShdw>
                </a:effectLst>
              </a:rPr>
              <a:t>  </a:t>
            </a:r>
            <a:r>
              <a:rPr lang="en-US" sz="3000" dirty="0" smtClean="0">
                <a:solidFill>
                  <a:schemeClr val="accent2">
                    <a:lumMod val="50000"/>
                  </a:schemeClr>
                </a:solidFill>
                <a:effectLst>
                  <a:outerShdw blurRad="38100" dist="38100" dir="2700000" algn="tl">
                    <a:srgbClr val="000000">
                      <a:alpha val="43137"/>
                    </a:srgbClr>
                  </a:outerShdw>
                </a:effectLst>
              </a:rPr>
              <a:t>On November 5, Z-Mart (buyer) issues a $30 debit memorandum for an allowance from Trex for defective merchandise.</a:t>
            </a:r>
            <a:endParaRPr lang="en-US" sz="3000" dirty="0">
              <a:solidFill>
                <a:schemeClr val="accent2">
                  <a:lumMod val="50000"/>
                </a:schemeClr>
              </a:solidFill>
              <a:effectLst>
                <a:outerShdw blurRad="38100" dist="38100" dir="2700000" algn="tl">
                  <a:srgbClr val="000000">
                    <a:alpha val="43137"/>
                  </a:srgbClr>
                </a:outerShdw>
              </a:effectLst>
            </a:endParaRPr>
          </a:p>
        </p:txBody>
      </p:sp>
      <p:sp>
        <p:nvSpPr>
          <p:cNvPr id="193539" name="Rectangle 2"/>
          <p:cNvSpPr>
            <a:spLocks noGrp="1" noChangeArrowheads="1"/>
          </p:cNvSpPr>
          <p:nvPr>
            <p:ph type="title"/>
          </p:nvPr>
        </p:nvSpPr>
        <p:spPr>
          <a:xfrm>
            <a:off x="720725" y="609600"/>
            <a:ext cx="8118475" cy="1066800"/>
          </a:xfrm>
        </p:spPr>
        <p:txBody>
          <a:bodyPr/>
          <a:lstStyle/>
          <a:p>
            <a:pPr eaLnBrk="1" hangingPunct="1"/>
            <a:r>
              <a:rPr lang="en-US" altLang="en-US" b="1" dirty="0" smtClean="0"/>
              <a:t>Purchases Allowances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23</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latin typeface="Calibri"/>
              </a:rPr>
              <a:t>Analyze and record transactions for merchandise purchases using a perpetual system.</a:t>
            </a:r>
          </a:p>
        </p:txBody>
      </p:sp>
      <p:pic>
        <p:nvPicPr>
          <p:cNvPr id="2" name="Picture 1"/>
          <p:cNvPicPr>
            <a:picLocks noChangeAspect="1"/>
          </p:cNvPicPr>
          <p:nvPr/>
        </p:nvPicPr>
        <p:blipFill>
          <a:blip r:embed="rId3"/>
          <a:stretch>
            <a:fillRect/>
          </a:stretch>
        </p:blipFill>
        <p:spPr>
          <a:xfrm>
            <a:off x="605126" y="3924667"/>
            <a:ext cx="7776874" cy="8762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304800" y="1447800"/>
            <a:ext cx="8534400" cy="1447800"/>
          </a:xfrm>
          <a:solidFill>
            <a:schemeClr val="accent2">
              <a:lumMod val="20000"/>
              <a:lumOff val="80000"/>
            </a:schemeClr>
          </a:solidFill>
          <a:ln w="12700">
            <a:solidFill>
              <a:srgbClr val="002060"/>
            </a:solidFill>
          </a:ln>
        </p:spPr>
        <p:txBody>
          <a:bodyPr lIns="90488" tIns="44450" rIns="90488" bIns="44450" anchor="ctr"/>
          <a:lstStyle/>
          <a:p>
            <a:pPr algn="ctr" eaLnBrk="1" hangingPunct="1">
              <a:buFont typeface="Wingdings" pitchFamily="-107" charset="2"/>
              <a:buNone/>
              <a:defRPr/>
            </a:pPr>
            <a:r>
              <a:rPr lang="en-US" sz="2400" dirty="0">
                <a:solidFill>
                  <a:schemeClr val="accent2">
                    <a:lumMod val="50000"/>
                  </a:schemeClr>
                </a:solidFill>
                <a:effectLst>
                  <a:outerShdw blurRad="38100" dist="38100" dir="2700000" algn="tl">
                    <a:srgbClr val="000000">
                      <a:alpha val="43137"/>
                    </a:srgbClr>
                  </a:outerShdw>
                </a:effectLst>
              </a:rPr>
              <a:t> </a:t>
            </a:r>
            <a:r>
              <a:rPr lang="en-US" sz="2400" dirty="0" smtClean="0">
                <a:solidFill>
                  <a:schemeClr val="accent2">
                    <a:lumMod val="50000"/>
                  </a:schemeClr>
                </a:solidFill>
                <a:effectLst>
                  <a:outerShdw blurRad="38100" dist="38100" dir="2700000" algn="tl">
                    <a:srgbClr val="000000">
                      <a:alpha val="43137"/>
                    </a:srgbClr>
                  </a:outerShdw>
                </a:effectLst>
              </a:rPr>
              <a:t>Z</a:t>
            </a:r>
            <a:r>
              <a:rPr lang="en-US" sz="2400" dirty="0" smtClean="0">
                <a:solidFill>
                  <a:schemeClr val="accent2">
                    <a:lumMod val="50000"/>
                  </a:schemeClr>
                </a:solidFill>
              </a:rPr>
              <a:t>-Mart purchases $250 of merchandise on June 1 with terms 2/10, n/60. On June 3, Z-Mart returns $</a:t>
            </a:r>
            <a:r>
              <a:rPr lang="en-US" sz="2400" dirty="0">
                <a:solidFill>
                  <a:schemeClr val="accent2">
                    <a:lumMod val="50000"/>
                  </a:schemeClr>
                </a:solidFill>
              </a:rPr>
              <a:t>5</a:t>
            </a:r>
            <a:r>
              <a:rPr lang="en-US" sz="2400" dirty="0" smtClean="0">
                <a:solidFill>
                  <a:schemeClr val="accent2">
                    <a:lumMod val="50000"/>
                  </a:schemeClr>
                </a:solidFill>
              </a:rPr>
              <a:t>0 of goods before paying the invoice. When Z-Mart pays on June 11, it takes the 2% discount only on the $200 remaining balance.</a:t>
            </a:r>
            <a:endParaRPr lang="en-US" sz="2400" dirty="0">
              <a:solidFill>
                <a:schemeClr val="accent2">
                  <a:lumMod val="50000"/>
                </a:schemeClr>
              </a:solidFill>
              <a:effectLst>
                <a:outerShdw blurRad="38100" dist="38100" dir="2700000" algn="tl">
                  <a:srgbClr val="000000">
                    <a:alpha val="43137"/>
                  </a:srgbClr>
                </a:outerShdw>
              </a:effectLst>
            </a:endParaRPr>
          </a:p>
        </p:txBody>
      </p:sp>
      <p:sp>
        <p:nvSpPr>
          <p:cNvPr id="194563" name="Rectangle 2"/>
          <p:cNvSpPr>
            <a:spLocks noGrp="1" noChangeArrowheads="1"/>
          </p:cNvSpPr>
          <p:nvPr>
            <p:ph type="title"/>
          </p:nvPr>
        </p:nvSpPr>
        <p:spPr>
          <a:xfrm>
            <a:off x="552450" y="457200"/>
            <a:ext cx="7519988" cy="955675"/>
          </a:xfrm>
        </p:spPr>
        <p:txBody>
          <a:bodyPr/>
          <a:lstStyle/>
          <a:p>
            <a:pPr eaLnBrk="1" hangingPunct="1"/>
            <a:r>
              <a:rPr lang="en-US" altLang="en-US" sz="4000" b="1" dirty="0" smtClean="0"/>
              <a:t>Purchases Returns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24</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latin typeface="Calibri"/>
              </a:rPr>
              <a:t>Analyze and record transactions for merchandise purchases using a perpetual system.</a:t>
            </a:r>
          </a:p>
        </p:txBody>
      </p:sp>
      <p:pic>
        <p:nvPicPr>
          <p:cNvPr id="2" name="Picture 1"/>
          <p:cNvPicPr>
            <a:picLocks noChangeAspect="1"/>
          </p:cNvPicPr>
          <p:nvPr/>
        </p:nvPicPr>
        <p:blipFill>
          <a:blip r:embed="rId3"/>
          <a:stretch>
            <a:fillRect/>
          </a:stretch>
        </p:blipFill>
        <p:spPr>
          <a:xfrm>
            <a:off x="536408" y="3092450"/>
            <a:ext cx="8134350" cy="2678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84484" y="684630"/>
            <a:ext cx="8658225" cy="752475"/>
          </a:xfrm>
        </p:spPr>
        <p:txBody>
          <a:bodyPr/>
          <a:lstStyle/>
          <a:p>
            <a:pPr eaLnBrk="1" hangingPunct="1"/>
            <a:r>
              <a:rPr lang="en-US" altLang="en-US" b="1" dirty="0" smtClean="0"/>
              <a:t>Purchases and Transportation Costs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25</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latin typeface="Calibri"/>
              </a:rPr>
              <a:t>Analyze and record transactions for merchandise purchases using a perpetual system.</a:t>
            </a:r>
          </a:p>
        </p:txBody>
      </p:sp>
      <p:sp>
        <p:nvSpPr>
          <p:cNvPr id="8" name="TextBox 7"/>
          <p:cNvSpPr txBox="1"/>
          <p:nvPr/>
        </p:nvSpPr>
        <p:spPr>
          <a:xfrm>
            <a:off x="7926805" y="148272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5.7</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573408" y="2255771"/>
            <a:ext cx="7886797" cy="3525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931863" y="457200"/>
            <a:ext cx="7158037" cy="1066800"/>
          </a:xfrm>
        </p:spPr>
        <p:txBody>
          <a:bodyPr/>
          <a:lstStyle/>
          <a:p>
            <a:pPr eaLnBrk="1" hangingPunct="1"/>
            <a:r>
              <a:rPr lang="en-US" altLang="en-US" b="1" dirty="0" smtClean="0"/>
              <a:t>Transportation Costs</a:t>
            </a:r>
          </a:p>
        </p:txBody>
      </p:sp>
      <p:sp>
        <p:nvSpPr>
          <p:cNvPr id="50179" name="Rectangle 3"/>
          <p:cNvSpPr>
            <a:spLocks noGrp="1" noChangeArrowheads="1"/>
          </p:cNvSpPr>
          <p:nvPr>
            <p:ph type="body" idx="4294967295"/>
          </p:nvPr>
        </p:nvSpPr>
        <p:spPr>
          <a:xfrm>
            <a:off x="355600" y="1676400"/>
            <a:ext cx="8026400" cy="1524000"/>
          </a:xfrm>
          <a:solidFill>
            <a:schemeClr val="accent4">
              <a:lumMod val="20000"/>
              <a:lumOff val="80000"/>
            </a:schemeClr>
          </a:solidFill>
          <a:ln w="12700">
            <a:solidFill>
              <a:schemeClr val="accent3">
                <a:lumMod val="50000"/>
              </a:schemeClr>
            </a:solidFill>
          </a:ln>
        </p:spPr>
        <p:txBody>
          <a:bodyPr lIns="90488" tIns="44450" rIns="90488" bIns="44450"/>
          <a:lstStyle/>
          <a:p>
            <a:pPr algn="ctr" eaLnBrk="1" hangingPunct="1">
              <a:buFont typeface="Wingdings" pitchFamily="-107" charset="2"/>
              <a:buNone/>
              <a:defRPr/>
            </a:pPr>
            <a:r>
              <a:rPr lang="en-US" dirty="0" smtClean="0">
                <a:solidFill>
                  <a:schemeClr val="accent2">
                    <a:lumMod val="50000"/>
                  </a:schemeClr>
                </a:solidFill>
              </a:rPr>
              <a:t> Z-Mart purchased merchandise on terms of FOB shipping point. The transportation charge is $75.</a:t>
            </a:r>
            <a:endParaRPr lang="en-US" dirty="0">
              <a:solidFill>
                <a:schemeClr val="accent2">
                  <a:lumMod val="50000"/>
                </a:schemeClr>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p:txBody>
          <a:bodyPr/>
          <a:lstStyle/>
          <a:p>
            <a:pPr>
              <a:defRPr/>
            </a:pPr>
            <a:fld id="{503C3CBC-2085-44FA-9ACE-00A0DEA6925A}" type="slidenum">
              <a:rPr lang="en-US" smtClean="0"/>
              <a:pPr>
                <a:defRPr/>
              </a:pPr>
              <a:t>26</a:t>
            </a:fld>
            <a:endParaRPr lang="en-US" dirty="0"/>
          </a:p>
        </p:txBody>
      </p:sp>
      <p:sp>
        <p:nvSpPr>
          <p:cNvPr id="9" name="Rounded Rectangle 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latin typeface="Calibri"/>
              </a:rPr>
              <a:t>Analyze and record transactions for merchandise purchases using a perpetual system.</a:t>
            </a:r>
          </a:p>
        </p:txBody>
      </p:sp>
      <p:pic>
        <p:nvPicPr>
          <p:cNvPr id="2" name="Picture 1"/>
          <p:cNvPicPr>
            <a:picLocks noChangeAspect="1"/>
          </p:cNvPicPr>
          <p:nvPr/>
        </p:nvPicPr>
        <p:blipFill>
          <a:blip r:embed="rId3"/>
          <a:stretch>
            <a:fillRect/>
          </a:stretch>
        </p:blipFill>
        <p:spPr>
          <a:xfrm>
            <a:off x="140368" y="3460824"/>
            <a:ext cx="8780379" cy="9186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931863" y="457200"/>
            <a:ext cx="7158037" cy="1066800"/>
          </a:xfrm>
        </p:spPr>
        <p:txBody>
          <a:bodyPr/>
          <a:lstStyle/>
          <a:p>
            <a:pPr eaLnBrk="1" hangingPunct="1"/>
            <a:r>
              <a:rPr lang="en-US" altLang="en-US" b="1" dirty="0" smtClean="0"/>
              <a:t>Purchases and Itemized Costs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27</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latin typeface="Calibri"/>
              </a:rPr>
              <a:t>Analyze and record transactions for merchandise purchases using a perpetual system.</a:t>
            </a:r>
          </a:p>
        </p:txBody>
      </p:sp>
      <p:sp>
        <p:nvSpPr>
          <p:cNvPr id="8" name="TextBox 7"/>
          <p:cNvSpPr txBox="1"/>
          <p:nvPr/>
        </p:nvSpPr>
        <p:spPr>
          <a:xfrm>
            <a:off x="7926805" y="148272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5.8</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688775" y="2473325"/>
            <a:ext cx="7998025" cy="21348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 name="Rectangle 8"/>
          <p:cNvSpPr>
            <a:spLocks noChangeArrowheads="1"/>
          </p:cNvSpPr>
          <p:nvPr/>
        </p:nvSpPr>
        <p:spPr bwMode="auto">
          <a:xfrm>
            <a:off x="750888" y="1323975"/>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1</a:t>
            </a:r>
            <a:endParaRPr lang="en-US">
              <a:solidFill>
                <a:prstClr val="black"/>
              </a:solidFill>
              <a:cs typeface="+mn-cs"/>
            </a:endParaRPr>
          </a:p>
        </p:txBody>
      </p:sp>
      <p:sp>
        <p:nvSpPr>
          <p:cNvPr id="21" name="Rectangle 9"/>
          <p:cNvSpPr>
            <a:spLocks noChangeArrowheads="1"/>
          </p:cNvSpPr>
          <p:nvPr/>
        </p:nvSpPr>
        <p:spPr bwMode="auto">
          <a:xfrm>
            <a:off x="750888" y="1736725"/>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3</a:t>
            </a:r>
            <a:endParaRPr lang="en-US">
              <a:solidFill>
                <a:prstClr val="black"/>
              </a:solidFill>
              <a:cs typeface="+mn-cs"/>
            </a:endParaRPr>
          </a:p>
        </p:txBody>
      </p:sp>
      <p:sp>
        <p:nvSpPr>
          <p:cNvPr id="22" name="Rectangle 10"/>
          <p:cNvSpPr>
            <a:spLocks noChangeArrowheads="1"/>
          </p:cNvSpPr>
          <p:nvPr/>
        </p:nvSpPr>
        <p:spPr bwMode="auto">
          <a:xfrm>
            <a:off x="1466851" y="1736725"/>
            <a:ext cx="5213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Paid $30 cash for freight charges from UPS for the October 1 purchase.</a:t>
            </a:r>
            <a:endParaRPr lang="en-US" dirty="0">
              <a:solidFill>
                <a:prstClr val="black"/>
              </a:solidFill>
              <a:cs typeface="+mn-cs"/>
            </a:endParaRPr>
          </a:p>
        </p:txBody>
      </p:sp>
      <p:sp>
        <p:nvSpPr>
          <p:cNvPr id="23" name="Rectangle 11"/>
          <p:cNvSpPr>
            <a:spLocks noChangeArrowheads="1"/>
          </p:cNvSpPr>
          <p:nvPr/>
        </p:nvSpPr>
        <p:spPr bwMode="auto">
          <a:xfrm>
            <a:off x="750888" y="1943100"/>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7</a:t>
            </a:r>
            <a:endParaRPr lang="en-US">
              <a:solidFill>
                <a:prstClr val="black"/>
              </a:solidFill>
              <a:cs typeface="+mn-cs"/>
            </a:endParaRPr>
          </a:p>
        </p:txBody>
      </p:sp>
      <p:sp>
        <p:nvSpPr>
          <p:cNvPr id="24" name="Rectangle 12"/>
          <p:cNvSpPr>
            <a:spLocks noChangeArrowheads="1"/>
          </p:cNvSpPr>
          <p:nvPr/>
        </p:nvSpPr>
        <p:spPr bwMode="auto">
          <a:xfrm>
            <a:off x="1466851" y="1943100"/>
            <a:ext cx="66636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prstClr val="black"/>
                </a:solidFill>
                <a:cs typeface="+mn-cs"/>
              </a:rPr>
              <a:t>Returned $50 of the $1,000 of goods from the October 1 purchase and received full credit.</a:t>
            </a:r>
          </a:p>
        </p:txBody>
      </p:sp>
      <p:sp>
        <p:nvSpPr>
          <p:cNvPr id="25" name="Rectangle 13"/>
          <p:cNvSpPr>
            <a:spLocks noChangeArrowheads="1"/>
          </p:cNvSpPr>
          <p:nvPr/>
        </p:nvSpPr>
        <p:spPr bwMode="auto">
          <a:xfrm>
            <a:off x="750888" y="2147888"/>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11</a:t>
            </a:r>
            <a:endParaRPr lang="en-US">
              <a:solidFill>
                <a:prstClr val="black"/>
              </a:solidFill>
              <a:cs typeface="+mn-cs"/>
            </a:endParaRPr>
          </a:p>
        </p:txBody>
      </p:sp>
      <p:sp>
        <p:nvSpPr>
          <p:cNvPr id="26" name="Rectangle 14"/>
          <p:cNvSpPr>
            <a:spLocks noChangeArrowheads="1"/>
          </p:cNvSpPr>
          <p:nvPr/>
        </p:nvSpPr>
        <p:spPr bwMode="auto">
          <a:xfrm>
            <a:off x="1466851" y="2147888"/>
            <a:ext cx="5818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Paid the amount due from the October 1 purchase, less the return on October 7.</a:t>
            </a:r>
            <a:endParaRPr lang="en-US">
              <a:solidFill>
                <a:prstClr val="black"/>
              </a:solidFill>
              <a:cs typeface="+mn-cs"/>
            </a:endParaRPr>
          </a:p>
        </p:txBody>
      </p:sp>
      <p:sp>
        <p:nvSpPr>
          <p:cNvPr id="27" name="Rectangle 15"/>
          <p:cNvSpPr>
            <a:spLocks noChangeArrowheads="1"/>
          </p:cNvSpPr>
          <p:nvPr/>
        </p:nvSpPr>
        <p:spPr bwMode="auto">
          <a:xfrm>
            <a:off x="750888" y="2354263"/>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31</a:t>
            </a:r>
            <a:endParaRPr lang="en-US">
              <a:solidFill>
                <a:prstClr val="black"/>
              </a:solidFill>
              <a:cs typeface="+mn-cs"/>
            </a:endParaRPr>
          </a:p>
        </p:txBody>
      </p:sp>
      <p:sp>
        <p:nvSpPr>
          <p:cNvPr id="203" name="Rectangle 63"/>
          <p:cNvSpPr>
            <a:spLocks noChangeArrowheads="1"/>
          </p:cNvSpPr>
          <p:nvPr/>
        </p:nvSpPr>
        <p:spPr bwMode="auto">
          <a:xfrm>
            <a:off x="568326" y="706438"/>
            <a:ext cx="7099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Prepare journal entries to record each of the following purchases transactions of a merchandising </a:t>
            </a:r>
            <a:endParaRPr lang="en-US">
              <a:solidFill>
                <a:prstClr val="black"/>
              </a:solidFill>
              <a:cs typeface="+mn-cs"/>
            </a:endParaRPr>
          </a:p>
        </p:txBody>
      </p:sp>
      <p:sp>
        <p:nvSpPr>
          <p:cNvPr id="204" name="Rectangle 64"/>
          <p:cNvSpPr>
            <a:spLocks noChangeArrowheads="1"/>
          </p:cNvSpPr>
          <p:nvPr/>
        </p:nvSpPr>
        <p:spPr bwMode="auto">
          <a:xfrm>
            <a:off x="568326" y="901700"/>
            <a:ext cx="716952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company. Assume a perpetual inventory system using the gross method for recording purchases.</a:t>
            </a:r>
            <a:endParaRPr lang="en-US" dirty="0">
              <a:solidFill>
                <a:prstClr val="black"/>
              </a:solidFill>
              <a:cs typeface="+mn-cs"/>
            </a:endParaRPr>
          </a:p>
        </p:txBody>
      </p:sp>
      <p:sp>
        <p:nvSpPr>
          <p:cNvPr id="205" name="Rectangle 65"/>
          <p:cNvSpPr>
            <a:spLocks noChangeArrowheads="1"/>
          </p:cNvSpPr>
          <p:nvPr/>
        </p:nvSpPr>
        <p:spPr bwMode="auto">
          <a:xfrm>
            <a:off x="1466851" y="1323975"/>
            <a:ext cx="600901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Purchased $1,000 of goods.  Terms of the sale are 4/10, n/30, and FOB shipping </a:t>
            </a:r>
            <a:endParaRPr lang="en-US" dirty="0">
              <a:solidFill>
                <a:prstClr val="black"/>
              </a:solidFill>
              <a:cs typeface="+mn-cs"/>
            </a:endParaRPr>
          </a:p>
        </p:txBody>
      </p:sp>
      <p:sp>
        <p:nvSpPr>
          <p:cNvPr id="206" name="Rectangle 66"/>
          <p:cNvSpPr>
            <a:spLocks noChangeArrowheads="1"/>
          </p:cNvSpPr>
          <p:nvPr/>
        </p:nvSpPr>
        <p:spPr bwMode="auto">
          <a:xfrm>
            <a:off x="1466851" y="1520825"/>
            <a:ext cx="280525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point; the invoice is dated October 1.</a:t>
            </a:r>
            <a:endParaRPr lang="en-US" dirty="0">
              <a:solidFill>
                <a:prstClr val="black"/>
              </a:solidFill>
              <a:cs typeface="+mn-cs"/>
            </a:endParaRPr>
          </a:p>
        </p:txBody>
      </p:sp>
      <p:sp>
        <p:nvSpPr>
          <p:cNvPr id="207" name="Rectangle 67"/>
          <p:cNvSpPr>
            <a:spLocks noChangeArrowheads="1"/>
          </p:cNvSpPr>
          <p:nvPr/>
        </p:nvSpPr>
        <p:spPr bwMode="auto">
          <a:xfrm>
            <a:off x="1466851" y="2354263"/>
            <a:ext cx="5535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Assume the October 11 payment was never made and, instead, payment of </a:t>
            </a:r>
            <a:endParaRPr lang="en-US" dirty="0">
              <a:solidFill>
                <a:prstClr val="black"/>
              </a:solidFill>
              <a:cs typeface="+mn-cs"/>
            </a:endParaRPr>
          </a:p>
        </p:txBody>
      </p:sp>
      <p:sp>
        <p:nvSpPr>
          <p:cNvPr id="208" name="Rectangle 68"/>
          <p:cNvSpPr>
            <a:spLocks noChangeArrowheads="1"/>
          </p:cNvSpPr>
          <p:nvPr/>
        </p:nvSpPr>
        <p:spPr bwMode="auto">
          <a:xfrm>
            <a:off x="1466851" y="2549525"/>
            <a:ext cx="5343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the amount due on the October 1 purchase, less the return on October 7, </a:t>
            </a:r>
            <a:endParaRPr lang="en-US">
              <a:solidFill>
                <a:prstClr val="black"/>
              </a:solidFill>
              <a:cs typeface="+mn-cs"/>
            </a:endParaRPr>
          </a:p>
        </p:txBody>
      </p:sp>
      <p:sp>
        <p:nvSpPr>
          <p:cNvPr id="209" name="Rectangle 69"/>
          <p:cNvSpPr>
            <a:spLocks noChangeArrowheads="1"/>
          </p:cNvSpPr>
          <p:nvPr/>
        </p:nvSpPr>
        <p:spPr bwMode="auto">
          <a:xfrm>
            <a:off x="1466851" y="2755900"/>
            <a:ext cx="1814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occurred on October 31.</a:t>
            </a:r>
            <a:endParaRPr lang="en-US">
              <a:solidFill>
                <a:prstClr val="black"/>
              </a:solidFill>
              <a:cs typeface="+mn-cs"/>
            </a:endParaRPr>
          </a:p>
        </p:txBody>
      </p:sp>
      <p:sp>
        <p:nvSpPr>
          <p:cNvPr id="19" name="Rectangle 18"/>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5-2</a:t>
            </a:r>
            <a:endParaRPr lang="en-US" sz="2400" b="1" dirty="0">
              <a:solidFill>
                <a:prstClr val="white"/>
              </a:solidFill>
            </a:endParaRPr>
          </a:p>
        </p:txBody>
      </p:sp>
      <p:sp>
        <p:nvSpPr>
          <p:cNvPr id="28" name="Rounded Rectangle 2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P1: </a:t>
            </a:r>
            <a:r>
              <a:rPr lang="en-US" sz="1100" dirty="0">
                <a:solidFill>
                  <a:prstClr val="black"/>
                </a:solidFill>
                <a:latin typeface="Calibri"/>
                <a:cs typeface="+mn-cs"/>
              </a:rPr>
              <a:t>Analyze and record transactions for merchandise purchases using a perpetual system.</a:t>
            </a:r>
          </a:p>
        </p:txBody>
      </p:sp>
    </p:spTree>
    <p:extLst>
      <p:ext uri="{BB962C8B-B14F-4D97-AF65-F5344CB8AC3E}">
        <p14:creationId xmlns:p14="http://schemas.microsoft.com/office/powerpoint/2010/main" val="24349176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64"/>
          <p:cNvSpPr>
            <a:spLocks noChangeArrowheads="1"/>
          </p:cNvSpPr>
          <p:nvPr/>
        </p:nvSpPr>
        <p:spPr bwMode="auto">
          <a:xfrm>
            <a:off x="528638" y="1752600"/>
            <a:ext cx="3600450" cy="2270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3" name="Rectangle 65"/>
          <p:cNvSpPr>
            <a:spLocks noChangeArrowheads="1"/>
          </p:cNvSpPr>
          <p:nvPr/>
        </p:nvSpPr>
        <p:spPr bwMode="auto">
          <a:xfrm>
            <a:off x="5014913" y="1752600"/>
            <a:ext cx="3600450" cy="2270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4" name="Rectangle 66"/>
          <p:cNvSpPr>
            <a:spLocks noChangeArrowheads="1"/>
          </p:cNvSpPr>
          <p:nvPr/>
        </p:nvSpPr>
        <p:spPr bwMode="auto">
          <a:xfrm>
            <a:off x="1404937" y="3227388"/>
            <a:ext cx="6291263"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5" name="Rectangle 67"/>
          <p:cNvSpPr>
            <a:spLocks noChangeArrowheads="1"/>
          </p:cNvSpPr>
          <p:nvPr/>
        </p:nvSpPr>
        <p:spPr bwMode="auto">
          <a:xfrm>
            <a:off x="750888" y="1989138"/>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1</a:t>
            </a:r>
            <a:endParaRPr lang="en-US">
              <a:solidFill>
                <a:prstClr val="black"/>
              </a:solidFill>
              <a:cs typeface="+mn-cs"/>
            </a:endParaRPr>
          </a:p>
        </p:txBody>
      </p:sp>
      <p:sp>
        <p:nvSpPr>
          <p:cNvPr id="126" name="Rectangle 68"/>
          <p:cNvSpPr>
            <a:spLocks noChangeArrowheads="1"/>
          </p:cNvSpPr>
          <p:nvPr/>
        </p:nvSpPr>
        <p:spPr bwMode="auto">
          <a:xfrm>
            <a:off x="1828800" y="1989138"/>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1,000</a:t>
            </a:r>
            <a:endParaRPr lang="en-US" dirty="0">
              <a:solidFill>
                <a:prstClr val="black"/>
              </a:solidFill>
              <a:cs typeface="+mn-cs"/>
            </a:endParaRPr>
          </a:p>
        </p:txBody>
      </p:sp>
      <p:sp>
        <p:nvSpPr>
          <p:cNvPr id="127" name="Rectangle 69"/>
          <p:cNvSpPr>
            <a:spLocks noChangeArrowheads="1"/>
          </p:cNvSpPr>
          <p:nvPr/>
        </p:nvSpPr>
        <p:spPr bwMode="auto">
          <a:xfrm>
            <a:off x="7032626" y="1989138"/>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1</a:t>
            </a:r>
            <a:endParaRPr lang="en-US">
              <a:solidFill>
                <a:prstClr val="black"/>
              </a:solidFill>
              <a:cs typeface="+mn-cs"/>
            </a:endParaRPr>
          </a:p>
        </p:txBody>
      </p:sp>
      <p:sp>
        <p:nvSpPr>
          <p:cNvPr id="128" name="Rectangle 70"/>
          <p:cNvSpPr>
            <a:spLocks noChangeArrowheads="1"/>
          </p:cNvSpPr>
          <p:nvPr/>
        </p:nvSpPr>
        <p:spPr bwMode="auto">
          <a:xfrm>
            <a:off x="8153400" y="1989138"/>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1,000</a:t>
            </a:r>
            <a:endParaRPr lang="en-US" dirty="0">
              <a:solidFill>
                <a:prstClr val="black"/>
              </a:solidFill>
              <a:cs typeface="+mn-cs"/>
            </a:endParaRPr>
          </a:p>
        </p:txBody>
      </p:sp>
      <p:sp>
        <p:nvSpPr>
          <p:cNvPr id="129" name="Rectangle 71"/>
          <p:cNvSpPr>
            <a:spLocks noChangeArrowheads="1"/>
          </p:cNvSpPr>
          <p:nvPr/>
        </p:nvSpPr>
        <p:spPr bwMode="auto">
          <a:xfrm>
            <a:off x="750888" y="2195513"/>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Oct. 3</a:t>
            </a:r>
            <a:endParaRPr lang="en-US" dirty="0">
              <a:solidFill>
                <a:prstClr val="black"/>
              </a:solidFill>
              <a:cs typeface="+mn-cs"/>
            </a:endParaRPr>
          </a:p>
        </p:txBody>
      </p:sp>
      <p:sp>
        <p:nvSpPr>
          <p:cNvPr id="130" name="Rectangle 72"/>
          <p:cNvSpPr>
            <a:spLocks noChangeArrowheads="1"/>
          </p:cNvSpPr>
          <p:nvPr/>
        </p:nvSpPr>
        <p:spPr bwMode="auto">
          <a:xfrm>
            <a:off x="2061236" y="2195513"/>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30</a:t>
            </a:r>
            <a:endParaRPr lang="en-US">
              <a:solidFill>
                <a:prstClr val="black"/>
              </a:solidFill>
              <a:cs typeface="+mn-cs"/>
            </a:endParaRPr>
          </a:p>
        </p:txBody>
      </p:sp>
      <p:sp>
        <p:nvSpPr>
          <p:cNvPr id="131" name="Rectangle 73"/>
          <p:cNvSpPr>
            <a:spLocks noChangeArrowheads="1"/>
          </p:cNvSpPr>
          <p:nvPr/>
        </p:nvSpPr>
        <p:spPr bwMode="auto">
          <a:xfrm>
            <a:off x="5237163" y="2195513"/>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Oct. 7</a:t>
            </a:r>
            <a:endParaRPr lang="en-US" dirty="0">
              <a:solidFill>
                <a:prstClr val="black"/>
              </a:solidFill>
              <a:cs typeface="+mn-cs"/>
            </a:endParaRPr>
          </a:p>
        </p:txBody>
      </p:sp>
      <p:sp>
        <p:nvSpPr>
          <p:cNvPr id="132" name="Rectangle 74"/>
          <p:cNvSpPr>
            <a:spLocks noChangeArrowheads="1"/>
          </p:cNvSpPr>
          <p:nvPr/>
        </p:nvSpPr>
        <p:spPr bwMode="auto">
          <a:xfrm>
            <a:off x="6493775" y="2195513"/>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50</a:t>
            </a:r>
            <a:endParaRPr lang="en-US" dirty="0">
              <a:solidFill>
                <a:prstClr val="black"/>
              </a:solidFill>
              <a:cs typeface="+mn-cs"/>
            </a:endParaRPr>
          </a:p>
        </p:txBody>
      </p:sp>
      <p:sp>
        <p:nvSpPr>
          <p:cNvPr id="133" name="Rectangle 75"/>
          <p:cNvSpPr>
            <a:spLocks noChangeArrowheads="1"/>
          </p:cNvSpPr>
          <p:nvPr/>
        </p:nvSpPr>
        <p:spPr bwMode="auto">
          <a:xfrm>
            <a:off x="2544763" y="2401888"/>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Oct. 7</a:t>
            </a:r>
            <a:endParaRPr lang="en-US" dirty="0">
              <a:solidFill>
                <a:prstClr val="black"/>
              </a:solidFill>
              <a:cs typeface="+mn-cs"/>
            </a:endParaRPr>
          </a:p>
        </p:txBody>
      </p:sp>
      <p:sp>
        <p:nvSpPr>
          <p:cNvPr id="134" name="Rectangle 76"/>
          <p:cNvSpPr>
            <a:spLocks noChangeArrowheads="1"/>
          </p:cNvSpPr>
          <p:nvPr/>
        </p:nvSpPr>
        <p:spPr bwMode="auto">
          <a:xfrm>
            <a:off x="3810000" y="2401888"/>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50</a:t>
            </a:r>
            <a:endParaRPr lang="en-US" dirty="0">
              <a:solidFill>
                <a:prstClr val="black"/>
              </a:solidFill>
              <a:cs typeface="+mn-cs"/>
            </a:endParaRPr>
          </a:p>
        </p:txBody>
      </p:sp>
      <p:sp>
        <p:nvSpPr>
          <p:cNvPr id="135" name="Rectangle 77"/>
          <p:cNvSpPr>
            <a:spLocks noChangeArrowheads="1"/>
          </p:cNvSpPr>
          <p:nvPr/>
        </p:nvSpPr>
        <p:spPr bwMode="auto">
          <a:xfrm>
            <a:off x="5237163" y="2401888"/>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11</a:t>
            </a:r>
            <a:endParaRPr lang="en-US">
              <a:solidFill>
                <a:prstClr val="black"/>
              </a:solidFill>
              <a:cs typeface="+mn-cs"/>
            </a:endParaRPr>
          </a:p>
        </p:txBody>
      </p:sp>
      <p:sp>
        <p:nvSpPr>
          <p:cNvPr id="136" name="Rectangle 78"/>
          <p:cNvSpPr>
            <a:spLocks noChangeArrowheads="1"/>
          </p:cNvSpPr>
          <p:nvPr/>
        </p:nvSpPr>
        <p:spPr bwMode="auto">
          <a:xfrm>
            <a:off x="6400800" y="2401888"/>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950</a:t>
            </a:r>
            <a:endParaRPr lang="en-US" dirty="0">
              <a:solidFill>
                <a:prstClr val="black"/>
              </a:solidFill>
              <a:cs typeface="+mn-cs"/>
            </a:endParaRPr>
          </a:p>
        </p:txBody>
      </p:sp>
      <p:sp>
        <p:nvSpPr>
          <p:cNvPr id="138" name="Rectangle 79"/>
          <p:cNvSpPr>
            <a:spLocks noChangeArrowheads="1"/>
          </p:cNvSpPr>
          <p:nvPr/>
        </p:nvSpPr>
        <p:spPr bwMode="auto">
          <a:xfrm>
            <a:off x="2544763" y="2608263"/>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11</a:t>
            </a:r>
            <a:endParaRPr lang="en-US">
              <a:solidFill>
                <a:prstClr val="black"/>
              </a:solidFill>
              <a:cs typeface="+mn-cs"/>
            </a:endParaRPr>
          </a:p>
        </p:txBody>
      </p:sp>
      <p:sp>
        <p:nvSpPr>
          <p:cNvPr id="139" name="Rectangle 80"/>
          <p:cNvSpPr>
            <a:spLocks noChangeArrowheads="1"/>
          </p:cNvSpPr>
          <p:nvPr/>
        </p:nvSpPr>
        <p:spPr bwMode="auto">
          <a:xfrm>
            <a:off x="3810000" y="2608263"/>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38</a:t>
            </a:r>
            <a:endParaRPr lang="en-US" dirty="0">
              <a:solidFill>
                <a:prstClr val="black"/>
              </a:solidFill>
              <a:cs typeface="+mn-cs"/>
            </a:endParaRPr>
          </a:p>
        </p:txBody>
      </p:sp>
      <p:sp>
        <p:nvSpPr>
          <p:cNvPr id="140" name="Rectangle 81"/>
          <p:cNvSpPr>
            <a:spLocks noChangeArrowheads="1"/>
          </p:cNvSpPr>
          <p:nvPr/>
        </p:nvSpPr>
        <p:spPr bwMode="auto">
          <a:xfrm>
            <a:off x="750888" y="2824163"/>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31</a:t>
            </a:r>
            <a:endParaRPr lang="en-US">
              <a:solidFill>
                <a:prstClr val="black"/>
              </a:solidFill>
              <a:cs typeface="+mn-cs"/>
            </a:endParaRPr>
          </a:p>
        </p:txBody>
      </p:sp>
      <p:sp>
        <p:nvSpPr>
          <p:cNvPr id="141" name="Rectangle 82"/>
          <p:cNvSpPr>
            <a:spLocks noChangeArrowheads="1"/>
          </p:cNvSpPr>
          <p:nvPr/>
        </p:nvSpPr>
        <p:spPr bwMode="auto">
          <a:xfrm>
            <a:off x="1968261" y="2824163"/>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942</a:t>
            </a:r>
            <a:endParaRPr lang="en-US" dirty="0">
              <a:solidFill>
                <a:prstClr val="black"/>
              </a:solidFill>
              <a:cs typeface="+mn-cs"/>
            </a:endParaRPr>
          </a:p>
        </p:txBody>
      </p:sp>
      <p:sp>
        <p:nvSpPr>
          <p:cNvPr id="142" name="Rectangle 83"/>
          <p:cNvSpPr>
            <a:spLocks noChangeArrowheads="1"/>
          </p:cNvSpPr>
          <p:nvPr/>
        </p:nvSpPr>
        <p:spPr bwMode="auto">
          <a:xfrm>
            <a:off x="1687512" y="3248025"/>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Date</a:t>
            </a:r>
            <a:endParaRPr lang="en-US">
              <a:solidFill>
                <a:prstClr val="black"/>
              </a:solidFill>
              <a:cs typeface="+mn-cs"/>
            </a:endParaRPr>
          </a:p>
        </p:txBody>
      </p:sp>
      <p:sp>
        <p:nvSpPr>
          <p:cNvPr id="143" name="Rectangle 84"/>
          <p:cNvSpPr>
            <a:spLocks noChangeArrowheads="1"/>
          </p:cNvSpPr>
          <p:nvPr/>
        </p:nvSpPr>
        <p:spPr bwMode="auto">
          <a:xfrm>
            <a:off x="6143625" y="3248025"/>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144" name="Rectangle 85"/>
          <p:cNvSpPr>
            <a:spLocks noChangeArrowheads="1"/>
          </p:cNvSpPr>
          <p:nvPr/>
        </p:nvSpPr>
        <p:spPr bwMode="auto">
          <a:xfrm>
            <a:off x="7010400" y="3248025"/>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145" name="Rectangle 86"/>
          <p:cNvSpPr>
            <a:spLocks noChangeArrowheads="1"/>
          </p:cNvSpPr>
          <p:nvPr/>
        </p:nvSpPr>
        <p:spPr bwMode="auto">
          <a:xfrm>
            <a:off x="1606550" y="3475038"/>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1</a:t>
            </a:r>
            <a:endParaRPr lang="en-US">
              <a:solidFill>
                <a:prstClr val="black"/>
              </a:solidFill>
              <a:cs typeface="+mn-cs"/>
            </a:endParaRPr>
          </a:p>
        </p:txBody>
      </p:sp>
      <p:sp>
        <p:nvSpPr>
          <p:cNvPr id="146" name="Rectangle 87"/>
          <p:cNvSpPr>
            <a:spLocks noChangeArrowheads="1"/>
          </p:cNvSpPr>
          <p:nvPr/>
        </p:nvSpPr>
        <p:spPr bwMode="auto">
          <a:xfrm>
            <a:off x="2392362" y="3475038"/>
            <a:ext cx="178414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Merchandise inventory </a:t>
            </a:r>
            <a:endParaRPr lang="en-US" dirty="0">
              <a:solidFill>
                <a:prstClr val="black"/>
              </a:solidFill>
              <a:cs typeface="+mn-cs"/>
            </a:endParaRPr>
          </a:p>
        </p:txBody>
      </p:sp>
      <p:sp>
        <p:nvSpPr>
          <p:cNvPr id="147" name="Rectangle 88"/>
          <p:cNvSpPr>
            <a:spLocks noChangeArrowheads="1"/>
          </p:cNvSpPr>
          <p:nvPr/>
        </p:nvSpPr>
        <p:spPr bwMode="auto">
          <a:xfrm>
            <a:off x="6303091" y="3475038"/>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1,000</a:t>
            </a:r>
            <a:endParaRPr lang="en-US" dirty="0">
              <a:solidFill>
                <a:prstClr val="black"/>
              </a:solidFill>
              <a:cs typeface="+mn-cs"/>
            </a:endParaRPr>
          </a:p>
        </p:txBody>
      </p:sp>
      <p:sp>
        <p:nvSpPr>
          <p:cNvPr id="149" name="Rectangle 89"/>
          <p:cNvSpPr>
            <a:spLocks noChangeArrowheads="1"/>
          </p:cNvSpPr>
          <p:nvPr/>
        </p:nvSpPr>
        <p:spPr bwMode="auto">
          <a:xfrm>
            <a:off x="2614612" y="3681413"/>
            <a:ext cx="1350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payable</a:t>
            </a:r>
            <a:endParaRPr lang="en-US">
              <a:solidFill>
                <a:prstClr val="black"/>
              </a:solidFill>
              <a:cs typeface="+mn-cs"/>
            </a:endParaRPr>
          </a:p>
        </p:txBody>
      </p:sp>
      <p:sp>
        <p:nvSpPr>
          <p:cNvPr id="150" name="Rectangle 90"/>
          <p:cNvSpPr>
            <a:spLocks noChangeArrowheads="1"/>
          </p:cNvSpPr>
          <p:nvPr/>
        </p:nvSpPr>
        <p:spPr bwMode="auto">
          <a:xfrm>
            <a:off x="7201616" y="3681413"/>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1,000</a:t>
            </a:r>
            <a:endParaRPr lang="en-US" dirty="0">
              <a:solidFill>
                <a:prstClr val="black"/>
              </a:solidFill>
              <a:cs typeface="+mn-cs"/>
            </a:endParaRPr>
          </a:p>
        </p:txBody>
      </p:sp>
      <p:sp>
        <p:nvSpPr>
          <p:cNvPr id="151" name="Rectangle 91"/>
          <p:cNvSpPr>
            <a:spLocks noChangeArrowheads="1"/>
          </p:cNvSpPr>
          <p:nvPr/>
        </p:nvSpPr>
        <p:spPr bwMode="auto">
          <a:xfrm>
            <a:off x="1606550" y="4092575"/>
            <a:ext cx="4456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Oct. 3</a:t>
            </a:r>
            <a:endParaRPr lang="en-US" dirty="0">
              <a:solidFill>
                <a:prstClr val="black"/>
              </a:solidFill>
              <a:cs typeface="+mn-cs"/>
            </a:endParaRPr>
          </a:p>
        </p:txBody>
      </p:sp>
      <p:sp>
        <p:nvSpPr>
          <p:cNvPr id="152" name="Rectangle 92"/>
          <p:cNvSpPr>
            <a:spLocks noChangeArrowheads="1"/>
          </p:cNvSpPr>
          <p:nvPr/>
        </p:nvSpPr>
        <p:spPr bwMode="auto">
          <a:xfrm>
            <a:off x="2392362" y="4092575"/>
            <a:ext cx="170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Merchandise inventory</a:t>
            </a:r>
            <a:endParaRPr lang="en-US">
              <a:solidFill>
                <a:prstClr val="black"/>
              </a:solidFill>
              <a:cs typeface="+mn-cs"/>
            </a:endParaRPr>
          </a:p>
        </p:txBody>
      </p:sp>
      <p:sp>
        <p:nvSpPr>
          <p:cNvPr id="153" name="Rectangle 93"/>
          <p:cNvSpPr>
            <a:spLocks noChangeArrowheads="1"/>
          </p:cNvSpPr>
          <p:nvPr/>
        </p:nvSpPr>
        <p:spPr bwMode="auto">
          <a:xfrm>
            <a:off x="6537115" y="409257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30</a:t>
            </a:r>
            <a:endParaRPr lang="en-US">
              <a:solidFill>
                <a:prstClr val="black"/>
              </a:solidFill>
              <a:cs typeface="+mn-cs"/>
            </a:endParaRPr>
          </a:p>
        </p:txBody>
      </p:sp>
      <p:sp>
        <p:nvSpPr>
          <p:cNvPr id="154" name="Rectangle 94"/>
          <p:cNvSpPr>
            <a:spLocks noChangeArrowheads="1"/>
          </p:cNvSpPr>
          <p:nvPr/>
        </p:nvSpPr>
        <p:spPr bwMode="auto">
          <a:xfrm>
            <a:off x="2614612" y="4298950"/>
            <a:ext cx="442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155" name="Rectangle 95"/>
          <p:cNvSpPr>
            <a:spLocks noChangeArrowheads="1"/>
          </p:cNvSpPr>
          <p:nvPr/>
        </p:nvSpPr>
        <p:spPr bwMode="auto">
          <a:xfrm>
            <a:off x="7434052" y="429895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30</a:t>
            </a:r>
            <a:endParaRPr lang="en-US">
              <a:solidFill>
                <a:prstClr val="black"/>
              </a:solidFill>
              <a:cs typeface="+mn-cs"/>
            </a:endParaRPr>
          </a:p>
        </p:txBody>
      </p:sp>
      <p:sp>
        <p:nvSpPr>
          <p:cNvPr id="156" name="Rectangle 96"/>
          <p:cNvSpPr>
            <a:spLocks noChangeArrowheads="1"/>
          </p:cNvSpPr>
          <p:nvPr/>
        </p:nvSpPr>
        <p:spPr bwMode="auto">
          <a:xfrm>
            <a:off x="1606550" y="4711700"/>
            <a:ext cx="4456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Oct. 7</a:t>
            </a:r>
            <a:endParaRPr lang="en-US" dirty="0">
              <a:solidFill>
                <a:prstClr val="black"/>
              </a:solidFill>
              <a:cs typeface="+mn-cs"/>
            </a:endParaRPr>
          </a:p>
        </p:txBody>
      </p:sp>
      <p:sp>
        <p:nvSpPr>
          <p:cNvPr id="157" name="Rectangle 97"/>
          <p:cNvSpPr>
            <a:spLocks noChangeArrowheads="1"/>
          </p:cNvSpPr>
          <p:nvPr/>
        </p:nvSpPr>
        <p:spPr bwMode="auto">
          <a:xfrm>
            <a:off x="2343150" y="4711700"/>
            <a:ext cx="1364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Accounts payable</a:t>
            </a:r>
            <a:endParaRPr lang="en-US" sz="1300" dirty="0">
              <a:solidFill>
                <a:prstClr val="black"/>
              </a:solidFill>
              <a:cs typeface="+mn-cs"/>
            </a:endParaRPr>
          </a:p>
          <a:p>
            <a:endParaRPr lang="en-US" sz="1300" dirty="0">
              <a:solidFill>
                <a:prstClr val="black"/>
              </a:solidFill>
              <a:cs typeface="+mn-cs"/>
            </a:endParaRPr>
          </a:p>
        </p:txBody>
      </p:sp>
      <p:sp>
        <p:nvSpPr>
          <p:cNvPr id="158" name="Rectangle 98"/>
          <p:cNvSpPr>
            <a:spLocks noChangeArrowheads="1"/>
          </p:cNvSpPr>
          <p:nvPr/>
        </p:nvSpPr>
        <p:spPr bwMode="auto">
          <a:xfrm>
            <a:off x="6535527" y="471170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50</a:t>
            </a:r>
            <a:endParaRPr lang="en-US" dirty="0">
              <a:solidFill>
                <a:prstClr val="black"/>
              </a:solidFill>
              <a:cs typeface="+mn-cs"/>
            </a:endParaRPr>
          </a:p>
        </p:txBody>
      </p:sp>
      <p:sp>
        <p:nvSpPr>
          <p:cNvPr id="159" name="Rectangle 99"/>
          <p:cNvSpPr>
            <a:spLocks noChangeArrowheads="1"/>
          </p:cNvSpPr>
          <p:nvPr/>
        </p:nvSpPr>
        <p:spPr bwMode="auto">
          <a:xfrm>
            <a:off x="2614612" y="4918075"/>
            <a:ext cx="178414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Merchandise inventory </a:t>
            </a:r>
            <a:endParaRPr lang="en-US" dirty="0">
              <a:solidFill>
                <a:prstClr val="black"/>
              </a:solidFill>
              <a:cs typeface="+mn-cs"/>
            </a:endParaRPr>
          </a:p>
        </p:txBody>
      </p:sp>
      <p:sp>
        <p:nvSpPr>
          <p:cNvPr id="160" name="Rectangle 100"/>
          <p:cNvSpPr>
            <a:spLocks noChangeArrowheads="1"/>
          </p:cNvSpPr>
          <p:nvPr/>
        </p:nvSpPr>
        <p:spPr bwMode="auto">
          <a:xfrm>
            <a:off x="7434052" y="491807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50</a:t>
            </a:r>
            <a:endParaRPr lang="en-US" dirty="0">
              <a:solidFill>
                <a:prstClr val="black"/>
              </a:solidFill>
              <a:cs typeface="+mn-cs"/>
            </a:endParaRPr>
          </a:p>
        </p:txBody>
      </p:sp>
      <p:sp>
        <p:nvSpPr>
          <p:cNvPr id="161" name="Rectangle 101"/>
          <p:cNvSpPr>
            <a:spLocks noChangeArrowheads="1"/>
          </p:cNvSpPr>
          <p:nvPr/>
        </p:nvSpPr>
        <p:spPr bwMode="auto">
          <a:xfrm>
            <a:off x="1606550" y="5330825"/>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Oct. 11</a:t>
            </a:r>
            <a:endParaRPr lang="en-US" dirty="0">
              <a:solidFill>
                <a:prstClr val="black"/>
              </a:solidFill>
              <a:cs typeface="+mn-cs"/>
            </a:endParaRPr>
          </a:p>
        </p:txBody>
      </p:sp>
      <p:sp>
        <p:nvSpPr>
          <p:cNvPr id="162" name="Rectangle 102"/>
          <p:cNvSpPr>
            <a:spLocks noChangeArrowheads="1"/>
          </p:cNvSpPr>
          <p:nvPr/>
        </p:nvSpPr>
        <p:spPr bwMode="auto">
          <a:xfrm>
            <a:off x="2392362" y="5330825"/>
            <a:ext cx="241572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Accounts payable ($1,000 - $50)</a:t>
            </a:r>
            <a:endParaRPr lang="en-US" dirty="0">
              <a:solidFill>
                <a:prstClr val="black"/>
              </a:solidFill>
              <a:cs typeface="+mn-cs"/>
            </a:endParaRPr>
          </a:p>
        </p:txBody>
      </p:sp>
      <p:sp>
        <p:nvSpPr>
          <p:cNvPr id="163" name="Rectangle 103"/>
          <p:cNvSpPr>
            <a:spLocks noChangeArrowheads="1"/>
          </p:cNvSpPr>
          <p:nvPr/>
        </p:nvSpPr>
        <p:spPr bwMode="auto">
          <a:xfrm>
            <a:off x="6442551" y="5330825"/>
            <a:ext cx="278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950</a:t>
            </a:r>
            <a:endParaRPr lang="en-US" dirty="0">
              <a:solidFill>
                <a:prstClr val="black"/>
              </a:solidFill>
              <a:cs typeface="+mn-cs"/>
            </a:endParaRPr>
          </a:p>
        </p:txBody>
      </p:sp>
      <p:sp>
        <p:nvSpPr>
          <p:cNvPr id="164" name="Rectangle 104"/>
          <p:cNvSpPr>
            <a:spLocks noChangeArrowheads="1"/>
          </p:cNvSpPr>
          <p:nvPr/>
        </p:nvSpPr>
        <p:spPr bwMode="auto">
          <a:xfrm>
            <a:off x="2614612" y="5537200"/>
            <a:ext cx="26209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Merchandise inventory ($950 x .04)</a:t>
            </a:r>
            <a:endParaRPr lang="en-US" dirty="0">
              <a:solidFill>
                <a:prstClr val="black"/>
              </a:solidFill>
              <a:cs typeface="+mn-cs"/>
            </a:endParaRPr>
          </a:p>
        </p:txBody>
      </p:sp>
      <p:sp>
        <p:nvSpPr>
          <p:cNvPr id="165" name="Rectangle 105"/>
          <p:cNvSpPr>
            <a:spLocks noChangeArrowheads="1"/>
          </p:cNvSpPr>
          <p:nvPr/>
        </p:nvSpPr>
        <p:spPr bwMode="auto">
          <a:xfrm>
            <a:off x="7434052" y="553720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38</a:t>
            </a:r>
            <a:endParaRPr lang="en-US" dirty="0">
              <a:solidFill>
                <a:prstClr val="black"/>
              </a:solidFill>
              <a:cs typeface="+mn-cs"/>
            </a:endParaRPr>
          </a:p>
        </p:txBody>
      </p:sp>
      <p:sp>
        <p:nvSpPr>
          <p:cNvPr id="166" name="Rectangle 106"/>
          <p:cNvSpPr>
            <a:spLocks noChangeArrowheads="1"/>
          </p:cNvSpPr>
          <p:nvPr/>
        </p:nvSpPr>
        <p:spPr bwMode="auto">
          <a:xfrm>
            <a:off x="2614612" y="5743575"/>
            <a:ext cx="442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167" name="Rectangle 107"/>
          <p:cNvSpPr>
            <a:spLocks noChangeArrowheads="1"/>
          </p:cNvSpPr>
          <p:nvPr/>
        </p:nvSpPr>
        <p:spPr bwMode="auto">
          <a:xfrm>
            <a:off x="7341076" y="5743575"/>
            <a:ext cx="278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912</a:t>
            </a:r>
            <a:endParaRPr lang="en-US" dirty="0">
              <a:solidFill>
                <a:prstClr val="black"/>
              </a:solidFill>
              <a:cs typeface="+mn-cs"/>
            </a:endParaRPr>
          </a:p>
        </p:txBody>
      </p:sp>
      <p:sp>
        <p:nvSpPr>
          <p:cNvPr id="168" name="Rectangle 108"/>
          <p:cNvSpPr>
            <a:spLocks noChangeArrowheads="1"/>
          </p:cNvSpPr>
          <p:nvPr/>
        </p:nvSpPr>
        <p:spPr bwMode="auto">
          <a:xfrm>
            <a:off x="3511550" y="3248025"/>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169" name="Rectangle 109"/>
          <p:cNvSpPr>
            <a:spLocks noChangeArrowheads="1"/>
          </p:cNvSpPr>
          <p:nvPr/>
        </p:nvSpPr>
        <p:spPr bwMode="auto">
          <a:xfrm>
            <a:off x="1547813" y="1773238"/>
            <a:ext cx="170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Merchandise inventory</a:t>
            </a:r>
            <a:endParaRPr lang="en-US">
              <a:solidFill>
                <a:prstClr val="black"/>
              </a:solidFill>
              <a:cs typeface="+mn-cs"/>
            </a:endParaRPr>
          </a:p>
        </p:txBody>
      </p:sp>
      <p:sp>
        <p:nvSpPr>
          <p:cNvPr id="170" name="Rectangle 110"/>
          <p:cNvSpPr>
            <a:spLocks noChangeArrowheads="1"/>
          </p:cNvSpPr>
          <p:nvPr/>
        </p:nvSpPr>
        <p:spPr bwMode="auto">
          <a:xfrm>
            <a:off x="6196013" y="1773238"/>
            <a:ext cx="1350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payable</a:t>
            </a:r>
            <a:endParaRPr lang="en-US">
              <a:solidFill>
                <a:prstClr val="black"/>
              </a:solidFill>
              <a:cs typeface="+mn-cs"/>
            </a:endParaRPr>
          </a:p>
        </p:txBody>
      </p:sp>
      <p:sp>
        <p:nvSpPr>
          <p:cNvPr id="171" name="Rectangle 111"/>
          <p:cNvSpPr>
            <a:spLocks noChangeArrowheads="1"/>
          </p:cNvSpPr>
          <p:nvPr/>
        </p:nvSpPr>
        <p:spPr bwMode="auto">
          <a:xfrm>
            <a:off x="528638" y="1743075"/>
            <a:ext cx="36004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2" name="Rectangle 112"/>
          <p:cNvSpPr>
            <a:spLocks noChangeArrowheads="1"/>
          </p:cNvSpPr>
          <p:nvPr/>
        </p:nvSpPr>
        <p:spPr bwMode="auto">
          <a:xfrm>
            <a:off x="528638" y="1958975"/>
            <a:ext cx="3600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3" name="Rectangle 113"/>
          <p:cNvSpPr>
            <a:spLocks noChangeArrowheads="1"/>
          </p:cNvSpPr>
          <p:nvPr/>
        </p:nvSpPr>
        <p:spPr bwMode="auto">
          <a:xfrm>
            <a:off x="528638" y="2794000"/>
            <a:ext cx="3600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4" name="Rectangle 114"/>
          <p:cNvSpPr>
            <a:spLocks noChangeArrowheads="1"/>
          </p:cNvSpPr>
          <p:nvPr/>
        </p:nvSpPr>
        <p:spPr bwMode="auto">
          <a:xfrm>
            <a:off x="6800851" y="1979613"/>
            <a:ext cx="19050" cy="1041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5" name="Rectangle 115"/>
          <p:cNvSpPr>
            <a:spLocks noChangeArrowheads="1"/>
          </p:cNvSpPr>
          <p:nvPr/>
        </p:nvSpPr>
        <p:spPr bwMode="auto">
          <a:xfrm>
            <a:off x="1395412" y="32162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6" name="Line 116"/>
          <p:cNvSpPr>
            <a:spLocks noChangeShapeType="1"/>
          </p:cNvSpPr>
          <p:nvPr/>
        </p:nvSpPr>
        <p:spPr bwMode="auto">
          <a:xfrm>
            <a:off x="2301875" y="32369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7" name="Rectangle 117"/>
          <p:cNvSpPr>
            <a:spLocks noChangeArrowheads="1"/>
          </p:cNvSpPr>
          <p:nvPr/>
        </p:nvSpPr>
        <p:spPr bwMode="auto">
          <a:xfrm>
            <a:off x="2301875" y="32369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8" name="Line 118"/>
          <p:cNvSpPr>
            <a:spLocks noChangeShapeType="1"/>
          </p:cNvSpPr>
          <p:nvPr/>
        </p:nvSpPr>
        <p:spPr bwMode="auto">
          <a:xfrm>
            <a:off x="5891212" y="32369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9" name="Rectangle 119"/>
          <p:cNvSpPr>
            <a:spLocks noChangeArrowheads="1"/>
          </p:cNvSpPr>
          <p:nvPr/>
        </p:nvSpPr>
        <p:spPr bwMode="auto">
          <a:xfrm>
            <a:off x="5891212" y="32369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0" name="Line 120"/>
          <p:cNvSpPr>
            <a:spLocks noChangeShapeType="1"/>
          </p:cNvSpPr>
          <p:nvPr/>
        </p:nvSpPr>
        <p:spPr bwMode="auto">
          <a:xfrm>
            <a:off x="6789737" y="32369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1" name="Rectangle 121"/>
          <p:cNvSpPr>
            <a:spLocks noChangeArrowheads="1"/>
          </p:cNvSpPr>
          <p:nvPr/>
        </p:nvSpPr>
        <p:spPr bwMode="auto">
          <a:xfrm>
            <a:off x="6789737" y="32369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2" name="Rectangle 122"/>
          <p:cNvSpPr>
            <a:spLocks noChangeArrowheads="1"/>
          </p:cNvSpPr>
          <p:nvPr/>
        </p:nvSpPr>
        <p:spPr bwMode="auto">
          <a:xfrm>
            <a:off x="7677150" y="3236913"/>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3" name="Rectangle 123"/>
          <p:cNvSpPr>
            <a:spLocks noChangeArrowheads="1"/>
          </p:cNvSpPr>
          <p:nvPr/>
        </p:nvSpPr>
        <p:spPr bwMode="auto">
          <a:xfrm>
            <a:off x="2312988" y="1979613"/>
            <a:ext cx="20638" cy="1041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4" name="Line 124"/>
          <p:cNvSpPr>
            <a:spLocks noChangeShapeType="1"/>
          </p:cNvSpPr>
          <p:nvPr/>
        </p:nvSpPr>
        <p:spPr bwMode="auto">
          <a:xfrm>
            <a:off x="7686675" y="3463925"/>
            <a:ext cx="1588" cy="24749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5" name="Rectangle 125"/>
          <p:cNvSpPr>
            <a:spLocks noChangeArrowheads="1"/>
          </p:cNvSpPr>
          <p:nvPr/>
        </p:nvSpPr>
        <p:spPr bwMode="auto">
          <a:xfrm>
            <a:off x="7686675" y="3463925"/>
            <a:ext cx="9525" cy="2484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6" name="Line 126"/>
          <p:cNvSpPr>
            <a:spLocks noChangeShapeType="1"/>
          </p:cNvSpPr>
          <p:nvPr/>
        </p:nvSpPr>
        <p:spPr bwMode="auto">
          <a:xfrm>
            <a:off x="1404937" y="3463925"/>
            <a:ext cx="1588" cy="24749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7" name="Rectangle 127"/>
          <p:cNvSpPr>
            <a:spLocks noChangeArrowheads="1"/>
          </p:cNvSpPr>
          <p:nvPr/>
        </p:nvSpPr>
        <p:spPr bwMode="auto">
          <a:xfrm>
            <a:off x="1404937" y="3463925"/>
            <a:ext cx="9525" cy="2484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8" name="Line 128"/>
          <p:cNvSpPr>
            <a:spLocks noChangeShapeType="1"/>
          </p:cNvSpPr>
          <p:nvPr/>
        </p:nvSpPr>
        <p:spPr bwMode="auto">
          <a:xfrm>
            <a:off x="2301875" y="3463925"/>
            <a:ext cx="1588" cy="24749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9" name="Rectangle 129"/>
          <p:cNvSpPr>
            <a:spLocks noChangeArrowheads="1"/>
          </p:cNvSpPr>
          <p:nvPr/>
        </p:nvSpPr>
        <p:spPr bwMode="auto">
          <a:xfrm>
            <a:off x="2301875" y="3463925"/>
            <a:ext cx="11113" cy="2484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0" name="Line 130"/>
          <p:cNvSpPr>
            <a:spLocks noChangeShapeType="1"/>
          </p:cNvSpPr>
          <p:nvPr/>
        </p:nvSpPr>
        <p:spPr bwMode="auto">
          <a:xfrm>
            <a:off x="5891212" y="3463925"/>
            <a:ext cx="1588" cy="24749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1" name="Rectangle 131"/>
          <p:cNvSpPr>
            <a:spLocks noChangeArrowheads="1"/>
          </p:cNvSpPr>
          <p:nvPr/>
        </p:nvSpPr>
        <p:spPr bwMode="auto">
          <a:xfrm>
            <a:off x="5891212" y="3463925"/>
            <a:ext cx="11113" cy="2484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2" name="Line 132"/>
          <p:cNvSpPr>
            <a:spLocks noChangeShapeType="1"/>
          </p:cNvSpPr>
          <p:nvPr/>
        </p:nvSpPr>
        <p:spPr bwMode="auto">
          <a:xfrm>
            <a:off x="6789737" y="3463925"/>
            <a:ext cx="1588" cy="24749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3" name="Rectangle 133"/>
          <p:cNvSpPr>
            <a:spLocks noChangeArrowheads="1"/>
          </p:cNvSpPr>
          <p:nvPr/>
        </p:nvSpPr>
        <p:spPr bwMode="auto">
          <a:xfrm>
            <a:off x="6789737" y="3463925"/>
            <a:ext cx="9525" cy="2484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4" name="Rectangle 134"/>
          <p:cNvSpPr>
            <a:spLocks noChangeArrowheads="1"/>
          </p:cNvSpPr>
          <p:nvPr/>
        </p:nvSpPr>
        <p:spPr bwMode="auto">
          <a:xfrm>
            <a:off x="5014913" y="1743075"/>
            <a:ext cx="36004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5" name="Rectangle 135"/>
          <p:cNvSpPr>
            <a:spLocks noChangeArrowheads="1"/>
          </p:cNvSpPr>
          <p:nvPr/>
        </p:nvSpPr>
        <p:spPr bwMode="auto">
          <a:xfrm>
            <a:off x="5014913" y="1958975"/>
            <a:ext cx="3600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7" name="Rectangle 137"/>
          <p:cNvSpPr>
            <a:spLocks noChangeArrowheads="1"/>
          </p:cNvSpPr>
          <p:nvPr/>
        </p:nvSpPr>
        <p:spPr bwMode="auto">
          <a:xfrm>
            <a:off x="1414462" y="3216275"/>
            <a:ext cx="62817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8" name="Rectangle 138"/>
          <p:cNvSpPr>
            <a:spLocks noChangeArrowheads="1"/>
          </p:cNvSpPr>
          <p:nvPr/>
        </p:nvSpPr>
        <p:spPr bwMode="auto">
          <a:xfrm>
            <a:off x="1414462" y="3443288"/>
            <a:ext cx="62817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9" name="Line 139"/>
          <p:cNvSpPr>
            <a:spLocks noChangeShapeType="1"/>
          </p:cNvSpPr>
          <p:nvPr/>
        </p:nvSpPr>
        <p:spPr bwMode="auto">
          <a:xfrm>
            <a:off x="1414462" y="3660775"/>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0" name="Rectangle 140"/>
          <p:cNvSpPr>
            <a:spLocks noChangeArrowheads="1"/>
          </p:cNvSpPr>
          <p:nvPr/>
        </p:nvSpPr>
        <p:spPr bwMode="auto">
          <a:xfrm>
            <a:off x="1414462" y="3660775"/>
            <a:ext cx="62817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1" name="Line 141"/>
          <p:cNvSpPr>
            <a:spLocks noChangeShapeType="1"/>
          </p:cNvSpPr>
          <p:nvPr/>
        </p:nvSpPr>
        <p:spPr bwMode="auto">
          <a:xfrm>
            <a:off x="1414462" y="3865563"/>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2" name="Rectangle 142"/>
          <p:cNvSpPr>
            <a:spLocks noChangeArrowheads="1"/>
          </p:cNvSpPr>
          <p:nvPr/>
        </p:nvSpPr>
        <p:spPr bwMode="auto">
          <a:xfrm>
            <a:off x="1414462" y="3865563"/>
            <a:ext cx="62817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3" name="Line 143"/>
          <p:cNvSpPr>
            <a:spLocks noChangeShapeType="1"/>
          </p:cNvSpPr>
          <p:nvPr/>
        </p:nvSpPr>
        <p:spPr bwMode="auto">
          <a:xfrm>
            <a:off x="1414462" y="4071938"/>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4" name="Rectangle 144"/>
          <p:cNvSpPr>
            <a:spLocks noChangeArrowheads="1"/>
          </p:cNvSpPr>
          <p:nvPr/>
        </p:nvSpPr>
        <p:spPr bwMode="auto">
          <a:xfrm>
            <a:off x="1414462" y="4071938"/>
            <a:ext cx="62817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5" name="Line 145"/>
          <p:cNvSpPr>
            <a:spLocks noChangeShapeType="1"/>
          </p:cNvSpPr>
          <p:nvPr/>
        </p:nvSpPr>
        <p:spPr bwMode="auto">
          <a:xfrm>
            <a:off x="1414462" y="4278313"/>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6" name="Rectangle 146"/>
          <p:cNvSpPr>
            <a:spLocks noChangeArrowheads="1"/>
          </p:cNvSpPr>
          <p:nvPr/>
        </p:nvSpPr>
        <p:spPr bwMode="auto">
          <a:xfrm>
            <a:off x="1414462" y="4278313"/>
            <a:ext cx="62817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7" name="Line 147"/>
          <p:cNvSpPr>
            <a:spLocks noChangeShapeType="1"/>
          </p:cNvSpPr>
          <p:nvPr/>
        </p:nvSpPr>
        <p:spPr bwMode="auto">
          <a:xfrm>
            <a:off x="1414462" y="4484688"/>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8" name="Rectangle 148"/>
          <p:cNvSpPr>
            <a:spLocks noChangeArrowheads="1"/>
          </p:cNvSpPr>
          <p:nvPr/>
        </p:nvSpPr>
        <p:spPr bwMode="auto">
          <a:xfrm>
            <a:off x="1414462" y="4484688"/>
            <a:ext cx="62817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9" name="Line 149"/>
          <p:cNvSpPr>
            <a:spLocks noChangeShapeType="1"/>
          </p:cNvSpPr>
          <p:nvPr/>
        </p:nvSpPr>
        <p:spPr bwMode="auto">
          <a:xfrm>
            <a:off x="1414462" y="4691063"/>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0" name="Rectangle 150"/>
          <p:cNvSpPr>
            <a:spLocks noChangeArrowheads="1"/>
          </p:cNvSpPr>
          <p:nvPr/>
        </p:nvSpPr>
        <p:spPr bwMode="auto">
          <a:xfrm>
            <a:off x="1414462" y="4691063"/>
            <a:ext cx="62817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1" name="Line 151"/>
          <p:cNvSpPr>
            <a:spLocks noChangeShapeType="1"/>
          </p:cNvSpPr>
          <p:nvPr/>
        </p:nvSpPr>
        <p:spPr bwMode="auto">
          <a:xfrm>
            <a:off x="1414462" y="4897438"/>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2" name="Rectangle 152"/>
          <p:cNvSpPr>
            <a:spLocks noChangeArrowheads="1"/>
          </p:cNvSpPr>
          <p:nvPr/>
        </p:nvSpPr>
        <p:spPr bwMode="auto">
          <a:xfrm>
            <a:off x="1414462" y="4897438"/>
            <a:ext cx="62817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3" name="Line 153"/>
          <p:cNvSpPr>
            <a:spLocks noChangeShapeType="1"/>
          </p:cNvSpPr>
          <p:nvPr/>
        </p:nvSpPr>
        <p:spPr bwMode="auto">
          <a:xfrm>
            <a:off x="1414462" y="5103813"/>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4" name="Rectangle 154"/>
          <p:cNvSpPr>
            <a:spLocks noChangeArrowheads="1"/>
          </p:cNvSpPr>
          <p:nvPr/>
        </p:nvSpPr>
        <p:spPr bwMode="auto">
          <a:xfrm>
            <a:off x="1414462" y="5103813"/>
            <a:ext cx="62817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5" name="Line 155"/>
          <p:cNvSpPr>
            <a:spLocks noChangeShapeType="1"/>
          </p:cNvSpPr>
          <p:nvPr/>
        </p:nvSpPr>
        <p:spPr bwMode="auto">
          <a:xfrm>
            <a:off x="1414462" y="5310188"/>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6" name="Rectangle 156"/>
          <p:cNvSpPr>
            <a:spLocks noChangeArrowheads="1"/>
          </p:cNvSpPr>
          <p:nvPr/>
        </p:nvSpPr>
        <p:spPr bwMode="auto">
          <a:xfrm>
            <a:off x="1414462" y="5310188"/>
            <a:ext cx="62817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7" name="Line 157"/>
          <p:cNvSpPr>
            <a:spLocks noChangeShapeType="1"/>
          </p:cNvSpPr>
          <p:nvPr/>
        </p:nvSpPr>
        <p:spPr bwMode="auto">
          <a:xfrm>
            <a:off x="1414462" y="5516563"/>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8" name="Rectangle 158"/>
          <p:cNvSpPr>
            <a:spLocks noChangeArrowheads="1"/>
          </p:cNvSpPr>
          <p:nvPr/>
        </p:nvSpPr>
        <p:spPr bwMode="auto">
          <a:xfrm>
            <a:off x="1414462" y="5516563"/>
            <a:ext cx="62817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9" name="Line 159"/>
          <p:cNvSpPr>
            <a:spLocks noChangeShapeType="1"/>
          </p:cNvSpPr>
          <p:nvPr/>
        </p:nvSpPr>
        <p:spPr bwMode="auto">
          <a:xfrm>
            <a:off x="1414462" y="5722938"/>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0" name="Rectangle 160"/>
          <p:cNvSpPr>
            <a:spLocks noChangeArrowheads="1"/>
          </p:cNvSpPr>
          <p:nvPr/>
        </p:nvSpPr>
        <p:spPr bwMode="auto">
          <a:xfrm>
            <a:off x="1414462" y="5722938"/>
            <a:ext cx="62817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1" name="Line 161"/>
          <p:cNvSpPr>
            <a:spLocks noChangeShapeType="1"/>
          </p:cNvSpPr>
          <p:nvPr/>
        </p:nvSpPr>
        <p:spPr bwMode="auto">
          <a:xfrm>
            <a:off x="1414462" y="5929313"/>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2" name="Rectangle 162"/>
          <p:cNvSpPr>
            <a:spLocks noChangeArrowheads="1"/>
          </p:cNvSpPr>
          <p:nvPr/>
        </p:nvSpPr>
        <p:spPr bwMode="auto">
          <a:xfrm>
            <a:off x="1414462" y="5929313"/>
            <a:ext cx="62817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1" name="Rectangle 8"/>
          <p:cNvSpPr>
            <a:spLocks noChangeArrowheads="1"/>
          </p:cNvSpPr>
          <p:nvPr/>
        </p:nvSpPr>
        <p:spPr bwMode="auto">
          <a:xfrm>
            <a:off x="750888" y="609600"/>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1</a:t>
            </a:r>
            <a:endParaRPr lang="en-US">
              <a:solidFill>
                <a:prstClr val="black"/>
              </a:solidFill>
              <a:cs typeface="+mn-cs"/>
            </a:endParaRPr>
          </a:p>
        </p:txBody>
      </p:sp>
      <p:sp>
        <p:nvSpPr>
          <p:cNvPr id="114" name="Rectangle 9"/>
          <p:cNvSpPr>
            <a:spLocks noChangeArrowheads="1"/>
          </p:cNvSpPr>
          <p:nvPr/>
        </p:nvSpPr>
        <p:spPr bwMode="auto">
          <a:xfrm>
            <a:off x="750888" y="1022350"/>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3</a:t>
            </a:r>
            <a:endParaRPr lang="en-US">
              <a:solidFill>
                <a:prstClr val="black"/>
              </a:solidFill>
              <a:cs typeface="+mn-cs"/>
            </a:endParaRPr>
          </a:p>
        </p:txBody>
      </p:sp>
      <p:sp>
        <p:nvSpPr>
          <p:cNvPr id="115" name="Rectangle 10"/>
          <p:cNvSpPr>
            <a:spLocks noChangeArrowheads="1"/>
          </p:cNvSpPr>
          <p:nvPr/>
        </p:nvSpPr>
        <p:spPr bwMode="auto">
          <a:xfrm>
            <a:off x="1466851" y="1022350"/>
            <a:ext cx="5213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Paid $30 cash for freight charges from UPS for the October 1 purchase.</a:t>
            </a:r>
            <a:endParaRPr lang="en-US" dirty="0">
              <a:solidFill>
                <a:prstClr val="black"/>
              </a:solidFill>
              <a:cs typeface="+mn-cs"/>
            </a:endParaRPr>
          </a:p>
        </p:txBody>
      </p:sp>
      <p:sp>
        <p:nvSpPr>
          <p:cNvPr id="116" name="Rectangle 11"/>
          <p:cNvSpPr>
            <a:spLocks noChangeArrowheads="1"/>
          </p:cNvSpPr>
          <p:nvPr/>
        </p:nvSpPr>
        <p:spPr bwMode="auto">
          <a:xfrm>
            <a:off x="750888" y="1228725"/>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7</a:t>
            </a:r>
            <a:endParaRPr lang="en-US">
              <a:solidFill>
                <a:prstClr val="black"/>
              </a:solidFill>
              <a:cs typeface="+mn-cs"/>
            </a:endParaRPr>
          </a:p>
        </p:txBody>
      </p:sp>
      <p:sp>
        <p:nvSpPr>
          <p:cNvPr id="117" name="Rectangle 12"/>
          <p:cNvSpPr>
            <a:spLocks noChangeArrowheads="1"/>
          </p:cNvSpPr>
          <p:nvPr/>
        </p:nvSpPr>
        <p:spPr bwMode="auto">
          <a:xfrm>
            <a:off x="1466851" y="1228725"/>
            <a:ext cx="66636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prstClr val="black"/>
                </a:solidFill>
                <a:cs typeface="+mn-cs"/>
              </a:rPr>
              <a:t>Returned $50 of the $1,000 of goods from the October 1 purchase and received full credit.</a:t>
            </a:r>
          </a:p>
        </p:txBody>
      </p:sp>
      <p:sp>
        <p:nvSpPr>
          <p:cNvPr id="118" name="Rectangle 13"/>
          <p:cNvSpPr>
            <a:spLocks noChangeArrowheads="1"/>
          </p:cNvSpPr>
          <p:nvPr/>
        </p:nvSpPr>
        <p:spPr bwMode="auto">
          <a:xfrm>
            <a:off x="750888" y="1433513"/>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11</a:t>
            </a:r>
            <a:endParaRPr lang="en-US">
              <a:solidFill>
                <a:prstClr val="black"/>
              </a:solidFill>
              <a:cs typeface="+mn-cs"/>
            </a:endParaRPr>
          </a:p>
        </p:txBody>
      </p:sp>
      <p:sp>
        <p:nvSpPr>
          <p:cNvPr id="119" name="Rectangle 14"/>
          <p:cNvSpPr>
            <a:spLocks noChangeArrowheads="1"/>
          </p:cNvSpPr>
          <p:nvPr/>
        </p:nvSpPr>
        <p:spPr bwMode="auto">
          <a:xfrm>
            <a:off x="1466851" y="1433513"/>
            <a:ext cx="5818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Paid the amount due from the October 1 purchase, less the return on October 7.</a:t>
            </a:r>
            <a:endParaRPr lang="en-US">
              <a:solidFill>
                <a:prstClr val="black"/>
              </a:solidFill>
              <a:cs typeface="+mn-cs"/>
            </a:endParaRPr>
          </a:p>
        </p:txBody>
      </p:sp>
      <p:sp>
        <p:nvSpPr>
          <p:cNvPr id="120" name="Rectangle 65"/>
          <p:cNvSpPr>
            <a:spLocks noChangeArrowheads="1"/>
          </p:cNvSpPr>
          <p:nvPr/>
        </p:nvSpPr>
        <p:spPr bwMode="auto">
          <a:xfrm>
            <a:off x="1466851" y="609600"/>
            <a:ext cx="600901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Purchased $1,000 of goods.  Terms of the sale are 4/10, n/30, and FOB shipping </a:t>
            </a:r>
            <a:endParaRPr lang="en-US" dirty="0">
              <a:solidFill>
                <a:prstClr val="black"/>
              </a:solidFill>
              <a:cs typeface="+mn-cs"/>
            </a:endParaRPr>
          </a:p>
        </p:txBody>
      </p:sp>
      <p:sp>
        <p:nvSpPr>
          <p:cNvPr id="121" name="Rectangle 66"/>
          <p:cNvSpPr>
            <a:spLocks noChangeArrowheads="1"/>
          </p:cNvSpPr>
          <p:nvPr/>
        </p:nvSpPr>
        <p:spPr bwMode="auto">
          <a:xfrm>
            <a:off x="1466851" y="806450"/>
            <a:ext cx="280525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point; the invoice is dated October 1.</a:t>
            </a:r>
            <a:endParaRPr lang="en-US" dirty="0">
              <a:solidFill>
                <a:prstClr val="black"/>
              </a:solidFill>
              <a:cs typeface="+mn-cs"/>
            </a:endParaRPr>
          </a:p>
        </p:txBody>
      </p:sp>
      <p:sp>
        <p:nvSpPr>
          <p:cNvPr id="148" name="Rectangle 147"/>
          <p:cNvSpPr/>
          <p:nvPr/>
        </p:nvSpPr>
        <p:spPr>
          <a:xfrm>
            <a:off x="0" y="12701"/>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400" b="1" dirty="0">
                <a:solidFill>
                  <a:prstClr val="white"/>
                </a:solidFill>
              </a:rPr>
              <a:t>NEED-TO-KNOW 5-2 SOLUTION</a:t>
            </a:r>
          </a:p>
        </p:txBody>
      </p:sp>
      <p:sp>
        <p:nvSpPr>
          <p:cNvPr id="188" name="Rounded Rectangle 18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P1: </a:t>
            </a:r>
            <a:r>
              <a:rPr lang="en-US" sz="1100" dirty="0">
                <a:solidFill>
                  <a:prstClr val="black"/>
                </a:solidFill>
                <a:latin typeface="Calibri"/>
                <a:cs typeface="+mn-cs"/>
              </a:rPr>
              <a:t>Analyze and record transactions for merchandise purchases using a perpetual system.</a:t>
            </a:r>
          </a:p>
        </p:txBody>
      </p:sp>
    </p:spTree>
    <p:extLst>
      <p:ext uri="{BB962C8B-B14F-4D97-AF65-F5344CB8AC3E}">
        <p14:creationId xmlns:p14="http://schemas.microsoft.com/office/powerpoint/2010/main" val="2366814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fade">
                                      <p:cBhvr>
                                        <p:cTn id="12" dur="500"/>
                                        <p:tgtEl>
                                          <p:spTgt spid="1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500"/>
                                        <p:tgtEl>
                                          <p:spTgt spid="1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6"/>
                                        </p:tgtEl>
                                        <p:attrNameLst>
                                          <p:attrName>style.visibility</p:attrName>
                                        </p:attrNameLst>
                                      </p:cBhvr>
                                      <p:to>
                                        <p:strVal val="visible"/>
                                      </p:to>
                                    </p:set>
                                    <p:animEffect transition="in" filter="fade">
                                      <p:cBhvr>
                                        <p:cTn id="30" dur="500"/>
                                        <p:tgtEl>
                                          <p:spTgt spid="1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7"/>
                                        </p:tgtEl>
                                        <p:attrNameLst>
                                          <p:attrName>style.visibility</p:attrName>
                                        </p:attrNameLst>
                                      </p:cBhvr>
                                      <p:to>
                                        <p:strVal val="visible"/>
                                      </p:to>
                                    </p:set>
                                    <p:animEffect transition="in" filter="fade">
                                      <p:cBhvr>
                                        <p:cTn id="35" dur="500"/>
                                        <p:tgtEl>
                                          <p:spTgt spid="1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fade">
                                      <p:cBhvr>
                                        <p:cTn id="38" dur="500"/>
                                        <p:tgtEl>
                                          <p:spTgt spid="1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1"/>
                                        </p:tgtEl>
                                        <p:attrNameLst>
                                          <p:attrName>style.visibility</p:attrName>
                                        </p:attrNameLst>
                                      </p:cBhvr>
                                      <p:to>
                                        <p:strVal val="visible"/>
                                      </p:to>
                                    </p:set>
                                    <p:animEffect transition="in" filter="fade">
                                      <p:cBhvr>
                                        <p:cTn id="43" dur="500"/>
                                        <p:tgtEl>
                                          <p:spTgt spid="15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2"/>
                                        </p:tgtEl>
                                        <p:attrNameLst>
                                          <p:attrName>style.visibility</p:attrName>
                                        </p:attrNameLst>
                                      </p:cBhvr>
                                      <p:to>
                                        <p:strVal val="visible"/>
                                      </p:to>
                                    </p:set>
                                    <p:animEffect transition="in" filter="fade">
                                      <p:cBhvr>
                                        <p:cTn id="48" dur="500"/>
                                        <p:tgtEl>
                                          <p:spTgt spid="15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500"/>
                                        <p:tgtEl>
                                          <p:spTgt spid="15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4"/>
                                        </p:tgtEl>
                                        <p:attrNameLst>
                                          <p:attrName>style.visibility</p:attrName>
                                        </p:attrNameLst>
                                      </p:cBhvr>
                                      <p:to>
                                        <p:strVal val="visible"/>
                                      </p:to>
                                    </p:set>
                                    <p:animEffect transition="in" filter="fade">
                                      <p:cBhvr>
                                        <p:cTn id="56" dur="500"/>
                                        <p:tgtEl>
                                          <p:spTgt spid="1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5"/>
                                        </p:tgtEl>
                                        <p:attrNameLst>
                                          <p:attrName>style.visibility</p:attrName>
                                        </p:attrNameLst>
                                      </p:cBhvr>
                                      <p:to>
                                        <p:strVal val="visible"/>
                                      </p:to>
                                    </p:set>
                                    <p:animEffect transition="in" filter="fade">
                                      <p:cBhvr>
                                        <p:cTn id="59" dur="500"/>
                                        <p:tgtEl>
                                          <p:spTgt spid="15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9"/>
                                        </p:tgtEl>
                                        <p:attrNameLst>
                                          <p:attrName>style.visibility</p:attrName>
                                        </p:attrNameLst>
                                      </p:cBhvr>
                                      <p:to>
                                        <p:strVal val="visible"/>
                                      </p:to>
                                    </p:set>
                                    <p:animEffect transition="in" filter="fade">
                                      <p:cBhvr>
                                        <p:cTn id="64" dur="500"/>
                                        <p:tgtEl>
                                          <p:spTgt spid="1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0"/>
                                        </p:tgtEl>
                                        <p:attrNameLst>
                                          <p:attrName>style.visibility</p:attrName>
                                        </p:attrNameLst>
                                      </p:cBhvr>
                                      <p:to>
                                        <p:strVal val="visible"/>
                                      </p:to>
                                    </p:set>
                                    <p:animEffect transition="in" filter="fade">
                                      <p:cBhvr>
                                        <p:cTn id="67" dur="500"/>
                                        <p:tgtEl>
                                          <p:spTgt spid="1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6"/>
                                        </p:tgtEl>
                                        <p:attrNameLst>
                                          <p:attrName>style.visibility</p:attrName>
                                        </p:attrNameLst>
                                      </p:cBhvr>
                                      <p:to>
                                        <p:strVal val="visible"/>
                                      </p:to>
                                    </p:set>
                                    <p:animEffect transition="in" filter="fade">
                                      <p:cBhvr>
                                        <p:cTn id="72" dur="500"/>
                                        <p:tgtEl>
                                          <p:spTgt spid="15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7"/>
                                        </p:tgtEl>
                                        <p:attrNameLst>
                                          <p:attrName>style.visibility</p:attrName>
                                        </p:attrNameLst>
                                      </p:cBhvr>
                                      <p:to>
                                        <p:strVal val="visible"/>
                                      </p:to>
                                    </p:set>
                                    <p:animEffect transition="in" filter="fade">
                                      <p:cBhvr>
                                        <p:cTn id="77" dur="500"/>
                                        <p:tgtEl>
                                          <p:spTgt spid="15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58"/>
                                        </p:tgtEl>
                                        <p:attrNameLst>
                                          <p:attrName>style.visibility</p:attrName>
                                        </p:attrNameLst>
                                      </p:cBhvr>
                                      <p:to>
                                        <p:strVal val="visible"/>
                                      </p:to>
                                    </p:set>
                                    <p:animEffect transition="in" filter="fade">
                                      <p:cBhvr>
                                        <p:cTn id="80" dur="500"/>
                                        <p:tgtEl>
                                          <p:spTgt spid="15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59"/>
                                        </p:tgtEl>
                                        <p:attrNameLst>
                                          <p:attrName>style.visibility</p:attrName>
                                        </p:attrNameLst>
                                      </p:cBhvr>
                                      <p:to>
                                        <p:strVal val="visible"/>
                                      </p:to>
                                    </p:set>
                                    <p:animEffect transition="in" filter="fade">
                                      <p:cBhvr>
                                        <p:cTn id="85" dur="500"/>
                                        <p:tgtEl>
                                          <p:spTgt spid="15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60"/>
                                        </p:tgtEl>
                                        <p:attrNameLst>
                                          <p:attrName>style.visibility</p:attrName>
                                        </p:attrNameLst>
                                      </p:cBhvr>
                                      <p:to>
                                        <p:strVal val="visible"/>
                                      </p:to>
                                    </p:set>
                                    <p:animEffect transition="in" filter="fade">
                                      <p:cBhvr>
                                        <p:cTn id="88" dur="500"/>
                                        <p:tgtEl>
                                          <p:spTgt spid="16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500"/>
                                        <p:tgtEl>
                                          <p:spTgt spid="13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4"/>
                                        </p:tgtEl>
                                        <p:attrNameLst>
                                          <p:attrName>style.visibility</p:attrName>
                                        </p:attrNameLst>
                                      </p:cBhvr>
                                      <p:to>
                                        <p:strVal val="visible"/>
                                      </p:to>
                                    </p:set>
                                    <p:animEffect transition="in" filter="fade">
                                      <p:cBhvr>
                                        <p:cTn id="96" dur="500"/>
                                        <p:tgtEl>
                                          <p:spTgt spid="13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fade">
                                      <p:cBhvr>
                                        <p:cTn id="101" dur="500"/>
                                        <p:tgtEl>
                                          <p:spTgt spid="13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32"/>
                                        </p:tgtEl>
                                        <p:attrNameLst>
                                          <p:attrName>style.visibility</p:attrName>
                                        </p:attrNameLst>
                                      </p:cBhvr>
                                      <p:to>
                                        <p:strVal val="visible"/>
                                      </p:to>
                                    </p:set>
                                    <p:animEffect transition="in" filter="fade">
                                      <p:cBhvr>
                                        <p:cTn id="104" dur="500"/>
                                        <p:tgtEl>
                                          <p:spTgt spid="13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61"/>
                                        </p:tgtEl>
                                        <p:attrNameLst>
                                          <p:attrName>style.visibility</p:attrName>
                                        </p:attrNameLst>
                                      </p:cBhvr>
                                      <p:to>
                                        <p:strVal val="visible"/>
                                      </p:to>
                                    </p:set>
                                    <p:animEffect transition="in" filter="fade">
                                      <p:cBhvr>
                                        <p:cTn id="109" dur="500"/>
                                        <p:tgtEl>
                                          <p:spTgt spid="16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62"/>
                                        </p:tgtEl>
                                        <p:attrNameLst>
                                          <p:attrName>style.visibility</p:attrName>
                                        </p:attrNameLst>
                                      </p:cBhvr>
                                      <p:to>
                                        <p:strVal val="visible"/>
                                      </p:to>
                                    </p:set>
                                    <p:animEffect transition="in" filter="fade">
                                      <p:cBhvr>
                                        <p:cTn id="114" dur="500"/>
                                        <p:tgtEl>
                                          <p:spTgt spid="16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63"/>
                                        </p:tgtEl>
                                        <p:attrNameLst>
                                          <p:attrName>style.visibility</p:attrName>
                                        </p:attrNameLst>
                                      </p:cBhvr>
                                      <p:to>
                                        <p:strVal val="visible"/>
                                      </p:to>
                                    </p:set>
                                    <p:animEffect transition="in" filter="fade">
                                      <p:cBhvr>
                                        <p:cTn id="117" dur="500"/>
                                        <p:tgtEl>
                                          <p:spTgt spid="16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fade">
                                      <p:cBhvr>
                                        <p:cTn id="122" dur="500"/>
                                        <p:tgtEl>
                                          <p:spTgt spid="16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65"/>
                                        </p:tgtEl>
                                        <p:attrNameLst>
                                          <p:attrName>style.visibility</p:attrName>
                                        </p:attrNameLst>
                                      </p:cBhvr>
                                      <p:to>
                                        <p:strVal val="visible"/>
                                      </p:to>
                                    </p:set>
                                    <p:animEffect transition="in" filter="fade">
                                      <p:cBhvr>
                                        <p:cTn id="127" dur="500"/>
                                        <p:tgtEl>
                                          <p:spTgt spid="16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66"/>
                                        </p:tgtEl>
                                        <p:attrNameLst>
                                          <p:attrName>style.visibility</p:attrName>
                                        </p:attrNameLst>
                                      </p:cBhvr>
                                      <p:to>
                                        <p:strVal val="visible"/>
                                      </p:to>
                                    </p:set>
                                    <p:animEffect transition="in" filter="fade">
                                      <p:cBhvr>
                                        <p:cTn id="132" dur="500"/>
                                        <p:tgtEl>
                                          <p:spTgt spid="16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67"/>
                                        </p:tgtEl>
                                        <p:attrNameLst>
                                          <p:attrName>style.visibility</p:attrName>
                                        </p:attrNameLst>
                                      </p:cBhvr>
                                      <p:to>
                                        <p:strVal val="visible"/>
                                      </p:to>
                                    </p:set>
                                    <p:animEffect transition="in" filter="fade">
                                      <p:cBhvr>
                                        <p:cTn id="135" dur="500"/>
                                        <p:tgtEl>
                                          <p:spTgt spid="167"/>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35"/>
                                        </p:tgtEl>
                                        <p:attrNameLst>
                                          <p:attrName>style.visibility</p:attrName>
                                        </p:attrNameLst>
                                      </p:cBhvr>
                                      <p:to>
                                        <p:strVal val="visible"/>
                                      </p:to>
                                    </p:set>
                                    <p:animEffect transition="in" filter="fade">
                                      <p:cBhvr>
                                        <p:cTn id="140" dur="500"/>
                                        <p:tgtEl>
                                          <p:spTgt spid="135"/>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36"/>
                                        </p:tgtEl>
                                        <p:attrNameLst>
                                          <p:attrName>style.visibility</p:attrName>
                                        </p:attrNameLst>
                                      </p:cBhvr>
                                      <p:to>
                                        <p:strVal val="visible"/>
                                      </p:to>
                                    </p:set>
                                    <p:animEffect transition="in" filter="fade">
                                      <p:cBhvr>
                                        <p:cTn id="143" dur="500"/>
                                        <p:tgtEl>
                                          <p:spTgt spid="136"/>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38"/>
                                        </p:tgtEl>
                                        <p:attrNameLst>
                                          <p:attrName>style.visibility</p:attrName>
                                        </p:attrNameLst>
                                      </p:cBhvr>
                                      <p:to>
                                        <p:strVal val="visible"/>
                                      </p:to>
                                    </p:set>
                                    <p:animEffect transition="in" filter="fade">
                                      <p:cBhvr>
                                        <p:cTn id="148" dur="500"/>
                                        <p:tgtEl>
                                          <p:spTgt spid="13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39"/>
                                        </p:tgtEl>
                                        <p:attrNameLst>
                                          <p:attrName>style.visibility</p:attrName>
                                        </p:attrNameLst>
                                      </p:cBhvr>
                                      <p:to>
                                        <p:strVal val="visible"/>
                                      </p:to>
                                    </p:set>
                                    <p:animEffect transition="in" filter="fade">
                                      <p:cBhvr>
                                        <p:cTn id="151" dur="500"/>
                                        <p:tgtEl>
                                          <p:spTgt spid="139"/>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40"/>
                                        </p:tgtEl>
                                        <p:attrNameLst>
                                          <p:attrName>style.visibility</p:attrName>
                                        </p:attrNameLst>
                                      </p:cBhvr>
                                      <p:to>
                                        <p:strVal val="visible"/>
                                      </p:to>
                                    </p:set>
                                    <p:animEffect transition="in" filter="fade">
                                      <p:cBhvr>
                                        <p:cTn id="156" dur="500"/>
                                        <p:tgtEl>
                                          <p:spTgt spid="14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41"/>
                                        </p:tgtEl>
                                        <p:attrNameLst>
                                          <p:attrName>style.visibility</p:attrName>
                                        </p:attrNameLst>
                                      </p:cBhvr>
                                      <p:to>
                                        <p:strVal val="visible"/>
                                      </p:to>
                                    </p:set>
                                    <p:animEffect transition="in" filter="fade">
                                      <p:cBhvr>
                                        <p:cTn id="159" dur="500"/>
                                        <p:tgtEl>
                                          <p:spTgt spid="14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73"/>
                                        </p:tgtEl>
                                        <p:attrNameLst>
                                          <p:attrName>style.visibility</p:attrName>
                                        </p:attrNameLst>
                                      </p:cBhvr>
                                      <p:to>
                                        <p:strVal val="visible"/>
                                      </p:to>
                                    </p:set>
                                    <p:animEffect transition="in" filter="fade">
                                      <p:cBhvr>
                                        <p:cTn id="162"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P spid="128" grpId="0"/>
      <p:bldP spid="129" grpId="0"/>
      <p:bldP spid="130" grpId="0"/>
      <p:bldP spid="131" grpId="0"/>
      <p:bldP spid="132" grpId="0"/>
      <p:bldP spid="133" grpId="0"/>
      <p:bldP spid="134" grpId="0"/>
      <p:bldP spid="135" grpId="0"/>
      <p:bldP spid="136" grpId="0"/>
      <p:bldP spid="138" grpId="0"/>
      <p:bldP spid="139" grpId="0"/>
      <p:bldP spid="140" grpId="0"/>
      <p:bldP spid="141" grpId="0"/>
      <p:bldP spid="146" grpId="0"/>
      <p:bldP spid="147"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7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267744"/>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C1:	</a:t>
            </a:r>
            <a:r>
              <a:rPr lang="en-US" dirty="0" smtClean="0"/>
              <a:t/>
            </a:r>
            <a:br>
              <a:rPr lang="en-US" dirty="0" smtClean="0"/>
            </a:br>
            <a:r>
              <a:rPr lang="en-US" dirty="0">
                <a:solidFill>
                  <a:prstClr val="black"/>
                </a:solidFill>
              </a:rPr>
              <a:t>Describe merchandise activities and identify income components for a merchandising </a:t>
            </a:r>
            <a:r>
              <a:rPr lang="en-US" dirty="0" smtClean="0">
                <a:solidFill>
                  <a:prstClr val="black"/>
                </a:solidFill>
              </a:rPr>
              <a:t>company.</a:t>
            </a:r>
            <a:r>
              <a:rPr lang="en-US" dirty="0">
                <a:solidFill>
                  <a:prstClr val="black"/>
                </a:solidFill>
              </a:rPr>
              <a:t/>
            </a:r>
            <a:br>
              <a:rPr lang="en-US" dirty="0">
                <a:solidFill>
                  <a:prstClr val="black"/>
                </a:solidFill>
              </a:rPr>
            </a:br>
            <a:r>
              <a:rPr lang="en-US" dirty="0" smtClean="0"/>
              <a:t/>
            </a:r>
            <a:br>
              <a:rPr 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541728"/>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14400" y="5562600"/>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3</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4" name="Rectangle 15"/>
          <p:cNvSpPr>
            <a:spLocks noChangeArrowheads="1"/>
          </p:cNvSpPr>
          <p:nvPr/>
        </p:nvSpPr>
        <p:spPr bwMode="auto">
          <a:xfrm>
            <a:off x="716661" y="1447800"/>
            <a:ext cx="5386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C00000"/>
                </a:solidFill>
                <a:cs typeface="+mn-cs"/>
              </a:rPr>
              <a:t>Oct. 31</a:t>
            </a:r>
            <a:endParaRPr lang="en-US">
              <a:solidFill>
                <a:srgbClr val="C00000"/>
              </a:solidFill>
              <a:cs typeface="+mn-cs"/>
            </a:endParaRPr>
          </a:p>
        </p:txBody>
      </p:sp>
      <p:sp>
        <p:nvSpPr>
          <p:cNvPr id="115" name="Rectangle 67"/>
          <p:cNvSpPr>
            <a:spLocks noChangeArrowheads="1"/>
          </p:cNvSpPr>
          <p:nvPr/>
        </p:nvSpPr>
        <p:spPr bwMode="auto">
          <a:xfrm>
            <a:off x="1459610" y="1447800"/>
            <a:ext cx="56269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C00000"/>
                </a:solidFill>
                <a:cs typeface="+mn-cs"/>
              </a:rPr>
              <a:t>Assume the October 11 payment was never made and, instead, payment of </a:t>
            </a:r>
            <a:endParaRPr lang="en-US" dirty="0">
              <a:solidFill>
                <a:srgbClr val="C00000"/>
              </a:solidFill>
              <a:cs typeface="+mn-cs"/>
            </a:endParaRPr>
          </a:p>
        </p:txBody>
      </p:sp>
      <p:sp>
        <p:nvSpPr>
          <p:cNvPr id="116" name="Rectangle 68"/>
          <p:cNvSpPr>
            <a:spLocks noChangeArrowheads="1"/>
          </p:cNvSpPr>
          <p:nvPr/>
        </p:nvSpPr>
        <p:spPr bwMode="auto">
          <a:xfrm>
            <a:off x="1459610" y="1643062"/>
            <a:ext cx="54470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C00000"/>
                </a:solidFill>
                <a:cs typeface="+mn-cs"/>
              </a:rPr>
              <a:t>the amount due on the October 1 purchase, less the return on October 7, </a:t>
            </a:r>
            <a:endParaRPr lang="en-US">
              <a:solidFill>
                <a:srgbClr val="C00000"/>
              </a:solidFill>
              <a:cs typeface="+mn-cs"/>
            </a:endParaRPr>
          </a:p>
        </p:txBody>
      </p:sp>
      <p:sp>
        <p:nvSpPr>
          <p:cNvPr id="117" name="Rectangle 69"/>
          <p:cNvSpPr>
            <a:spLocks noChangeArrowheads="1"/>
          </p:cNvSpPr>
          <p:nvPr/>
        </p:nvSpPr>
        <p:spPr bwMode="auto">
          <a:xfrm>
            <a:off x="1459610" y="1849437"/>
            <a:ext cx="180337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C00000"/>
                </a:solidFill>
                <a:cs typeface="+mn-cs"/>
              </a:rPr>
              <a:t>occurred on October 31.</a:t>
            </a:r>
            <a:endParaRPr lang="en-US">
              <a:solidFill>
                <a:srgbClr val="C00000"/>
              </a:solidFill>
              <a:cs typeface="+mn-cs"/>
            </a:endParaRPr>
          </a:p>
        </p:txBody>
      </p:sp>
      <p:sp>
        <p:nvSpPr>
          <p:cNvPr id="118" name="Rectangle 64"/>
          <p:cNvSpPr>
            <a:spLocks noChangeArrowheads="1"/>
          </p:cNvSpPr>
          <p:nvPr/>
        </p:nvSpPr>
        <p:spPr bwMode="auto">
          <a:xfrm>
            <a:off x="528638" y="2106612"/>
            <a:ext cx="3600450" cy="2270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9" name="Rectangle 65"/>
          <p:cNvSpPr>
            <a:spLocks noChangeArrowheads="1"/>
          </p:cNvSpPr>
          <p:nvPr/>
        </p:nvSpPr>
        <p:spPr bwMode="auto">
          <a:xfrm>
            <a:off x="5014913" y="2106612"/>
            <a:ext cx="3600450" cy="2270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0" name="Rectangle 66"/>
          <p:cNvSpPr>
            <a:spLocks noChangeArrowheads="1"/>
          </p:cNvSpPr>
          <p:nvPr/>
        </p:nvSpPr>
        <p:spPr bwMode="auto">
          <a:xfrm>
            <a:off x="1404937" y="3581400"/>
            <a:ext cx="6291263"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1" name="Rectangle 67"/>
          <p:cNvSpPr>
            <a:spLocks noChangeArrowheads="1"/>
          </p:cNvSpPr>
          <p:nvPr/>
        </p:nvSpPr>
        <p:spPr bwMode="auto">
          <a:xfrm>
            <a:off x="750888" y="2343150"/>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1</a:t>
            </a:r>
            <a:endParaRPr lang="en-US">
              <a:solidFill>
                <a:prstClr val="black"/>
              </a:solidFill>
              <a:cs typeface="+mn-cs"/>
            </a:endParaRPr>
          </a:p>
        </p:txBody>
      </p:sp>
      <p:sp>
        <p:nvSpPr>
          <p:cNvPr id="122" name="Rectangle 68"/>
          <p:cNvSpPr>
            <a:spLocks noChangeArrowheads="1"/>
          </p:cNvSpPr>
          <p:nvPr/>
        </p:nvSpPr>
        <p:spPr bwMode="auto">
          <a:xfrm>
            <a:off x="1829517" y="234315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1,000</a:t>
            </a:r>
            <a:endParaRPr lang="en-US" dirty="0">
              <a:solidFill>
                <a:prstClr val="black"/>
              </a:solidFill>
              <a:cs typeface="+mn-cs"/>
            </a:endParaRPr>
          </a:p>
        </p:txBody>
      </p:sp>
      <p:sp>
        <p:nvSpPr>
          <p:cNvPr id="123" name="Rectangle 69"/>
          <p:cNvSpPr>
            <a:spLocks noChangeArrowheads="1"/>
          </p:cNvSpPr>
          <p:nvPr/>
        </p:nvSpPr>
        <p:spPr bwMode="auto">
          <a:xfrm>
            <a:off x="7032626" y="2343150"/>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1</a:t>
            </a:r>
            <a:endParaRPr lang="en-US">
              <a:solidFill>
                <a:prstClr val="black"/>
              </a:solidFill>
              <a:cs typeface="+mn-cs"/>
            </a:endParaRPr>
          </a:p>
        </p:txBody>
      </p:sp>
      <p:sp>
        <p:nvSpPr>
          <p:cNvPr id="148" name="Rectangle 70"/>
          <p:cNvSpPr>
            <a:spLocks noChangeArrowheads="1"/>
          </p:cNvSpPr>
          <p:nvPr/>
        </p:nvSpPr>
        <p:spPr bwMode="auto">
          <a:xfrm>
            <a:off x="8111254" y="234315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1,000</a:t>
            </a:r>
            <a:endParaRPr lang="en-US" dirty="0">
              <a:solidFill>
                <a:prstClr val="black"/>
              </a:solidFill>
              <a:cs typeface="+mn-cs"/>
            </a:endParaRPr>
          </a:p>
        </p:txBody>
      </p:sp>
      <p:sp>
        <p:nvSpPr>
          <p:cNvPr id="188" name="Rectangle 71"/>
          <p:cNvSpPr>
            <a:spLocks noChangeArrowheads="1"/>
          </p:cNvSpPr>
          <p:nvPr/>
        </p:nvSpPr>
        <p:spPr bwMode="auto">
          <a:xfrm>
            <a:off x="750888" y="2549525"/>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Oct. 3</a:t>
            </a:r>
            <a:endParaRPr lang="en-US" dirty="0">
              <a:solidFill>
                <a:prstClr val="black"/>
              </a:solidFill>
              <a:cs typeface="+mn-cs"/>
            </a:endParaRPr>
          </a:p>
        </p:txBody>
      </p:sp>
      <p:sp>
        <p:nvSpPr>
          <p:cNvPr id="189" name="Rectangle 72"/>
          <p:cNvSpPr>
            <a:spLocks noChangeArrowheads="1"/>
          </p:cNvSpPr>
          <p:nvPr/>
        </p:nvSpPr>
        <p:spPr bwMode="auto">
          <a:xfrm>
            <a:off x="2061953" y="254952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30</a:t>
            </a:r>
            <a:endParaRPr lang="en-US">
              <a:solidFill>
                <a:prstClr val="black"/>
              </a:solidFill>
              <a:cs typeface="+mn-cs"/>
            </a:endParaRPr>
          </a:p>
        </p:txBody>
      </p:sp>
      <p:sp>
        <p:nvSpPr>
          <p:cNvPr id="190" name="Rectangle 73"/>
          <p:cNvSpPr>
            <a:spLocks noChangeArrowheads="1"/>
          </p:cNvSpPr>
          <p:nvPr/>
        </p:nvSpPr>
        <p:spPr bwMode="auto">
          <a:xfrm>
            <a:off x="5237163" y="2549525"/>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Oct. 7</a:t>
            </a:r>
            <a:endParaRPr lang="en-US" dirty="0">
              <a:solidFill>
                <a:prstClr val="black"/>
              </a:solidFill>
              <a:cs typeface="+mn-cs"/>
            </a:endParaRPr>
          </a:p>
        </p:txBody>
      </p:sp>
      <p:sp>
        <p:nvSpPr>
          <p:cNvPr id="191" name="Rectangle 74"/>
          <p:cNvSpPr>
            <a:spLocks noChangeArrowheads="1"/>
          </p:cNvSpPr>
          <p:nvPr/>
        </p:nvSpPr>
        <p:spPr bwMode="auto">
          <a:xfrm>
            <a:off x="6549815" y="254952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50</a:t>
            </a:r>
            <a:endParaRPr lang="en-US" dirty="0">
              <a:solidFill>
                <a:prstClr val="black"/>
              </a:solidFill>
              <a:cs typeface="+mn-cs"/>
            </a:endParaRPr>
          </a:p>
        </p:txBody>
      </p:sp>
      <p:sp>
        <p:nvSpPr>
          <p:cNvPr id="192" name="Rectangle 75"/>
          <p:cNvSpPr>
            <a:spLocks noChangeArrowheads="1"/>
          </p:cNvSpPr>
          <p:nvPr/>
        </p:nvSpPr>
        <p:spPr bwMode="auto">
          <a:xfrm>
            <a:off x="2544763" y="2755900"/>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Oct. 7</a:t>
            </a:r>
            <a:endParaRPr lang="en-US" dirty="0">
              <a:solidFill>
                <a:prstClr val="black"/>
              </a:solidFill>
              <a:cs typeface="+mn-cs"/>
            </a:endParaRPr>
          </a:p>
        </p:txBody>
      </p:sp>
      <p:sp>
        <p:nvSpPr>
          <p:cNvPr id="193" name="Rectangle 76"/>
          <p:cNvSpPr>
            <a:spLocks noChangeArrowheads="1"/>
          </p:cNvSpPr>
          <p:nvPr/>
        </p:nvSpPr>
        <p:spPr bwMode="auto">
          <a:xfrm>
            <a:off x="3857415" y="275590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50</a:t>
            </a:r>
            <a:endParaRPr lang="en-US" dirty="0">
              <a:solidFill>
                <a:prstClr val="black"/>
              </a:solidFill>
              <a:cs typeface="+mn-cs"/>
            </a:endParaRPr>
          </a:p>
        </p:txBody>
      </p:sp>
      <p:sp>
        <p:nvSpPr>
          <p:cNvPr id="194" name="Rectangle 77"/>
          <p:cNvSpPr>
            <a:spLocks noChangeArrowheads="1"/>
          </p:cNvSpPr>
          <p:nvPr/>
        </p:nvSpPr>
        <p:spPr bwMode="auto">
          <a:xfrm>
            <a:off x="5237163" y="2755900"/>
            <a:ext cx="5386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Oct. 31</a:t>
            </a:r>
            <a:endParaRPr lang="en-US" dirty="0">
              <a:solidFill>
                <a:prstClr val="black"/>
              </a:solidFill>
              <a:cs typeface="+mn-cs"/>
            </a:endParaRPr>
          </a:p>
        </p:txBody>
      </p:sp>
      <p:sp>
        <p:nvSpPr>
          <p:cNvPr id="195" name="Rectangle 78"/>
          <p:cNvSpPr>
            <a:spLocks noChangeArrowheads="1"/>
          </p:cNvSpPr>
          <p:nvPr/>
        </p:nvSpPr>
        <p:spPr bwMode="auto">
          <a:xfrm>
            <a:off x="6456839" y="2755900"/>
            <a:ext cx="278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950</a:t>
            </a:r>
            <a:endParaRPr lang="en-US" dirty="0">
              <a:solidFill>
                <a:prstClr val="black"/>
              </a:solidFill>
              <a:cs typeface="+mn-cs"/>
            </a:endParaRPr>
          </a:p>
        </p:txBody>
      </p:sp>
      <p:sp>
        <p:nvSpPr>
          <p:cNvPr id="198" name="Rectangle 81"/>
          <p:cNvSpPr>
            <a:spLocks noChangeArrowheads="1"/>
          </p:cNvSpPr>
          <p:nvPr/>
        </p:nvSpPr>
        <p:spPr bwMode="auto">
          <a:xfrm>
            <a:off x="750888" y="3178175"/>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Oct. 31</a:t>
            </a:r>
            <a:endParaRPr lang="en-US" dirty="0">
              <a:solidFill>
                <a:prstClr val="black"/>
              </a:solidFill>
              <a:cs typeface="+mn-cs"/>
            </a:endParaRPr>
          </a:p>
        </p:txBody>
      </p:sp>
      <p:sp>
        <p:nvSpPr>
          <p:cNvPr id="199" name="Rectangle 82"/>
          <p:cNvSpPr>
            <a:spLocks noChangeArrowheads="1"/>
          </p:cNvSpPr>
          <p:nvPr/>
        </p:nvSpPr>
        <p:spPr bwMode="auto">
          <a:xfrm>
            <a:off x="1968977" y="3178175"/>
            <a:ext cx="278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980</a:t>
            </a:r>
            <a:endParaRPr lang="en-US" dirty="0">
              <a:solidFill>
                <a:prstClr val="black"/>
              </a:solidFill>
              <a:cs typeface="+mn-cs"/>
            </a:endParaRPr>
          </a:p>
        </p:txBody>
      </p:sp>
      <p:sp>
        <p:nvSpPr>
          <p:cNvPr id="200" name="Rectangle 83"/>
          <p:cNvSpPr>
            <a:spLocks noChangeArrowheads="1"/>
          </p:cNvSpPr>
          <p:nvPr/>
        </p:nvSpPr>
        <p:spPr bwMode="auto">
          <a:xfrm>
            <a:off x="1687512" y="3602037"/>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Date</a:t>
            </a:r>
            <a:endParaRPr lang="en-US">
              <a:solidFill>
                <a:prstClr val="black"/>
              </a:solidFill>
              <a:cs typeface="+mn-cs"/>
            </a:endParaRPr>
          </a:p>
        </p:txBody>
      </p:sp>
      <p:sp>
        <p:nvSpPr>
          <p:cNvPr id="201" name="Rectangle 84"/>
          <p:cNvSpPr>
            <a:spLocks noChangeArrowheads="1"/>
          </p:cNvSpPr>
          <p:nvPr/>
        </p:nvSpPr>
        <p:spPr bwMode="auto">
          <a:xfrm>
            <a:off x="6143625" y="3602037"/>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02" name="Rectangle 85"/>
          <p:cNvSpPr>
            <a:spLocks noChangeArrowheads="1"/>
          </p:cNvSpPr>
          <p:nvPr/>
        </p:nvSpPr>
        <p:spPr bwMode="auto">
          <a:xfrm>
            <a:off x="7010400" y="3602037"/>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03" name="Rectangle 86"/>
          <p:cNvSpPr>
            <a:spLocks noChangeArrowheads="1"/>
          </p:cNvSpPr>
          <p:nvPr/>
        </p:nvSpPr>
        <p:spPr bwMode="auto">
          <a:xfrm>
            <a:off x="1606550" y="3829050"/>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Oct. 1</a:t>
            </a:r>
            <a:endParaRPr lang="en-US" dirty="0">
              <a:solidFill>
                <a:prstClr val="black"/>
              </a:solidFill>
              <a:cs typeface="+mn-cs"/>
            </a:endParaRPr>
          </a:p>
        </p:txBody>
      </p:sp>
      <p:sp>
        <p:nvSpPr>
          <p:cNvPr id="204" name="Rectangle 87"/>
          <p:cNvSpPr>
            <a:spLocks noChangeArrowheads="1"/>
          </p:cNvSpPr>
          <p:nvPr/>
        </p:nvSpPr>
        <p:spPr bwMode="auto">
          <a:xfrm>
            <a:off x="2392362" y="3829050"/>
            <a:ext cx="168155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Merchandise inventory</a:t>
            </a:r>
            <a:endParaRPr lang="en-US" dirty="0">
              <a:solidFill>
                <a:prstClr val="black"/>
              </a:solidFill>
              <a:cs typeface="+mn-cs"/>
            </a:endParaRPr>
          </a:p>
        </p:txBody>
      </p:sp>
      <p:sp>
        <p:nvSpPr>
          <p:cNvPr id="207" name="Rectangle 88"/>
          <p:cNvSpPr>
            <a:spLocks noChangeArrowheads="1"/>
          </p:cNvSpPr>
          <p:nvPr/>
        </p:nvSpPr>
        <p:spPr bwMode="auto">
          <a:xfrm>
            <a:off x="6295153" y="382905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1,000</a:t>
            </a:r>
            <a:endParaRPr lang="en-US" dirty="0">
              <a:solidFill>
                <a:prstClr val="black"/>
              </a:solidFill>
              <a:cs typeface="+mn-cs"/>
            </a:endParaRPr>
          </a:p>
        </p:txBody>
      </p:sp>
      <p:sp>
        <p:nvSpPr>
          <p:cNvPr id="208" name="Rectangle 89"/>
          <p:cNvSpPr>
            <a:spLocks noChangeArrowheads="1"/>
          </p:cNvSpPr>
          <p:nvPr/>
        </p:nvSpPr>
        <p:spPr bwMode="auto">
          <a:xfrm>
            <a:off x="2614612" y="4035425"/>
            <a:ext cx="1350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payable</a:t>
            </a:r>
            <a:endParaRPr lang="en-US">
              <a:solidFill>
                <a:prstClr val="black"/>
              </a:solidFill>
              <a:cs typeface="+mn-cs"/>
            </a:endParaRPr>
          </a:p>
        </p:txBody>
      </p:sp>
      <p:sp>
        <p:nvSpPr>
          <p:cNvPr id="209" name="Rectangle 90"/>
          <p:cNvSpPr>
            <a:spLocks noChangeArrowheads="1"/>
          </p:cNvSpPr>
          <p:nvPr/>
        </p:nvSpPr>
        <p:spPr bwMode="auto">
          <a:xfrm>
            <a:off x="7193678" y="403542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1,000</a:t>
            </a:r>
            <a:endParaRPr lang="en-US" dirty="0">
              <a:solidFill>
                <a:prstClr val="black"/>
              </a:solidFill>
              <a:cs typeface="+mn-cs"/>
            </a:endParaRPr>
          </a:p>
        </p:txBody>
      </p:sp>
      <p:sp>
        <p:nvSpPr>
          <p:cNvPr id="210" name="Rectangle 91"/>
          <p:cNvSpPr>
            <a:spLocks noChangeArrowheads="1"/>
          </p:cNvSpPr>
          <p:nvPr/>
        </p:nvSpPr>
        <p:spPr bwMode="auto">
          <a:xfrm>
            <a:off x="1606550" y="4446587"/>
            <a:ext cx="4456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Oct. 3</a:t>
            </a:r>
            <a:endParaRPr lang="en-US" dirty="0">
              <a:solidFill>
                <a:prstClr val="black"/>
              </a:solidFill>
              <a:cs typeface="+mn-cs"/>
            </a:endParaRPr>
          </a:p>
        </p:txBody>
      </p:sp>
      <p:sp>
        <p:nvSpPr>
          <p:cNvPr id="211" name="Rectangle 92"/>
          <p:cNvSpPr>
            <a:spLocks noChangeArrowheads="1"/>
          </p:cNvSpPr>
          <p:nvPr/>
        </p:nvSpPr>
        <p:spPr bwMode="auto">
          <a:xfrm>
            <a:off x="2392362" y="4446587"/>
            <a:ext cx="170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Merchandise inventory</a:t>
            </a:r>
            <a:endParaRPr lang="en-US">
              <a:solidFill>
                <a:prstClr val="black"/>
              </a:solidFill>
              <a:cs typeface="+mn-cs"/>
            </a:endParaRPr>
          </a:p>
        </p:txBody>
      </p:sp>
      <p:sp>
        <p:nvSpPr>
          <p:cNvPr id="212" name="Rectangle 93"/>
          <p:cNvSpPr>
            <a:spLocks noChangeArrowheads="1"/>
          </p:cNvSpPr>
          <p:nvPr/>
        </p:nvSpPr>
        <p:spPr bwMode="auto">
          <a:xfrm>
            <a:off x="6529177" y="4446587"/>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30</a:t>
            </a:r>
            <a:endParaRPr lang="en-US">
              <a:solidFill>
                <a:prstClr val="black"/>
              </a:solidFill>
              <a:cs typeface="+mn-cs"/>
            </a:endParaRPr>
          </a:p>
        </p:txBody>
      </p:sp>
      <p:sp>
        <p:nvSpPr>
          <p:cNvPr id="213" name="Rectangle 94"/>
          <p:cNvSpPr>
            <a:spLocks noChangeArrowheads="1"/>
          </p:cNvSpPr>
          <p:nvPr/>
        </p:nvSpPr>
        <p:spPr bwMode="auto">
          <a:xfrm>
            <a:off x="2614612" y="4652962"/>
            <a:ext cx="442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214" name="Rectangle 95"/>
          <p:cNvSpPr>
            <a:spLocks noChangeArrowheads="1"/>
          </p:cNvSpPr>
          <p:nvPr/>
        </p:nvSpPr>
        <p:spPr bwMode="auto">
          <a:xfrm>
            <a:off x="7426114" y="4652962"/>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30</a:t>
            </a:r>
            <a:endParaRPr lang="en-US">
              <a:solidFill>
                <a:prstClr val="black"/>
              </a:solidFill>
              <a:cs typeface="+mn-cs"/>
            </a:endParaRPr>
          </a:p>
        </p:txBody>
      </p:sp>
      <p:sp>
        <p:nvSpPr>
          <p:cNvPr id="215" name="Rectangle 96"/>
          <p:cNvSpPr>
            <a:spLocks noChangeArrowheads="1"/>
          </p:cNvSpPr>
          <p:nvPr/>
        </p:nvSpPr>
        <p:spPr bwMode="auto">
          <a:xfrm>
            <a:off x="1606550" y="5065712"/>
            <a:ext cx="4456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Oct. 7</a:t>
            </a:r>
            <a:endParaRPr lang="en-US" dirty="0">
              <a:solidFill>
                <a:prstClr val="black"/>
              </a:solidFill>
              <a:cs typeface="+mn-cs"/>
            </a:endParaRPr>
          </a:p>
        </p:txBody>
      </p:sp>
      <p:sp>
        <p:nvSpPr>
          <p:cNvPr id="216" name="Rectangle 97"/>
          <p:cNvSpPr>
            <a:spLocks noChangeArrowheads="1"/>
          </p:cNvSpPr>
          <p:nvPr/>
        </p:nvSpPr>
        <p:spPr bwMode="auto">
          <a:xfrm>
            <a:off x="2343150" y="5065712"/>
            <a:ext cx="1350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payable</a:t>
            </a:r>
            <a:endParaRPr lang="en-US">
              <a:solidFill>
                <a:prstClr val="black"/>
              </a:solidFill>
              <a:cs typeface="+mn-cs"/>
            </a:endParaRPr>
          </a:p>
        </p:txBody>
      </p:sp>
      <p:sp>
        <p:nvSpPr>
          <p:cNvPr id="217" name="Rectangle 98"/>
          <p:cNvSpPr>
            <a:spLocks noChangeArrowheads="1"/>
          </p:cNvSpPr>
          <p:nvPr/>
        </p:nvSpPr>
        <p:spPr bwMode="auto">
          <a:xfrm>
            <a:off x="6527589" y="5065712"/>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50</a:t>
            </a:r>
            <a:endParaRPr lang="en-US" dirty="0">
              <a:solidFill>
                <a:prstClr val="black"/>
              </a:solidFill>
              <a:cs typeface="+mn-cs"/>
            </a:endParaRPr>
          </a:p>
        </p:txBody>
      </p:sp>
      <p:sp>
        <p:nvSpPr>
          <p:cNvPr id="218" name="Rectangle 99"/>
          <p:cNvSpPr>
            <a:spLocks noChangeArrowheads="1"/>
          </p:cNvSpPr>
          <p:nvPr/>
        </p:nvSpPr>
        <p:spPr bwMode="auto">
          <a:xfrm>
            <a:off x="2614612" y="5272087"/>
            <a:ext cx="178414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Merchandise inventory </a:t>
            </a:r>
            <a:endParaRPr lang="en-US" dirty="0">
              <a:solidFill>
                <a:prstClr val="black"/>
              </a:solidFill>
              <a:cs typeface="+mn-cs"/>
            </a:endParaRPr>
          </a:p>
        </p:txBody>
      </p:sp>
      <p:sp>
        <p:nvSpPr>
          <p:cNvPr id="219" name="Rectangle 100"/>
          <p:cNvSpPr>
            <a:spLocks noChangeArrowheads="1"/>
          </p:cNvSpPr>
          <p:nvPr/>
        </p:nvSpPr>
        <p:spPr bwMode="auto">
          <a:xfrm>
            <a:off x="7426114" y="5272087"/>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50</a:t>
            </a:r>
            <a:endParaRPr lang="en-US" dirty="0">
              <a:solidFill>
                <a:prstClr val="black"/>
              </a:solidFill>
              <a:cs typeface="+mn-cs"/>
            </a:endParaRPr>
          </a:p>
        </p:txBody>
      </p:sp>
      <p:sp>
        <p:nvSpPr>
          <p:cNvPr id="220" name="Rectangle 101"/>
          <p:cNvSpPr>
            <a:spLocks noChangeArrowheads="1"/>
          </p:cNvSpPr>
          <p:nvPr/>
        </p:nvSpPr>
        <p:spPr bwMode="auto">
          <a:xfrm>
            <a:off x="1606550" y="5684837"/>
            <a:ext cx="5386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Oct. 31</a:t>
            </a:r>
            <a:endParaRPr lang="en-US" dirty="0">
              <a:solidFill>
                <a:prstClr val="black"/>
              </a:solidFill>
              <a:cs typeface="+mn-cs"/>
            </a:endParaRPr>
          </a:p>
        </p:txBody>
      </p:sp>
      <p:sp>
        <p:nvSpPr>
          <p:cNvPr id="221" name="Rectangle 102"/>
          <p:cNvSpPr>
            <a:spLocks noChangeArrowheads="1"/>
          </p:cNvSpPr>
          <p:nvPr/>
        </p:nvSpPr>
        <p:spPr bwMode="auto">
          <a:xfrm>
            <a:off x="2392362" y="5684837"/>
            <a:ext cx="1350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payable</a:t>
            </a:r>
            <a:endParaRPr lang="en-US">
              <a:solidFill>
                <a:prstClr val="black"/>
              </a:solidFill>
              <a:cs typeface="+mn-cs"/>
            </a:endParaRPr>
          </a:p>
        </p:txBody>
      </p:sp>
      <p:sp>
        <p:nvSpPr>
          <p:cNvPr id="222" name="Rectangle 103"/>
          <p:cNvSpPr>
            <a:spLocks noChangeArrowheads="1"/>
          </p:cNvSpPr>
          <p:nvPr/>
        </p:nvSpPr>
        <p:spPr bwMode="auto">
          <a:xfrm>
            <a:off x="6434613" y="5684837"/>
            <a:ext cx="278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950</a:t>
            </a:r>
            <a:endParaRPr lang="en-US" dirty="0">
              <a:solidFill>
                <a:prstClr val="black"/>
              </a:solidFill>
              <a:cs typeface="+mn-cs"/>
            </a:endParaRPr>
          </a:p>
        </p:txBody>
      </p:sp>
      <p:sp>
        <p:nvSpPr>
          <p:cNvPr id="223" name="Rectangle 104"/>
          <p:cNvSpPr>
            <a:spLocks noChangeArrowheads="1"/>
          </p:cNvSpPr>
          <p:nvPr/>
        </p:nvSpPr>
        <p:spPr bwMode="auto">
          <a:xfrm>
            <a:off x="2614612" y="5891212"/>
            <a:ext cx="3895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Cash</a:t>
            </a:r>
            <a:endParaRPr lang="en-US" dirty="0">
              <a:solidFill>
                <a:prstClr val="black"/>
              </a:solidFill>
              <a:cs typeface="+mn-cs"/>
            </a:endParaRPr>
          </a:p>
        </p:txBody>
      </p:sp>
      <p:sp>
        <p:nvSpPr>
          <p:cNvPr id="226" name="Rectangle 107"/>
          <p:cNvSpPr>
            <a:spLocks noChangeArrowheads="1"/>
          </p:cNvSpPr>
          <p:nvPr/>
        </p:nvSpPr>
        <p:spPr bwMode="auto">
          <a:xfrm>
            <a:off x="7333138" y="5891212"/>
            <a:ext cx="278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950</a:t>
            </a:r>
            <a:endParaRPr lang="en-US" dirty="0">
              <a:solidFill>
                <a:prstClr val="black"/>
              </a:solidFill>
              <a:cs typeface="+mn-cs"/>
            </a:endParaRPr>
          </a:p>
        </p:txBody>
      </p:sp>
      <p:sp>
        <p:nvSpPr>
          <p:cNvPr id="227" name="Rectangle 108"/>
          <p:cNvSpPr>
            <a:spLocks noChangeArrowheads="1"/>
          </p:cNvSpPr>
          <p:nvPr/>
        </p:nvSpPr>
        <p:spPr bwMode="auto">
          <a:xfrm>
            <a:off x="3511550" y="3602037"/>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28" name="Rectangle 109"/>
          <p:cNvSpPr>
            <a:spLocks noChangeArrowheads="1"/>
          </p:cNvSpPr>
          <p:nvPr/>
        </p:nvSpPr>
        <p:spPr bwMode="auto">
          <a:xfrm>
            <a:off x="1547813" y="2127250"/>
            <a:ext cx="170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Merchandise inventory</a:t>
            </a:r>
            <a:endParaRPr lang="en-US">
              <a:solidFill>
                <a:prstClr val="black"/>
              </a:solidFill>
              <a:cs typeface="+mn-cs"/>
            </a:endParaRPr>
          </a:p>
        </p:txBody>
      </p:sp>
      <p:sp>
        <p:nvSpPr>
          <p:cNvPr id="229" name="Rectangle 110"/>
          <p:cNvSpPr>
            <a:spLocks noChangeArrowheads="1"/>
          </p:cNvSpPr>
          <p:nvPr/>
        </p:nvSpPr>
        <p:spPr bwMode="auto">
          <a:xfrm>
            <a:off x="6196013" y="2127250"/>
            <a:ext cx="1350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payable</a:t>
            </a:r>
            <a:endParaRPr lang="en-US">
              <a:solidFill>
                <a:prstClr val="black"/>
              </a:solidFill>
              <a:cs typeface="+mn-cs"/>
            </a:endParaRPr>
          </a:p>
        </p:txBody>
      </p:sp>
      <p:sp>
        <p:nvSpPr>
          <p:cNvPr id="230" name="Rectangle 111"/>
          <p:cNvSpPr>
            <a:spLocks noChangeArrowheads="1"/>
          </p:cNvSpPr>
          <p:nvPr/>
        </p:nvSpPr>
        <p:spPr bwMode="auto">
          <a:xfrm>
            <a:off x="528638" y="2097087"/>
            <a:ext cx="36004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1" name="Rectangle 112"/>
          <p:cNvSpPr>
            <a:spLocks noChangeArrowheads="1"/>
          </p:cNvSpPr>
          <p:nvPr/>
        </p:nvSpPr>
        <p:spPr bwMode="auto">
          <a:xfrm>
            <a:off x="528638" y="2312987"/>
            <a:ext cx="3600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2" name="Rectangle 113"/>
          <p:cNvSpPr>
            <a:spLocks noChangeArrowheads="1"/>
          </p:cNvSpPr>
          <p:nvPr/>
        </p:nvSpPr>
        <p:spPr bwMode="auto">
          <a:xfrm>
            <a:off x="528638" y="3148012"/>
            <a:ext cx="3600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3" name="Rectangle 114"/>
          <p:cNvSpPr>
            <a:spLocks noChangeArrowheads="1"/>
          </p:cNvSpPr>
          <p:nvPr/>
        </p:nvSpPr>
        <p:spPr bwMode="auto">
          <a:xfrm>
            <a:off x="6800851" y="2333625"/>
            <a:ext cx="19050" cy="1041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4" name="Rectangle 115"/>
          <p:cNvSpPr>
            <a:spLocks noChangeArrowheads="1"/>
          </p:cNvSpPr>
          <p:nvPr/>
        </p:nvSpPr>
        <p:spPr bwMode="auto">
          <a:xfrm>
            <a:off x="1395412" y="3570287"/>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5" name="Line 116"/>
          <p:cNvSpPr>
            <a:spLocks noChangeShapeType="1"/>
          </p:cNvSpPr>
          <p:nvPr/>
        </p:nvSpPr>
        <p:spPr bwMode="auto">
          <a:xfrm>
            <a:off x="2301875" y="35909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6" name="Rectangle 117"/>
          <p:cNvSpPr>
            <a:spLocks noChangeArrowheads="1"/>
          </p:cNvSpPr>
          <p:nvPr/>
        </p:nvSpPr>
        <p:spPr bwMode="auto">
          <a:xfrm>
            <a:off x="2301875" y="35909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7" name="Line 118"/>
          <p:cNvSpPr>
            <a:spLocks noChangeShapeType="1"/>
          </p:cNvSpPr>
          <p:nvPr/>
        </p:nvSpPr>
        <p:spPr bwMode="auto">
          <a:xfrm>
            <a:off x="5891212" y="35909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8" name="Rectangle 119"/>
          <p:cNvSpPr>
            <a:spLocks noChangeArrowheads="1"/>
          </p:cNvSpPr>
          <p:nvPr/>
        </p:nvSpPr>
        <p:spPr bwMode="auto">
          <a:xfrm>
            <a:off x="5891212" y="35909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9" name="Line 120"/>
          <p:cNvSpPr>
            <a:spLocks noChangeShapeType="1"/>
          </p:cNvSpPr>
          <p:nvPr/>
        </p:nvSpPr>
        <p:spPr bwMode="auto">
          <a:xfrm>
            <a:off x="6789737" y="35909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0" name="Rectangle 121"/>
          <p:cNvSpPr>
            <a:spLocks noChangeArrowheads="1"/>
          </p:cNvSpPr>
          <p:nvPr/>
        </p:nvSpPr>
        <p:spPr bwMode="auto">
          <a:xfrm>
            <a:off x="6789737" y="35909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1" name="Rectangle 122"/>
          <p:cNvSpPr>
            <a:spLocks noChangeArrowheads="1"/>
          </p:cNvSpPr>
          <p:nvPr/>
        </p:nvSpPr>
        <p:spPr bwMode="auto">
          <a:xfrm>
            <a:off x="7677150" y="3590925"/>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2" name="Rectangle 123"/>
          <p:cNvSpPr>
            <a:spLocks noChangeArrowheads="1"/>
          </p:cNvSpPr>
          <p:nvPr/>
        </p:nvSpPr>
        <p:spPr bwMode="auto">
          <a:xfrm>
            <a:off x="2312988" y="2333625"/>
            <a:ext cx="20638" cy="1041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3" name="Line 124"/>
          <p:cNvSpPr>
            <a:spLocks noChangeShapeType="1"/>
          </p:cNvSpPr>
          <p:nvPr/>
        </p:nvSpPr>
        <p:spPr bwMode="auto">
          <a:xfrm>
            <a:off x="7686675" y="3817937"/>
            <a:ext cx="1588" cy="24749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4" name="Rectangle 125"/>
          <p:cNvSpPr>
            <a:spLocks noChangeArrowheads="1"/>
          </p:cNvSpPr>
          <p:nvPr/>
        </p:nvSpPr>
        <p:spPr bwMode="auto">
          <a:xfrm>
            <a:off x="7686675" y="3817937"/>
            <a:ext cx="9525" cy="2484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5" name="Line 126"/>
          <p:cNvSpPr>
            <a:spLocks noChangeShapeType="1"/>
          </p:cNvSpPr>
          <p:nvPr/>
        </p:nvSpPr>
        <p:spPr bwMode="auto">
          <a:xfrm>
            <a:off x="1404937" y="3817937"/>
            <a:ext cx="1588" cy="24749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6" name="Rectangle 127"/>
          <p:cNvSpPr>
            <a:spLocks noChangeArrowheads="1"/>
          </p:cNvSpPr>
          <p:nvPr/>
        </p:nvSpPr>
        <p:spPr bwMode="auto">
          <a:xfrm>
            <a:off x="1404937" y="3817937"/>
            <a:ext cx="9525" cy="2484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7" name="Line 128"/>
          <p:cNvSpPr>
            <a:spLocks noChangeShapeType="1"/>
          </p:cNvSpPr>
          <p:nvPr/>
        </p:nvSpPr>
        <p:spPr bwMode="auto">
          <a:xfrm>
            <a:off x="2301875" y="3817937"/>
            <a:ext cx="1588" cy="24749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8" name="Rectangle 129"/>
          <p:cNvSpPr>
            <a:spLocks noChangeArrowheads="1"/>
          </p:cNvSpPr>
          <p:nvPr/>
        </p:nvSpPr>
        <p:spPr bwMode="auto">
          <a:xfrm>
            <a:off x="2301875" y="3817937"/>
            <a:ext cx="11113" cy="2484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9" name="Line 130"/>
          <p:cNvSpPr>
            <a:spLocks noChangeShapeType="1"/>
          </p:cNvSpPr>
          <p:nvPr/>
        </p:nvSpPr>
        <p:spPr bwMode="auto">
          <a:xfrm>
            <a:off x="5891212" y="3817937"/>
            <a:ext cx="1588" cy="24749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0" name="Rectangle 131"/>
          <p:cNvSpPr>
            <a:spLocks noChangeArrowheads="1"/>
          </p:cNvSpPr>
          <p:nvPr/>
        </p:nvSpPr>
        <p:spPr bwMode="auto">
          <a:xfrm>
            <a:off x="5891212" y="3817937"/>
            <a:ext cx="11113" cy="2484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1" name="Line 132"/>
          <p:cNvSpPr>
            <a:spLocks noChangeShapeType="1"/>
          </p:cNvSpPr>
          <p:nvPr/>
        </p:nvSpPr>
        <p:spPr bwMode="auto">
          <a:xfrm>
            <a:off x="6789737" y="3817937"/>
            <a:ext cx="1588" cy="24749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2" name="Rectangle 133"/>
          <p:cNvSpPr>
            <a:spLocks noChangeArrowheads="1"/>
          </p:cNvSpPr>
          <p:nvPr/>
        </p:nvSpPr>
        <p:spPr bwMode="auto">
          <a:xfrm>
            <a:off x="6789737" y="3817937"/>
            <a:ext cx="9525" cy="2484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3" name="Rectangle 134"/>
          <p:cNvSpPr>
            <a:spLocks noChangeArrowheads="1"/>
          </p:cNvSpPr>
          <p:nvPr/>
        </p:nvSpPr>
        <p:spPr bwMode="auto">
          <a:xfrm>
            <a:off x="5014913" y="2097087"/>
            <a:ext cx="36004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4" name="Rectangle 135"/>
          <p:cNvSpPr>
            <a:spLocks noChangeArrowheads="1"/>
          </p:cNvSpPr>
          <p:nvPr/>
        </p:nvSpPr>
        <p:spPr bwMode="auto">
          <a:xfrm>
            <a:off x="5014913" y="2312987"/>
            <a:ext cx="3600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5" name="Rectangle 136"/>
          <p:cNvSpPr>
            <a:spLocks noChangeArrowheads="1"/>
          </p:cNvSpPr>
          <p:nvPr/>
        </p:nvSpPr>
        <p:spPr bwMode="auto">
          <a:xfrm>
            <a:off x="5014913" y="3148012"/>
            <a:ext cx="3600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6" name="Rectangle 137"/>
          <p:cNvSpPr>
            <a:spLocks noChangeArrowheads="1"/>
          </p:cNvSpPr>
          <p:nvPr/>
        </p:nvSpPr>
        <p:spPr bwMode="auto">
          <a:xfrm>
            <a:off x="1414462" y="3570287"/>
            <a:ext cx="62817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7" name="Rectangle 138"/>
          <p:cNvSpPr>
            <a:spLocks noChangeArrowheads="1"/>
          </p:cNvSpPr>
          <p:nvPr/>
        </p:nvSpPr>
        <p:spPr bwMode="auto">
          <a:xfrm>
            <a:off x="1414462" y="3797300"/>
            <a:ext cx="62817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8" name="Line 139"/>
          <p:cNvSpPr>
            <a:spLocks noChangeShapeType="1"/>
          </p:cNvSpPr>
          <p:nvPr/>
        </p:nvSpPr>
        <p:spPr bwMode="auto">
          <a:xfrm>
            <a:off x="1414462" y="4014787"/>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9" name="Rectangle 140"/>
          <p:cNvSpPr>
            <a:spLocks noChangeArrowheads="1"/>
          </p:cNvSpPr>
          <p:nvPr/>
        </p:nvSpPr>
        <p:spPr bwMode="auto">
          <a:xfrm>
            <a:off x="1414462" y="4014787"/>
            <a:ext cx="62817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0" name="Line 141"/>
          <p:cNvSpPr>
            <a:spLocks noChangeShapeType="1"/>
          </p:cNvSpPr>
          <p:nvPr/>
        </p:nvSpPr>
        <p:spPr bwMode="auto">
          <a:xfrm>
            <a:off x="1414462" y="4219575"/>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1" name="Rectangle 142"/>
          <p:cNvSpPr>
            <a:spLocks noChangeArrowheads="1"/>
          </p:cNvSpPr>
          <p:nvPr/>
        </p:nvSpPr>
        <p:spPr bwMode="auto">
          <a:xfrm>
            <a:off x="1414462" y="4219575"/>
            <a:ext cx="62817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2" name="Line 143"/>
          <p:cNvSpPr>
            <a:spLocks noChangeShapeType="1"/>
          </p:cNvSpPr>
          <p:nvPr/>
        </p:nvSpPr>
        <p:spPr bwMode="auto">
          <a:xfrm>
            <a:off x="1414462" y="4425950"/>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3" name="Rectangle 144"/>
          <p:cNvSpPr>
            <a:spLocks noChangeArrowheads="1"/>
          </p:cNvSpPr>
          <p:nvPr/>
        </p:nvSpPr>
        <p:spPr bwMode="auto">
          <a:xfrm>
            <a:off x="1414462" y="4425950"/>
            <a:ext cx="62817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4" name="Line 145"/>
          <p:cNvSpPr>
            <a:spLocks noChangeShapeType="1"/>
          </p:cNvSpPr>
          <p:nvPr/>
        </p:nvSpPr>
        <p:spPr bwMode="auto">
          <a:xfrm>
            <a:off x="1414462" y="4632325"/>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5" name="Rectangle 146"/>
          <p:cNvSpPr>
            <a:spLocks noChangeArrowheads="1"/>
          </p:cNvSpPr>
          <p:nvPr/>
        </p:nvSpPr>
        <p:spPr bwMode="auto">
          <a:xfrm>
            <a:off x="1414462" y="4632325"/>
            <a:ext cx="62817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6" name="Line 147"/>
          <p:cNvSpPr>
            <a:spLocks noChangeShapeType="1"/>
          </p:cNvSpPr>
          <p:nvPr/>
        </p:nvSpPr>
        <p:spPr bwMode="auto">
          <a:xfrm>
            <a:off x="1414462" y="4838700"/>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7" name="Rectangle 148"/>
          <p:cNvSpPr>
            <a:spLocks noChangeArrowheads="1"/>
          </p:cNvSpPr>
          <p:nvPr/>
        </p:nvSpPr>
        <p:spPr bwMode="auto">
          <a:xfrm>
            <a:off x="1414462" y="4838700"/>
            <a:ext cx="62817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8" name="Line 149"/>
          <p:cNvSpPr>
            <a:spLocks noChangeShapeType="1"/>
          </p:cNvSpPr>
          <p:nvPr/>
        </p:nvSpPr>
        <p:spPr bwMode="auto">
          <a:xfrm>
            <a:off x="1414462" y="5045075"/>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 name="Rectangle 150"/>
          <p:cNvSpPr>
            <a:spLocks noChangeArrowheads="1"/>
          </p:cNvSpPr>
          <p:nvPr/>
        </p:nvSpPr>
        <p:spPr bwMode="auto">
          <a:xfrm>
            <a:off x="1414462" y="5045075"/>
            <a:ext cx="6281738"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 name="Line 151"/>
          <p:cNvSpPr>
            <a:spLocks noChangeShapeType="1"/>
          </p:cNvSpPr>
          <p:nvPr/>
        </p:nvSpPr>
        <p:spPr bwMode="auto">
          <a:xfrm>
            <a:off x="1414462" y="5251450"/>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 name="Rectangle 152"/>
          <p:cNvSpPr>
            <a:spLocks noChangeArrowheads="1"/>
          </p:cNvSpPr>
          <p:nvPr/>
        </p:nvSpPr>
        <p:spPr bwMode="auto">
          <a:xfrm>
            <a:off x="1414462" y="5251450"/>
            <a:ext cx="62817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 name="Line 153"/>
          <p:cNvSpPr>
            <a:spLocks noChangeShapeType="1"/>
          </p:cNvSpPr>
          <p:nvPr/>
        </p:nvSpPr>
        <p:spPr bwMode="auto">
          <a:xfrm>
            <a:off x="1414462" y="5457825"/>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 name="Rectangle 154"/>
          <p:cNvSpPr>
            <a:spLocks noChangeArrowheads="1"/>
          </p:cNvSpPr>
          <p:nvPr/>
        </p:nvSpPr>
        <p:spPr bwMode="auto">
          <a:xfrm>
            <a:off x="1414462" y="5457825"/>
            <a:ext cx="62817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 name="Line 155"/>
          <p:cNvSpPr>
            <a:spLocks noChangeShapeType="1"/>
          </p:cNvSpPr>
          <p:nvPr/>
        </p:nvSpPr>
        <p:spPr bwMode="auto">
          <a:xfrm>
            <a:off x="1414462" y="5664200"/>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 name="Rectangle 156"/>
          <p:cNvSpPr>
            <a:spLocks noChangeArrowheads="1"/>
          </p:cNvSpPr>
          <p:nvPr/>
        </p:nvSpPr>
        <p:spPr bwMode="auto">
          <a:xfrm>
            <a:off x="1414462" y="5664200"/>
            <a:ext cx="62817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6" name="Line 157"/>
          <p:cNvSpPr>
            <a:spLocks noChangeShapeType="1"/>
          </p:cNvSpPr>
          <p:nvPr/>
        </p:nvSpPr>
        <p:spPr bwMode="auto">
          <a:xfrm>
            <a:off x="1414462" y="5870575"/>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7" name="Rectangle 158"/>
          <p:cNvSpPr>
            <a:spLocks noChangeArrowheads="1"/>
          </p:cNvSpPr>
          <p:nvPr/>
        </p:nvSpPr>
        <p:spPr bwMode="auto">
          <a:xfrm>
            <a:off x="1414462" y="5870575"/>
            <a:ext cx="62817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8" name="Line 159"/>
          <p:cNvSpPr>
            <a:spLocks noChangeShapeType="1"/>
          </p:cNvSpPr>
          <p:nvPr/>
        </p:nvSpPr>
        <p:spPr bwMode="auto">
          <a:xfrm>
            <a:off x="1414462" y="6076950"/>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9" name="Rectangle 160"/>
          <p:cNvSpPr>
            <a:spLocks noChangeArrowheads="1"/>
          </p:cNvSpPr>
          <p:nvPr/>
        </p:nvSpPr>
        <p:spPr bwMode="auto">
          <a:xfrm>
            <a:off x="1414462" y="6076950"/>
            <a:ext cx="62817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 name="Line 161"/>
          <p:cNvSpPr>
            <a:spLocks noChangeShapeType="1"/>
          </p:cNvSpPr>
          <p:nvPr/>
        </p:nvSpPr>
        <p:spPr bwMode="auto">
          <a:xfrm>
            <a:off x="1414462" y="6283325"/>
            <a:ext cx="628173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 name="Rectangle 162"/>
          <p:cNvSpPr>
            <a:spLocks noChangeArrowheads="1"/>
          </p:cNvSpPr>
          <p:nvPr/>
        </p:nvSpPr>
        <p:spPr bwMode="auto">
          <a:xfrm>
            <a:off x="1414462" y="6283325"/>
            <a:ext cx="6281738"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0" name="Rectangle 8"/>
          <p:cNvSpPr>
            <a:spLocks noChangeArrowheads="1"/>
          </p:cNvSpPr>
          <p:nvPr/>
        </p:nvSpPr>
        <p:spPr bwMode="auto">
          <a:xfrm>
            <a:off x="716661" y="609600"/>
            <a:ext cx="4456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1</a:t>
            </a:r>
            <a:endParaRPr lang="en-US">
              <a:solidFill>
                <a:prstClr val="black"/>
              </a:solidFill>
              <a:cs typeface="+mn-cs"/>
            </a:endParaRPr>
          </a:p>
        </p:txBody>
      </p:sp>
      <p:sp>
        <p:nvSpPr>
          <p:cNvPr id="111" name="Rectangle 9"/>
          <p:cNvSpPr>
            <a:spLocks noChangeArrowheads="1"/>
          </p:cNvSpPr>
          <p:nvPr/>
        </p:nvSpPr>
        <p:spPr bwMode="auto">
          <a:xfrm>
            <a:off x="716661" y="1022350"/>
            <a:ext cx="4456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3</a:t>
            </a:r>
            <a:endParaRPr lang="en-US">
              <a:solidFill>
                <a:prstClr val="black"/>
              </a:solidFill>
              <a:cs typeface="+mn-cs"/>
            </a:endParaRPr>
          </a:p>
        </p:txBody>
      </p:sp>
      <p:sp>
        <p:nvSpPr>
          <p:cNvPr id="112" name="Rectangle 10"/>
          <p:cNvSpPr>
            <a:spLocks noChangeArrowheads="1"/>
          </p:cNvSpPr>
          <p:nvPr/>
        </p:nvSpPr>
        <p:spPr bwMode="auto">
          <a:xfrm>
            <a:off x="1466851" y="1022350"/>
            <a:ext cx="5213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Paid $30 cash for freight charges from UPS for the October 1 purchase.</a:t>
            </a:r>
            <a:endParaRPr lang="en-US" dirty="0">
              <a:solidFill>
                <a:prstClr val="black"/>
              </a:solidFill>
              <a:cs typeface="+mn-cs"/>
            </a:endParaRPr>
          </a:p>
        </p:txBody>
      </p:sp>
      <p:sp>
        <p:nvSpPr>
          <p:cNvPr id="113" name="Rectangle 11"/>
          <p:cNvSpPr>
            <a:spLocks noChangeArrowheads="1"/>
          </p:cNvSpPr>
          <p:nvPr/>
        </p:nvSpPr>
        <p:spPr bwMode="auto">
          <a:xfrm>
            <a:off x="716661" y="1228725"/>
            <a:ext cx="4456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Oct. 7</a:t>
            </a:r>
            <a:endParaRPr lang="en-US">
              <a:solidFill>
                <a:prstClr val="black"/>
              </a:solidFill>
              <a:cs typeface="+mn-cs"/>
            </a:endParaRPr>
          </a:p>
        </p:txBody>
      </p:sp>
      <p:sp>
        <p:nvSpPr>
          <p:cNvPr id="124" name="Rectangle 12"/>
          <p:cNvSpPr>
            <a:spLocks noChangeArrowheads="1"/>
          </p:cNvSpPr>
          <p:nvPr/>
        </p:nvSpPr>
        <p:spPr bwMode="auto">
          <a:xfrm>
            <a:off x="1466851" y="1228725"/>
            <a:ext cx="66636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prstClr val="black"/>
                </a:solidFill>
                <a:cs typeface="+mn-cs"/>
              </a:rPr>
              <a:t>Returned $50 of the $1,000 of goods from the October 1 purchase and received full credit.</a:t>
            </a:r>
          </a:p>
        </p:txBody>
      </p:sp>
      <p:sp>
        <p:nvSpPr>
          <p:cNvPr id="125" name="Rectangle 65"/>
          <p:cNvSpPr>
            <a:spLocks noChangeArrowheads="1"/>
          </p:cNvSpPr>
          <p:nvPr/>
        </p:nvSpPr>
        <p:spPr bwMode="auto">
          <a:xfrm>
            <a:off x="1466851" y="609600"/>
            <a:ext cx="600901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Purchased $1,000 of goods.  Terms of the sale are 4/10, n/30, and FOB shipping </a:t>
            </a:r>
            <a:endParaRPr lang="en-US" dirty="0">
              <a:solidFill>
                <a:prstClr val="black"/>
              </a:solidFill>
              <a:cs typeface="+mn-cs"/>
            </a:endParaRPr>
          </a:p>
        </p:txBody>
      </p:sp>
      <p:sp>
        <p:nvSpPr>
          <p:cNvPr id="126" name="Rectangle 66"/>
          <p:cNvSpPr>
            <a:spLocks noChangeArrowheads="1"/>
          </p:cNvSpPr>
          <p:nvPr/>
        </p:nvSpPr>
        <p:spPr bwMode="auto">
          <a:xfrm>
            <a:off x="1466851" y="806450"/>
            <a:ext cx="280525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point; the invoice is dated October 1.</a:t>
            </a:r>
            <a:endParaRPr lang="en-US" dirty="0">
              <a:solidFill>
                <a:prstClr val="black"/>
              </a:solidFill>
              <a:cs typeface="+mn-cs"/>
            </a:endParaRPr>
          </a:p>
        </p:txBody>
      </p:sp>
      <p:sp>
        <p:nvSpPr>
          <p:cNvPr id="127" name="Rectangle 126"/>
          <p:cNvSpPr/>
          <p:nvPr/>
        </p:nvSpPr>
        <p:spPr>
          <a:xfrm>
            <a:off x="0" y="12701"/>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400" b="1" dirty="0">
                <a:solidFill>
                  <a:prstClr val="white"/>
                </a:solidFill>
              </a:rPr>
              <a:t>NEED-TO-KNOW 5-2 SOLUTION</a:t>
            </a:r>
          </a:p>
        </p:txBody>
      </p:sp>
      <p:sp>
        <p:nvSpPr>
          <p:cNvPr id="128" name="Rounded Rectangle 12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P1: </a:t>
            </a:r>
            <a:r>
              <a:rPr lang="en-US" sz="1100" dirty="0">
                <a:solidFill>
                  <a:prstClr val="black"/>
                </a:solidFill>
                <a:latin typeface="Calibri"/>
                <a:cs typeface="+mn-cs"/>
              </a:rPr>
              <a:t>Analyze and record transactions for merchandise purchases using a perpetual system.</a:t>
            </a:r>
          </a:p>
        </p:txBody>
      </p:sp>
    </p:spTree>
    <p:extLst>
      <p:ext uri="{BB962C8B-B14F-4D97-AF65-F5344CB8AC3E}">
        <p14:creationId xmlns:p14="http://schemas.microsoft.com/office/powerpoint/2010/main" val="1182072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5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5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500"/>
                                        <p:tgtEl>
                                          <p:spTgt spid="2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3"/>
                                        </p:tgtEl>
                                        <p:attrNameLst>
                                          <p:attrName>style.visibility</p:attrName>
                                        </p:attrNameLst>
                                      </p:cBhvr>
                                      <p:to>
                                        <p:strVal val="visible"/>
                                      </p:to>
                                    </p:set>
                                    <p:animEffect transition="in" filter="fade">
                                      <p:cBhvr>
                                        <p:cTn id="22" dur="500"/>
                                        <p:tgtEl>
                                          <p:spTgt spid="2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fade">
                                      <p:cBhvr>
                                        <p:cTn id="27" dur="500"/>
                                        <p:tgtEl>
                                          <p:spTgt spid="2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
                                        </p:tgtEl>
                                        <p:attrNameLst>
                                          <p:attrName>style.visibility</p:attrName>
                                        </p:attrNameLst>
                                      </p:cBhvr>
                                      <p:to>
                                        <p:strVal val="visible"/>
                                      </p:to>
                                    </p:set>
                                    <p:animEffect transition="in" filter="fade">
                                      <p:cBhvr>
                                        <p:cTn id="32" dur="500"/>
                                        <p:tgtEl>
                                          <p:spTgt spid="19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5"/>
                                        </p:tgtEl>
                                        <p:attrNameLst>
                                          <p:attrName>style.visibility</p:attrName>
                                        </p:attrNameLst>
                                      </p:cBhvr>
                                      <p:to>
                                        <p:strVal val="visible"/>
                                      </p:to>
                                    </p:set>
                                    <p:animEffect transition="in" filter="fade">
                                      <p:cBhvr>
                                        <p:cTn id="35" dur="500"/>
                                        <p:tgtEl>
                                          <p:spTgt spid="19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8"/>
                                        </p:tgtEl>
                                        <p:attrNameLst>
                                          <p:attrName>style.visibility</p:attrName>
                                        </p:attrNameLst>
                                      </p:cBhvr>
                                      <p:to>
                                        <p:strVal val="visible"/>
                                      </p:to>
                                    </p:set>
                                    <p:animEffect transition="in" filter="fade">
                                      <p:cBhvr>
                                        <p:cTn id="40" dur="500"/>
                                        <p:tgtEl>
                                          <p:spTgt spid="19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9"/>
                                        </p:tgtEl>
                                        <p:attrNameLst>
                                          <p:attrName>style.visibility</p:attrName>
                                        </p:attrNameLst>
                                      </p:cBhvr>
                                      <p:to>
                                        <p:strVal val="visible"/>
                                      </p:to>
                                    </p:set>
                                    <p:animEffect transition="in" filter="fade">
                                      <p:cBhvr>
                                        <p:cTn id="43"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5" grpId="0"/>
      <p:bldP spid="198" grpId="0"/>
      <p:bldP spid="199" grpId="0"/>
      <p:bldP spid="220" grpId="0"/>
      <p:bldP spid="221" grpId="0"/>
      <p:bldP spid="222" grpId="0"/>
      <p:bldP spid="223" grpId="0"/>
      <p:bldP spid="2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267744"/>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P2:	</a:t>
            </a:r>
            <a:br>
              <a:rPr lang="en-US" altLang="en-US" dirty="0" smtClean="0"/>
            </a:br>
            <a:r>
              <a:rPr lang="en-US" dirty="0">
                <a:solidFill>
                  <a:prstClr val="black"/>
                </a:solidFill>
              </a:rPr>
              <a:t>Analyze and record transactions for merchandise sales using a perpetual </a:t>
            </a:r>
            <a:r>
              <a:rPr lang="en-US" dirty="0" smtClean="0">
                <a:solidFill>
                  <a:prstClr val="black"/>
                </a:solidFill>
              </a:rPr>
              <a:t>system. </a:t>
            </a:r>
            <a:r>
              <a:rPr lang="en-US" dirty="0">
                <a:solidFill>
                  <a:prstClr val="black"/>
                </a:solidFill>
              </a:rPr>
              <a:t/>
            </a:r>
            <a:br>
              <a:rPr lang="en-US" dirty="0">
                <a:solidFill>
                  <a:prstClr val="black"/>
                </a:solidFill>
              </a:rPr>
            </a:br>
            <a:r>
              <a:rPr lang="en-US" dirty="0" smtClean="0"/>
              <a:t/>
            </a:r>
            <a:br>
              <a:rPr 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950393"/>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14400" y="5304631"/>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18706A4-F4B9-4224-A00F-770A582D40BD}" type="slidenum">
              <a:rPr lang="en-US" smtClean="0"/>
              <a:pPr>
                <a:defRPr/>
              </a:pPr>
              <a:t>31</a:t>
            </a:fld>
            <a:endParaRPr lang="en-US" dirty="0"/>
          </a:p>
        </p:txBody>
      </p:sp>
      <p:sp>
        <p:nvSpPr>
          <p:cNvPr id="9" name="TextBox 8"/>
          <p:cNvSpPr txBox="1"/>
          <p:nvPr/>
        </p:nvSpPr>
        <p:spPr>
          <a:xfrm>
            <a:off x="2209800" y="74240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931863" y="685800"/>
            <a:ext cx="7526337" cy="990600"/>
          </a:xfrm>
        </p:spPr>
        <p:txBody>
          <a:bodyPr/>
          <a:lstStyle/>
          <a:p>
            <a:pPr eaLnBrk="1" hangingPunct="1"/>
            <a:r>
              <a:rPr lang="en-US" altLang="en-US" b="1" dirty="0" smtClean="0"/>
              <a:t>Accounting for Merchandise Sales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32</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solidFill>
                  <a:prstClr val="black"/>
                </a:solidFill>
                <a:latin typeface="Calibri"/>
              </a:rPr>
              <a:t>Analyze and record transactions for merchandise sales using a perpetual system. </a:t>
            </a:r>
          </a:p>
        </p:txBody>
      </p:sp>
      <p:sp>
        <p:nvSpPr>
          <p:cNvPr id="9" name="TextBox 8"/>
          <p:cNvSpPr txBox="1"/>
          <p:nvPr/>
        </p:nvSpPr>
        <p:spPr>
          <a:xfrm>
            <a:off x="7926805" y="148272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5.9</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52400" y="2502139"/>
            <a:ext cx="8875634" cy="18219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931863" y="457200"/>
            <a:ext cx="7158037" cy="990600"/>
          </a:xfrm>
        </p:spPr>
        <p:txBody>
          <a:bodyPr/>
          <a:lstStyle/>
          <a:p>
            <a:pPr eaLnBrk="1" hangingPunct="1"/>
            <a:r>
              <a:rPr lang="en-US" altLang="en-US" b="1" dirty="0" smtClean="0"/>
              <a:t>Sales of Merchandise</a:t>
            </a:r>
          </a:p>
        </p:txBody>
      </p:sp>
      <p:sp>
        <p:nvSpPr>
          <p:cNvPr id="7" name="TextBox 6"/>
          <p:cNvSpPr txBox="1"/>
          <p:nvPr/>
        </p:nvSpPr>
        <p:spPr>
          <a:xfrm>
            <a:off x="457200" y="1524000"/>
            <a:ext cx="8153400" cy="1077218"/>
          </a:xfrm>
          <a:prstGeom prst="rect">
            <a:avLst/>
          </a:prstGeom>
          <a:solidFill>
            <a:schemeClr val="bg2">
              <a:lumMod val="90000"/>
            </a:schemeClr>
          </a:solidFill>
          <a:ln>
            <a:solidFill>
              <a:schemeClr val="accent2">
                <a:lumMod val="50000"/>
              </a:schemeClr>
            </a:solidFill>
          </a:ln>
        </p:spPr>
        <p:txBody>
          <a:bodyPr wrap="square">
            <a:spAutoFit/>
          </a:bodyPr>
          <a:lstStyle/>
          <a:p>
            <a:pPr algn="ctr">
              <a:defRPr/>
            </a:pPr>
            <a:r>
              <a:rPr lang="en-US" sz="3200" dirty="0">
                <a:solidFill>
                  <a:schemeClr val="accent2">
                    <a:lumMod val="50000"/>
                  </a:schemeClr>
                </a:solidFill>
                <a:latin typeface="Arial" charset="0"/>
              </a:rPr>
              <a:t>Each sales transaction for a seller of merchandise involves two parts:</a:t>
            </a:r>
          </a:p>
        </p:txBody>
      </p:sp>
      <p:sp>
        <p:nvSpPr>
          <p:cNvPr id="12" name="Rectangle 11"/>
          <p:cNvSpPr/>
          <p:nvPr/>
        </p:nvSpPr>
        <p:spPr>
          <a:xfrm>
            <a:off x="990600" y="3657600"/>
            <a:ext cx="3352800" cy="2590800"/>
          </a:xfrm>
          <a:prstGeom prst="rect">
            <a:avLst/>
          </a:prstGeom>
          <a:solidFill>
            <a:schemeClr val="bg2">
              <a:lumMod val="9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accent2">
                    <a:lumMod val="50000"/>
                  </a:schemeClr>
                </a:solidFill>
                <a:latin typeface="Arial" pitchFamily="34" charset="0"/>
                <a:cs typeface="Arial" pitchFamily="34" charset="0"/>
              </a:rPr>
              <a:t>Revenue received in the form of an asset from a customer.</a:t>
            </a:r>
          </a:p>
        </p:txBody>
      </p:sp>
      <p:sp>
        <p:nvSpPr>
          <p:cNvPr id="13" name="Rectangle 12"/>
          <p:cNvSpPr/>
          <p:nvPr/>
        </p:nvSpPr>
        <p:spPr>
          <a:xfrm>
            <a:off x="4800600" y="3657600"/>
            <a:ext cx="3429000" cy="2590800"/>
          </a:xfrm>
          <a:prstGeom prst="rect">
            <a:avLst/>
          </a:prstGeom>
          <a:solidFill>
            <a:schemeClr val="bg2">
              <a:lumMod val="9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accent2">
                    <a:lumMod val="50000"/>
                  </a:schemeClr>
                </a:solidFill>
                <a:latin typeface="Arial" pitchFamily="34" charset="0"/>
                <a:cs typeface="Arial" pitchFamily="34" charset="0"/>
              </a:rPr>
              <a:t>Recognition of the cost of merchandise sold to a customer.</a:t>
            </a:r>
          </a:p>
        </p:txBody>
      </p:sp>
      <p:cxnSp>
        <p:nvCxnSpPr>
          <p:cNvPr id="15" name="Elbow Connector 14"/>
          <p:cNvCxnSpPr>
            <a:stCxn id="7" idx="2"/>
            <a:endCxn id="12" idx="0"/>
          </p:cNvCxnSpPr>
          <p:nvPr/>
        </p:nvCxnSpPr>
        <p:spPr>
          <a:xfrm rot="5400000">
            <a:off x="3072259" y="2195959"/>
            <a:ext cx="1056382" cy="1866900"/>
          </a:xfrm>
          <a:prstGeom prst="bentConnector3">
            <a:avLst>
              <a:gd name="adj1" fmla="val 50000"/>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7" idx="2"/>
            <a:endCxn id="13" idx="0"/>
          </p:cNvCxnSpPr>
          <p:nvPr/>
        </p:nvCxnSpPr>
        <p:spPr>
          <a:xfrm rot="16200000" flipH="1">
            <a:off x="4996309" y="2138809"/>
            <a:ext cx="1056382" cy="1981200"/>
          </a:xfrm>
          <a:prstGeom prst="bentConnector3">
            <a:avLst>
              <a:gd name="adj1" fmla="val 50000"/>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p:txBody>
          <a:bodyPr/>
          <a:lstStyle/>
          <a:p>
            <a:pPr>
              <a:defRPr/>
            </a:pPr>
            <a:fld id="{503C3CBC-2085-44FA-9ACE-00A0DEA6925A}" type="slidenum">
              <a:rPr lang="en-US" smtClean="0"/>
              <a:pPr>
                <a:defRPr/>
              </a:pPr>
              <a:t>33</a:t>
            </a:fld>
            <a:endParaRPr lang="en-US" dirty="0"/>
          </a:p>
        </p:txBody>
      </p:sp>
      <p:sp>
        <p:nvSpPr>
          <p:cNvPr id="11" name="Rounded Rectangle 10"/>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solidFill>
                  <a:prstClr val="black"/>
                </a:solidFill>
                <a:latin typeface="Calibri"/>
              </a:rPr>
              <a:t>Analyze and record transactions for merchandise sales using a perpetual system.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4294967295"/>
          </p:nvPr>
        </p:nvSpPr>
        <p:spPr>
          <a:xfrm>
            <a:off x="191437" y="1574936"/>
            <a:ext cx="8761125" cy="934453"/>
          </a:xfrm>
          <a:solidFill>
            <a:schemeClr val="bg2">
              <a:lumMod val="90000"/>
            </a:schemeClr>
          </a:solidFill>
          <a:ln w="12700">
            <a:solidFill>
              <a:schemeClr val="tx1"/>
            </a:solidFill>
          </a:ln>
        </p:spPr>
        <p:txBody>
          <a:bodyPr lIns="90488" tIns="44450" rIns="90488" bIns="44450"/>
          <a:lstStyle/>
          <a:p>
            <a:pPr algn="ctr" eaLnBrk="1" hangingPunct="1">
              <a:lnSpc>
                <a:spcPct val="90000"/>
              </a:lnSpc>
              <a:buFont typeface="Wingdings" pitchFamily="2" charset="2"/>
              <a:buNone/>
              <a:defRPr/>
            </a:pPr>
            <a:r>
              <a:rPr lang="en-US" dirty="0" smtClean="0">
                <a:solidFill>
                  <a:schemeClr val="accent2">
                    <a:lumMod val="50000"/>
                  </a:schemeClr>
                </a:solidFill>
              </a:rPr>
              <a:t>   Z-Mart sold $</a:t>
            </a:r>
            <a:r>
              <a:rPr lang="en-US" dirty="0">
                <a:solidFill>
                  <a:schemeClr val="accent2">
                    <a:lumMod val="50000"/>
                  </a:schemeClr>
                </a:solidFill>
              </a:rPr>
              <a:t>1</a:t>
            </a:r>
            <a:r>
              <a:rPr lang="en-US" dirty="0" smtClean="0">
                <a:solidFill>
                  <a:schemeClr val="accent2">
                    <a:lumMod val="50000"/>
                  </a:schemeClr>
                </a:solidFill>
              </a:rPr>
              <a:t>,000 of merchandise on credit. The merchandise has a cost basis to Z-Mart of $</a:t>
            </a:r>
            <a:r>
              <a:rPr lang="en-US" dirty="0">
                <a:solidFill>
                  <a:schemeClr val="accent2">
                    <a:lumMod val="50000"/>
                  </a:schemeClr>
                </a:solidFill>
              </a:rPr>
              <a:t>3</a:t>
            </a:r>
            <a:r>
              <a:rPr lang="en-US" dirty="0" smtClean="0">
                <a:solidFill>
                  <a:schemeClr val="accent2">
                    <a:lumMod val="50000"/>
                  </a:schemeClr>
                </a:solidFill>
              </a:rPr>
              <a:t>00. </a:t>
            </a:r>
          </a:p>
        </p:txBody>
      </p:sp>
      <p:sp>
        <p:nvSpPr>
          <p:cNvPr id="203779" name="Rectangle 2"/>
          <p:cNvSpPr>
            <a:spLocks noGrp="1" noChangeArrowheads="1"/>
          </p:cNvSpPr>
          <p:nvPr>
            <p:ph type="title"/>
          </p:nvPr>
        </p:nvSpPr>
        <p:spPr>
          <a:xfrm>
            <a:off x="931863" y="457200"/>
            <a:ext cx="7158037" cy="990600"/>
          </a:xfrm>
        </p:spPr>
        <p:txBody>
          <a:bodyPr/>
          <a:lstStyle/>
          <a:p>
            <a:pPr eaLnBrk="1" hangingPunct="1"/>
            <a:r>
              <a:rPr lang="en-US" altLang="en-US" b="1" dirty="0"/>
              <a:t>Sales </a:t>
            </a:r>
            <a:r>
              <a:rPr lang="en-US" altLang="en-US" b="1" u="sng" dirty="0"/>
              <a:t>without</a:t>
            </a:r>
            <a:r>
              <a:rPr lang="en-US" altLang="en-US" b="1" dirty="0"/>
              <a:t> Cash Discounts</a:t>
            </a:r>
            <a:endParaRPr lang="en-US" altLang="en-US" b="1"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p:txBody>
          <a:bodyPr/>
          <a:lstStyle/>
          <a:p>
            <a:pPr>
              <a:defRPr/>
            </a:pPr>
            <a:fld id="{503C3CBC-2085-44FA-9ACE-00A0DEA6925A}" type="slidenum">
              <a:rPr lang="en-US" smtClean="0"/>
              <a:pPr>
                <a:defRPr/>
              </a:pPr>
              <a:t>34</a:t>
            </a:fld>
            <a:endParaRPr lang="en-US" dirty="0"/>
          </a:p>
        </p:txBody>
      </p:sp>
      <p:sp>
        <p:nvSpPr>
          <p:cNvPr id="9" name="Rounded Rectangle 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solidFill>
                  <a:prstClr val="black"/>
                </a:solidFill>
                <a:latin typeface="Calibri"/>
              </a:rPr>
              <a:t>Analyze and record transactions for merchandise sales using a perpetual system. </a:t>
            </a:r>
          </a:p>
        </p:txBody>
      </p:sp>
      <p:pic>
        <p:nvPicPr>
          <p:cNvPr id="2" name="Picture 1"/>
          <p:cNvPicPr>
            <a:picLocks noChangeAspect="1"/>
          </p:cNvPicPr>
          <p:nvPr/>
        </p:nvPicPr>
        <p:blipFill>
          <a:blip r:embed="rId3"/>
          <a:stretch>
            <a:fillRect/>
          </a:stretch>
        </p:blipFill>
        <p:spPr>
          <a:xfrm>
            <a:off x="89169" y="3522214"/>
            <a:ext cx="9029830" cy="983087"/>
          </a:xfrm>
          <a:prstGeom prst="rect">
            <a:avLst/>
          </a:prstGeom>
        </p:spPr>
      </p:pic>
      <p:pic>
        <p:nvPicPr>
          <p:cNvPr id="3" name="Picture 2"/>
          <p:cNvPicPr>
            <a:picLocks noChangeAspect="1"/>
          </p:cNvPicPr>
          <p:nvPr/>
        </p:nvPicPr>
        <p:blipFill>
          <a:blip r:embed="rId4"/>
          <a:stretch>
            <a:fillRect/>
          </a:stretch>
        </p:blipFill>
        <p:spPr>
          <a:xfrm>
            <a:off x="55078" y="5318153"/>
            <a:ext cx="9033841" cy="919612"/>
          </a:xfrm>
          <a:prstGeom prst="rect">
            <a:avLst/>
          </a:prstGeom>
        </p:spPr>
      </p:pic>
      <p:sp>
        <p:nvSpPr>
          <p:cNvPr id="10" name="Rectangle 3"/>
          <p:cNvSpPr txBox="1">
            <a:spLocks noChangeArrowheads="1"/>
          </p:cNvSpPr>
          <p:nvPr/>
        </p:nvSpPr>
        <p:spPr bwMode="auto">
          <a:xfrm>
            <a:off x="130318" y="2791098"/>
            <a:ext cx="8761125" cy="596459"/>
          </a:xfrm>
          <a:prstGeom prst="rect">
            <a:avLst/>
          </a:prstGeom>
          <a:solidFill>
            <a:schemeClr val="accent3">
              <a:lumMod val="40000"/>
              <a:lumOff val="60000"/>
            </a:schemeClr>
          </a:solidFill>
          <a:ln w="12700">
            <a:solidFill>
              <a:schemeClr val="tx1"/>
            </a:solid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lnSpc>
                <a:spcPct val="90000"/>
              </a:lnSpc>
              <a:buFont typeface="Wingdings" pitchFamily="2" charset="2"/>
              <a:buNone/>
              <a:defRPr/>
            </a:pPr>
            <a:r>
              <a:rPr lang="en-US" dirty="0" smtClean="0">
                <a:solidFill>
                  <a:schemeClr val="accent2">
                    <a:lumMod val="50000"/>
                  </a:schemeClr>
                </a:solidFill>
              </a:rPr>
              <a:t>Revenue side journal entry:</a:t>
            </a:r>
          </a:p>
        </p:txBody>
      </p:sp>
      <p:sp>
        <p:nvSpPr>
          <p:cNvPr id="11" name="Rectangle 3"/>
          <p:cNvSpPr txBox="1">
            <a:spLocks noChangeArrowheads="1"/>
          </p:cNvSpPr>
          <p:nvPr/>
        </p:nvSpPr>
        <p:spPr bwMode="auto">
          <a:xfrm>
            <a:off x="138339" y="4623886"/>
            <a:ext cx="8761125" cy="596459"/>
          </a:xfrm>
          <a:prstGeom prst="rect">
            <a:avLst/>
          </a:prstGeom>
          <a:solidFill>
            <a:schemeClr val="accent2">
              <a:lumMod val="40000"/>
              <a:lumOff val="60000"/>
            </a:schemeClr>
          </a:solidFill>
          <a:ln w="12700">
            <a:solidFill>
              <a:schemeClr val="tx1"/>
            </a:solid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lnSpc>
                <a:spcPct val="90000"/>
              </a:lnSpc>
              <a:buFont typeface="Wingdings" pitchFamily="2" charset="2"/>
              <a:buNone/>
              <a:defRPr/>
            </a:pPr>
            <a:r>
              <a:rPr lang="en-US" dirty="0" smtClean="0">
                <a:solidFill>
                  <a:schemeClr val="accent2">
                    <a:lumMod val="50000"/>
                  </a:schemeClr>
                </a:solidFill>
              </a:rPr>
              <a:t>Cost side journal entry: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931863" y="457200"/>
            <a:ext cx="7158037" cy="914400"/>
          </a:xfrm>
        </p:spPr>
        <p:txBody>
          <a:bodyPr/>
          <a:lstStyle/>
          <a:p>
            <a:pPr eaLnBrk="1" hangingPunct="1"/>
            <a:r>
              <a:rPr lang="en-US" altLang="en-US" b="1" dirty="0" smtClean="0"/>
              <a:t>Sales Discounts</a:t>
            </a:r>
          </a:p>
        </p:txBody>
      </p:sp>
      <p:sp>
        <p:nvSpPr>
          <p:cNvPr id="197636" name="TextBox 9"/>
          <p:cNvSpPr txBox="1">
            <a:spLocks noChangeArrowheads="1"/>
          </p:cNvSpPr>
          <p:nvPr/>
        </p:nvSpPr>
        <p:spPr bwMode="auto">
          <a:xfrm>
            <a:off x="0" y="1600200"/>
            <a:ext cx="9144000" cy="1200150"/>
          </a:xfrm>
          <a:prstGeom prst="rect">
            <a:avLst/>
          </a:prstGeom>
          <a:noFill/>
          <a:ln w="9525">
            <a:noFill/>
            <a:miter lim="800000"/>
            <a:headEnd/>
            <a:tailEnd/>
          </a:ln>
        </p:spPr>
        <p:txBody>
          <a:bodyPr>
            <a:spAutoFit/>
          </a:bodyPr>
          <a:lstStyle/>
          <a:p>
            <a:pPr algn="ctr"/>
            <a:r>
              <a:rPr lang="en-US" altLang="en-US" sz="2400" b="1" dirty="0">
                <a:solidFill>
                  <a:srgbClr val="C00000"/>
                </a:solidFill>
              </a:rPr>
              <a:t>Sales discounts on credit sales can benefit a seller by decreasing the delay in receiving cash and reducing future collection efforts</a:t>
            </a:r>
            <a:r>
              <a:rPr lang="en-US" altLang="en-US" sz="2400" b="1" dirty="0">
                <a:solidFill>
                  <a:srgbClr val="7030A0"/>
                </a:solidFill>
              </a:rPr>
              <a:t>. </a:t>
            </a:r>
          </a:p>
        </p:txBody>
      </p:sp>
      <p:pic>
        <p:nvPicPr>
          <p:cNvPr id="197637" name="Picture 2"/>
          <p:cNvPicPr>
            <a:picLocks noChangeAspect="1" noChangeArrowheads="1"/>
          </p:cNvPicPr>
          <p:nvPr/>
        </p:nvPicPr>
        <p:blipFill>
          <a:blip r:embed="rId3" cstate="print"/>
          <a:srcRect/>
          <a:stretch>
            <a:fillRect/>
          </a:stretch>
        </p:blipFill>
        <p:spPr bwMode="auto">
          <a:xfrm>
            <a:off x="266700" y="3048000"/>
            <a:ext cx="8610600" cy="3038475"/>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35</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solidFill>
                  <a:prstClr val="black"/>
                </a:solidFill>
                <a:latin typeface="Calibri"/>
              </a:rPr>
              <a:t>Analyze and record transactions for merchandise sales using a perpetual system.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588566" y="1186161"/>
            <a:ext cx="8077200" cy="381000"/>
          </a:xfrm>
          <a:solidFill>
            <a:schemeClr val="accent4">
              <a:lumMod val="20000"/>
              <a:lumOff val="80000"/>
            </a:schemeClr>
          </a:solidFill>
          <a:ln w="12700">
            <a:solidFill>
              <a:schemeClr val="accent2">
                <a:lumMod val="50000"/>
              </a:schemeClr>
            </a:solidFill>
          </a:ln>
        </p:spPr>
        <p:txBody>
          <a:bodyPr lIns="90488" tIns="44450" rIns="90488" bIns="44450"/>
          <a:lstStyle/>
          <a:p>
            <a:pPr algn="ctr" eaLnBrk="1" hangingPunct="1">
              <a:buFont typeface="Wingdings" pitchFamily="2" charset="2"/>
              <a:buNone/>
              <a:defRPr/>
            </a:pPr>
            <a:r>
              <a:rPr lang="en-US" sz="2400" dirty="0" smtClean="0">
                <a:solidFill>
                  <a:schemeClr val="accent2">
                    <a:lumMod val="50000"/>
                  </a:schemeClr>
                </a:solidFill>
              </a:rPr>
              <a:t>Z-Mart completes a $1,000 credit sale with terms of 2/10, n/45.</a:t>
            </a:r>
          </a:p>
        </p:txBody>
      </p:sp>
      <p:sp>
        <p:nvSpPr>
          <p:cNvPr id="205827" name="Rectangle 2"/>
          <p:cNvSpPr>
            <a:spLocks noGrp="1" noChangeArrowheads="1"/>
          </p:cNvSpPr>
          <p:nvPr>
            <p:ph type="title"/>
          </p:nvPr>
        </p:nvSpPr>
        <p:spPr>
          <a:xfrm>
            <a:off x="931863" y="457200"/>
            <a:ext cx="7158037" cy="685800"/>
          </a:xfrm>
        </p:spPr>
        <p:txBody>
          <a:bodyPr/>
          <a:lstStyle/>
          <a:p>
            <a:pPr eaLnBrk="1" hangingPunct="1"/>
            <a:r>
              <a:rPr lang="en-US" altLang="en-US" b="1" dirty="0" smtClean="0"/>
              <a:t>Sales </a:t>
            </a:r>
            <a:r>
              <a:rPr lang="en-US" altLang="en-US" b="1" u="sng" dirty="0" smtClean="0"/>
              <a:t>with </a:t>
            </a:r>
            <a:r>
              <a:rPr lang="en-US" altLang="en-US" b="1" dirty="0" smtClean="0"/>
              <a:t>Cash Discounts</a:t>
            </a:r>
          </a:p>
        </p:txBody>
      </p:sp>
      <p:sp>
        <p:nvSpPr>
          <p:cNvPr id="9" name="Rectangle 3"/>
          <p:cNvSpPr txBox="1">
            <a:spLocks noChangeArrowheads="1"/>
          </p:cNvSpPr>
          <p:nvPr/>
        </p:nvSpPr>
        <p:spPr bwMode="auto">
          <a:xfrm>
            <a:off x="1087598" y="2971593"/>
            <a:ext cx="6994343" cy="533400"/>
          </a:xfrm>
          <a:prstGeom prst="rect">
            <a:avLst/>
          </a:prstGeom>
          <a:solidFill>
            <a:schemeClr val="bg2">
              <a:lumMod val="90000"/>
            </a:schemeClr>
          </a:solidFill>
          <a:ln w="12700">
            <a:solidFill>
              <a:schemeClr val="accent2">
                <a:lumMod val="50000"/>
              </a:schemeClr>
            </a:solidFill>
            <a:miter lim="800000"/>
            <a:headEnd/>
            <a:tailEnd/>
          </a:ln>
        </p:spPr>
        <p:txBody>
          <a:bodyPr lIns="90488" tIns="44450" rIns="90488" bIns="44450"/>
          <a:lstStyle/>
          <a:p>
            <a:pPr marL="273050" indent="-273050" algn="ctr">
              <a:spcBef>
                <a:spcPts val="600"/>
              </a:spcBef>
              <a:buSzPct val="75000"/>
              <a:buFont typeface="Wingdings" pitchFamily="2" charset="2"/>
              <a:buNone/>
              <a:defRPr/>
            </a:pPr>
            <a:r>
              <a:rPr lang="en-US" sz="2400" dirty="0" smtClean="0">
                <a:solidFill>
                  <a:schemeClr val="accent2">
                    <a:lumMod val="50000"/>
                  </a:schemeClr>
                </a:solidFill>
              </a:rPr>
              <a:t>Buyer pays </a:t>
            </a:r>
            <a:r>
              <a:rPr lang="en-US" sz="2400" u="sng" dirty="0" smtClean="0">
                <a:solidFill>
                  <a:schemeClr val="accent2">
                    <a:lumMod val="50000"/>
                  </a:schemeClr>
                </a:solidFill>
              </a:rPr>
              <a:t>within</a:t>
            </a:r>
            <a:r>
              <a:rPr lang="en-US" sz="2400" dirty="0" smtClean="0">
                <a:solidFill>
                  <a:schemeClr val="accent2">
                    <a:lumMod val="50000"/>
                  </a:schemeClr>
                </a:solidFill>
              </a:rPr>
              <a:t> discount period:</a:t>
            </a:r>
            <a:endParaRPr lang="en-US" sz="2400" dirty="0">
              <a:solidFill>
                <a:schemeClr val="accent2">
                  <a:lumMod val="50000"/>
                </a:schemeClr>
              </a:solidFill>
            </a:endParaRP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3" name="Slide Number Placeholder 12"/>
          <p:cNvSpPr>
            <a:spLocks noGrp="1"/>
          </p:cNvSpPr>
          <p:nvPr>
            <p:ph type="sldNum" sz="quarter" idx="12"/>
          </p:nvPr>
        </p:nvSpPr>
        <p:spPr/>
        <p:txBody>
          <a:bodyPr/>
          <a:lstStyle/>
          <a:p>
            <a:pPr>
              <a:defRPr/>
            </a:pPr>
            <a:fld id="{503C3CBC-2085-44FA-9ACE-00A0DEA6925A}" type="slidenum">
              <a:rPr lang="en-US" smtClean="0"/>
              <a:pPr>
                <a:defRPr/>
              </a:pPr>
              <a:t>36</a:t>
            </a:fld>
            <a:endParaRPr lang="en-US" dirty="0"/>
          </a:p>
        </p:txBody>
      </p:sp>
      <p:sp>
        <p:nvSpPr>
          <p:cNvPr id="14" name="Rounded Rectangle 13"/>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solidFill>
                  <a:prstClr val="black"/>
                </a:solidFill>
                <a:latin typeface="Calibri"/>
              </a:rPr>
              <a:t>Analyze and record transactions for merchandise sales using a perpetual system. </a:t>
            </a:r>
          </a:p>
        </p:txBody>
      </p:sp>
      <p:sp>
        <p:nvSpPr>
          <p:cNvPr id="15" name="Rectangle 3"/>
          <p:cNvSpPr txBox="1">
            <a:spLocks noChangeArrowheads="1"/>
          </p:cNvSpPr>
          <p:nvPr/>
        </p:nvSpPr>
        <p:spPr bwMode="auto">
          <a:xfrm>
            <a:off x="1087597" y="4887896"/>
            <a:ext cx="7027337" cy="533400"/>
          </a:xfrm>
          <a:prstGeom prst="rect">
            <a:avLst/>
          </a:prstGeom>
          <a:solidFill>
            <a:schemeClr val="bg2">
              <a:lumMod val="90000"/>
            </a:schemeClr>
          </a:solidFill>
          <a:ln w="12700">
            <a:solidFill>
              <a:schemeClr val="accent2">
                <a:lumMod val="50000"/>
              </a:schemeClr>
            </a:solidFill>
            <a:miter lim="800000"/>
            <a:headEnd/>
            <a:tailEnd/>
          </a:ln>
        </p:spPr>
        <p:txBody>
          <a:bodyPr lIns="90488" tIns="44450" rIns="90488" bIns="44450"/>
          <a:lstStyle/>
          <a:p>
            <a:pPr marL="273050" indent="-273050" algn="ctr">
              <a:spcBef>
                <a:spcPts val="600"/>
              </a:spcBef>
              <a:buSzPct val="75000"/>
              <a:buFont typeface="Wingdings" pitchFamily="2" charset="2"/>
              <a:buNone/>
              <a:defRPr/>
            </a:pPr>
            <a:r>
              <a:rPr lang="en-US" sz="2400" dirty="0" smtClean="0">
                <a:solidFill>
                  <a:schemeClr val="accent2">
                    <a:lumMod val="50000"/>
                  </a:schemeClr>
                </a:solidFill>
              </a:rPr>
              <a:t>Buyer pays </a:t>
            </a:r>
            <a:r>
              <a:rPr lang="en-US" sz="2400" u="sng" dirty="0" smtClean="0">
                <a:solidFill>
                  <a:schemeClr val="accent2">
                    <a:lumMod val="50000"/>
                  </a:schemeClr>
                </a:solidFill>
              </a:rPr>
              <a:t>after</a:t>
            </a:r>
            <a:r>
              <a:rPr lang="en-US" sz="2400" dirty="0" smtClean="0">
                <a:solidFill>
                  <a:schemeClr val="accent2">
                    <a:lumMod val="50000"/>
                  </a:schemeClr>
                </a:solidFill>
              </a:rPr>
              <a:t> discount period:</a:t>
            </a:r>
            <a:endParaRPr lang="en-US" sz="2400" dirty="0">
              <a:solidFill>
                <a:schemeClr val="accent2">
                  <a:lumMod val="50000"/>
                </a:schemeClr>
              </a:solidFill>
            </a:endParaRPr>
          </a:p>
        </p:txBody>
      </p:sp>
      <p:pic>
        <p:nvPicPr>
          <p:cNvPr id="2" name="Picture 1"/>
          <p:cNvPicPr>
            <a:picLocks noChangeAspect="1"/>
          </p:cNvPicPr>
          <p:nvPr/>
        </p:nvPicPr>
        <p:blipFill>
          <a:blip r:embed="rId3"/>
          <a:stretch>
            <a:fillRect/>
          </a:stretch>
        </p:blipFill>
        <p:spPr>
          <a:xfrm>
            <a:off x="1087599" y="5532674"/>
            <a:ext cx="7079135" cy="761191"/>
          </a:xfrm>
          <a:prstGeom prst="rect">
            <a:avLst/>
          </a:prstGeom>
        </p:spPr>
      </p:pic>
      <p:pic>
        <p:nvPicPr>
          <p:cNvPr id="3" name="Picture 2"/>
          <p:cNvPicPr>
            <a:picLocks noChangeAspect="1"/>
          </p:cNvPicPr>
          <p:nvPr/>
        </p:nvPicPr>
        <p:blipFill>
          <a:blip r:embed="rId4"/>
          <a:stretch>
            <a:fillRect/>
          </a:stretch>
        </p:blipFill>
        <p:spPr>
          <a:xfrm>
            <a:off x="1087599" y="3581607"/>
            <a:ext cx="7027335" cy="1201859"/>
          </a:xfrm>
          <a:prstGeom prst="rect">
            <a:avLst/>
          </a:prstGeom>
        </p:spPr>
      </p:pic>
      <p:pic>
        <p:nvPicPr>
          <p:cNvPr id="7" name="Picture 6"/>
          <p:cNvPicPr>
            <a:picLocks noChangeAspect="1"/>
          </p:cNvPicPr>
          <p:nvPr/>
        </p:nvPicPr>
        <p:blipFill>
          <a:blip r:embed="rId5"/>
          <a:stretch>
            <a:fillRect/>
          </a:stretch>
        </p:blipFill>
        <p:spPr>
          <a:xfrm>
            <a:off x="1087600" y="1696828"/>
            <a:ext cx="6994341" cy="11633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931863" y="457200"/>
            <a:ext cx="7158037" cy="1066800"/>
          </a:xfrm>
        </p:spPr>
        <p:txBody>
          <a:bodyPr/>
          <a:lstStyle/>
          <a:p>
            <a:pPr eaLnBrk="1" hangingPunct="1"/>
            <a:r>
              <a:rPr lang="en-US" altLang="en-US" b="1" dirty="0" smtClean="0"/>
              <a:t>Sales Returns and Allowances</a:t>
            </a:r>
          </a:p>
        </p:txBody>
      </p:sp>
      <p:sp>
        <p:nvSpPr>
          <p:cNvPr id="8" name="TextBox 7"/>
          <p:cNvSpPr txBox="1"/>
          <p:nvPr/>
        </p:nvSpPr>
        <p:spPr>
          <a:xfrm>
            <a:off x="304800" y="1676400"/>
            <a:ext cx="8534400" cy="1570038"/>
          </a:xfrm>
          <a:prstGeom prst="rect">
            <a:avLst/>
          </a:prstGeom>
          <a:noFill/>
        </p:spPr>
        <p:txBody>
          <a:bodyPr>
            <a:spAutoFit/>
          </a:bodyPr>
          <a:lstStyle/>
          <a:p>
            <a:pPr algn="ctr">
              <a:defRPr/>
            </a:pPr>
            <a:r>
              <a:rPr lang="en-US" sz="3200" dirty="0">
                <a:solidFill>
                  <a:schemeClr val="accent2">
                    <a:lumMod val="50000"/>
                  </a:schemeClr>
                </a:solidFill>
                <a:latin typeface="Arial" charset="0"/>
              </a:rPr>
              <a:t>Sales returns and allowances usually involve dissatisfied customers and the possibility of lost future sales.</a:t>
            </a:r>
          </a:p>
        </p:txBody>
      </p:sp>
      <p:sp>
        <p:nvSpPr>
          <p:cNvPr id="9" name="Rectangle 8"/>
          <p:cNvSpPr/>
          <p:nvPr/>
        </p:nvSpPr>
        <p:spPr>
          <a:xfrm>
            <a:off x="838200" y="3429000"/>
            <a:ext cx="3505200" cy="2590800"/>
          </a:xfrm>
          <a:prstGeom prst="rect">
            <a:avLst/>
          </a:prstGeom>
          <a:solidFill>
            <a:schemeClr val="bg2">
              <a:lumMod val="9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accent2">
                    <a:lumMod val="50000"/>
                  </a:schemeClr>
                </a:solidFill>
                <a:latin typeface="Arial" pitchFamily="34" charset="0"/>
                <a:cs typeface="Arial" pitchFamily="34" charset="0"/>
              </a:rPr>
              <a:t>Sales returns refer to merchandise that customers return to the seller after a sale. </a:t>
            </a:r>
          </a:p>
        </p:txBody>
      </p:sp>
      <p:sp>
        <p:nvSpPr>
          <p:cNvPr id="10" name="Rectangle 9"/>
          <p:cNvSpPr/>
          <p:nvPr/>
        </p:nvSpPr>
        <p:spPr>
          <a:xfrm>
            <a:off x="4800600" y="3429000"/>
            <a:ext cx="3505200" cy="2590800"/>
          </a:xfrm>
          <a:prstGeom prst="rect">
            <a:avLst/>
          </a:prstGeom>
          <a:solidFill>
            <a:schemeClr val="bg2">
              <a:lumMod val="9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accent2">
                    <a:lumMod val="50000"/>
                  </a:schemeClr>
                </a:solidFill>
                <a:latin typeface="Arial" pitchFamily="34" charset="0"/>
                <a:cs typeface="Arial" pitchFamily="34" charset="0"/>
              </a:rPr>
              <a:t>Sales allowances refer to reductions in the selling price of merchandise sold to customers.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Slide Number Placeholder 10"/>
          <p:cNvSpPr>
            <a:spLocks noGrp="1"/>
          </p:cNvSpPr>
          <p:nvPr>
            <p:ph type="sldNum" sz="quarter" idx="12"/>
          </p:nvPr>
        </p:nvSpPr>
        <p:spPr/>
        <p:txBody>
          <a:bodyPr/>
          <a:lstStyle/>
          <a:p>
            <a:pPr>
              <a:defRPr/>
            </a:pPr>
            <a:fld id="{503C3CBC-2085-44FA-9ACE-00A0DEA6925A}" type="slidenum">
              <a:rPr lang="en-US" smtClean="0"/>
              <a:pPr>
                <a:defRPr/>
              </a:pPr>
              <a:t>37</a:t>
            </a:fld>
            <a:endParaRPr lang="en-US" dirty="0"/>
          </a:p>
        </p:txBody>
      </p:sp>
      <p:sp>
        <p:nvSpPr>
          <p:cNvPr id="12" name="Rounded Rectangle 11"/>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solidFill>
                  <a:prstClr val="black"/>
                </a:solidFill>
                <a:latin typeface="Calibri"/>
              </a:rPr>
              <a:t>Analyze and record transactions for merchandise sales using a perpetual system.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788126" y="1205920"/>
            <a:ext cx="7392703" cy="1059073"/>
          </a:xfrm>
          <a:solidFill>
            <a:schemeClr val="accent2">
              <a:lumMod val="40000"/>
              <a:lumOff val="60000"/>
            </a:schemeClr>
          </a:solidFill>
          <a:ln w="12700">
            <a:solidFill>
              <a:schemeClr val="tx1"/>
            </a:solidFill>
          </a:ln>
        </p:spPr>
        <p:txBody>
          <a:bodyPr lIns="90488" tIns="44450" rIns="90488" bIns="44450"/>
          <a:lstStyle/>
          <a:p>
            <a:pPr algn="ctr" eaLnBrk="1" hangingPunct="1">
              <a:buFont typeface="Wingdings" pitchFamily="2" charset="2"/>
              <a:buNone/>
              <a:defRPr/>
            </a:pPr>
            <a:r>
              <a:rPr lang="en-US" dirty="0" smtClean="0">
                <a:solidFill>
                  <a:schemeClr val="accent2">
                    <a:lumMod val="50000"/>
                  </a:schemeClr>
                </a:solidFill>
              </a:rPr>
              <a:t>Customer returns merchandise</a:t>
            </a:r>
            <a:r>
              <a:rPr lang="en-US" dirty="0">
                <a:solidFill>
                  <a:schemeClr val="accent2">
                    <a:lumMod val="50000"/>
                  </a:schemeClr>
                </a:solidFill>
              </a:rPr>
              <a:t> </a:t>
            </a:r>
            <a:r>
              <a:rPr lang="en-US" dirty="0" smtClean="0">
                <a:solidFill>
                  <a:schemeClr val="accent2">
                    <a:lumMod val="50000"/>
                  </a:schemeClr>
                </a:solidFill>
              </a:rPr>
              <a:t>which sold for $15 and cost $</a:t>
            </a:r>
            <a:r>
              <a:rPr lang="en-US" dirty="0">
                <a:solidFill>
                  <a:schemeClr val="accent2">
                    <a:lumMod val="50000"/>
                  </a:schemeClr>
                </a:solidFill>
              </a:rPr>
              <a:t>9</a:t>
            </a:r>
            <a:r>
              <a:rPr lang="en-US" dirty="0" smtClean="0">
                <a:solidFill>
                  <a:schemeClr val="accent2">
                    <a:lumMod val="50000"/>
                  </a:schemeClr>
                </a:solidFill>
              </a:rPr>
              <a:t>.</a:t>
            </a:r>
          </a:p>
        </p:txBody>
      </p:sp>
      <p:sp>
        <p:nvSpPr>
          <p:cNvPr id="207875" name="Rectangle 2"/>
          <p:cNvSpPr>
            <a:spLocks noGrp="1" noChangeArrowheads="1"/>
          </p:cNvSpPr>
          <p:nvPr>
            <p:ph type="title"/>
          </p:nvPr>
        </p:nvSpPr>
        <p:spPr>
          <a:xfrm>
            <a:off x="354347" y="376198"/>
            <a:ext cx="8364537" cy="914400"/>
          </a:xfrm>
        </p:spPr>
        <p:txBody>
          <a:bodyPr/>
          <a:lstStyle/>
          <a:p>
            <a:pPr eaLnBrk="1" hangingPunct="1"/>
            <a:r>
              <a:rPr lang="en-US" altLang="en-US" b="1" dirty="0" smtClean="0"/>
              <a:t>Sales </a:t>
            </a:r>
            <a:r>
              <a:rPr lang="en-US" altLang="en-US" b="1" u="sng" dirty="0" smtClean="0"/>
              <a:t>with</a:t>
            </a:r>
            <a:r>
              <a:rPr lang="en-US" altLang="en-US" b="1" dirty="0" smtClean="0"/>
              <a:t> Returns and Allowances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p:txBody>
          <a:bodyPr/>
          <a:lstStyle/>
          <a:p>
            <a:pPr>
              <a:defRPr/>
            </a:pPr>
            <a:fld id="{503C3CBC-2085-44FA-9ACE-00A0DEA6925A}" type="slidenum">
              <a:rPr lang="en-US" smtClean="0"/>
              <a:pPr>
                <a:defRPr/>
              </a:pPr>
              <a:t>38</a:t>
            </a:fld>
            <a:endParaRPr lang="en-US" dirty="0"/>
          </a:p>
        </p:txBody>
      </p:sp>
      <p:sp>
        <p:nvSpPr>
          <p:cNvPr id="9" name="Rounded Rectangle 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solidFill>
                  <a:prstClr val="black"/>
                </a:solidFill>
                <a:latin typeface="Calibri"/>
              </a:rPr>
              <a:t>Analyze and record transactions for merchandise sales using a perpetual system. </a:t>
            </a:r>
          </a:p>
        </p:txBody>
      </p:sp>
      <p:pic>
        <p:nvPicPr>
          <p:cNvPr id="2" name="Picture 1"/>
          <p:cNvPicPr>
            <a:picLocks noChangeAspect="1"/>
          </p:cNvPicPr>
          <p:nvPr/>
        </p:nvPicPr>
        <p:blipFill>
          <a:blip r:embed="rId3"/>
          <a:stretch>
            <a:fillRect/>
          </a:stretch>
        </p:blipFill>
        <p:spPr>
          <a:xfrm>
            <a:off x="788126" y="2306871"/>
            <a:ext cx="7392703" cy="895275"/>
          </a:xfrm>
          <a:prstGeom prst="rect">
            <a:avLst/>
          </a:prstGeom>
        </p:spPr>
      </p:pic>
      <p:pic>
        <p:nvPicPr>
          <p:cNvPr id="3" name="Picture 2"/>
          <p:cNvPicPr>
            <a:picLocks noChangeAspect="1"/>
          </p:cNvPicPr>
          <p:nvPr/>
        </p:nvPicPr>
        <p:blipFill>
          <a:blip r:embed="rId4"/>
          <a:stretch>
            <a:fillRect/>
          </a:stretch>
        </p:blipFill>
        <p:spPr>
          <a:xfrm>
            <a:off x="788126" y="3879469"/>
            <a:ext cx="7392703" cy="930206"/>
          </a:xfrm>
          <a:prstGeom prst="rect">
            <a:avLst/>
          </a:prstGeom>
        </p:spPr>
      </p:pic>
      <p:sp>
        <p:nvSpPr>
          <p:cNvPr id="11" name="Rectangle 3"/>
          <p:cNvSpPr txBox="1">
            <a:spLocks noChangeArrowheads="1"/>
          </p:cNvSpPr>
          <p:nvPr/>
        </p:nvSpPr>
        <p:spPr bwMode="auto">
          <a:xfrm>
            <a:off x="788126" y="3296170"/>
            <a:ext cx="7392703" cy="454432"/>
          </a:xfrm>
          <a:prstGeom prst="rect">
            <a:avLst/>
          </a:prstGeom>
          <a:solidFill>
            <a:schemeClr val="bg2">
              <a:lumMod val="90000"/>
            </a:schemeClr>
          </a:solidFill>
          <a:ln w="12700">
            <a:solidFill>
              <a:schemeClr val="accent2">
                <a:lumMod val="50000"/>
              </a:schemeClr>
            </a:solidFill>
            <a:miter lim="800000"/>
            <a:headEnd/>
            <a:tailEnd/>
          </a:ln>
        </p:spPr>
        <p:txBody>
          <a:bodyPr lIns="90488" tIns="44450" rIns="90488" bIns="44450"/>
          <a:lstStyle/>
          <a:p>
            <a:pPr marL="273050" indent="-273050" algn="ctr">
              <a:spcBef>
                <a:spcPts val="600"/>
              </a:spcBef>
              <a:buSzPct val="75000"/>
              <a:buFont typeface="Wingdings" pitchFamily="2" charset="2"/>
              <a:buNone/>
              <a:defRPr/>
            </a:pPr>
            <a:r>
              <a:rPr lang="en-US" sz="2400" dirty="0" smtClean="0">
                <a:solidFill>
                  <a:schemeClr val="accent2">
                    <a:lumMod val="50000"/>
                  </a:schemeClr>
                </a:solidFill>
              </a:rPr>
              <a:t>Returned Goods - </a:t>
            </a:r>
            <a:r>
              <a:rPr lang="en-US" sz="2400" u="sng" dirty="0" smtClean="0">
                <a:solidFill>
                  <a:schemeClr val="accent2">
                    <a:lumMod val="50000"/>
                  </a:schemeClr>
                </a:solidFill>
              </a:rPr>
              <a:t>Not</a:t>
            </a:r>
            <a:r>
              <a:rPr lang="en-US" sz="2400" dirty="0" smtClean="0">
                <a:solidFill>
                  <a:schemeClr val="accent2">
                    <a:lumMod val="50000"/>
                  </a:schemeClr>
                </a:solidFill>
              </a:rPr>
              <a:t> Defective:</a:t>
            </a:r>
            <a:endParaRPr lang="en-US" sz="2400" dirty="0">
              <a:solidFill>
                <a:schemeClr val="accent2">
                  <a:lumMod val="50000"/>
                </a:schemeClr>
              </a:solidFill>
            </a:endParaRPr>
          </a:p>
        </p:txBody>
      </p:sp>
      <p:sp>
        <p:nvSpPr>
          <p:cNvPr id="12" name="Rectangle 3"/>
          <p:cNvSpPr txBox="1">
            <a:spLocks noChangeArrowheads="1"/>
          </p:cNvSpPr>
          <p:nvPr/>
        </p:nvSpPr>
        <p:spPr bwMode="auto">
          <a:xfrm>
            <a:off x="788126" y="4967393"/>
            <a:ext cx="7392703" cy="526734"/>
          </a:xfrm>
          <a:prstGeom prst="rect">
            <a:avLst/>
          </a:prstGeom>
          <a:solidFill>
            <a:schemeClr val="bg2">
              <a:lumMod val="90000"/>
            </a:schemeClr>
          </a:solidFill>
          <a:ln w="12700">
            <a:solidFill>
              <a:schemeClr val="accent2">
                <a:lumMod val="50000"/>
              </a:schemeClr>
            </a:solidFill>
            <a:miter lim="800000"/>
            <a:headEnd/>
            <a:tailEnd/>
          </a:ln>
        </p:spPr>
        <p:txBody>
          <a:bodyPr lIns="90488" tIns="44450" rIns="90488" bIns="44450"/>
          <a:lstStyle/>
          <a:p>
            <a:pPr marL="273050" indent="-273050" algn="ctr">
              <a:spcBef>
                <a:spcPts val="600"/>
              </a:spcBef>
              <a:buSzPct val="75000"/>
              <a:buFont typeface="Wingdings" pitchFamily="2" charset="2"/>
              <a:buNone/>
              <a:defRPr/>
            </a:pPr>
            <a:r>
              <a:rPr lang="en-US" sz="2400" dirty="0" smtClean="0">
                <a:solidFill>
                  <a:schemeClr val="accent2">
                    <a:lumMod val="50000"/>
                  </a:schemeClr>
                </a:solidFill>
              </a:rPr>
              <a:t>Returned Goods - </a:t>
            </a:r>
            <a:r>
              <a:rPr lang="en-US" sz="2400" u="sng" dirty="0" smtClean="0">
                <a:solidFill>
                  <a:schemeClr val="accent2">
                    <a:lumMod val="50000"/>
                  </a:schemeClr>
                </a:solidFill>
              </a:rPr>
              <a:t>Are </a:t>
            </a:r>
            <a:r>
              <a:rPr lang="en-US" sz="2400" dirty="0" smtClean="0">
                <a:solidFill>
                  <a:schemeClr val="accent2">
                    <a:lumMod val="50000"/>
                  </a:schemeClr>
                </a:solidFill>
              </a:rPr>
              <a:t>Defective:</a:t>
            </a:r>
            <a:endParaRPr lang="en-US" sz="2400" dirty="0">
              <a:solidFill>
                <a:schemeClr val="accent2">
                  <a:lumMod val="50000"/>
                </a:schemeClr>
              </a:solidFill>
            </a:endParaRPr>
          </a:p>
        </p:txBody>
      </p:sp>
      <p:pic>
        <p:nvPicPr>
          <p:cNvPr id="4" name="Picture 3"/>
          <p:cNvPicPr>
            <a:picLocks noChangeAspect="1"/>
          </p:cNvPicPr>
          <p:nvPr/>
        </p:nvPicPr>
        <p:blipFill>
          <a:blip r:embed="rId5"/>
          <a:stretch>
            <a:fillRect/>
          </a:stretch>
        </p:blipFill>
        <p:spPr>
          <a:xfrm>
            <a:off x="788126" y="5640464"/>
            <a:ext cx="7392703" cy="780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685800" y="1447800"/>
            <a:ext cx="7772400" cy="1981200"/>
          </a:xfrm>
          <a:solidFill>
            <a:schemeClr val="bg2">
              <a:lumMod val="90000"/>
            </a:schemeClr>
          </a:solidFill>
          <a:ln w="12700">
            <a:solidFill>
              <a:schemeClr val="accent2">
                <a:lumMod val="50000"/>
              </a:schemeClr>
            </a:solidFill>
          </a:ln>
        </p:spPr>
        <p:txBody>
          <a:bodyPr lIns="90488" tIns="44450" rIns="90488" bIns="44450"/>
          <a:lstStyle/>
          <a:p>
            <a:pPr algn="ctr" eaLnBrk="1" hangingPunct="1">
              <a:buFont typeface="Wingdings" pitchFamily="2" charset="2"/>
              <a:buNone/>
              <a:defRPr/>
            </a:pPr>
            <a:r>
              <a:rPr lang="en-US" dirty="0" smtClean="0">
                <a:solidFill>
                  <a:schemeClr val="accent2">
                    <a:lumMod val="50000"/>
                  </a:schemeClr>
                </a:solidFill>
              </a:rPr>
              <a:t>   </a:t>
            </a:r>
            <a:r>
              <a:rPr lang="en-US" dirty="0" smtClean="0"/>
              <a:t>Assume that $40 of the merchandise Z-Mart sold on November 12 is defective but the buyer decides to keep it because Z-Mart offers a $10 price reduction. </a:t>
            </a:r>
            <a:endParaRPr lang="en-US" dirty="0" smtClean="0">
              <a:solidFill>
                <a:schemeClr val="accent2">
                  <a:lumMod val="50000"/>
                </a:schemeClr>
              </a:solidFill>
            </a:endParaRPr>
          </a:p>
        </p:txBody>
      </p:sp>
      <p:sp>
        <p:nvSpPr>
          <p:cNvPr id="208899" name="Rectangle 2"/>
          <p:cNvSpPr>
            <a:spLocks noGrp="1" noChangeArrowheads="1"/>
          </p:cNvSpPr>
          <p:nvPr>
            <p:ph type="title"/>
          </p:nvPr>
        </p:nvSpPr>
        <p:spPr>
          <a:xfrm>
            <a:off x="931863" y="457200"/>
            <a:ext cx="7158037" cy="914400"/>
          </a:xfrm>
        </p:spPr>
        <p:txBody>
          <a:bodyPr/>
          <a:lstStyle/>
          <a:p>
            <a:pPr eaLnBrk="1" hangingPunct="1"/>
            <a:r>
              <a:rPr lang="en-US" altLang="en-US" b="1" dirty="0" smtClean="0"/>
              <a:t>Sales Allowances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39</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solidFill>
                  <a:prstClr val="black"/>
                </a:solidFill>
                <a:latin typeface="Calibri"/>
              </a:rPr>
              <a:t>Analyze and record transactions for merchandise sales using a perpetual system. </a:t>
            </a:r>
          </a:p>
        </p:txBody>
      </p:sp>
      <p:pic>
        <p:nvPicPr>
          <p:cNvPr id="2" name="Picture 1"/>
          <p:cNvPicPr>
            <a:picLocks noChangeAspect="1"/>
          </p:cNvPicPr>
          <p:nvPr/>
        </p:nvPicPr>
        <p:blipFill>
          <a:blip r:embed="rId3"/>
          <a:stretch>
            <a:fillRect/>
          </a:stretch>
        </p:blipFill>
        <p:spPr>
          <a:xfrm>
            <a:off x="685800" y="4073559"/>
            <a:ext cx="7795238" cy="8191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body" idx="4294967295"/>
          </p:nvPr>
        </p:nvSpPr>
        <p:spPr>
          <a:xfrm>
            <a:off x="609600" y="1676400"/>
            <a:ext cx="7620000" cy="1066800"/>
          </a:xfrm>
          <a:solidFill>
            <a:srgbClr val="CCFFCC"/>
          </a:solidFill>
          <a:ln w="12700">
            <a:solidFill>
              <a:schemeClr val="tx1"/>
            </a:solidFill>
          </a:ln>
          <a:effectLst>
            <a:outerShdw dist="35921" dir="2700000" algn="ctr" rotWithShape="0">
              <a:schemeClr val="bg2"/>
            </a:outerShdw>
          </a:effectLst>
        </p:spPr>
        <p:txBody>
          <a:bodyPr lIns="90488" tIns="44450" rIns="90488" bIns="44450"/>
          <a:lstStyle/>
          <a:p>
            <a:pPr algn="ctr" eaLnBrk="1" hangingPunct="1">
              <a:lnSpc>
                <a:spcPct val="90000"/>
              </a:lnSpc>
              <a:spcBef>
                <a:spcPct val="10000"/>
              </a:spcBef>
              <a:buFont typeface="Wingdings" pitchFamily="2" charset="2"/>
              <a:buNone/>
            </a:pPr>
            <a:r>
              <a:rPr lang="en-US" altLang="en-US" sz="3600" b="1" dirty="0" smtClean="0"/>
              <a:t>    Service organizations </a:t>
            </a:r>
            <a:r>
              <a:rPr lang="en-US" altLang="en-US" sz="3600" b="1" dirty="0" smtClean="0">
                <a:solidFill>
                  <a:srgbClr val="0070C0"/>
                </a:solidFill>
              </a:rPr>
              <a:t>sell time </a:t>
            </a:r>
            <a:r>
              <a:rPr lang="en-US" altLang="en-US" sz="3600" b="1" dirty="0" smtClean="0"/>
              <a:t>to earn revenue.</a:t>
            </a:r>
            <a:r>
              <a:rPr lang="en-US" altLang="en-US" sz="4000" b="1" dirty="0" smtClean="0"/>
              <a:t/>
            </a:r>
            <a:br>
              <a:rPr lang="en-US" altLang="en-US" sz="4000" b="1" dirty="0" smtClean="0"/>
            </a:br>
            <a:endParaRPr lang="en-US" altLang="en-US" sz="4000" b="1" dirty="0" smtClean="0"/>
          </a:p>
          <a:p>
            <a:pPr lvl="1" algn="ctr" eaLnBrk="1" hangingPunct="1">
              <a:lnSpc>
                <a:spcPct val="90000"/>
              </a:lnSpc>
              <a:spcBef>
                <a:spcPct val="10000"/>
              </a:spcBef>
              <a:buNone/>
            </a:pPr>
            <a:r>
              <a:rPr lang="en-US" altLang="en-US" b="1" dirty="0">
                <a:latin typeface="+mj-lt"/>
              </a:rPr>
              <a:t>Examples:  Accounting firms, law firms, </a:t>
            </a:r>
            <a:endParaRPr lang="en-US" altLang="en-US" b="1" dirty="0" smtClean="0">
              <a:latin typeface="+mj-lt"/>
            </a:endParaRPr>
          </a:p>
          <a:p>
            <a:pPr lvl="1" algn="ctr" eaLnBrk="1" hangingPunct="1">
              <a:lnSpc>
                <a:spcPct val="90000"/>
              </a:lnSpc>
              <a:spcBef>
                <a:spcPct val="10000"/>
              </a:spcBef>
              <a:buNone/>
            </a:pPr>
            <a:r>
              <a:rPr lang="en-US" altLang="en-US" b="1" dirty="0" smtClean="0">
                <a:latin typeface="+mj-lt"/>
              </a:rPr>
              <a:t>and </a:t>
            </a:r>
            <a:r>
              <a:rPr lang="en-US" altLang="en-US" b="1" dirty="0">
                <a:latin typeface="+mj-lt"/>
              </a:rPr>
              <a:t>plumbing services</a:t>
            </a:r>
          </a:p>
          <a:p>
            <a:pPr lvl="1" algn="ctr" eaLnBrk="1" hangingPunct="1">
              <a:lnSpc>
                <a:spcPct val="90000"/>
              </a:lnSpc>
              <a:spcBef>
                <a:spcPct val="10000"/>
              </a:spcBef>
              <a:buFont typeface="Wingdings" pitchFamily="2" charset="2"/>
              <a:buNone/>
            </a:pPr>
            <a:endParaRPr lang="en-US" altLang="en-US" b="1" dirty="0" smtClean="0">
              <a:latin typeface="Bookman"/>
            </a:endParaRPr>
          </a:p>
        </p:txBody>
      </p:sp>
      <p:sp>
        <p:nvSpPr>
          <p:cNvPr id="182275" name="Title 13"/>
          <p:cNvSpPr>
            <a:spLocks noGrp="1"/>
          </p:cNvSpPr>
          <p:nvPr>
            <p:ph type="title"/>
          </p:nvPr>
        </p:nvSpPr>
        <p:spPr>
          <a:xfrm>
            <a:off x="152400" y="381000"/>
            <a:ext cx="8991600" cy="1036638"/>
          </a:xfrm>
        </p:spPr>
        <p:txBody>
          <a:bodyPr/>
          <a:lstStyle/>
          <a:p>
            <a:r>
              <a:rPr lang="en-US" altLang="en-US" b="1" dirty="0" smtClean="0"/>
              <a:t>Reporting Income for a Merchandiser</a:t>
            </a:r>
          </a:p>
        </p:txBody>
      </p:sp>
      <p:pic>
        <p:nvPicPr>
          <p:cNvPr id="182277" name="Picture 2"/>
          <p:cNvPicPr>
            <a:picLocks noChangeAspect="1" noChangeArrowheads="1"/>
          </p:cNvPicPr>
          <p:nvPr/>
        </p:nvPicPr>
        <p:blipFill>
          <a:blip r:embed="rId3" cstate="print"/>
          <a:srcRect/>
          <a:stretch>
            <a:fillRect/>
          </a:stretch>
        </p:blipFill>
        <p:spPr bwMode="auto">
          <a:xfrm>
            <a:off x="152400" y="4067175"/>
            <a:ext cx="8801100" cy="1343025"/>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4</a:t>
            </a:fld>
            <a:endParaRPr lang="en-US" dirty="0"/>
          </a:p>
        </p:txBody>
      </p:sp>
      <p:sp>
        <p:nvSpPr>
          <p:cNvPr id="8" name="Rounded Rectangle 7"/>
          <p:cNvSpPr/>
          <p:nvPr/>
        </p:nvSpPr>
        <p:spPr>
          <a:xfrm>
            <a:off x="152400" y="6509982"/>
            <a:ext cx="7408460" cy="27023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Describe merchandise activities and identify income components for a merchandising </a:t>
            </a:r>
            <a:r>
              <a:rPr lang="en-US" sz="1100" dirty="0" smtClean="0">
                <a:solidFill>
                  <a:prstClr val="black"/>
                </a:solidFill>
              </a:rPr>
              <a:t>company.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a:spLocks noChangeArrowheads="1"/>
          </p:cNvSpPr>
          <p:nvPr/>
        </p:nvSpPr>
        <p:spPr bwMode="auto">
          <a:xfrm>
            <a:off x="1198563" y="1247775"/>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Jun. 1</a:t>
            </a:r>
            <a:endParaRPr lang="en-US">
              <a:solidFill>
                <a:prstClr val="black"/>
              </a:solidFill>
              <a:cs typeface="+mn-cs"/>
            </a:endParaRPr>
          </a:p>
        </p:txBody>
      </p:sp>
      <p:sp>
        <p:nvSpPr>
          <p:cNvPr id="9" name="Rectangle 8"/>
          <p:cNvSpPr>
            <a:spLocks noChangeArrowheads="1"/>
          </p:cNvSpPr>
          <p:nvPr/>
        </p:nvSpPr>
        <p:spPr bwMode="auto">
          <a:xfrm>
            <a:off x="1198563" y="1865313"/>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Jun. 7</a:t>
            </a:r>
            <a:endParaRPr lang="en-US">
              <a:solidFill>
                <a:prstClr val="black"/>
              </a:solidFill>
              <a:cs typeface="+mn-cs"/>
            </a:endParaRPr>
          </a:p>
        </p:txBody>
      </p:sp>
      <p:sp>
        <p:nvSpPr>
          <p:cNvPr id="10" name="Rectangle 9"/>
          <p:cNvSpPr>
            <a:spLocks noChangeArrowheads="1"/>
          </p:cNvSpPr>
          <p:nvPr/>
        </p:nvSpPr>
        <p:spPr bwMode="auto">
          <a:xfrm>
            <a:off x="1198563" y="2460595"/>
            <a:ext cx="5358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Jun. 11</a:t>
            </a:r>
            <a:endParaRPr lang="en-US" dirty="0">
              <a:solidFill>
                <a:prstClr val="black"/>
              </a:solidFill>
              <a:cs typeface="+mn-cs"/>
            </a:endParaRPr>
          </a:p>
        </p:txBody>
      </p:sp>
      <p:sp>
        <p:nvSpPr>
          <p:cNvPr id="11" name="Rectangle 10"/>
          <p:cNvSpPr>
            <a:spLocks noChangeArrowheads="1"/>
          </p:cNvSpPr>
          <p:nvPr/>
        </p:nvSpPr>
        <p:spPr bwMode="auto">
          <a:xfrm>
            <a:off x="1198563" y="2895600"/>
            <a:ext cx="54822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Jun. 14</a:t>
            </a:r>
            <a:endParaRPr lang="en-US" dirty="0">
              <a:solidFill>
                <a:prstClr val="black"/>
              </a:solidFill>
              <a:cs typeface="+mn-cs"/>
            </a:endParaRPr>
          </a:p>
        </p:txBody>
      </p:sp>
      <p:sp>
        <p:nvSpPr>
          <p:cNvPr id="135" name="Rectangle 63"/>
          <p:cNvSpPr>
            <a:spLocks noChangeArrowheads="1"/>
          </p:cNvSpPr>
          <p:nvPr/>
        </p:nvSpPr>
        <p:spPr bwMode="auto">
          <a:xfrm>
            <a:off x="1914526" y="1865313"/>
            <a:ext cx="59152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The customer returns 2 units because those units did not fit its needs.  The seller</a:t>
            </a:r>
            <a:endParaRPr lang="en-US" dirty="0">
              <a:solidFill>
                <a:prstClr val="black"/>
              </a:solidFill>
              <a:cs typeface="+mn-cs"/>
            </a:endParaRPr>
          </a:p>
        </p:txBody>
      </p:sp>
      <p:sp>
        <p:nvSpPr>
          <p:cNvPr id="136" name="Rectangle 64"/>
          <p:cNvSpPr>
            <a:spLocks noChangeArrowheads="1"/>
          </p:cNvSpPr>
          <p:nvPr/>
        </p:nvSpPr>
        <p:spPr bwMode="auto">
          <a:xfrm>
            <a:off x="1914526" y="2062163"/>
            <a:ext cx="59575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restores those units to its inventory (as they are not defective) and sends the buyer a $300 credit memorandum.</a:t>
            </a:r>
            <a:endParaRPr lang="en-US" dirty="0">
              <a:solidFill>
                <a:prstClr val="black"/>
              </a:solidFill>
              <a:cs typeface="+mn-cs"/>
            </a:endParaRPr>
          </a:p>
        </p:txBody>
      </p:sp>
      <p:sp>
        <p:nvSpPr>
          <p:cNvPr id="138" name="Rectangle 65"/>
          <p:cNvSpPr>
            <a:spLocks noChangeArrowheads="1"/>
          </p:cNvSpPr>
          <p:nvPr/>
        </p:nvSpPr>
        <p:spPr bwMode="auto">
          <a:xfrm>
            <a:off x="1914526" y="2460595"/>
            <a:ext cx="53989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The seller receives the balance due from the June 1 sale to the customer</a:t>
            </a:r>
            <a:endParaRPr lang="en-US" dirty="0">
              <a:solidFill>
                <a:prstClr val="black"/>
              </a:solidFill>
              <a:cs typeface="+mn-cs"/>
            </a:endParaRPr>
          </a:p>
        </p:txBody>
      </p:sp>
      <p:sp>
        <p:nvSpPr>
          <p:cNvPr id="139" name="Rectangle 66"/>
          <p:cNvSpPr>
            <a:spLocks noChangeArrowheads="1"/>
          </p:cNvSpPr>
          <p:nvPr/>
        </p:nvSpPr>
        <p:spPr bwMode="auto">
          <a:xfrm>
            <a:off x="1914526" y="2655857"/>
            <a:ext cx="21079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less returns and allowances.</a:t>
            </a:r>
            <a:endParaRPr lang="en-US" dirty="0">
              <a:solidFill>
                <a:prstClr val="black"/>
              </a:solidFill>
              <a:cs typeface="+mn-cs"/>
            </a:endParaRPr>
          </a:p>
        </p:txBody>
      </p:sp>
      <p:sp>
        <p:nvSpPr>
          <p:cNvPr id="142" name="Rectangle 69"/>
          <p:cNvSpPr>
            <a:spLocks noChangeArrowheads="1"/>
          </p:cNvSpPr>
          <p:nvPr/>
        </p:nvSpPr>
        <p:spPr bwMode="auto">
          <a:xfrm>
            <a:off x="1016001" y="630238"/>
            <a:ext cx="68560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Prepare journal entries to record each of the following sales transactions of a merchandising </a:t>
            </a:r>
            <a:endParaRPr lang="en-US" dirty="0">
              <a:solidFill>
                <a:prstClr val="black"/>
              </a:solidFill>
              <a:cs typeface="+mn-cs"/>
            </a:endParaRPr>
          </a:p>
        </p:txBody>
      </p:sp>
      <p:sp>
        <p:nvSpPr>
          <p:cNvPr id="143" name="Rectangle 70"/>
          <p:cNvSpPr>
            <a:spLocks noChangeArrowheads="1"/>
          </p:cNvSpPr>
          <p:nvPr/>
        </p:nvSpPr>
        <p:spPr bwMode="auto">
          <a:xfrm>
            <a:off x="1016001" y="825500"/>
            <a:ext cx="72897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company.  Assume a perpetual inventory system and use of the gross method (beginning inventory equals $9,000.</a:t>
            </a:r>
            <a:endParaRPr lang="en-US" dirty="0">
              <a:solidFill>
                <a:prstClr val="black"/>
              </a:solidFill>
              <a:cs typeface="+mn-cs"/>
            </a:endParaRPr>
          </a:p>
        </p:txBody>
      </p:sp>
      <p:sp>
        <p:nvSpPr>
          <p:cNvPr id="144" name="Rectangle 71"/>
          <p:cNvSpPr>
            <a:spLocks noChangeArrowheads="1"/>
          </p:cNvSpPr>
          <p:nvPr/>
        </p:nvSpPr>
        <p:spPr bwMode="auto">
          <a:xfrm>
            <a:off x="1914526" y="1247775"/>
            <a:ext cx="54550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Sold 50 units of merchandise to a customer for $150 per unit under credit </a:t>
            </a:r>
            <a:endParaRPr lang="en-US" dirty="0">
              <a:solidFill>
                <a:prstClr val="black"/>
              </a:solidFill>
              <a:cs typeface="+mn-cs"/>
            </a:endParaRPr>
          </a:p>
        </p:txBody>
      </p:sp>
      <p:sp>
        <p:nvSpPr>
          <p:cNvPr id="145" name="Rectangle 72"/>
          <p:cNvSpPr>
            <a:spLocks noChangeArrowheads="1"/>
          </p:cNvSpPr>
          <p:nvPr/>
        </p:nvSpPr>
        <p:spPr bwMode="auto">
          <a:xfrm>
            <a:off x="1914526" y="1443038"/>
            <a:ext cx="5627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terms of 2/10, n/30, FOB shipping point, and the invoice is dated June 1. The </a:t>
            </a:r>
            <a:endParaRPr lang="en-US">
              <a:solidFill>
                <a:prstClr val="black"/>
              </a:solidFill>
              <a:cs typeface="+mn-cs"/>
            </a:endParaRPr>
          </a:p>
        </p:txBody>
      </p:sp>
      <p:sp>
        <p:nvSpPr>
          <p:cNvPr id="146" name="Rectangle 73"/>
          <p:cNvSpPr>
            <a:spLocks noChangeArrowheads="1"/>
          </p:cNvSpPr>
          <p:nvPr/>
        </p:nvSpPr>
        <p:spPr bwMode="auto">
          <a:xfrm>
            <a:off x="1914526" y="1649413"/>
            <a:ext cx="35217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50 units of merchandise had cost $100 per unit.</a:t>
            </a:r>
            <a:endParaRPr lang="en-US" dirty="0">
              <a:solidFill>
                <a:prstClr val="black"/>
              </a:solidFill>
              <a:cs typeface="+mn-cs"/>
            </a:endParaRPr>
          </a:p>
        </p:txBody>
      </p:sp>
      <p:sp>
        <p:nvSpPr>
          <p:cNvPr id="147" name="Rectangle 74"/>
          <p:cNvSpPr>
            <a:spLocks noChangeArrowheads="1"/>
          </p:cNvSpPr>
          <p:nvPr/>
        </p:nvSpPr>
        <p:spPr bwMode="auto">
          <a:xfrm>
            <a:off x="1914526" y="2895600"/>
            <a:ext cx="54454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The customer discovers that 10 units have minor damage but keeps them </a:t>
            </a:r>
            <a:endParaRPr lang="en-US" dirty="0">
              <a:solidFill>
                <a:prstClr val="black"/>
              </a:solidFill>
              <a:cs typeface="+mn-cs"/>
            </a:endParaRPr>
          </a:p>
        </p:txBody>
      </p:sp>
      <p:sp>
        <p:nvSpPr>
          <p:cNvPr id="149" name="Rectangle 75"/>
          <p:cNvSpPr>
            <a:spLocks noChangeArrowheads="1"/>
          </p:cNvSpPr>
          <p:nvPr/>
        </p:nvSpPr>
        <p:spPr bwMode="auto">
          <a:xfrm>
            <a:off x="1914526" y="3090863"/>
            <a:ext cx="534922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because the seller sends a $50 cash payment allowance to compensate.</a:t>
            </a:r>
            <a:endParaRPr lang="en-US" dirty="0">
              <a:solidFill>
                <a:prstClr val="black"/>
              </a:solidFill>
              <a:cs typeface="+mn-cs"/>
            </a:endParaRPr>
          </a:p>
        </p:txBody>
      </p:sp>
      <p:sp>
        <p:nvSpPr>
          <p:cNvPr id="19" name="Rectangle 18"/>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5-3</a:t>
            </a:r>
            <a:endParaRPr lang="en-US" sz="2400" b="1" dirty="0">
              <a:solidFill>
                <a:prstClr val="white"/>
              </a:solidFill>
            </a:endParaRPr>
          </a:p>
        </p:txBody>
      </p:sp>
      <p:sp>
        <p:nvSpPr>
          <p:cNvPr id="20" name="Rounded Rectangle 19"/>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P2: </a:t>
            </a:r>
            <a:r>
              <a:rPr lang="en-US" sz="1100" dirty="0">
                <a:solidFill>
                  <a:prstClr val="black"/>
                </a:solidFill>
                <a:latin typeface="Calibri"/>
                <a:cs typeface="+mn-cs"/>
              </a:rPr>
              <a:t>Analyze and record transactions for merchandise sales using a perpetual system. </a:t>
            </a:r>
          </a:p>
        </p:txBody>
      </p:sp>
    </p:spTree>
    <p:extLst>
      <p:ext uri="{BB962C8B-B14F-4D97-AF65-F5344CB8AC3E}">
        <p14:creationId xmlns:p14="http://schemas.microsoft.com/office/powerpoint/2010/main" val="255417658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Rectangle 5"/>
          <p:cNvSpPr>
            <a:spLocks noChangeArrowheads="1"/>
          </p:cNvSpPr>
          <p:nvPr/>
        </p:nvSpPr>
        <p:spPr bwMode="auto">
          <a:xfrm>
            <a:off x="1249362" y="1893887"/>
            <a:ext cx="6294438"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 name="Rectangle 11"/>
          <p:cNvSpPr>
            <a:spLocks noChangeArrowheads="1"/>
          </p:cNvSpPr>
          <p:nvPr/>
        </p:nvSpPr>
        <p:spPr bwMode="auto">
          <a:xfrm>
            <a:off x="1531937" y="1914525"/>
            <a:ext cx="4333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Date</a:t>
            </a:r>
            <a:endParaRPr lang="en-US">
              <a:solidFill>
                <a:prstClr val="black"/>
              </a:solidFill>
              <a:cs typeface="+mn-cs"/>
            </a:endParaRPr>
          </a:p>
        </p:txBody>
      </p:sp>
      <p:sp>
        <p:nvSpPr>
          <p:cNvPr id="13" name="Rectangle 12"/>
          <p:cNvSpPr>
            <a:spLocks noChangeArrowheads="1"/>
          </p:cNvSpPr>
          <p:nvPr/>
        </p:nvSpPr>
        <p:spPr bwMode="auto">
          <a:xfrm>
            <a:off x="5989637" y="1914525"/>
            <a:ext cx="4841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14" name="Rectangle 13"/>
          <p:cNvSpPr>
            <a:spLocks noChangeArrowheads="1"/>
          </p:cNvSpPr>
          <p:nvPr/>
        </p:nvSpPr>
        <p:spPr bwMode="auto">
          <a:xfrm>
            <a:off x="6858000" y="1914525"/>
            <a:ext cx="5445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15" name="Rectangle 14"/>
          <p:cNvSpPr>
            <a:spLocks noChangeArrowheads="1"/>
          </p:cNvSpPr>
          <p:nvPr/>
        </p:nvSpPr>
        <p:spPr bwMode="auto">
          <a:xfrm>
            <a:off x="1447800" y="213995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Jun. 1</a:t>
            </a:r>
            <a:endParaRPr lang="en-US" dirty="0">
              <a:solidFill>
                <a:prstClr val="black"/>
              </a:solidFill>
              <a:cs typeface="+mn-cs"/>
            </a:endParaRPr>
          </a:p>
        </p:txBody>
      </p:sp>
      <p:sp>
        <p:nvSpPr>
          <p:cNvPr id="16" name="Rectangle 15"/>
          <p:cNvSpPr>
            <a:spLocks noChangeArrowheads="1"/>
          </p:cNvSpPr>
          <p:nvPr/>
        </p:nvSpPr>
        <p:spPr bwMode="auto">
          <a:xfrm>
            <a:off x="2238375" y="2139950"/>
            <a:ext cx="14939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Accounts receivable</a:t>
            </a:r>
            <a:endParaRPr lang="en-US" dirty="0">
              <a:solidFill>
                <a:prstClr val="black"/>
              </a:solidFill>
              <a:cs typeface="+mn-cs"/>
            </a:endParaRPr>
          </a:p>
        </p:txBody>
      </p:sp>
      <p:sp>
        <p:nvSpPr>
          <p:cNvPr id="17" name="Rectangle 16"/>
          <p:cNvSpPr>
            <a:spLocks noChangeArrowheads="1"/>
          </p:cNvSpPr>
          <p:nvPr/>
        </p:nvSpPr>
        <p:spPr bwMode="auto">
          <a:xfrm>
            <a:off x="6151562" y="213995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7,500</a:t>
            </a:r>
            <a:endParaRPr lang="en-US" dirty="0">
              <a:solidFill>
                <a:prstClr val="black"/>
              </a:solidFill>
              <a:cs typeface="+mn-cs"/>
            </a:endParaRPr>
          </a:p>
        </p:txBody>
      </p:sp>
      <p:sp>
        <p:nvSpPr>
          <p:cNvPr id="18" name="Rectangle 17"/>
          <p:cNvSpPr>
            <a:spLocks noChangeArrowheads="1"/>
          </p:cNvSpPr>
          <p:nvPr/>
        </p:nvSpPr>
        <p:spPr bwMode="auto">
          <a:xfrm>
            <a:off x="2459037" y="2346325"/>
            <a:ext cx="144270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Sales  (50 @ $150)</a:t>
            </a:r>
            <a:endParaRPr lang="en-US" dirty="0">
              <a:solidFill>
                <a:prstClr val="black"/>
              </a:solidFill>
              <a:cs typeface="+mn-cs"/>
            </a:endParaRPr>
          </a:p>
        </p:txBody>
      </p:sp>
      <p:sp>
        <p:nvSpPr>
          <p:cNvPr id="19" name="Rectangle 18"/>
          <p:cNvSpPr>
            <a:spLocks noChangeArrowheads="1"/>
          </p:cNvSpPr>
          <p:nvPr/>
        </p:nvSpPr>
        <p:spPr bwMode="auto">
          <a:xfrm>
            <a:off x="7048500" y="234632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7,500</a:t>
            </a:r>
            <a:endParaRPr lang="en-US" dirty="0">
              <a:solidFill>
                <a:prstClr val="black"/>
              </a:solidFill>
              <a:cs typeface="+mn-cs"/>
            </a:endParaRPr>
          </a:p>
        </p:txBody>
      </p:sp>
      <p:sp>
        <p:nvSpPr>
          <p:cNvPr id="25" name="Rectangle 19"/>
          <p:cNvSpPr>
            <a:spLocks noChangeArrowheads="1"/>
          </p:cNvSpPr>
          <p:nvPr/>
        </p:nvSpPr>
        <p:spPr bwMode="auto">
          <a:xfrm>
            <a:off x="1450975" y="2757487"/>
            <a:ext cx="455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Jun. 1</a:t>
            </a:r>
            <a:endParaRPr lang="en-US" dirty="0">
              <a:solidFill>
                <a:prstClr val="black"/>
              </a:solidFill>
              <a:cs typeface="+mn-cs"/>
            </a:endParaRPr>
          </a:p>
        </p:txBody>
      </p:sp>
      <p:sp>
        <p:nvSpPr>
          <p:cNvPr id="26" name="Rectangle 20"/>
          <p:cNvSpPr>
            <a:spLocks noChangeArrowheads="1"/>
          </p:cNvSpPr>
          <p:nvPr/>
        </p:nvSpPr>
        <p:spPr bwMode="auto">
          <a:xfrm>
            <a:off x="2238375" y="2757487"/>
            <a:ext cx="236282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Cost of goods sold (50 @ $100)</a:t>
            </a:r>
            <a:endParaRPr lang="en-US" dirty="0">
              <a:solidFill>
                <a:prstClr val="black"/>
              </a:solidFill>
              <a:cs typeface="+mn-cs"/>
            </a:endParaRPr>
          </a:p>
        </p:txBody>
      </p:sp>
      <p:sp>
        <p:nvSpPr>
          <p:cNvPr id="27" name="Rectangle 21"/>
          <p:cNvSpPr>
            <a:spLocks noChangeArrowheads="1"/>
          </p:cNvSpPr>
          <p:nvPr/>
        </p:nvSpPr>
        <p:spPr bwMode="auto">
          <a:xfrm>
            <a:off x="6151562" y="2757487"/>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5,000</a:t>
            </a:r>
            <a:endParaRPr lang="en-US">
              <a:solidFill>
                <a:prstClr val="black"/>
              </a:solidFill>
              <a:cs typeface="+mn-cs"/>
            </a:endParaRPr>
          </a:p>
        </p:txBody>
      </p:sp>
      <p:sp>
        <p:nvSpPr>
          <p:cNvPr id="28" name="Rectangle 22"/>
          <p:cNvSpPr>
            <a:spLocks noChangeArrowheads="1"/>
          </p:cNvSpPr>
          <p:nvPr/>
        </p:nvSpPr>
        <p:spPr bwMode="auto">
          <a:xfrm>
            <a:off x="2459037" y="2963862"/>
            <a:ext cx="1704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Merchandise inventory</a:t>
            </a:r>
            <a:endParaRPr lang="en-US">
              <a:solidFill>
                <a:prstClr val="black"/>
              </a:solidFill>
              <a:cs typeface="+mn-cs"/>
            </a:endParaRPr>
          </a:p>
        </p:txBody>
      </p:sp>
      <p:sp>
        <p:nvSpPr>
          <p:cNvPr id="29" name="Rectangle 23"/>
          <p:cNvSpPr>
            <a:spLocks noChangeArrowheads="1"/>
          </p:cNvSpPr>
          <p:nvPr/>
        </p:nvSpPr>
        <p:spPr bwMode="auto">
          <a:xfrm>
            <a:off x="7048500" y="2963862"/>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5,000</a:t>
            </a:r>
            <a:endParaRPr lang="en-US">
              <a:solidFill>
                <a:prstClr val="black"/>
              </a:solidFill>
              <a:cs typeface="+mn-cs"/>
            </a:endParaRPr>
          </a:p>
        </p:txBody>
      </p:sp>
      <p:sp>
        <p:nvSpPr>
          <p:cNvPr id="30" name="Rectangle 24"/>
          <p:cNvSpPr>
            <a:spLocks noChangeArrowheads="1"/>
          </p:cNvSpPr>
          <p:nvPr/>
        </p:nvSpPr>
        <p:spPr bwMode="auto">
          <a:xfrm>
            <a:off x="1450975" y="3376612"/>
            <a:ext cx="455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Jun. 7</a:t>
            </a:r>
            <a:endParaRPr lang="en-US" dirty="0">
              <a:solidFill>
                <a:prstClr val="black"/>
              </a:solidFill>
              <a:cs typeface="+mn-cs"/>
            </a:endParaRPr>
          </a:p>
        </p:txBody>
      </p:sp>
      <p:sp>
        <p:nvSpPr>
          <p:cNvPr id="31" name="Rectangle 25"/>
          <p:cNvSpPr>
            <a:spLocks noChangeArrowheads="1"/>
          </p:cNvSpPr>
          <p:nvPr/>
        </p:nvSpPr>
        <p:spPr bwMode="auto">
          <a:xfrm>
            <a:off x="2187575" y="3376612"/>
            <a:ext cx="30681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Sales returns and allowances (2 @ $150)</a:t>
            </a:r>
            <a:endParaRPr lang="en-US" dirty="0">
              <a:solidFill>
                <a:prstClr val="black"/>
              </a:solidFill>
              <a:cs typeface="+mn-cs"/>
            </a:endParaRPr>
          </a:p>
        </p:txBody>
      </p:sp>
      <p:sp>
        <p:nvSpPr>
          <p:cNvPr id="224" name="Rectangle 26"/>
          <p:cNvSpPr>
            <a:spLocks noChangeArrowheads="1"/>
          </p:cNvSpPr>
          <p:nvPr/>
        </p:nvSpPr>
        <p:spPr bwMode="auto">
          <a:xfrm>
            <a:off x="6281737" y="3376612"/>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300</a:t>
            </a:r>
            <a:endParaRPr lang="en-US" dirty="0">
              <a:solidFill>
                <a:prstClr val="black"/>
              </a:solidFill>
              <a:cs typeface="+mn-cs"/>
            </a:endParaRPr>
          </a:p>
        </p:txBody>
      </p:sp>
      <p:sp>
        <p:nvSpPr>
          <p:cNvPr id="225" name="Rectangle 27"/>
          <p:cNvSpPr>
            <a:spLocks noChangeArrowheads="1"/>
          </p:cNvSpPr>
          <p:nvPr/>
        </p:nvSpPr>
        <p:spPr bwMode="auto">
          <a:xfrm>
            <a:off x="2509837" y="3581400"/>
            <a:ext cx="14939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Accounts receivable</a:t>
            </a:r>
            <a:endParaRPr lang="en-US" dirty="0">
              <a:solidFill>
                <a:prstClr val="black"/>
              </a:solidFill>
              <a:cs typeface="+mn-cs"/>
            </a:endParaRPr>
          </a:p>
        </p:txBody>
      </p:sp>
      <p:sp>
        <p:nvSpPr>
          <p:cNvPr id="282" name="Rectangle 28"/>
          <p:cNvSpPr>
            <a:spLocks noChangeArrowheads="1"/>
          </p:cNvSpPr>
          <p:nvPr/>
        </p:nvSpPr>
        <p:spPr bwMode="auto">
          <a:xfrm>
            <a:off x="7180262" y="358140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300</a:t>
            </a:r>
            <a:endParaRPr lang="en-US" dirty="0">
              <a:solidFill>
                <a:prstClr val="black"/>
              </a:solidFill>
              <a:cs typeface="+mn-cs"/>
            </a:endParaRPr>
          </a:p>
        </p:txBody>
      </p:sp>
      <p:sp>
        <p:nvSpPr>
          <p:cNvPr id="283" name="Rectangle 29"/>
          <p:cNvSpPr>
            <a:spLocks noChangeArrowheads="1"/>
          </p:cNvSpPr>
          <p:nvPr/>
        </p:nvSpPr>
        <p:spPr bwMode="auto">
          <a:xfrm>
            <a:off x="1450975" y="3994150"/>
            <a:ext cx="455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Jun. 7</a:t>
            </a:r>
            <a:endParaRPr lang="en-US" dirty="0">
              <a:solidFill>
                <a:prstClr val="black"/>
              </a:solidFill>
              <a:cs typeface="+mn-cs"/>
            </a:endParaRPr>
          </a:p>
        </p:txBody>
      </p:sp>
      <p:sp>
        <p:nvSpPr>
          <p:cNvPr id="284" name="Rectangle 30"/>
          <p:cNvSpPr>
            <a:spLocks noChangeArrowheads="1"/>
          </p:cNvSpPr>
          <p:nvPr/>
        </p:nvSpPr>
        <p:spPr bwMode="auto">
          <a:xfrm>
            <a:off x="2238375" y="3994150"/>
            <a:ext cx="256801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Merchandise inventory (2 @ $100)</a:t>
            </a:r>
            <a:endParaRPr lang="en-US" dirty="0">
              <a:solidFill>
                <a:prstClr val="black"/>
              </a:solidFill>
              <a:cs typeface="+mn-cs"/>
            </a:endParaRPr>
          </a:p>
        </p:txBody>
      </p:sp>
      <p:sp>
        <p:nvSpPr>
          <p:cNvPr id="285" name="Rectangle 31"/>
          <p:cNvSpPr>
            <a:spLocks noChangeArrowheads="1"/>
          </p:cNvSpPr>
          <p:nvPr/>
        </p:nvSpPr>
        <p:spPr bwMode="auto">
          <a:xfrm>
            <a:off x="6281737" y="39941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200</a:t>
            </a:r>
            <a:endParaRPr lang="en-US" dirty="0">
              <a:solidFill>
                <a:prstClr val="black"/>
              </a:solidFill>
              <a:cs typeface="+mn-cs"/>
            </a:endParaRPr>
          </a:p>
        </p:txBody>
      </p:sp>
      <p:sp>
        <p:nvSpPr>
          <p:cNvPr id="286" name="Rectangle 32"/>
          <p:cNvSpPr>
            <a:spLocks noChangeArrowheads="1"/>
          </p:cNvSpPr>
          <p:nvPr/>
        </p:nvSpPr>
        <p:spPr bwMode="auto">
          <a:xfrm>
            <a:off x="2459037" y="4200525"/>
            <a:ext cx="1462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Cost of goods sold </a:t>
            </a:r>
            <a:endParaRPr lang="en-US" dirty="0">
              <a:solidFill>
                <a:prstClr val="black"/>
              </a:solidFill>
              <a:cs typeface="+mn-cs"/>
            </a:endParaRPr>
          </a:p>
        </p:txBody>
      </p:sp>
      <p:sp>
        <p:nvSpPr>
          <p:cNvPr id="287" name="Rectangle 33"/>
          <p:cNvSpPr>
            <a:spLocks noChangeArrowheads="1"/>
          </p:cNvSpPr>
          <p:nvPr/>
        </p:nvSpPr>
        <p:spPr bwMode="auto">
          <a:xfrm>
            <a:off x="7180262" y="42005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200</a:t>
            </a:r>
            <a:endParaRPr lang="en-US" dirty="0">
              <a:solidFill>
                <a:prstClr val="black"/>
              </a:solidFill>
              <a:cs typeface="+mn-cs"/>
            </a:endParaRPr>
          </a:p>
        </p:txBody>
      </p:sp>
      <p:sp>
        <p:nvSpPr>
          <p:cNvPr id="134" name="Rectangle 62"/>
          <p:cNvSpPr>
            <a:spLocks noChangeArrowheads="1"/>
          </p:cNvSpPr>
          <p:nvPr/>
        </p:nvSpPr>
        <p:spPr bwMode="auto">
          <a:xfrm>
            <a:off x="3357562" y="1914525"/>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152" name="Rectangle 78"/>
          <p:cNvSpPr>
            <a:spLocks noChangeArrowheads="1"/>
          </p:cNvSpPr>
          <p:nvPr/>
        </p:nvSpPr>
        <p:spPr bwMode="auto">
          <a:xfrm>
            <a:off x="1239837" y="18827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3" name="Line 79"/>
          <p:cNvSpPr>
            <a:spLocks noChangeShapeType="1"/>
          </p:cNvSpPr>
          <p:nvPr/>
        </p:nvSpPr>
        <p:spPr bwMode="auto">
          <a:xfrm>
            <a:off x="2146300" y="1903412"/>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4" name="Rectangle 80"/>
          <p:cNvSpPr>
            <a:spLocks noChangeArrowheads="1"/>
          </p:cNvSpPr>
          <p:nvPr/>
        </p:nvSpPr>
        <p:spPr bwMode="auto">
          <a:xfrm>
            <a:off x="2146300" y="1903412"/>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5" name="Line 81"/>
          <p:cNvSpPr>
            <a:spLocks noChangeShapeType="1"/>
          </p:cNvSpPr>
          <p:nvPr/>
        </p:nvSpPr>
        <p:spPr bwMode="auto">
          <a:xfrm>
            <a:off x="5737225" y="1903412"/>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6" name="Rectangle 82"/>
          <p:cNvSpPr>
            <a:spLocks noChangeArrowheads="1"/>
          </p:cNvSpPr>
          <p:nvPr/>
        </p:nvSpPr>
        <p:spPr bwMode="auto">
          <a:xfrm>
            <a:off x="5737225" y="1903412"/>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7" name="Line 83"/>
          <p:cNvSpPr>
            <a:spLocks noChangeShapeType="1"/>
          </p:cNvSpPr>
          <p:nvPr/>
        </p:nvSpPr>
        <p:spPr bwMode="auto">
          <a:xfrm>
            <a:off x="6635750" y="1903412"/>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8" name="Rectangle 84"/>
          <p:cNvSpPr>
            <a:spLocks noChangeArrowheads="1"/>
          </p:cNvSpPr>
          <p:nvPr/>
        </p:nvSpPr>
        <p:spPr bwMode="auto">
          <a:xfrm>
            <a:off x="6635750" y="1903412"/>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9" name="Rectangle 85"/>
          <p:cNvSpPr>
            <a:spLocks noChangeArrowheads="1"/>
          </p:cNvSpPr>
          <p:nvPr/>
        </p:nvSpPr>
        <p:spPr bwMode="auto">
          <a:xfrm>
            <a:off x="7523162" y="1903412"/>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0" name="Line 86"/>
          <p:cNvSpPr>
            <a:spLocks noChangeShapeType="1"/>
          </p:cNvSpPr>
          <p:nvPr/>
        </p:nvSpPr>
        <p:spPr bwMode="auto">
          <a:xfrm>
            <a:off x="2146300" y="2130425"/>
            <a:ext cx="0" cy="41179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1" name="Rectangle 87"/>
          <p:cNvSpPr>
            <a:spLocks noChangeArrowheads="1"/>
          </p:cNvSpPr>
          <p:nvPr/>
        </p:nvSpPr>
        <p:spPr bwMode="auto">
          <a:xfrm>
            <a:off x="2146300" y="2130425"/>
            <a:ext cx="11113" cy="41179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2" name="Line 88"/>
          <p:cNvSpPr>
            <a:spLocks noChangeShapeType="1"/>
          </p:cNvSpPr>
          <p:nvPr/>
        </p:nvSpPr>
        <p:spPr bwMode="auto">
          <a:xfrm>
            <a:off x="6635750" y="2130425"/>
            <a:ext cx="0" cy="41179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3" name="Rectangle 89"/>
          <p:cNvSpPr>
            <a:spLocks noChangeArrowheads="1"/>
          </p:cNvSpPr>
          <p:nvPr/>
        </p:nvSpPr>
        <p:spPr bwMode="auto">
          <a:xfrm>
            <a:off x="6635750" y="2130425"/>
            <a:ext cx="9525" cy="41179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4" name="Line 90"/>
          <p:cNvSpPr>
            <a:spLocks noChangeShapeType="1"/>
          </p:cNvSpPr>
          <p:nvPr/>
        </p:nvSpPr>
        <p:spPr bwMode="auto">
          <a:xfrm>
            <a:off x="1249362" y="2130425"/>
            <a:ext cx="0" cy="41179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5" name="Rectangle 91"/>
          <p:cNvSpPr>
            <a:spLocks noChangeArrowheads="1"/>
          </p:cNvSpPr>
          <p:nvPr/>
        </p:nvSpPr>
        <p:spPr bwMode="auto">
          <a:xfrm>
            <a:off x="1249362" y="2130425"/>
            <a:ext cx="9525" cy="41179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7" name="Line 93"/>
          <p:cNvSpPr>
            <a:spLocks noChangeShapeType="1"/>
          </p:cNvSpPr>
          <p:nvPr/>
        </p:nvSpPr>
        <p:spPr bwMode="auto">
          <a:xfrm>
            <a:off x="5737225" y="2130425"/>
            <a:ext cx="0" cy="41179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8" name="Rectangle 94"/>
          <p:cNvSpPr>
            <a:spLocks noChangeArrowheads="1"/>
          </p:cNvSpPr>
          <p:nvPr/>
        </p:nvSpPr>
        <p:spPr bwMode="auto">
          <a:xfrm>
            <a:off x="5737225" y="2130425"/>
            <a:ext cx="11113" cy="41179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0" name="Line 96"/>
          <p:cNvSpPr>
            <a:spLocks noChangeShapeType="1"/>
          </p:cNvSpPr>
          <p:nvPr/>
        </p:nvSpPr>
        <p:spPr bwMode="auto">
          <a:xfrm>
            <a:off x="7532687" y="2130425"/>
            <a:ext cx="0" cy="41179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1" name="Rectangle 97"/>
          <p:cNvSpPr>
            <a:spLocks noChangeArrowheads="1"/>
          </p:cNvSpPr>
          <p:nvPr/>
        </p:nvSpPr>
        <p:spPr bwMode="auto">
          <a:xfrm>
            <a:off x="7532687" y="2130425"/>
            <a:ext cx="11113" cy="41179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2" name="Rectangle 98"/>
          <p:cNvSpPr>
            <a:spLocks noChangeArrowheads="1"/>
          </p:cNvSpPr>
          <p:nvPr/>
        </p:nvSpPr>
        <p:spPr bwMode="auto">
          <a:xfrm>
            <a:off x="1258887" y="1882775"/>
            <a:ext cx="62849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3" name="Rectangle 99"/>
          <p:cNvSpPr>
            <a:spLocks noChangeArrowheads="1"/>
          </p:cNvSpPr>
          <p:nvPr/>
        </p:nvSpPr>
        <p:spPr bwMode="auto">
          <a:xfrm>
            <a:off x="1258887" y="2109787"/>
            <a:ext cx="62849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4" name="Line 100"/>
          <p:cNvSpPr>
            <a:spLocks noChangeShapeType="1"/>
          </p:cNvSpPr>
          <p:nvPr/>
        </p:nvSpPr>
        <p:spPr bwMode="auto">
          <a:xfrm>
            <a:off x="1258887" y="2325687"/>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5" name="Rectangle 101"/>
          <p:cNvSpPr>
            <a:spLocks noChangeArrowheads="1"/>
          </p:cNvSpPr>
          <p:nvPr/>
        </p:nvSpPr>
        <p:spPr bwMode="auto">
          <a:xfrm>
            <a:off x="1258887" y="2325687"/>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6" name="Line 102"/>
          <p:cNvSpPr>
            <a:spLocks noChangeShapeType="1"/>
          </p:cNvSpPr>
          <p:nvPr/>
        </p:nvSpPr>
        <p:spPr bwMode="auto">
          <a:xfrm>
            <a:off x="1258887" y="2532062"/>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7" name="Rectangle 103"/>
          <p:cNvSpPr>
            <a:spLocks noChangeArrowheads="1"/>
          </p:cNvSpPr>
          <p:nvPr/>
        </p:nvSpPr>
        <p:spPr bwMode="auto">
          <a:xfrm>
            <a:off x="1258887" y="2532062"/>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8" name="Line 104"/>
          <p:cNvSpPr>
            <a:spLocks noChangeShapeType="1"/>
          </p:cNvSpPr>
          <p:nvPr/>
        </p:nvSpPr>
        <p:spPr bwMode="auto">
          <a:xfrm>
            <a:off x="1258887" y="2738437"/>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9" name="Rectangle 105"/>
          <p:cNvSpPr>
            <a:spLocks noChangeArrowheads="1"/>
          </p:cNvSpPr>
          <p:nvPr/>
        </p:nvSpPr>
        <p:spPr bwMode="auto">
          <a:xfrm>
            <a:off x="1258887" y="2738437"/>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0" name="Line 106"/>
          <p:cNvSpPr>
            <a:spLocks noChangeShapeType="1"/>
          </p:cNvSpPr>
          <p:nvPr/>
        </p:nvSpPr>
        <p:spPr bwMode="auto">
          <a:xfrm>
            <a:off x="1258887" y="2943225"/>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1" name="Rectangle 107"/>
          <p:cNvSpPr>
            <a:spLocks noChangeArrowheads="1"/>
          </p:cNvSpPr>
          <p:nvPr/>
        </p:nvSpPr>
        <p:spPr bwMode="auto">
          <a:xfrm>
            <a:off x="1258887" y="2943225"/>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2" name="Line 108"/>
          <p:cNvSpPr>
            <a:spLocks noChangeShapeType="1"/>
          </p:cNvSpPr>
          <p:nvPr/>
        </p:nvSpPr>
        <p:spPr bwMode="auto">
          <a:xfrm>
            <a:off x="1258887" y="3149600"/>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3" name="Rectangle 109"/>
          <p:cNvSpPr>
            <a:spLocks noChangeArrowheads="1"/>
          </p:cNvSpPr>
          <p:nvPr/>
        </p:nvSpPr>
        <p:spPr bwMode="auto">
          <a:xfrm>
            <a:off x="1258887" y="3149600"/>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4" name="Line 110"/>
          <p:cNvSpPr>
            <a:spLocks noChangeShapeType="1"/>
          </p:cNvSpPr>
          <p:nvPr/>
        </p:nvSpPr>
        <p:spPr bwMode="auto">
          <a:xfrm>
            <a:off x="1258887" y="3355975"/>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5" name="Rectangle 111"/>
          <p:cNvSpPr>
            <a:spLocks noChangeArrowheads="1"/>
          </p:cNvSpPr>
          <p:nvPr/>
        </p:nvSpPr>
        <p:spPr bwMode="auto">
          <a:xfrm>
            <a:off x="1258887" y="3355975"/>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6" name="Line 112"/>
          <p:cNvSpPr>
            <a:spLocks noChangeShapeType="1"/>
          </p:cNvSpPr>
          <p:nvPr/>
        </p:nvSpPr>
        <p:spPr bwMode="auto">
          <a:xfrm>
            <a:off x="1258887" y="3560762"/>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7" name="Rectangle 113"/>
          <p:cNvSpPr>
            <a:spLocks noChangeArrowheads="1"/>
          </p:cNvSpPr>
          <p:nvPr/>
        </p:nvSpPr>
        <p:spPr bwMode="auto">
          <a:xfrm>
            <a:off x="1258887" y="3560762"/>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6" name="Line 114"/>
          <p:cNvSpPr>
            <a:spLocks noChangeShapeType="1"/>
          </p:cNvSpPr>
          <p:nvPr/>
        </p:nvSpPr>
        <p:spPr bwMode="auto">
          <a:xfrm>
            <a:off x="1258887" y="3767137"/>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7" name="Rectangle 115"/>
          <p:cNvSpPr>
            <a:spLocks noChangeArrowheads="1"/>
          </p:cNvSpPr>
          <p:nvPr/>
        </p:nvSpPr>
        <p:spPr bwMode="auto">
          <a:xfrm>
            <a:off x="1258887" y="3767137"/>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8" name="Line 116"/>
          <p:cNvSpPr>
            <a:spLocks noChangeShapeType="1"/>
          </p:cNvSpPr>
          <p:nvPr/>
        </p:nvSpPr>
        <p:spPr bwMode="auto">
          <a:xfrm>
            <a:off x="1258887" y="3973512"/>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9" name="Rectangle 117"/>
          <p:cNvSpPr>
            <a:spLocks noChangeArrowheads="1"/>
          </p:cNvSpPr>
          <p:nvPr/>
        </p:nvSpPr>
        <p:spPr bwMode="auto">
          <a:xfrm>
            <a:off x="1258887" y="3973512"/>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0" name="Line 118"/>
          <p:cNvSpPr>
            <a:spLocks noChangeShapeType="1"/>
          </p:cNvSpPr>
          <p:nvPr/>
        </p:nvSpPr>
        <p:spPr bwMode="auto">
          <a:xfrm>
            <a:off x="1258887" y="4179887"/>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1" name="Rectangle 119"/>
          <p:cNvSpPr>
            <a:spLocks noChangeArrowheads="1"/>
          </p:cNvSpPr>
          <p:nvPr/>
        </p:nvSpPr>
        <p:spPr bwMode="auto">
          <a:xfrm>
            <a:off x="1258887" y="4179887"/>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2" name="Line 120"/>
          <p:cNvSpPr>
            <a:spLocks noChangeShapeType="1"/>
          </p:cNvSpPr>
          <p:nvPr/>
        </p:nvSpPr>
        <p:spPr bwMode="auto">
          <a:xfrm>
            <a:off x="1258887" y="4384675"/>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3" name="Rectangle 121"/>
          <p:cNvSpPr>
            <a:spLocks noChangeArrowheads="1"/>
          </p:cNvSpPr>
          <p:nvPr/>
        </p:nvSpPr>
        <p:spPr bwMode="auto">
          <a:xfrm>
            <a:off x="1258887" y="4384675"/>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4" name="Line 122"/>
          <p:cNvSpPr>
            <a:spLocks noChangeShapeType="1"/>
          </p:cNvSpPr>
          <p:nvPr/>
        </p:nvSpPr>
        <p:spPr bwMode="auto">
          <a:xfrm>
            <a:off x="1258887" y="4591050"/>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5" name="Rectangle 123"/>
          <p:cNvSpPr>
            <a:spLocks noChangeArrowheads="1"/>
          </p:cNvSpPr>
          <p:nvPr/>
        </p:nvSpPr>
        <p:spPr bwMode="auto">
          <a:xfrm>
            <a:off x="1258887" y="4591050"/>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6" name="Line 124"/>
          <p:cNvSpPr>
            <a:spLocks noChangeShapeType="1"/>
          </p:cNvSpPr>
          <p:nvPr/>
        </p:nvSpPr>
        <p:spPr bwMode="auto">
          <a:xfrm>
            <a:off x="1258887" y="4797425"/>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7" name="Rectangle 125"/>
          <p:cNvSpPr>
            <a:spLocks noChangeArrowheads="1"/>
          </p:cNvSpPr>
          <p:nvPr/>
        </p:nvSpPr>
        <p:spPr bwMode="auto">
          <a:xfrm>
            <a:off x="1258887" y="4797425"/>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8" name="Line 126"/>
          <p:cNvSpPr>
            <a:spLocks noChangeShapeType="1"/>
          </p:cNvSpPr>
          <p:nvPr/>
        </p:nvSpPr>
        <p:spPr bwMode="auto">
          <a:xfrm>
            <a:off x="1258887" y="5002212"/>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9" name="Rectangle 127"/>
          <p:cNvSpPr>
            <a:spLocks noChangeArrowheads="1"/>
          </p:cNvSpPr>
          <p:nvPr/>
        </p:nvSpPr>
        <p:spPr bwMode="auto">
          <a:xfrm>
            <a:off x="1258887" y="5002212"/>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0" name="Line 128"/>
          <p:cNvSpPr>
            <a:spLocks noChangeShapeType="1"/>
          </p:cNvSpPr>
          <p:nvPr/>
        </p:nvSpPr>
        <p:spPr bwMode="auto">
          <a:xfrm>
            <a:off x="1258887" y="5208587"/>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1" name="Rectangle 129"/>
          <p:cNvSpPr>
            <a:spLocks noChangeArrowheads="1"/>
          </p:cNvSpPr>
          <p:nvPr/>
        </p:nvSpPr>
        <p:spPr bwMode="auto">
          <a:xfrm>
            <a:off x="1258887" y="5208587"/>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2" name="Line 130"/>
          <p:cNvSpPr>
            <a:spLocks noChangeShapeType="1"/>
          </p:cNvSpPr>
          <p:nvPr/>
        </p:nvSpPr>
        <p:spPr bwMode="auto">
          <a:xfrm>
            <a:off x="1258887" y="5414962"/>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3" name="Rectangle 131"/>
          <p:cNvSpPr>
            <a:spLocks noChangeArrowheads="1"/>
          </p:cNvSpPr>
          <p:nvPr/>
        </p:nvSpPr>
        <p:spPr bwMode="auto">
          <a:xfrm>
            <a:off x="1258887" y="5414962"/>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4" name="Line 132"/>
          <p:cNvSpPr>
            <a:spLocks noChangeShapeType="1"/>
          </p:cNvSpPr>
          <p:nvPr/>
        </p:nvSpPr>
        <p:spPr bwMode="auto">
          <a:xfrm>
            <a:off x="1258887" y="5621337"/>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5" name="Rectangle 133"/>
          <p:cNvSpPr>
            <a:spLocks noChangeArrowheads="1"/>
          </p:cNvSpPr>
          <p:nvPr/>
        </p:nvSpPr>
        <p:spPr bwMode="auto">
          <a:xfrm>
            <a:off x="1258887" y="5621337"/>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6" name="Line 134"/>
          <p:cNvSpPr>
            <a:spLocks noChangeShapeType="1"/>
          </p:cNvSpPr>
          <p:nvPr/>
        </p:nvSpPr>
        <p:spPr bwMode="auto">
          <a:xfrm>
            <a:off x="1258887" y="5826125"/>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7" name="Rectangle 135"/>
          <p:cNvSpPr>
            <a:spLocks noChangeArrowheads="1"/>
          </p:cNvSpPr>
          <p:nvPr/>
        </p:nvSpPr>
        <p:spPr bwMode="auto">
          <a:xfrm>
            <a:off x="1258887" y="5826125"/>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8" name="Line 136"/>
          <p:cNvSpPr>
            <a:spLocks noChangeShapeType="1"/>
          </p:cNvSpPr>
          <p:nvPr/>
        </p:nvSpPr>
        <p:spPr bwMode="auto">
          <a:xfrm>
            <a:off x="1258887" y="6032500"/>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9" name="Rectangle 137"/>
          <p:cNvSpPr>
            <a:spLocks noChangeArrowheads="1"/>
          </p:cNvSpPr>
          <p:nvPr/>
        </p:nvSpPr>
        <p:spPr bwMode="auto">
          <a:xfrm>
            <a:off x="1258887" y="6032500"/>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0" name="Line 138"/>
          <p:cNvSpPr>
            <a:spLocks noChangeShapeType="1"/>
          </p:cNvSpPr>
          <p:nvPr/>
        </p:nvSpPr>
        <p:spPr bwMode="auto">
          <a:xfrm>
            <a:off x="1258887" y="6238875"/>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1" name="Rectangle 139"/>
          <p:cNvSpPr>
            <a:spLocks noChangeArrowheads="1"/>
          </p:cNvSpPr>
          <p:nvPr/>
        </p:nvSpPr>
        <p:spPr bwMode="auto">
          <a:xfrm>
            <a:off x="1258887" y="6238875"/>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6" name="Rectangle 95"/>
          <p:cNvSpPr>
            <a:spLocks noChangeArrowheads="1"/>
          </p:cNvSpPr>
          <p:nvPr/>
        </p:nvSpPr>
        <p:spPr bwMode="auto">
          <a:xfrm>
            <a:off x="1198563" y="614302"/>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Jun. 1</a:t>
            </a:r>
            <a:endParaRPr lang="en-US">
              <a:solidFill>
                <a:prstClr val="black"/>
              </a:solidFill>
              <a:cs typeface="+mn-cs"/>
            </a:endParaRPr>
          </a:p>
        </p:txBody>
      </p:sp>
      <p:sp>
        <p:nvSpPr>
          <p:cNvPr id="97" name="Rectangle 96"/>
          <p:cNvSpPr>
            <a:spLocks noChangeArrowheads="1"/>
          </p:cNvSpPr>
          <p:nvPr/>
        </p:nvSpPr>
        <p:spPr bwMode="auto">
          <a:xfrm>
            <a:off x="1198563" y="1231840"/>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Jun. 7</a:t>
            </a:r>
            <a:endParaRPr lang="en-US">
              <a:solidFill>
                <a:prstClr val="black"/>
              </a:solidFill>
              <a:cs typeface="+mn-cs"/>
            </a:endParaRPr>
          </a:p>
        </p:txBody>
      </p:sp>
      <p:sp>
        <p:nvSpPr>
          <p:cNvPr id="98" name="Rectangle 63"/>
          <p:cNvSpPr>
            <a:spLocks noChangeArrowheads="1"/>
          </p:cNvSpPr>
          <p:nvPr/>
        </p:nvSpPr>
        <p:spPr bwMode="auto">
          <a:xfrm>
            <a:off x="1914526" y="1231840"/>
            <a:ext cx="59152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The customer returns 2 units because those units did not fit its needs.  The seller</a:t>
            </a:r>
            <a:endParaRPr lang="en-US" dirty="0">
              <a:solidFill>
                <a:prstClr val="black"/>
              </a:solidFill>
              <a:cs typeface="+mn-cs"/>
            </a:endParaRPr>
          </a:p>
        </p:txBody>
      </p:sp>
      <p:sp>
        <p:nvSpPr>
          <p:cNvPr id="99" name="Rectangle 64"/>
          <p:cNvSpPr>
            <a:spLocks noChangeArrowheads="1"/>
          </p:cNvSpPr>
          <p:nvPr/>
        </p:nvSpPr>
        <p:spPr bwMode="auto">
          <a:xfrm>
            <a:off x="1914526" y="1428690"/>
            <a:ext cx="59575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restores those units to its inventory (as they are not defective) and sends the buyer a $300 credit memorandum.</a:t>
            </a:r>
            <a:endParaRPr lang="en-US" dirty="0">
              <a:solidFill>
                <a:prstClr val="black"/>
              </a:solidFill>
              <a:cs typeface="+mn-cs"/>
            </a:endParaRPr>
          </a:p>
        </p:txBody>
      </p:sp>
      <p:sp>
        <p:nvSpPr>
          <p:cNvPr id="100" name="Rectangle 71"/>
          <p:cNvSpPr>
            <a:spLocks noChangeArrowheads="1"/>
          </p:cNvSpPr>
          <p:nvPr/>
        </p:nvSpPr>
        <p:spPr bwMode="auto">
          <a:xfrm>
            <a:off x="1914526" y="614302"/>
            <a:ext cx="54550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Sold 50 units of merchandise to a customer for $150 per unit under credit </a:t>
            </a:r>
            <a:endParaRPr lang="en-US" dirty="0">
              <a:solidFill>
                <a:prstClr val="black"/>
              </a:solidFill>
              <a:cs typeface="+mn-cs"/>
            </a:endParaRPr>
          </a:p>
        </p:txBody>
      </p:sp>
      <p:sp>
        <p:nvSpPr>
          <p:cNvPr id="101" name="Rectangle 72"/>
          <p:cNvSpPr>
            <a:spLocks noChangeArrowheads="1"/>
          </p:cNvSpPr>
          <p:nvPr/>
        </p:nvSpPr>
        <p:spPr bwMode="auto">
          <a:xfrm>
            <a:off x="1914526" y="809565"/>
            <a:ext cx="5627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terms of 2/10, n/30, FOB shipping point, and the invoice is dated June 1. The </a:t>
            </a:r>
            <a:endParaRPr lang="en-US">
              <a:solidFill>
                <a:prstClr val="black"/>
              </a:solidFill>
              <a:cs typeface="+mn-cs"/>
            </a:endParaRPr>
          </a:p>
        </p:txBody>
      </p:sp>
      <p:sp>
        <p:nvSpPr>
          <p:cNvPr id="102" name="Rectangle 73"/>
          <p:cNvSpPr>
            <a:spLocks noChangeArrowheads="1"/>
          </p:cNvSpPr>
          <p:nvPr/>
        </p:nvSpPr>
        <p:spPr bwMode="auto">
          <a:xfrm>
            <a:off x="1914526" y="1015940"/>
            <a:ext cx="35217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50 units of merchandise had cost $100 per unit.</a:t>
            </a:r>
            <a:endParaRPr lang="en-US" dirty="0">
              <a:solidFill>
                <a:prstClr val="black"/>
              </a:solidFill>
              <a:cs typeface="+mn-cs"/>
            </a:endParaRPr>
          </a:p>
        </p:txBody>
      </p:sp>
      <p:sp>
        <p:nvSpPr>
          <p:cNvPr id="103" name="Rectangle 102"/>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5-3 SOLUTION</a:t>
            </a:r>
            <a:endParaRPr lang="en-US" sz="2400" b="1" dirty="0">
              <a:solidFill>
                <a:prstClr val="white"/>
              </a:solidFill>
            </a:endParaRPr>
          </a:p>
        </p:txBody>
      </p:sp>
      <p:sp>
        <p:nvSpPr>
          <p:cNvPr id="104" name="Rounded Rectangle 103"/>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P2: </a:t>
            </a:r>
            <a:r>
              <a:rPr lang="en-US" sz="1100" dirty="0">
                <a:solidFill>
                  <a:prstClr val="black"/>
                </a:solidFill>
                <a:latin typeface="Calibri"/>
                <a:cs typeface="+mn-cs"/>
              </a:rPr>
              <a:t>Analyze and record transactions for merchandise sales using a perpetual system. </a:t>
            </a:r>
          </a:p>
        </p:txBody>
      </p:sp>
    </p:spTree>
    <p:extLst>
      <p:ext uri="{BB962C8B-B14F-4D97-AF65-F5344CB8AC3E}">
        <p14:creationId xmlns:p14="http://schemas.microsoft.com/office/powerpoint/2010/main" val="351212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5"/>
                                        </p:tgtEl>
                                        <p:attrNameLst>
                                          <p:attrName>style.visibility</p:attrName>
                                        </p:attrNameLst>
                                      </p:cBhvr>
                                      <p:to>
                                        <p:strVal val="visible"/>
                                      </p:to>
                                    </p:set>
                                    <p:animEffect transition="in" filter="fade">
                                      <p:cBhvr>
                                        <p:cTn id="58" dur="500"/>
                                        <p:tgtEl>
                                          <p:spTgt spid="2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4"/>
                                        </p:tgtEl>
                                        <p:attrNameLst>
                                          <p:attrName>style.visibility</p:attrName>
                                        </p:attrNameLst>
                                      </p:cBhvr>
                                      <p:to>
                                        <p:strVal val="visible"/>
                                      </p:to>
                                    </p:set>
                                    <p:animEffect transition="in" filter="fade">
                                      <p:cBhvr>
                                        <p:cTn id="63" dur="500"/>
                                        <p:tgtEl>
                                          <p:spTgt spid="2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2"/>
                                        </p:tgtEl>
                                        <p:attrNameLst>
                                          <p:attrName>style.visibility</p:attrName>
                                        </p:attrNameLst>
                                      </p:cBhvr>
                                      <p:to>
                                        <p:strVal val="visible"/>
                                      </p:to>
                                    </p:set>
                                    <p:animEffect transition="in" filter="fade">
                                      <p:cBhvr>
                                        <p:cTn id="66" dur="500"/>
                                        <p:tgtEl>
                                          <p:spTgt spid="28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83"/>
                                        </p:tgtEl>
                                        <p:attrNameLst>
                                          <p:attrName>style.visibility</p:attrName>
                                        </p:attrNameLst>
                                      </p:cBhvr>
                                      <p:to>
                                        <p:strVal val="visible"/>
                                      </p:to>
                                    </p:set>
                                    <p:animEffect transition="in" filter="fade">
                                      <p:cBhvr>
                                        <p:cTn id="71" dur="500"/>
                                        <p:tgtEl>
                                          <p:spTgt spid="28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84"/>
                                        </p:tgtEl>
                                        <p:attrNameLst>
                                          <p:attrName>style.visibility</p:attrName>
                                        </p:attrNameLst>
                                      </p:cBhvr>
                                      <p:to>
                                        <p:strVal val="visible"/>
                                      </p:to>
                                    </p:set>
                                    <p:animEffect transition="in" filter="fade">
                                      <p:cBhvr>
                                        <p:cTn id="76" dur="500"/>
                                        <p:tgtEl>
                                          <p:spTgt spid="28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86"/>
                                        </p:tgtEl>
                                        <p:attrNameLst>
                                          <p:attrName>style.visibility</p:attrName>
                                        </p:attrNameLst>
                                      </p:cBhvr>
                                      <p:to>
                                        <p:strVal val="visible"/>
                                      </p:to>
                                    </p:set>
                                    <p:animEffect transition="in" filter="fade">
                                      <p:cBhvr>
                                        <p:cTn id="81" dur="500"/>
                                        <p:tgtEl>
                                          <p:spTgt spid="28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85"/>
                                        </p:tgtEl>
                                        <p:attrNameLst>
                                          <p:attrName>style.visibility</p:attrName>
                                        </p:attrNameLst>
                                      </p:cBhvr>
                                      <p:to>
                                        <p:strVal val="visible"/>
                                      </p:to>
                                    </p:set>
                                    <p:animEffect transition="in" filter="fade">
                                      <p:cBhvr>
                                        <p:cTn id="86" dur="500"/>
                                        <p:tgtEl>
                                          <p:spTgt spid="28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87"/>
                                        </p:tgtEl>
                                        <p:attrNameLst>
                                          <p:attrName>style.visibility</p:attrName>
                                        </p:attrNameLst>
                                      </p:cBhvr>
                                      <p:to>
                                        <p:strVal val="visible"/>
                                      </p:to>
                                    </p:set>
                                    <p:animEffect transition="in" filter="fade">
                                      <p:cBhvr>
                                        <p:cTn id="89"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5" grpId="0"/>
      <p:bldP spid="26" grpId="0"/>
      <p:bldP spid="27" grpId="0"/>
      <p:bldP spid="28" grpId="0"/>
      <p:bldP spid="29" grpId="0"/>
      <p:bldP spid="30" grpId="0"/>
      <p:bldP spid="31" grpId="0"/>
      <p:bldP spid="224" grpId="0"/>
      <p:bldP spid="225" grpId="0"/>
      <p:bldP spid="282" grpId="0"/>
      <p:bldP spid="283" grpId="0"/>
      <p:bldP spid="284" grpId="0"/>
      <p:bldP spid="285" grpId="0"/>
      <p:bldP spid="286" grpId="0"/>
      <p:bldP spid="28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3" name="Rectangle 112"/>
          <p:cNvSpPr>
            <a:spLocks noChangeArrowheads="1"/>
          </p:cNvSpPr>
          <p:nvPr/>
        </p:nvSpPr>
        <p:spPr bwMode="auto">
          <a:xfrm>
            <a:off x="1198563" y="617477"/>
            <a:ext cx="5358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Jun. 11</a:t>
            </a:r>
            <a:endParaRPr lang="en-US" dirty="0">
              <a:solidFill>
                <a:prstClr val="black"/>
              </a:solidFill>
              <a:cs typeface="+mn-cs"/>
            </a:endParaRPr>
          </a:p>
        </p:txBody>
      </p:sp>
      <p:sp>
        <p:nvSpPr>
          <p:cNvPr id="114" name="Rectangle 113"/>
          <p:cNvSpPr>
            <a:spLocks noChangeArrowheads="1"/>
          </p:cNvSpPr>
          <p:nvPr/>
        </p:nvSpPr>
        <p:spPr bwMode="auto">
          <a:xfrm>
            <a:off x="1198563" y="1052482"/>
            <a:ext cx="54822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Jun. 14</a:t>
            </a:r>
            <a:endParaRPr lang="en-US" dirty="0">
              <a:solidFill>
                <a:prstClr val="black"/>
              </a:solidFill>
              <a:cs typeface="+mn-cs"/>
            </a:endParaRPr>
          </a:p>
        </p:txBody>
      </p:sp>
      <p:sp>
        <p:nvSpPr>
          <p:cNvPr id="115" name="Rectangle 65"/>
          <p:cNvSpPr>
            <a:spLocks noChangeArrowheads="1"/>
          </p:cNvSpPr>
          <p:nvPr/>
        </p:nvSpPr>
        <p:spPr bwMode="auto">
          <a:xfrm>
            <a:off x="1914526" y="617477"/>
            <a:ext cx="53989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The seller receives the balance due from the June 1 sale to the customer</a:t>
            </a:r>
            <a:endParaRPr lang="en-US" dirty="0">
              <a:solidFill>
                <a:prstClr val="black"/>
              </a:solidFill>
              <a:cs typeface="+mn-cs"/>
            </a:endParaRPr>
          </a:p>
        </p:txBody>
      </p:sp>
      <p:sp>
        <p:nvSpPr>
          <p:cNvPr id="116" name="Rectangle 66"/>
          <p:cNvSpPr>
            <a:spLocks noChangeArrowheads="1"/>
          </p:cNvSpPr>
          <p:nvPr/>
        </p:nvSpPr>
        <p:spPr bwMode="auto">
          <a:xfrm>
            <a:off x="1914526" y="812739"/>
            <a:ext cx="21079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less returns and allowances.</a:t>
            </a:r>
            <a:endParaRPr lang="en-US" dirty="0">
              <a:solidFill>
                <a:prstClr val="black"/>
              </a:solidFill>
              <a:cs typeface="+mn-cs"/>
            </a:endParaRPr>
          </a:p>
        </p:txBody>
      </p:sp>
      <p:sp>
        <p:nvSpPr>
          <p:cNvPr id="117" name="Rectangle 74"/>
          <p:cNvSpPr>
            <a:spLocks noChangeArrowheads="1"/>
          </p:cNvSpPr>
          <p:nvPr/>
        </p:nvSpPr>
        <p:spPr bwMode="auto">
          <a:xfrm>
            <a:off x="1914526" y="1052482"/>
            <a:ext cx="54454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The customer discovers that 10 units have minor damage but keeps them </a:t>
            </a:r>
            <a:endParaRPr lang="en-US" dirty="0">
              <a:solidFill>
                <a:prstClr val="black"/>
              </a:solidFill>
              <a:cs typeface="+mn-cs"/>
            </a:endParaRPr>
          </a:p>
        </p:txBody>
      </p:sp>
      <p:sp>
        <p:nvSpPr>
          <p:cNvPr id="118" name="Rectangle 75"/>
          <p:cNvSpPr>
            <a:spLocks noChangeArrowheads="1"/>
          </p:cNvSpPr>
          <p:nvPr/>
        </p:nvSpPr>
        <p:spPr bwMode="auto">
          <a:xfrm>
            <a:off x="1914526" y="1247745"/>
            <a:ext cx="534922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because the seller sends a $50 cash payment allowance to compensate.</a:t>
            </a:r>
            <a:endParaRPr lang="en-US" dirty="0">
              <a:solidFill>
                <a:prstClr val="black"/>
              </a:solidFill>
              <a:cs typeface="+mn-cs"/>
            </a:endParaRPr>
          </a:p>
        </p:txBody>
      </p:sp>
      <p:sp>
        <p:nvSpPr>
          <p:cNvPr id="4" name="AutoShape 3"/>
          <p:cNvSpPr>
            <a:spLocks noChangeAspect="1" noChangeArrowheads="1" noTextEdit="1"/>
          </p:cNvSpPr>
          <p:nvPr/>
        </p:nvSpPr>
        <p:spPr bwMode="auto">
          <a:xfrm>
            <a:off x="1427163" y="1690688"/>
            <a:ext cx="6289675"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 name="Rectangle 5"/>
          <p:cNvSpPr>
            <a:spLocks noChangeArrowheads="1"/>
          </p:cNvSpPr>
          <p:nvPr/>
        </p:nvSpPr>
        <p:spPr bwMode="auto">
          <a:xfrm>
            <a:off x="1427163" y="1690688"/>
            <a:ext cx="6289675" cy="2508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 name="Rectangle 6"/>
          <p:cNvSpPr>
            <a:spLocks noChangeArrowheads="1"/>
          </p:cNvSpPr>
          <p:nvPr/>
        </p:nvSpPr>
        <p:spPr bwMode="auto">
          <a:xfrm>
            <a:off x="1731963" y="1712913"/>
            <a:ext cx="4683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cs typeface="+mn-cs"/>
              </a:rPr>
              <a:t>Date</a:t>
            </a:r>
            <a:endParaRPr lang="en-US" altLang="en-US">
              <a:solidFill>
                <a:prstClr val="black"/>
              </a:solidFill>
              <a:cs typeface="+mn-cs"/>
            </a:endParaRPr>
          </a:p>
        </p:txBody>
      </p:sp>
      <p:sp>
        <p:nvSpPr>
          <p:cNvPr id="8" name="Rectangle 7"/>
          <p:cNvSpPr>
            <a:spLocks noChangeArrowheads="1"/>
          </p:cNvSpPr>
          <p:nvPr/>
        </p:nvSpPr>
        <p:spPr bwMode="auto">
          <a:xfrm>
            <a:off x="6172201" y="1712913"/>
            <a:ext cx="5222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cs typeface="+mn-cs"/>
              </a:rPr>
              <a:t>Debit</a:t>
            </a:r>
            <a:endParaRPr lang="en-US" altLang="en-US">
              <a:solidFill>
                <a:prstClr val="black"/>
              </a:solidFill>
              <a:cs typeface="+mn-cs"/>
            </a:endParaRPr>
          </a:p>
        </p:txBody>
      </p:sp>
      <p:sp>
        <p:nvSpPr>
          <p:cNvPr id="9" name="Rectangle 8"/>
          <p:cNvSpPr>
            <a:spLocks noChangeArrowheads="1"/>
          </p:cNvSpPr>
          <p:nvPr/>
        </p:nvSpPr>
        <p:spPr bwMode="auto">
          <a:xfrm>
            <a:off x="6977063" y="1712913"/>
            <a:ext cx="587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cs typeface="+mn-cs"/>
              </a:rPr>
              <a:t>Credit</a:t>
            </a:r>
            <a:endParaRPr lang="en-US" altLang="en-US">
              <a:solidFill>
                <a:prstClr val="black"/>
              </a:solidFill>
              <a:cs typeface="+mn-cs"/>
            </a:endParaRPr>
          </a:p>
        </p:txBody>
      </p:sp>
      <p:sp>
        <p:nvSpPr>
          <p:cNvPr id="10" name="Rectangle 9"/>
          <p:cNvSpPr>
            <a:spLocks noChangeArrowheads="1"/>
          </p:cNvSpPr>
          <p:nvPr/>
        </p:nvSpPr>
        <p:spPr bwMode="auto">
          <a:xfrm>
            <a:off x="1698626" y="1952625"/>
            <a:ext cx="5556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Jun. 1</a:t>
            </a:r>
            <a:endParaRPr lang="en-US" altLang="en-US">
              <a:solidFill>
                <a:prstClr val="black"/>
              </a:solidFill>
              <a:cs typeface="+mn-cs"/>
            </a:endParaRPr>
          </a:p>
        </p:txBody>
      </p:sp>
      <p:sp>
        <p:nvSpPr>
          <p:cNvPr id="11" name="Rectangle 10"/>
          <p:cNvSpPr>
            <a:spLocks noChangeArrowheads="1"/>
          </p:cNvSpPr>
          <p:nvPr/>
        </p:nvSpPr>
        <p:spPr bwMode="auto">
          <a:xfrm>
            <a:off x="2493963" y="1952625"/>
            <a:ext cx="16002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Accounts recevable</a:t>
            </a:r>
            <a:endParaRPr lang="en-US" altLang="en-US">
              <a:solidFill>
                <a:prstClr val="black"/>
              </a:solidFill>
              <a:cs typeface="+mn-cs"/>
            </a:endParaRPr>
          </a:p>
        </p:txBody>
      </p:sp>
      <p:sp>
        <p:nvSpPr>
          <p:cNvPr id="12" name="Rectangle 11"/>
          <p:cNvSpPr>
            <a:spLocks noChangeArrowheads="1"/>
          </p:cNvSpPr>
          <p:nvPr/>
        </p:nvSpPr>
        <p:spPr bwMode="auto">
          <a:xfrm>
            <a:off x="6215063" y="1952625"/>
            <a:ext cx="5111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7,500</a:t>
            </a:r>
            <a:endParaRPr lang="en-US" altLang="en-US">
              <a:solidFill>
                <a:prstClr val="black"/>
              </a:solidFill>
              <a:cs typeface="+mn-cs"/>
            </a:endParaRPr>
          </a:p>
        </p:txBody>
      </p:sp>
      <p:sp>
        <p:nvSpPr>
          <p:cNvPr id="13" name="Rectangle 12"/>
          <p:cNvSpPr>
            <a:spLocks noChangeArrowheads="1"/>
          </p:cNvSpPr>
          <p:nvPr/>
        </p:nvSpPr>
        <p:spPr bwMode="auto">
          <a:xfrm>
            <a:off x="2733676" y="2170113"/>
            <a:ext cx="15890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Sales  (50 @ $150)</a:t>
            </a:r>
            <a:endParaRPr lang="en-US" altLang="en-US">
              <a:solidFill>
                <a:prstClr val="black"/>
              </a:solidFill>
              <a:cs typeface="+mn-cs"/>
            </a:endParaRPr>
          </a:p>
        </p:txBody>
      </p:sp>
      <p:sp>
        <p:nvSpPr>
          <p:cNvPr id="14" name="Rectangle 13"/>
          <p:cNvSpPr>
            <a:spLocks noChangeArrowheads="1"/>
          </p:cNvSpPr>
          <p:nvPr/>
        </p:nvSpPr>
        <p:spPr bwMode="auto">
          <a:xfrm>
            <a:off x="7183438" y="2170113"/>
            <a:ext cx="5111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7,500</a:t>
            </a:r>
            <a:endParaRPr lang="en-US" altLang="en-US">
              <a:solidFill>
                <a:prstClr val="black"/>
              </a:solidFill>
              <a:cs typeface="+mn-cs"/>
            </a:endParaRPr>
          </a:p>
        </p:txBody>
      </p:sp>
      <p:sp>
        <p:nvSpPr>
          <p:cNvPr id="15" name="Rectangle 14"/>
          <p:cNvSpPr>
            <a:spLocks noChangeArrowheads="1"/>
          </p:cNvSpPr>
          <p:nvPr/>
        </p:nvSpPr>
        <p:spPr bwMode="auto">
          <a:xfrm>
            <a:off x="1644651" y="2606675"/>
            <a:ext cx="652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Jun. 01</a:t>
            </a:r>
            <a:endParaRPr lang="en-US" altLang="en-US">
              <a:solidFill>
                <a:prstClr val="black"/>
              </a:solidFill>
              <a:cs typeface="+mn-cs"/>
            </a:endParaRPr>
          </a:p>
        </p:txBody>
      </p:sp>
      <p:sp>
        <p:nvSpPr>
          <p:cNvPr id="16" name="Rectangle 15"/>
          <p:cNvSpPr>
            <a:spLocks noChangeArrowheads="1"/>
          </p:cNvSpPr>
          <p:nvPr/>
        </p:nvSpPr>
        <p:spPr bwMode="auto">
          <a:xfrm>
            <a:off x="2493963" y="2606675"/>
            <a:ext cx="25463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Cost of goods sold (50 @ $100)</a:t>
            </a:r>
            <a:endParaRPr lang="en-US" altLang="en-US">
              <a:solidFill>
                <a:prstClr val="black"/>
              </a:solidFill>
              <a:cs typeface="+mn-cs"/>
            </a:endParaRPr>
          </a:p>
        </p:txBody>
      </p:sp>
      <p:sp>
        <p:nvSpPr>
          <p:cNvPr id="17" name="Rectangle 16"/>
          <p:cNvSpPr>
            <a:spLocks noChangeArrowheads="1"/>
          </p:cNvSpPr>
          <p:nvPr/>
        </p:nvSpPr>
        <p:spPr bwMode="auto">
          <a:xfrm>
            <a:off x="6215063" y="2606675"/>
            <a:ext cx="5111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5,000</a:t>
            </a:r>
            <a:endParaRPr lang="en-US" altLang="en-US">
              <a:solidFill>
                <a:prstClr val="black"/>
              </a:solidFill>
              <a:cs typeface="+mn-cs"/>
            </a:endParaRPr>
          </a:p>
        </p:txBody>
      </p:sp>
      <p:sp>
        <p:nvSpPr>
          <p:cNvPr id="18" name="Rectangle 17"/>
          <p:cNvSpPr>
            <a:spLocks noChangeArrowheads="1"/>
          </p:cNvSpPr>
          <p:nvPr/>
        </p:nvSpPr>
        <p:spPr bwMode="auto">
          <a:xfrm>
            <a:off x="2733676" y="2825750"/>
            <a:ext cx="18288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Merchandise inventory</a:t>
            </a:r>
            <a:endParaRPr lang="en-US" altLang="en-US">
              <a:solidFill>
                <a:prstClr val="black"/>
              </a:solidFill>
              <a:cs typeface="+mn-cs"/>
            </a:endParaRPr>
          </a:p>
        </p:txBody>
      </p:sp>
      <p:sp>
        <p:nvSpPr>
          <p:cNvPr id="19" name="Rectangle 18"/>
          <p:cNvSpPr>
            <a:spLocks noChangeArrowheads="1"/>
          </p:cNvSpPr>
          <p:nvPr/>
        </p:nvSpPr>
        <p:spPr bwMode="auto">
          <a:xfrm>
            <a:off x="7183438" y="2825750"/>
            <a:ext cx="5111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5,000</a:t>
            </a:r>
            <a:endParaRPr lang="en-US" altLang="en-US">
              <a:solidFill>
                <a:prstClr val="black"/>
              </a:solidFill>
              <a:cs typeface="+mn-cs"/>
            </a:endParaRPr>
          </a:p>
        </p:txBody>
      </p:sp>
      <p:sp>
        <p:nvSpPr>
          <p:cNvPr id="20" name="Rectangle 19"/>
          <p:cNvSpPr>
            <a:spLocks noChangeArrowheads="1"/>
          </p:cNvSpPr>
          <p:nvPr/>
        </p:nvSpPr>
        <p:spPr bwMode="auto">
          <a:xfrm>
            <a:off x="1644651" y="3260725"/>
            <a:ext cx="652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Jun. 07</a:t>
            </a:r>
            <a:endParaRPr lang="en-US" altLang="en-US">
              <a:solidFill>
                <a:prstClr val="black"/>
              </a:solidFill>
              <a:cs typeface="+mn-cs"/>
            </a:endParaRPr>
          </a:p>
        </p:txBody>
      </p:sp>
      <p:sp>
        <p:nvSpPr>
          <p:cNvPr id="21" name="Rectangle 20"/>
          <p:cNvSpPr>
            <a:spLocks noChangeArrowheads="1"/>
          </p:cNvSpPr>
          <p:nvPr/>
        </p:nvSpPr>
        <p:spPr bwMode="auto">
          <a:xfrm>
            <a:off x="2439988" y="3260725"/>
            <a:ext cx="327501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Sales returns and allowances (2 @ $150)</a:t>
            </a:r>
            <a:endParaRPr lang="en-US" altLang="en-US">
              <a:solidFill>
                <a:prstClr val="black"/>
              </a:solidFill>
              <a:cs typeface="+mn-cs"/>
            </a:endParaRPr>
          </a:p>
        </p:txBody>
      </p:sp>
      <p:sp>
        <p:nvSpPr>
          <p:cNvPr id="22" name="Rectangle 21"/>
          <p:cNvSpPr>
            <a:spLocks noChangeArrowheads="1"/>
          </p:cNvSpPr>
          <p:nvPr/>
        </p:nvSpPr>
        <p:spPr bwMode="auto">
          <a:xfrm>
            <a:off x="6356351" y="3260725"/>
            <a:ext cx="3698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300</a:t>
            </a:r>
            <a:endParaRPr lang="en-US" altLang="en-US">
              <a:solidFill>
                <a:prstClr val="black"/>
              </a:solidFill>
              <a:cs typeface="+mn-cs"/>
            </a:endParaRPr>
          </a:p>
        </p:txBody>
      </p:sp>
      <p:sp>
        <p:nvSpPr>
          <p:cNvPr id="23" name="Rectangle 22"/>
          <p:cNvSpPr>
            <a:spLocks noChangeArrowheads="1"/>
          </p:cNvSpPr>
          <p:nvPr/>
        </p:nvSpPr>
        <p:spPr bwMode="auto">
          <a:xfrm>
            <a:off x="2787651" y="3479800"/>
            <a:ext cx="16002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Accounts recevable</a:t>
            </a:r>
            <a:endParaRPr lang="en-US" altLang="en-US">
              <a:solidFill>
                <a:prstClr val="black"/>
              </a:solidFill>
              <a:cs typeface="+mn-cs"/>
            </a:endParaRPr>
          </a:p>
        </p:txBody>
      </p:sp>
      <p:sp>
        <p:nvSpPr>
          <p:cNvPr id="24" name="Rectangle 23"/>
          <p:cNvSpPr>
            <a:spLocks noChangeArrowheads="1"/>
          </p:cNvSpPr>
          <p:nvPr/>
        </p:nvSpPr>
        <p:spPr bwMode="auto">
          <a:xfrm>
            <a:off x="7324726" y="3479800"/>
            <a:ext cx="3698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300</a:t>
            </a:r>
            <a:endParaRPr lang="en-US" altLang="en-US">
              <a:solidFill>
                <a:prstClr val="black"/>
              </a:solidFill>
              <a:cs typeface="+mn-cs"/>
            </a:endParaRPr>
          </a:p>
        </p:txBody>
      </p:sp>
      <p:sp>
        <p:nvSpPr>
          <p:cNvPr id="25" name="Rectangle 24"/>
          <p:cNvSpPr>
            <a:spLocks noChangeArrowheads="1"/>
          </p:cNvSpPr>
          <p:nvPr/>
        </p:nvSpPr>
        <p:spPr bwMode="auto">
          <a:xfrm>
            <a:off x="1644651" y="3916363"/>
            <a:ext cx="652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Jun. 07</a:t>
            </a:r>
            <a:endParaRPr lang="en-US" altLang="en-US">
              <a:solidFill>
                <a:prstClr val="black"/>
              </a:solidFill>
              <a:cs typeface="+mn-cs"/>
            </a:endParaRPr>
          </a:p>
        </p:txBody>
      </p:sp>
      <p:sp>
        <p:nvSpPr>
          <p:cNvPr id="26" name="Rectangle 25"/>
          <p:cNvSpPr>
            <a:spLocks noChangeArrowheads="1"/>
          </p:cNvSpPr>
          <p:nvPr/>
        </p:nvSpPr>
        <p:spPr bwMode="auto">
          <a:xfrm>
            <a:off x="2493963" y="3916363"/>
            <a:ext cx="27527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Merchandise inventory (2 @ $100)</a:t>
            </a:r>
            <a:endParaRPr lang="en-US" altLang="en-US">
              <a:solidFill>
                <a:prstClr val="black"/>
              </a:solidFill>
              <a:cs typeface="+mn-cs"/>
            </a:endParaRPr>
          </a:p>
        </p:txBody>
      </p:sp>
      <p:sp>
        <p:nvSpPr>
          <p:cNvPr id="27" name="Rectangle 26"/>
          <p:cNvSpPr>
            <a:spLocks noChangeArrowheads="1"/>
          </p:cNvSpPr>
          <p:nvPr/>
        </p:nvSpPr>
        <p:spPr bwMode="auto">
          <a:xfrm>
            <a:off x="6356351" y="3916363"/>
            <a:ext cx="3698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200</a:t>
            </a:r>
            <a:endParaRPr lang="en-US" altLang="en-US">
              <a:solidFill>
                <a:prstClr val="black"/>
              </a:solidFill>
              <a:cs typeface="+mn-cs"/>
            </a:endParaRPr>
          </a:p>
        </p:txBody>
      </p:sp>
      <p:sp>
        <p:nvSpPr>
          <p:cNvPr id="28" name="Rectangle 27"/>
          <p:cNvSpPr>
            <a:spLocks noChangeArrowheads="1"/>
          </p:cNvSpPr>
          <p:nvPr/>
        </p:nvSpPr>
        <p:spPr bwMode="auto">
          <a:xfrm>
            <a:off x="2733676" y="4133850"/>
            <a:ext cx="15668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Cost of goods sold </a:t>
            </a:r>
            <a:endParaRPr lang="en-US" altLang="en-US">
              <a:solidFill>
                <a:prstClr val="black"/>
              </a:solidFill>
              <a:cs typeface="+mn-cs"/>
            </a:endParaRPr>
          </a:p>
        </p:txBody>
      </p:sp>
      <p:sp>
        <p:nvSpPr>
          <p:cNvPr id="29" name="Rectangle 28"/>
          <p:cNvSpPr>
            <a:spLocks noChangeArrowheads="1"/>
          </p:cNvSpPr>
          <p:nvPr/>
        </p:nvSpPr>
        <p:spPr bwMode="auto">
          <a:xfrm>
            <a:off x="7324726" y="4133850"/>
            <a:ext cx="3698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200</a:t>
            </a:r>
            <a:endParaRPr lang="en-US" altLang="en-US">
              <a:solidFill>
                <a:prstClr val="black"/>
              </a:solidFill>
              <a:cs typeface="+mn-cs"/>
            </a:endParaRPr>
          </a:p>
        </p:txBody>
      </p:sp>
      <p:sp>
        <p:nvSpPr>
          <p:cNvPr id="30" name="Rectangle 29"/>
          <p:cNvSpPr>
            <a:spLocks noChangeArrowheads="1"/>
          </p:cNvSpPr>
          <p:nvPr/>
        </p:nvSpPr>
        <p:spPr bwMode="auto">
          <a:xfrm>
            <a:off x="1644651" y="4570413"/>
            <a:ext cx="652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Jun. 11</a:t>
            </a:r>
            <a:endParaRPr lang="en-US" altLang="en-US" dirty="0">
              <a:solidFill>
                <a:prstClr val="black"/>
              </a:solidFill>
              <a:cs typeface="+mn-cs"/>
            </a:endParaRPr>
          </a:p>
        </p:txBody>
      </p:sp>
      <p:sp>
        <p:nvSpPr>
          <p:cNvPr id="31" name="Rectangle 30"/>
          <p:cNvSpPr>
            <a:spLocks noChangeArrowheads="1"/>
          </p:cNvSpPr>
          <p:nvPr/>
        </p:nvSpPr>
        <p:spPr bwMode="auto">
          <a:xfrm>
            <a:off x="2439988" y="4570413"/>
            <a:ext cx="4794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Cash</a:t>
            </a:r>
            <a:endParaRPr lang="en-US" altLang="en-US">
              <a:solidFill>
                <a:prstClr val="black"/>
              </a:solidFill>
              <a:cs typeface="+mn-cs"/>
            </a:endParaRPr>
          </a:p>
        </p:txBody>
      </p:sp>
      <p:sp>
        <p:nvSpPr>
          <p:cNvPr id="224" name="Rectangle 31"/>
          <p:cNvSpPr>
            <a:spLocks noChangeArrowheads="1"/>
          </p:cNvSpPr>
          <p:nvPr/>
        </p:nvSpPr>
        <p:spPr bwMode="auto">
          <a:xfrm>
            <a:off x="6215063" y="4570413"/>
            <a:ext cx="5111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7,056</a:t>
            </a:r>
            <a:endParaRPr lang="en-US" altLang="en-US">
              <a:solidFill>
                <a:prstClr val="black"/>
              </a:solidFill>
              <a:cs typeface="+mn-cs"/>
            </a:endParaRPr>
          </a:p>
        </p:txBody>
      </p:sp>
      <p:sp>
        <p:nvSpPr>
          <p:cNvPr id="225" name="Rectangle 32"/>
          <p:cNvSpPr>
            <a:spLocks noChangeArrowheads="1"/>
          </p:cNvSpPr>
          <p:nvPr/>
        </p:nvSpPr>
        <p:spPr bwMode="auto">
          <a:xfrm>
            <a:off x="2439988" y="4787900"/>
            <a:ext cx="24272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Sales discounts ($7,200 x .02)</a:t>
            </a:r>
            <a:endParaRPr lang="en-US" altLang="en-US">
              <a:solidFill>
                <a:prstClr val="black"/>
              </a:solidFill>
              <a:cs typeface="+mn-cs"/>
            </a:endParaRPr>
          </a:p>
        </p:txBody>
      </p:sp>
      <p:sp>
        <p:nvSpPr>
          <p:cNvPr id="282" name="Rectangle 33"/>
          <p:cNvSpPr>
            <a:spLocks noChangeArrowheads="1"/>
          </p:cNvSpPr>
          <p:nvPr/>
        </p:nvSpPr>
        <p:spPr bwMode="auto">
          <a:xfrm>
            <a:off x="6356351" y="4787900"/>
            <a:ext cx="3698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144</a:t>
            </a:r>
            <a:endParaRPr lang="en-US" altLang="en-US">
              <a:solidFill>
                <a:prstClr val="black"/>
              </a:solidFill>
              <a:cs typeface="+mn-cs"/>
            </a:endParaRPr>
          </a:p>
        </p:txBody>
      </p:sp>
      <p:sp>
        <p:nvSpPr>
          <p:cNvPr id="283" name="Rectangle 34"/>
          <p:cNvSpPr>
            <a:spLocks noChangeArrowheads="1"/>
          </p:cNvSpPr>
          <p:nvPr/>
        </p:nvSpPr>
        <p:spPr bwMode="auto">
          <a:xfrm>
            <a:off x="2787651" y="5006975"/>
            <a:ext cx="28844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Accounts receivable ($7,500 - $300)</a:t>
            </a:r>
            <a:endParaRPr lang="en-US" altLang="en-US">
              <a:solidFill>
                <a:prstClr val="black"/>
              </a:solidFill>
              <a:cs typeface="+mn-cs"/>
            </a:endParaRPr>
          </a:p>
        </p:txBody>
      </p:sp>
      <p:sp>
        <p:nvSpPr>
          <p:cNvPr id="284" name="Rectangle 35"/>
          <p:cNvSpPr>
            <a:spLocks noChangeArrowheads="1"/>
          </p:cNvSpPr>
          <p:nvPr/>
        </p:nvSpPr>
        <p:spPr bwMode="auto">
          <a:xfrm>
            <a:off x="7183438" y="5006975"/>
            <a:ext cx="5111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7,200</a:t>
            </a:r>
            <a:endParaRPr lang="en-US" altLang="en-US">
              <a:solidFill>
                <a:prstClr val="black"/>
              </a:solidFill>
              <a:cs typeface="+mn-cs"/>
            </a:endParaRPr>
          </a:p>
        </p:txBody>
      </p:sp>
      <p:sp>
        <p:nvSpPr>
          <p:cNvPr id="285" name="Rectangle 36"/>
          <p:cNvSpPr>
            <a:spLocks noChangeArrowheads="1"/>
          </p:cNvSpPr>
          <p:nvPr/>
        </p:nvSpPr>
        <p:spPr bwMode="auto">
          <a:xfrm>
            <a:off x="1644651" y="5443538"/>
            <a:ext cx="652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Jun. 14</a:t>
            </a:r>
            <a:endParaRPr lang="en-US" altLang="en-US" dirty="0">
              <a:solidFill>
                <a:prstClr val="black"/>
              </a:solidFill>
              <a:cs typeface="+mn-cs"/>
            </a:endParaRPr>
          </a:p>
        </p:txBody>
      </p:sp>
      <p:sp>
        <p:nvSpPr>
          <p:cNvPr id="286" name="Rectangle 37"/>
          <p:cNvSpPr>
            <a:spLocks noChangeArrowheads="1"/>
          </p:cNvSpPr>
          <p:nvPr/>
        </p:nvSpPr>
        <p:spPr bwMode="auto">
          <a:xfrm>
            <a:off x="2493963" y="5443538"/>
            <a:ext cx="23510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Sales returns and allowances</a:t>
            </a:r>
            <a:endParaRPr lang="en-US" altLang="en-US">
              <a:solidFill>
                <a:prstClr val="black"/>
              </a:solidFill>
              <a:cs typeface="+mn-cs"/>
            </a:endParaRPr>
          </a:p>
        </p:txBody>
      </p:sp>
      <p:sp>
        <p:nvSpPr>
          <p:cNvPr id="287" name="Rectangle 38"/>
          <p:cNvSpPr>
            <a:spLocks noChangeArrowheads="1"/>
          </p:cNvSpPr>
          <p:nvPr/>
        </p:nvSpPr>
        <p:spPr bwMode="auto">
          <a:xfrm>
            <a:off x="6454776" y="5443538"/>
            <a:ext cx="271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50</a:t>
            </a:r>
            <a:endParaRPr lang="en-US" altLang="en-US">
              <a:solidFill>
                <a:prstClr val="black"/>
              </a:solidFill>
              <a:cs typeface="+mn-cs"/>
            </a:endParaRPr>
          </a:p>
        </p:txBody>
      </p:sp>
      <p:sp>
        <p:nvSpPr>
          <p:cNvPr id="320" name="Rectangle 39"/>
          <p:cNvSpPr>
            <a:spLocks noChangeArrowheads="1"/>
          </p:cNvSpPr>
          <p:nvPr/>
        </p:nvSpPr>
        <p:spPr bwMode="auto">
          <a:xfrm>
            <a:off x="2787651" y="5661025"/>
            <a:ext cx="4794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Cash</a:t>
            </a:r>
            <a:endParaRPr lang="en-US" altLang="en-US">
              <a:solidFill>
                <a:prstClr val="black"/>
              </a:solidFill>
              <a:cs typeface="+mn-cs"/>
            </a:endParaRPr>
          </a:p>
        </p:txBody>
      </p:sp>
      <p:sp>
        <p:nvSpPr>
          <p:cNvPr id="321" name="Rectangle 40"/>
          <p:cNvSpPr>
            <a:spLocks noChangeArrowheads="1"/>
          </p:cNvSpPr>
          <p:nvPr/>
        </p:nvSpPr>
        <p:spPr bwMode="auto">
          <a:xfrm>
            <a:off x="7423151" y="5661025"/>
            <a:ext cx="271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50</a:t>
            </a:r>
            <a:endParaRPr lang="en-US" altLang="en-US">
              <a:solidFill>
                <a:prstClr val="black"/>
              </a:solidFill>
              <a:cs typeface="+mn-cs"/>
            </a:endParaRPr>
          </a:p>
        </p:txBody>
      </p:sp>
      <p:sp>
        <p:nvSpPr>
          <p:cNvPr id="340" name="Rectangle 41"/>
          <p:cNvSpPr>
            <a:spLocks noChangeArrowheads="1"/>
          </p:cNvSpPr>
          <p:nvPr/>
        </p:nvSpPr>
        <p:spPr bwMode="auto">
          <a:xfrm>
            <a:off x="3560763" y="1712913"/>
            <a:ext cx="14144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cs typeface="+mn-cs"/>
              </a:rPr>
              <a:t>General Journal</a:t>
            </a:r>
            <a:endParaRPr lang="en-US" altLang="en-US">
              <a:solidFill>
                <a:prstClr val="black"/>
              </a:solidFill>
              <a:cs typeface="+mn-cs"/>
            </a:endParaRPr>
          </a:p>
        </p:txBody>
      </p:sp>
      <p:sp>
        <p:nvSpPr>
          <p:cNvPr id="341" name="Rectangle 42"/>
          <p:cNvSpPr>
            <a:spLocks noChangeArrowheads="1"/>
          </p:cNvSpPr>
          <p:nvPr/>
        </p:nvSpPr>
        <p:spPr bwMode="auto">
          <a:xfrm>
            <a:off x="1416051" y="1679576"/>
            <a:ext cx="22225" cy="261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2" name="Line 43"/>
          <p:cNvSpPr>
            <a:spLocks noChangeShapeType="1"/>
          </p:cNvSpPr>
          <p:nvPr/>
        </p:nvSpPr>
        <p:spPr bwMode="auto">
          <a:xfrm>
            <a:off x="2395538" y="1701800"/>
            <a:ext cx="0" cy="2174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3" name="Rectangle 44"/>
          <p:cNvSpPr>
            <a:spLocks noChangeArrowheads="1"/>
          </p:cNvSpPr>
          <p:nvPr/>
        </p:nvSpPr>
        <p:spPr bwMode="auto">
          <a:xfrm>
            <a:off x="2395538" y="1701800"/>
            <a:ext cx="11113" cy="2174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4" name="Line 45"/>
          <p:cNvSpPr>
            <a:spLocks noChangeShapeType="1"/>
          </p:cNvSpPr>
          <p:nvPr/>
        </p:nvSpPr>
        <p:spPr bwMode="auto">
          <a:xfrm>
            <a:off x="6019801" y="1701800"/>
            <a:ext cx="0" cy="2174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5" name="Rectangle 46"/>
          <p:cNvSpPr>
            <a:spLocks noChangeArrowheads="1"/>
          </p:cNvSpPr>
          <p:nvPr/>
        </p:nvSpPr>
        <p:spPr bwMode="auto">
          <a:xfrm>
            <a:off x="6019801" y="1701800"/>
            <a:ext cx="11113" cy="2174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6" name="Line 47"/>
          <p:cNvSpPr>
            <a:spLocks noChangeShapeType="1"/>
          </p:cNvSpPr>
          <p:nvPr/>
        </p:nvSpPr>
        <p:spPr bwMode="auto">
          <a:xfrm>
            <a:off x="6737351" y="1701800"/>
            <a:ext cx="0" cy="2174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7" name="Rectangle 48"/>
          <p:cNvSpPr>
            <a:spLocks noChangeArrowheads="1"/>
          </p:cNvSpPr>
          <p:nvPr/>
        </p:nvSpPr>
        <p:spPr bwMode="auto">
          <a:xfrm>
            <a:off x="6737351" y="1701800"/>
            <a:ext cx="11113" cy="2174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8" name="Rectangle 49"/>
          <p:cNvSpPr>
            <a:spLocks noChangeArrowheads="1"/>
          </p:cNvSpPr>
          <p:nvPr/>
        </p:nvSpPr>
        <p:spPr bwMode="auto">
          <a:xfrm>
            <a:off x="7694613" y="1701800"/>
            <a:ext cx="22225" cy="239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9" name="Line 50"/>
          <p:cNvSpPr>
            <a:spLocks noChangeShapeType="1"/>
          </p:cNvSpPr>
          <p:nvPr/>
        </p:nvSpPr>
        <p:spPr bwMode="auto">
          <a:xfrm>
            <a:off x="1427163" y="1941513"/>
            <a:ext cx="0" cy="4144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0" name="Rectangle 51"/>
          <p:cNvSpPr>
            <a:spLocks noChangeArrowheads="1"/>
          </p:cNvSpPr>
          <p:nvPr/>
        </p:nvSpPr>
        <p:spPr bwMode="auto">
          <a:xfrm>
            <a:off x="1427163" y="1941513"/>
            <a:ext cx="11113" cy="4144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51" name="Line 52"/>
          <p:cNvSpPr>
            <a:spLocks noChangeShapeType="1"/>
          </p:cNvSpPr>
          <p:nvPr/>
        </p:nvSpPr>
        <p:spPr bwMode="auto">
          <a:xfrm>
            <a:off x="2395538" y="1941513"/>
            <a:ext cx="0" cy="4144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6" name="Rectangle 53"/>
          <p:cNvSpPr>
            <a:spLocks noChangeArrowheads="1"/>
          </p:cNvSpPr>
          <p:nvPr/>
        </p:nvSpPr>
        <p:spPr bwMode="auto">
          <a:xfrm>
            <a:off x="2395538" y="1941513"/>
            <a:ext cx="11113" cy="4144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7" name="Line 54"/>
          <p:cNvSpPr>
            <a:spLocks noChangeShapeType="1"/>
          </p:cNvSpPr>
          <p:nvPr/>
        </p:nvSpPr>
        <p:spPr bwMode="auto">
          <a:xfrm>
            <a:off x="6019801" y="1941513"/>
            <a:ext cx="0" cy="4144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8" name="Rectangle 55"/>
          <p:cNvSpPr>
            <a:spLocks noChangeArrowheads="1"/>
          </p:cNvSpPr>
          <p:nvPr/>
        </p:nvSpPr>
        <p:spPr bwMode="auto">
          <a:xfrm>
            <a:off x="6019801" y="1941513"/>
            <a:ext cx="11113" cy="4144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9" name="Line 56"/>
          <p:cNvSpPr>
            <a:spLocks noChangeShapeType="1"/>
          </p:cNvSpPr>
          <p:nvPr/>
        </p:nvSpPr>
        <p:spPr bwMode="auto">
          <a:xfrm>
            <a:off x="6737351" y="1941513"/>
            <a:ext cx="0" cy="4144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0" name="Rectangle 57"/>
          <p:cNvSpPr>
            <a:spLocks noChangeArrowheads="1"/>
          </p:cNvSpPr>
          <p:nvPr/>
        </p:nvSpPr>
        <p:spPr bwMode="auto">
          <a:xfrm>
            <a:off x="6737351" y="1941513"/>
            <a:ext cx="11113" cy="4144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1" name="Line 58"/>
          <p:cNvSpPr>
            <a:spLocks noChangeShapeType="1"/>
          </p:cNvSpPr>
          <p:nvPr/>
        </p:nvSpPr>
        <p:spPr bwMode="auto">
          <a:xfrm>
            <a:off x="7705726" y="1941513"/>
            <a:ext cx="0" cy="4144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2" name="Rectangle 59"/>
          <p:cNvSpPr>
            <a:spLocks noChangeArrowheads="1"/>
          </p:cNvSpPr>
          <p:nvPr/>
        </p:nvSpPr>
        <p:spPr bwMode="auto">
          <a:xfrm>
            <a:off x="7705726" y="1941513"/>
            <a:ext cx="11113" cy="4144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3" name="Rectangle 60"/>
          <p:cNvSpPr>
            <a:spLocks noChangeArrowheads="1"/>
          </p:cNvSpPr>
          <p:nvPr/>
        </p:nvSpPr>
        <p:spPr bwMode="auto">
          <a:xfrm>
            <a:off x="1438276" y="1679576"/>
            <a:ext cx="627856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4" name="Rectangle 61"/>
          <p:cNvSpPr>
            <a:spLocks noChangeArrowheads="1"/>
          </p:cNvSpPr>
          <p:nvPr/>
        </p:nvSpPr>
        <p:spPr bwMode="auto">
          <a:xfrm>
            <a:off x="1438276" y="1919288"/>
            <a:ext cx="627856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5" name="Line 62"/>
          <p:cNvSpPr>
            <a:spLocks noChangeShapeType="1"/>
          </p:cNvSpPr>
          <p:nvPr/>
        </p:nvSpPr>
        <p:spPr bwMode="auto">
          <a:xfrm>
            <a:off x="1438276" y="2149475"/>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6" name="Rectangle 63"/>
          <p:cNvSpPr>
            <a:spLocks noChangeArrowheads="1"/>
          </p:cNvSpPr>
          <p:nvPr/>
        </p:nvSpPr>
        <p:spPr bwMode="auto">
          <a:xfrm>
            <a:off x="1438276" y="2149475"/>
            <a:ext cx="62785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7" name="Line 64"/>
          <p:cNvSpPr>
            <a:spLocks noChangeShapeType="1"/>
          </p:cNvSpPr>
          <p:nvPr/>
        </p:nvSpPr>
        <p:spPr bwMode="auto">
          <a:xfrm>
            <a:off x="1438276" y="2366963"/>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8" name="Rectangle 65"/>
          <p:cNvSpPr>
            <a:spLocks noChangeArrowheads="1"/>
          </p:cNvSpPr>
          <p:nvPr/>
        </p:nvSpPr>
        <p:spPr bwMode="auto">
          <a:xfrm>
            <a:off x="1438276" y="2366963"/>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9" name="Line 66"/>
          <p:cNvSpPr>
            <a:spLocks noChangeShapeType="1"/>
          </p:cNvSpPr>
          <p:nvPr/>
        </p:nvSpPr>
        <p:spPr bwMode="auto">
          <a:xfrm>
            <a:off x="1438276" y="2584450"/>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0" name="Rectangle 67"/>
          <p:cNvSpPr>
            <a:spLocks noChangeArrowheads="1"/>
          </p:cNvSpPr>
          <p:nvPr/>
        </p:nvSpPr>
        <p:spPr bwMode="auto">
          <a:xfrm>
            <a:off x="1438276" y="2584450"/>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1" name="Line 68"/>
          <p:cNvSpPr>
            <a:spLocks noChangeShapeType="1"/>
          </p:cNvSpPr>
          <p:nvPr/>
        </p:nvSpPr>
        <p:spPr bwMode="auto">
          <a:xfrm>
            <a:off x="1438276" y="2803525"/>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2" name="Rectangle 69"/>
          <p:cNvSpPr>
            <a:spLocks noChangeArrowheads="1"/>
          </p:cNvSpPr>
          <p:nvPr/>
        </p:nvSpPr>
        <p:spPr bwMode="auto">
          <a:xfrm>
            <a:off x="1438276" y="2803525"/>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9" name="Line 70"/>
          <p:cNvSpPr>
            <a:spLocks noChangeShapeType="1"/>
          </p:cNvSpPr>
          <p:nvPr/>
        </p:nvSpPr>
        <p:spPr bwMode="auto">
          <a:xfrm>
            <a:off x="1438276" y="3021013"/>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0" name="Rectangle 71"/>
          <p:cNvSpPr>
            <a:spLocks noChangeArrowheads="1"/>
          </p:cNvSpPr>
          <p:nvPr/>
        </p:nvSpPr>
        <p:spPr bwMode="auto">
          <a:xfrm>
            <a:off x="1438276" y="3021013"/>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1" name="Line 72"/>
          <p:cNvSpPr>
            <a:spLocks noChangeShapeType="1"/>
          </p:cNvSpPr>
          <p:nvPr/>
        </p:nvSpPr>
        <p:spPr bwMode="auto">
          <a:xfrm>
            <a:off x="1438276" y="3240088"/>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2" name="Rectangle 73"/>
          <p:cNvSpPr>
            <a:spLocks noChangeArrowheads="1"/>
          </p:cNvSpPr>
          <p:nvPr/>
        </p:nvSpPr>
        <p:spPr bwMode="auto">
          <a:xfrm>
            <a:off x="1438276" y="3240088"/>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3" name="Line 74"/>
          <p:cNvSpPr>
            <a:spLocks noChangeShapeType="1"/>
          </p:cNvSpPr>
          <p:nvPr/>
        </p:nvSpPr>
        <p:spPr bwMode="auto">
          <a:xfrm>
            <a:off x="1438276" y="3457575"/>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4" name="Rectangle 75"/>
          <p:cNvSpPr>
            <a:spLocks noChangeArrowheads="1"/>
          </p:cNvSpPr>
          <p:nvPr/>
        </p:nvSpPr>
        <p:spPr bwMode="auto">
          <a:xfrm>
            <a:off x="1438276" y="3457575"/>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5" name="Line 76"/>
          <p:cNvSpPr>
            <a:spLocks noChangeShapeType="1"/>
          </p:cNvSpPr>
          <p:nvPr/>
        </p:nvSpPr>
        <p:spPr bwMode="auto">
          <a:xfrm>
            <a:off x="1438276" y="3675063"/>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6" name="Rectangle 77"/>
          <p:cNvSpPr>
            <a:spLocks noChangeArrowheads="1"/>
          </p:cNvSpPr>
          <p:nvPr/>
        </p:nvSpPr>
        <p:spPr bwMode="auto">
          <a:xfrm>
            <a:off x="1438276" y="3675063"/>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7" name="Line 78"/>
          <p:cNvSpPr>
            <a:spLocks noChangeShapeType="1"/>
          </p:cNvSpPr>
          <p:nvPr/>
        </p:nvSpPr>
        <p:spPr bwMode="auto">
          <a:xfrm>
            <a:off x="1438276" y="3894138"/>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8" name="Rectangle 79"/>
          <p:cNvSpPr>
            <a:spLocks noChangeArrowheads="1"/>
          </p:cNvSpPr>
          <p:nvPr/>
        </p:nvSpPr>
        <p:spPr bwMode="auto">
          <a:xfrm>
            <a:off x="1438276" y="3894138"/>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9" name="Line 80"/>
          <p:cNvSpPr>
            <a:spLocks noChangeShapeType="1"/>
          </p:cNvSpPr>
          <p:nvPr/>
        </p:nvSpPr>
        <p:spPr bwMode="auto">
          <a:xfrm>
            <a:off x="1438276" y="4111625"/>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0" name="Rectangle 81"/>
          <p:cNvSpPr>
            <a:spLocks noChangeArrowheads="1"/>
          </p:cNvSpPr>
          <p:nvPr/>
        </p:nvSpPr>
        <p:spPr bwMode="auto">
          <a:xfrm>
            <a:off x="1438276" y="4111625"/>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1" name="Line 82"/>
          <p:cNvSpPr>
            <a:spLocks noChangeShapeType="1"/>
          </p:cNvSpPr>
          <p:nvPr/>
        </p:nvSpPr>
        <p:spPr bwMode="auto">
          <a:xfrm>
            <a:off x="1438276" y="4330700"/>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2" name="Rectangle 83"/>
          <p:cNvSpPr>
            <a:spLocks noChangeArrowheads="1"/>
          </p:cNvSpPr>
          <p:nvPr/>
        </p:nvSpPr>
        <p:spPr bwMode="auto">
          <a:xfrm>
            <a:off x="1438276" y="4330700"/>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3" name="Line 84"/>
          <p:cNvSpPr>
            <a:spLocks noChangeShapeType="1"/>
          </p:cNvSpPr>
          <p:nvPr/>
        </p:nvSpPr>
        <p:spPr bwMode="auto">
          <a:xfrm>
            <a:off x="1438276" y="4548188"/>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4" name="Rectangle 85"/>
          <p:cNvSpPr>
            <a:spLocks noChangeArrowheads="1"/>
          </p:cNvSpPr>
          <p:nvPr/>
        </p:nvSpPr>
        <p:spPr bwMode="auto">
          <a:xfrm>
            <a:off x="1438276" y="4548188"/>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5" name="Line 86"/>
          <p:cNvSpPr>
            <a:spLocks noChangeShapeType="1"/>
          </p:cNvSpPr>
          <p:nvPr/>
        </p:nvSpPr>
        <p:spPr bwMode="auto">
          <a:xfrm>
            <a:off x="1438276" y="4767263"/>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6" name="Rectangle 87"/>
          <p:cNvSpPr>
            <a:spLocks noChangeArrowheads="1"/>
          </p:cNvSpPr>
          <p:nvPr/>
        </p:nvSpPr>
        <p:spPr bwMode="auto">
          <a:xfrm>
            <a:off x="1438276" y="4767263"/>
            <a:ext cx="62785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8" name="Line 88"/>
          <p:cNvSpPr>
            <a:spLocks noChangeShapeType="1"/>
          </p:cNvSpPr>
          <p:nvPr/>
        </p:nvSpPr>
        <p:spPr bwMode="auto">
          <a:xfrm>
            <a:off x="1438276" y="4984750"/>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9" name="Rectangle 89"/>
          <p:cNvSpPr>
            <a:spLocks noChangeArrowheads="1"/>
          </p:cNvSpPr>
          <p:nvPr/>
        </p:nvSpPr>
        <p:spPr bwMode="auto">
          <a:xfrm>
            <a:off x="1438276" y="4984750"/>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0" name="Line 90"/>
          <p:cNvSpPr>
            <a:spLocks noChangeShapeType="1"/>
          </p:cNvSpPr>
          <p:nvPr/>
        </p:nvSpPr>
        <p:spPr bwMode="auto">
          <a:xfrm>
            <a:off x="1438276" y="5202238"/>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1" name="Rectangle 91"/>
          <p:cNvSpPr>
            <a:spLocks noChangeArrowheads="1"/>
          </p:cNvSpPr>
          <p:nvPr/>
        </p:nvSpPr>
        <p:spPr bwMode="auto">
          <a:xfrm>
            <a:off x="1438276" y="5202238"/>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2" name="Line 92"/>
          <p:cNvSpPr>
            <a:spLocks noChangeShapeType="1"/>
          </p:cNvSpPr>
          <p:nvPr/>
        </p:nvSpPr>
        <p:spPr bwMode="auto">
          <a:xfrm>
            <a:off x="1438276" y="5421313"/>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3" name="Rectangle 93"/>
          <p:cNvSpPr>
            <a:spLocks noChangeArrowheads="1"/>
          </p:cNvSpPr>
          <p:nvPr/>
        </p:nvSpPr>
        <p:spPr bwMode="auto">
          <a:xfrm>
            <a:off x="1438276" y="5421313"/>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4" name="Line 94"/>
          <p:cNvSpPr>
            <a:spLocks noChangeShapeType="1"/>
          </p:cNvSpPr>
          <p:nvPr/>
        </p:nvSpPr>
        <p:spPr bwMode="auto">
          <a:xfrm>
            <a:off x="1438276" y="5638800"/>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5" name="Rectangle 95"/>
          <p:cNvSpPr>
            <a:spLocks noChangeArrowheads="1"/>
          </p:cNvSpPr>
          <p:nvPr/>
        </p:nvSpPr>
        <p:spPr bwMode="auto">
          <a:xfrm>
            <a:off x="1438276" y="5638800"/>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6" name="Line 96"/>
          <p:cNvSpPr>
            <a:spLocks noChangeShapeType="1"/>
          </p:cNvSpPr>
          <p:nvPr/>
        </p:nvSpPr>
        <p:spPr bwMode="auto">
          <a:xfrm>
            <a:off x="1438276" y="5857875"/>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7" name="Rectangle 97"/>
          <p:cNvSpPr>
            <a:spLocks noChangeArrowheads="1"/>
          </p:cNvSpPr>
          <p:nvPr/>
        </p:nvSpPr>
        <p:spPr bwMode="auto">
          <a:xfrm>
            <a:off x="1438276" y="5857875"/>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9" name="Line 98"/>
          <p:cNvSpPr>
            <a:spLocks noChangeShapeType="1"/>
          </p:cNvSpPr>
          <p:nvPr/>
        </p:nvSpPr>
        <p:spPr bwMode="auto">
          <a:xfrm>
            <a:off x="1438276" y="6075363"/>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0" name="Rectangle 99"/>
          <p:cNvSpPr>
            <a:spLocks noChangeArrowheads="1"/>
          </p:cNvSpPr>
          <p:nvPr/>
        </p:nvSpPr>
        <p:spPr bwMode="auto">
          <a:xfrm>
            <a:off x="1438276" y="6075363"/>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8" name="Rectangle 14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5-3 SOLUTION</a:t>
            </a:r>
            <a:endParaRPr lang="en-US" sz="2400" b="1" dirty="0">
              <a:solidFill>
                <a:prstClr val="white"/>
              </a:solidFill>
            </a:endParaRPr>
          </a:p>
        </p:txBody>
      </p:sp>
      <p:sp>
        <p:nvSpPr>
          <p:cNvPr id="151" name="Rounded Rectangle 150"/>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P2: </a:t>
            </a:r>
            <a:r>
              <a:rPr lang="en-US" sz="1100" dirty="0">
                <a:solidFill>
                  <a:prstClr val="black"/>
                </a:solidFill>
                <a:latin typeface="Calibri"/>
                <a:cs typeface="+mn-cs"/>
              </a:rPr>
              <a:t>Analyze and record transactions for merchandise sales using a perpetual system. </a:t>
            </a:r>
          </a:p>
        </p:txBody>
      </p:sp>
    </p:spTree>
    <p:extLst>
      <p:ext uri="{BB962C8B-B14F-4D97-AF65-F5344CB8AC3E}">
        <p14:creationId xmlns:p14="http://schemas.microsoft.com/office/powerpoint/2010/main" val="64031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3"/>
                                        </p:tgtEl>
                                        <p:attrNameLst>
                                          <p:attrName>style.visibility</p:attrName>
                                        </p:attrNameLst>
                                      </p:cBhvr>
                                      <p:to>
                                        <p:strVal val="visible"/>
                                      </p:to>
                                    </p:set>
                                    <p:animEffect transition="in" filter="fade">
                                      <p:cBhvr>
                                        <p:cTn id="12" dur="500"/>
                                        <p:tgtEl>
                                          <p:spTgt spid="2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4"/>
                                        </p:tgtEl>
                                        <p:attrNameLst>
                                          <p:attrName>style.visibility</p:attrName>
                                        </p:attrNameLst>
                                      </p:cBhvr>
                                      <p:to>
                                        <p:strVal val="visible"/>
                                      </p:to>
                                    </p:set>
                                    <p:animEffect transition="in" filter="fade">
                                      <p:cBhvr>
                                        <p:cTn id="17" dur="500"/>
                                        <p:tgtEl>
                                          <p:spTgt spid="2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fade">
                                      <p:cBhvr>
                                        <p:cTn id="22" dur="500"/>
                                        <p:tgtEl>
                                          <p:spTgt spid="2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2"/>
                                        </p:tgtEl>
                                        <p:attrNameLst>
                                          <p:attrName>style.visibility</p:attrName>
                                        </p:attrNameLst>
                                      </p:cBhvr>
                                      <p:to>
                                        <p:strVal val="visible"/>
                                      </p:to>
                                    </p:set>
                                    <p:animEffect transition="in" filter="fade">
                                      <p:cBhvr>
                                        <p:cTn id="27" dur="500"/>
                                        <p:tgtEl>
                                          <p:spTgt spid="28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fade">
                                      <p:cBhvr>
                                        <p:cTn id="37" dur="500"/>
                                        <p:tgtEl>
                                          <p:spTgt spid="2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5"/>
                                        </p:tgtEl>
                                        <p:attrNameLst>
                                          <p:attrName>style.visibility</p:attrName>
                                        </p:attrNameLst>
                                      </p:cBhvr>
                                      <p:to>
                                        <p:strVal val="visible"/>
                                      </p:to>
                                    </p:set>
                                    <p:animEffect transition="in" filter="fade">
                                      <p:cBhvr>
                                        <p:cTn id="42" dur="500"/>
                                        <p:tgtEl>
                                          <p:spTgt spid="28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6"/>
                                        </p:tgtEl>
                                        <p:attrNameLst>
                                          <p:attrName>style.visibility</p:attrName>
                                        </p:attrNameLst>
                                      </p:cBhvr>
                                      <p:to>
                                        <p:strVal val="visible"/>
                                      </p:to>
                                    </p:set>
                                    <p:animEffect transition="in" filter="fade">
                                      <p:cBhvr>
                                        <p:cTn id="47" dur="500"/>
                                        <p:tgtEl>
                                          <p:spTgt spid="28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7"/>
                                        </p:tgtEl>
                                        <p:attrNameLst>
                                          <p:attrName>style.visibility</p:attrName>
                                        </p:attrNameLst>
                                      </p:cBhvr>
                                      <p:to>
                                        <p:strVal val="visible"/>
                                      </p:to>
                                    </p:set>
                                    <p:animEffect transition="in" filter="fade">
                                      <p:cBhvr>
                                        <p:cTn id="52" dur="500"/>
                                        <p:tgtEl>
                                          <p:spTgt spid="28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0"/>
                                        </p:tgtEl>
                                        <p:attrNameLst>
                                          <p:attrName>style.visibility</p:attrName>
                                        </p:attrNameLst>
                                      </p:cBhvr>
                                      <p:to>
                                        <p:strVal val="visible"/>
                                      </p:to>
                                    </p:set>
                                    <p:animEffect transition="in" filter="fade">
                                      <p:cBhvr>
                                        <p:cTn id="57" dur="500"/>
                                        <p:tgtEl>
                                          <p:spTgt spid="3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1"/>
                                        </p:tgtEl>
                                        <p:attrNameLst>
                                          <p:attrName>style.visibility</p:attrName>
                                        </p:attrNameLst>
                                      </p:cBhvr>
                                      <p:to>
                                        <p:strVal val="visible"/>
                                      </p:to>
                                    </p:set>
                                    <p:animEffect transition="in" filter="fade">
                                      <p:cBhvr>
                                        <p:cTn id="62"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224" grpId="0"/>
      <p:bldP spid="225" grpId="0"/>
      <p:bldP spid="282" grpId="0"/>
      <p:bldP spid="283" grpId="0"/>
      <p:bldP spid="284" grpId="0"/>
      <p:bldP spid="285" grpId="0"/>
      <p:bldP spid="286" grpId="0"/>
      <p:bldP spid="287" grpId="0"/>
      <p:bldP spid="320" grpId="0"/>
      <p:bldP spid="3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307" name="Picture 3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980" y="614363"/>
            <a:ext cx="1740124" cy="1684952"/>
          </a:xfrm>
          <a:prstGeom prst="rect">
            <a:avLst/>
          </a:prstGeom>
        </p:spPr>
      </p:pic>
      <p:sp>
        <p:nvSpPr>
          <p:cNvPr id="4" name="AutoShape 3"/>
          <p:cNvSpPr>
            <a:spLocks noChangeAspect="1" noChangeArrowheads="1" noTextEdit="1"/>
          </p:cNvSpPr>
          <p:nvPr/>
        </p:nvSpPr>
        <p:spPr bwMode="auto">
          <a:xfrm>
            <a:off x="1427163" y="2157413"/>
            <a:ext cx="6289675"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6" name="Rectangle 5"/>
          <p:cNvSpPr>
            <a:spLocks noChangeArrowheads="1"/>
          </p:cNvSpPr>
          <p:nvPr/>
        </p:nvSpPr>
        <p:spPr bwMode="auto">
          <a:xfrm>
            <a:off x="1427163" y="2157413"/>
            <a:ext cx="6289675" cy="2508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7" name="Rectangle 6"/>
          <p:cNvSpPr>
            <a:spLocks noChangeArrowheads="1"/>
          </p:cNvSpPr>
          <p:nvPr/>
        </p:nvSpPr>
        <p:spPr bwMode="auto">
          <a:xfrm>
            <a:off x="1731963" y="2179638"/>
            <a:ext cx="4683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cs typeface="+mn-cs"/>
              </a:rPr>
              <a:t>Date</a:t>
            </a:r>
            <a:endParaRPr lang="en-US" altLang="en-US">
              <a:solidFill>
                <a:prstClr val="black"/>
              </a:solidFill>
              <a:cs typeface="+mn-cs"/>
            </a:endParaRPr>
          </a:p>
        </p:txBody>
      </p:sp>
      <p:sp>
        <p:nvSpPr>
          <p:cNvPr id="228" name="Rectangle 7"/>
          <p:cNvSpPr>
            <a:spLocks noChangeArrowheads="1"/>
          </p:cNvSpPr>
          <p:nvPr/>
        </p:nvSpPr>
        <p:spPr bwMode="auto">
          <a:xfrm>
            <a:off x="6172201" y="2179638"/>
            <a:ext cx="5222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cs typeface="+mn-cs"/>
              </a:rPr>
              <a:t>Debit</a:t>
            </a:r>
            <a:endParaRPr lang="en-US" altLang="en-US">
              <a:solidFill>
                <a:prstClr val="black"/>
              </a:solidFill>
              <a:cs typeface="+mn-cs"/>
            </a:endParaRPr>
          </a:p>
        </p:txBody>
      </p:sp>
      <p:sp>
        <p:nvSpPr>
          <p:cNvPr id="229" name="Rectangle 8"/>
          <p:cNvSpPr>
            <a:spLocks noChangeArrowheads="1"/>
          </p:cNvSpPr>
          <p:nvPr/>
        </p:nvSpPr>
        <p:spPr bwMode="auto">
          <a:xfrm>
            <a:off x="6977063" y="2179638"/>
            <a:ext cx="587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cs typeface="+mn-cs"/>
              </a:rPr>
              <a:t>Credit</a:t>
            </a:r>
            <a:endParaRPr lang="en-US" altLang="en-US">
              <a:solidFill>
                <a:prstClr val="black"/>
              </a:solidFill>
              <a:cs typeface="+mn-cs"/>
            </a:endParaRPr>
          </a:p>
        </p:txBody>
      </p:sp>
      <p:sp>
        <p:nvSpPr>
          <p:cNvPr id="230" name="Rectangle 9"/>
          <p:cNvSpPr>
            <a:spLocks noChangeArrowheads="1"/>
          </p:cNvSpPr>
          <p:nvPr/>
        </p:nvSpPr>
        <p:spPr bwMode="auto">
          <a:xfrm>
            <a:off x="1698626" y="2419350"/>
            <a:ext cx="5556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Jun. 1</a:t>
            </a:r>
            <a:endParaRPr lang="en-US" altLang="en-US">
              <a:solidFill>
                <a:prstClr val="black"/>
              </a:solidFill>
              <a:cs typeface="+mn-cs"/>
            </a:endParaRPr>
          </a:p>
        </p:txBody>
      </p:sp>
      <p:sp>
        <p:nvSpPr>
          <p:cNvPr id="231" name="Rectangle 10"/>
          <p:cNvSpPr>
            <a:spLocks noChangeArrowheads="1"/>
          </p:cNvSpPr>
          <p:nvPr/>
        </p:nvSpPr>
        <p:spPr bwMode="auto">
          <a:xfrm>
            <a:off x="2493963" y="2419350"/>
            <a:ext cx="16002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Accounts recevable</a:t>
            </a:r>
            <a:endParaRPr lang="en-US" altLang="en-US">
              <a:solidFill>
                <a:prstClr val="black"/>
              </a:solidFill>
              <a:cs typeface="+mn-cs"/>
            </a:endParaRPr>
          </a:p>
        </p:txBody>
      </p:sp>
      <p:sp>
        <p:nvSpPr>
          <p:cNvPr id="232" name="Rectangle 11"/>
          <p:cNvSpPr>
            <a:spLocks noChangeArrowheads="1"/>
          </p:cNvSpPr>
          <p:nvPr/>
        </p:nvSpPr>
        <p:spPr bwMode="auto">
          <a:xfrm>
            <a:off x="6215063" y="2419350"/>
            <a:ext cx="5111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7,500</a:t>
            </a:r>
            <a:endParaRPr lang="en-US" altLang="en-US">
              <a:solidFill>
                <a:prstClr val="black"/>
              </a:solidFill>
              <a:cs typeface="+mn-cs"/>
            </a:endParaRPr>
          </a:p>
        </p:txBody>
      </p:sp>
      <p:sp>
        <p:nvSpPr>
          <p:cNvPr id="233" name="Rectangle 12"/>
          <p:cNvSpPr>
            <a:spLocks noChangeArrowheads="1"/>
          </p:cNvSpPr>
          <p:nvPr/>
        </p:nvSpPr>
        <p:spPr bwMode="auto">
          <a:xfrm>
            <a:off x="2733676" y="2636838"/>
            <a:ext cx="15890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Sales  (50 @ $150)</a:t>
            </a:r>
            <a:endParaRPr lang="en-US" altLang="en-US">
              <a:solidFill>
                <a:prstClr val="black"/>
              </a:solidFill>
              <a:cs typeface="+mn-cs"/>
            </a:endParaRPr>
          </a:p>
        </p:txBody>
      </p:sp>
      <p:sp>
        <p:nvSpPr>
          <p:cNvPr id="234" name="Rectangle 13"/>
          <p:cNvSpPr>
            <a:spLocks noChangeArrowheads="1"/>
          </p:cNvSpPr>
          <p:nvPr/>
        </p:nvSpPr>
        <p:spPr bwMode="auto">
          <a:xfrm>
            <a:off x="7183438" y="2636838"/>
            <a:ext cx="5111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7,500</a:t>
            </a:r>
            <a:endParaRPr lang="en-US" altLang="en-US">
              <a:solidFill>
                <a:prstClr val="black"/>
              </a:solidFill>
              <a:cs typeface="+mn-cs"/>
            </a:endParaRPr>
          </a:p>
        </p:txBody>
      </p:sp>
      <p:sp>
        <p:nvSpPr>
          <p:cNvPr id="235" name="Rectangle 14"/>
          <p:cNvSpPr>
            <a:spLocks noChangeArrowheads="1"/>
          </p:cNvSpPr>
          <p:nvPr/>
        </p:nvSpPr>
        <p:spPr bwMode="auto">
          <a:xfrm>
            <a:off x="1644651" y="3073400"/>
            <a:ext cx="652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Jun. 01</a:t>
            </a:r>
            <a:endParaRPr lang="en-US" altLang="en-US">
              <a:solidFill>
                <a:prstClr val="black"/>
              </a:solidFill>
              <a:cs typeface="+mn-cs"/>
            </a:endParaRPr>
          </a:p>
        </p:txBody>
      </p:sp>
      <p:sp>
        <p:nvSpPr>
          <p:cNvPr id="236" name="Rectangle 15"/>
          <p:cNvSpPr>
            <a:spLocks noChangeArrowheads="1"/>
          </p:cNvSpPr>
          <p:nvPr/>
        </p:nvSpPr>
        <p:spPr bwMode="auto">
          <a:xfrm>
            <a:off x="2493963" y="3073400"/>
            <a:ext cx="25463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Cost of goods sold (50 @ $100)</a:t>
            </a:r>
            <a:endParaRPr lang="en-US" altLang="en-US">
              <a:solidFill>
                <a:prstClr val="black"/>
              </a:solidFill>
              <a:cs typeface="+mn-cs"/>
            </a:endParaRPr>
          </a:p>
        </p:txBody>
      </p:sp>
      <p:sp>
        <p:nvSpPr>
          <p:cNvPr id="237" name="Rectangle 16"/>
          <p:cNvSpPr>
            <a:spLocks noChangeArrowheads="1"/>
          </p:cNvSpPr>
          <p:nvPr/>
        </p:nvSpPr>
        <p:spPr bwMode="auto">
          <a:xfrm>
            <a:off x="6215063" y="3073400"/>
            <a:ext cx="5111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5,000</a:t>
            </a:r>
            <a:endParaRPr lang="en-US" altLang="en-US">
              <a:solidFill>
                <a:prstClr val="black"/>
              </a:solidFill>
              <a:cs typeface="+mn-cs"/>
            </a:endParaRPr>
          </a:p>
        </p:txBody>
      </p:sp>
      <p:sp>
        <p:nvSpPr>
          <p:cNvPr id="238" name="Rectangle 17"/>
          <p:cNvSpPr>
            <a:spLocks noChangeArrowheads="1"/>
          </p:cNvSpPr>
          <p:nvPr/>
        </p:nvSpPr>
        <p:spPr bwMode="auto">
          <a:xfrm>
            <a:off x="2733676" y="3292475"/>
            <a:ext cx="18288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Merchandise inventory</a:t>
            </a:r>
            <a:endParaRPr lang="en-US" altLang="en-US">
              <a:solidFill>
                <a:prstClr val="black"/>
              </a:solidFill>
              <a:cs typeface="+mn-cs"/>
            </a:endParaRPr>
          </a:p>
        </p:txBody>
      </p:sp>
      <p:sp>
        <p:nvSpPr>
          <p:cNvPr id="239" name="Rectangle 18"/>
          <p:cNvSpPr>
            <a:spLocks noChangeArrowheads="1"/>
          </p:cNvSpPr>
          <p:nvPr/>
        </p:nvSpPr>
        <p:spPr bwMode="auto">
          <a:xfrm>
            <a:off x="7183438" y="3292475"/>
            <a:ext cx="5111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5,000</a:t>
            </a:r>
            <a:endParaRPr lang="en-US" altLang="en-US">
              <a:solidFill>
                <a:prstClr val="black"/>
              </a:solidFill>
              <a:cs typeface="+mn-cs"/>
            </a:endParaRPr>
          </a:p>
        </p:txBody>
      </p:sp>
      <p:sp>
        <p:nvSpPr>
          <p:cNvPr id="240" name="Rectangle 19"/>
          <p:cNvSpPr>
            <a:spLocks noChangeArrowheads="1"/>
          </p:cNvSpPr>
          <p:nvPr/>
        </p:nvSpPr>
        <p:spPr bwMode="auto">
          <a:xfrm>
            <a:off x="1644651" y="3727450"/>
            <a:ext cx="652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Jun. 07</a:t>
            </a:r>
            <a:endParaRPr lang="en-US" altLang="en-US">
              <a:solidFill>
                <a:prstClr val="black"/>
              </a:solidFill>
              <a:cs typeface="+mn-cs"/>
            </a:endParaRPr>
          </a:p>
        </p:txBody>
      </p:sp>
      <p:sp>
        <p:nvSpPr>
          <p:cNvPr id="241" name="Rectangle 20"/>
          <p:cNvSpPr>
            <a:spLocks noChangeArrowheads="1"/>
          </p:cNvSpPr>
          <p:nvPr/>
        </p:nvSpPr>
        <p:spPr bwMode="auto">
          <a:xfrm>
            <a:off x="2439988" y="3727450"/>
            <a:ext cx="327501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Sales returns and allowances (2 @ $150)</a:t>
            </a:r>
            <a:endParaRPr lang="en-US" altLang="en-US">
              <a:solidFill>
                <a:prstClr val="black"/>
              </a:solidFill>
              <a:cs typeface="+mn-cs"/>
            </a:endParaRPr>
          </a:p>
        </p:txBody>
      </p:sp>
      <p:sp>
        <p:nvSpPr>
          <p:cNvPr id="242" name="Rectangle 21"/>
          <p:cNvSpPr>
            <a:spLocks noChangeArrowheads="1"/>
          </p:cNvSpPr>
          <p:nvPr/>
        </p:nvSpPr>
        <p:spPr bwMode="auto">
          <a:xfrm>
            <a:off x="6356351" y="3727450"/>
            <a:ext cx="3698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300</a:t>
            </a:r>
            <a:endParaRPr lang="en-US" altLang="en-US">
              <a:solidFill>
                <a:prstClr val="black"/>
              </a:solidFill>
              <a:cs typeface="+mn-cs"/>
            </a:endParaRPr>
          </a:p>
        </p:txBody>
      </p:sp>
      <p:sp>
        <p:nvSpPr>
          <p:cNvPr id="243" name="Rectangle 22"/>
          <p:cNvSpPr>
            <a:spLocks noChangeArrowheads="1"/>
          </p:cNvSpPr>
          <p:nvPr/>
        </p:nvSpPr>
        <p:spPr bwMode="auto">
          <a:xfrm>
            <a:off x="2787651" y="3946525"/>
            <a:ext cx="16002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Accounts recevable</a:t>
            </a:r>
            <a:endParaRPr lang="en-US" altLang="en-US">
              <a:solidFill>
                <a:prstClr val="black"/>
              </a:solidFill>
              <a:cs typeface="+mn-cs"/>
            </a:endParaRPr>
          </a:p>
        </p:txBody>
      </p:sp>
      <p:sp>
        <p:nvSpPr>
          <p:cNvPr id="244" name="Rectangle 23"/>
          <p:cNvSpPr>
            <a:spLocks noChangeArrowheads="1"/>
          </p:cNvSpPr>
          <p:nvPr/>
        </p:nvSpPr>
        <p:spPr bwMode="auto">
          <a:xfrm>
            <a:off x="7324726" y="3946525"/>
            <a:ext cx="3698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300</a:t>
            </a:r>
            <a:endParaRPr lang="en-US" altLang="en-US">
              <a:solidFill>
                <a:prstClr val="black"/>
              </a:solidFill>
              <a:cs typeface="+mn-cs"/>
            </a:endParaRPr>
          </a:p>
        </p:txBody>
      </p:sp>
      <p:sp>
        <p:nvSpPr>
          <p:cNvPr id="245" name="Rectangle 24"/>
          <p:cNvSpPr>
            <a:spLocks noChangeArrowheads="1"/>
          </p:cNvSpPr>
          <p:nvPr/>
        </p:nvSpPr>
        <p:spPr bwMode="auto">
          <a:xfrm>
            <a:off x="1644651" y="4383088"/>
            <a:ext cx="652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Jun. 07</a:t>
            </a:r>
            <a:endParaRPr lang="en-US" altLang="en-US">
              <a:solidFill>
                <a:prstClr val="black"/>
              </a:solidFill>
              <a:cs typeface="+mn-cs"/>
            </a:endParaRPr>
          </a:p>
        </p:txBody>
      </p:sp>
      <p:sp>
        <p:nvSpPr>
          <p:cNvPr id="246" name="Rectangle 25"/>
          <p:cNvSpPr>
            <a:spLocks noChangeArrowheads="1"/>
          </p:cNvSpPr>
          <p:nvPr/>
        </p:nvSpPr>
        <p:spPr bwMode="auto">
          <a:xfrm>
            <a:off x="2493963" y="4383088"/>
            <a:ext cx="27527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Merchandise inventory (2 @ $100)</a:t>
            </a:r>
            <a:endParaRPr lang="en-US" altLang="en-US">
              <a:solidFill>
                <a:prstClr val="black"/>
              </a:solidFill>
              <a:cs typeface="+mn-cs"/>
            </a:endParaRPr>
          </a:p>
        </p:txBody>
      </p:sp>
      <p:sp>
        <p:nvSpPr>
          <p:cNvPr id="247" name="Rectangle 26"/>
          <p:cNvSpPr>
            <a:spLocks noChangeArrowheads="1"/>
          </p:cNvSpPr>
          <p:nvPr/>
        </p:nvSpPr>
        <p:spPr bwMode="auto">
          <a:xfrm>
            <a:off x="6356351" y="4383088"/>
            <a:ext cx="3698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200</a:t>
            </a:r>
            <a:endParaRPr lang="en-US" altLang="en-US">
              <a:solidFill>
                <a:prstClr val="black"/>
              </a:solidFill>
              <a:cs typeface="+mn-cs"/>
            </a:endParaRPr>
          </a:p>
        </p:txBody>
      </p:sp>
      <p:sp>
        <p:nvSpPr>
          <p:cNvPr id="248" name="Rectangle 27"/>
          <p:cNvSpPr>
            <a:spLocks noChangeArrowheads="1"/>
          </p:cNvSpPr>
          <p:nvPr/>
        </p:nvSpPr>
        <p:spPr bwMode="auto">
          <a:xfrm>
            <a:off x="2733676" y="4600575"/>
            <a:ext cx="15668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Cost of goods sold </a:t>
            </a:r>
            <a:endParaRPr lang="en-US" altLang="en-US">
              <a:solidFill>
                <a:prstClr val="black"/>
              </a:solidFill>
              <a:cs typeface="+mn-cs"/>
            </a:endParaRPr>
          </a:p>
        </p:txBody>
      </p:sp>
      <p:sp>
        <p:nvSpPr>
          <p:cNvPr id="249" name="Rectangle 28"/>
          <p:cNvSpPr>
            <a:spLocks noChangeArrowheads="1"/>
          </p:cNvSpPr>
          <p:nvPr/>
        </p:nvSpPr>
        <p:spPr bwMode="auto">
          <a:xfrm>
            <a:off x="7324726" y="4600575"/>
            <a:ext cx="3698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200</a:t>
            </a:r>
            <a:endParaRPr lang="en-US" altLang="en-US">
              <a:solidFill>
                <a:prstClr val="black"/>
              </a:solidFill>
              <a:cs typeface="+mn-cs"/>
            </a:endParaRPr>
          </a:p>
        </p:txBody>
      </p:sp>
      <p:sp>
        <p:nvSpPr>
          <p:cNvPr id="250" name="Rectangle 29"/>
          <p:cNvSpPr>
            <a:spLocks noChangeArrowheads="1"/>
          </p:cNvSpPr>
          <p:nvPr/>
        </p:nvSpPr>
        <p:spPr bwMode="auto">
          <a:xfrm>
            <a:off x="1644651" y="5037138"/>
            <a:ext cx="652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Jun. 11</a:t>
            </a:r>
            <a:endParaRPr lang="en-US" altLang="en-US">
              <a:solidFill>
                <a:prstClr val="black"/>
              </a:solidFill>
              <a:cs typeface="+mn-cs"/>
            </a:endParaRPr>
          </a:p>
        </p:txBody>
      </p:sp>
      <p:sp>
        <p:nvSpPr>
          <p:cNvPr id="251" name="Rectangle 30"/>
          <p:cNvSpPr>
            <a:spLocks noChangeArrowheads="1"/>
          </p:cNvSpPr>
          <p:nvPr/>
        </p:nvSpPr>
        <p:spPr bwMode="auto">
          <a:xfrm>
            <a:off x="2439988" y="5037138"/>
            <a:ext cx="4794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Cash</a:t>
            </a:r>
            <a:endParaRPr lang="en-US" altLang="en-US">
              <a:solidFill>
                <a:prstClr val="black"/>
              </a:solidFill>
              <a:cs typeface="+mn-cs"/>
            </a:endParaRPr>
          </a:p>
        </p:txBody>
      </p:sp>
      <p:sp>
        <p:nvSpPr>
          <p:cNvPr id="252" name="Rectangle 31"/>
          <p:cNvSpPr>
            <a:spLocks noChangeArrowheads="1"/>
          </p:cNvSpPr>
          <p:nvPr/>
        </p:nvSpPr>
        <p:spPr bwMode="auto">
          <a:xfrm>
            <a:off x="6215063" y="5037138"/>
            <a:ext cx="5111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7,056</a:t>
            </a:r>
            <a:endParaRPr lang="en-US" altLang="en-US">
              <a:solidFill>
                <a:prstClr val="black"/>
              </a:solidFill>
              <a:cs typeface="+mn-cs"/>
            </a:endParaRPr>
          </a:p>
        </p:txBody>
      </p:sp>
      <p:sp>
        <p:nvSpPr>
          <p:cNvPr id="253" name="Rectangle 32"/>
          <p:cNvSpPr>
            <a:spLocks noChangeArrowheads="1"/>
          </p:cNvSpPr>
          <p:nvPr/>
        </p:nvSpPr>
        <p:spPr bwMode="auto">
          <a:xfrm>
            <a:off x="2439988" y="5254625"/>
            <a:ext cx="24272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Sales discounts ($7,200 x .02)</a:t>
            </a:r>
            <a:endParaRPr lang="en-US" altLang="en-US">
              <a:solidFill>
                <a:prstClr val="black"/>
              </a:solidFill>
              <a:cs typeface="+mn-cs"/>
            </a:endParaRPr>
          </a:p>
        </p:txBody>
      </p:sp>
      <p:sp>
        <p:nvSpPr>
          <p:cNvPr id="254" name="Rectangle 33"/>
          <p:cNvSpPr>
            <a:spLocks noChangeArrowheads="1"/>
          </p:cNvSpPr>
          <p:nvPr/>
        </p:nvSpPr>
        <p:spPr bwMode="auto">
          <a:xfrm>
            <a:off x="6356351" y="5254625"/>
            <a:ext cx="3698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144</a:t>
            </a:r>
            <a:endParaRPr lang="en-US" altLang="en-US">
              <a:solidFill>
                <a:prstClr val="black"/>
              </a:solidFill>
              <a:cs typeface="+mn-cs"/>
            </a:endParaRPr>
          </a:p>
        </p:txBody>
      </p:sp>
      <p:sp>
        <p:nvSpPr>
          <p:cNvPr id="255" name="Rectangle 34"/>
          <p:cNvSpPr>
            <a:spLocks noChangeArrowheads="1"/>
          </p:cNvSpPr>
          <p:nvPr/>
        </p:nvSpPr>
        <p:spPr bwMode="auto">
          <a:xfrm>
            <a:off x="2787651" y="5473700"/>
            <a:ext cx="28844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Accounts receivable ($7,500 - $300)</a:t>
            </a:r>
            <a:endParaRPr lang="en-US" altLang="en-US">
              <a:solidFill>
                <a:prstClr val="black"/>
              </a:solidFill>
              <a:cs typeface="+mn-cs"/>
            </a:endParaRPr>
          </a:p>
        </p:txBody>
      </p:sp>
      <p:sp>
        <p:nvSpPr>
          <p:cNvPr id="256" name="Rectangle 35"/>
          <p:cNvSpPr>
            <a:spLocks noChangeArrowheads="1"/>
          </p:cNvSpPr>
          <p:nvPr/>
        </p:nvSpPr>
        <p:spPr bwMode="auto">
          <a:xfrm>
            <a:off x="7183438" y="5473700"/>
            <a:ext cx="5111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7,200</a:t>
            </a:r>
            <a:endParaRPr lang="en-US" altLang="en-US">
              <a:solidFill>
                <a:prstClr val="black"/>
              </a:solidFill>
              <a:cs typeface="+mn-cs"/>
            </a:endParaRPr>
          </a:p>
        </p:txBody>
      </p:sp>
      <p:sp>
        <p:nvSpPr>
          <p:cNvPr id="257" name="Rectangle 36"/>
          <p:cNvSpPr>
            <a:spLocks noChangeArrowheads="1"/>
          </p:cNvSpPr>
          <p:nvPr/>
        </p:nvSpPr>
        <p:spPr bwMode="auto">
          <a:xfrm>
            <a:off x="1644651" y="5910263"/>
            <a:ext cx="652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Jun. 14</a:t>
            </a:r>
            <a:endParaRPr lang="en-US" altLang="en-US">
              <a:solidFill>
                <a:prstClr val="black"/>
              </a:solidFill>
              <a:cs typeface="+mn-cs"/>
            </a:endParaRPr>
          </a:p>
        </p:txBody>
      </p:sp>
      <p:sp>
        <p:nvSpPr>
          <p:cNvPr id="258" name="Rectangle 37"/>
          <p:cNvSpPr>
            <a:spLocks noChangeArrowheads="1"/>
          </p:cNvSpPr>
          <p:nvPr/>
        </p:nvSpPr>
        <p:spPr bwMode="auto">
          <a:xfrm>
            <a:off x="2493963" y="5910263"/>
            <a:ext cx="23510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Sales returns and allowances</a:t>
            </a:r>
            <a:endParaRPr lang="en-US" altLang="en-US">
              <a:solidFill>
                <a:prstClr val="black"/>
              </a:solidFill>
              <a:cs typeface="+mn-cs"/>
            </a:endParaRPr>
          </a:p>
        </p:txBody>
      </p:sp>
      <p:sp>
        <p:nvSpPr>
          <p:cNvPr id="259" name="Rectangle 38"/>
          <p:cNvSpPr>
            <a:spLocks noChangeArrowheads="1"/>
          </p:cNvSpPr>
          <p:nvPr/>
        </p:nvSpPr>
        <p:spPr bwMode="auto">
          <a:xfrm>
            <a:off x="6454776" y="5910263"/>
            <a:ext cx="271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50</a:t>
            </a:r>
            <a:endParaRPr lang="en-US" altLang="en-US">
              <a:solidFill>
                <a:prstClr val="black"/>
              </a:solidFill>
              <a:cs typeface="+mn-cs"/>
            </a:endParaRPr>
          </a:p>
        </p:txBody>
      </p:sp>
      <p:sp>
        <p:nvSpPr>
          <p:cNvPr id="260" name="Rectangle 39"/>
          <p:cNvSpPr>
            <a:spLocks noChangeArrowheads="1"/>
          </p:cNvSpPr>
          <p:nvPr/>
        </p:nvSpPr>
        <p:spPr bwMode="auto">
          <a:xfrm>
            <a:off x="2787651" y="6127750"/>
            <a:ext cx="4794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Cash</a:t>
            </a:r>
            <a:endParaRPr lang="en-US" altLang="en-US">
              <a:solidFill>
                <a:prstClr val="black"/>
              </a:solidFill>
              <a:cs typeface="+mn-cs"/>
            </a:endParaRPr>
          </a:p>
        </p:txBody>
      </p:sp>
      <p:sp>
        <p:nvSpPr>
          <p:cNvPr id="261" name="Rectangle 40"/>
          <p:cNvSpPr>
            <a:spLocks noChangeArrowheads="1"/>
          </p:cNvSpPr>
          <p:nvPr/>
        </p:nvSpPr>
        <p:spPr bwMode="auto">
          <a:xfrm>
            <a:off x="7423151" y="6127750"/>
            <a:ext cx="2714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50</a:t>
            </a:r>
            <a:endParaRPr lang="en-US" altLang="en-US">
              <a:solidFill>
                <a:prstClr val="black"/>
              </a:solidFill>
              <a:cs typeface="+mn-cs"/>
            </a:endParaRPr>
          </a:p>
        </p:txBody>
      </p:sp>
      <p:sp>
        <p:nvSpPr>
          <p:cNvPr id="262" name="Rectangle 41"/>
          <p:cNvSpPr>
            <a:spLocks noChangeArrowheads="1"/>
          </p:cNvSpPr>
          <p:nvPr/>
        </p:nvSpPr>
        <p:spPr bwMode="auto">
          <a:xfrm>
            <a:off x="3560763" y="2179638"/>
            <a:ext cx="14144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cs typeface="+mn-cs"/>
              </a:rPr>
              <a:t>General Journal</a:t>
            </a:r>
            <a:endParaRPr lang="en-US" altLang="en-US">
              <a:solidFill>
                <a:prstClr val="black"/>
              </a:solidFill>
              <a:cs typeface="+mn-cs"/>
            </a:endParaRPr>
          </a:p>
        </p:txBody>
      </p:sp>
      <p:sp>
        <p:nvSpPr>
          <p:cNvPr id="263" name="Rectangle 42"/>
          <p:cNvSpPr>
            <a:spLocks noChangeArrowheads="1"/>
          </p:cNvSpPr>
          <p:nvPr/>
        </p:nvSpPr>
        <p:spPr bwMode="auto">
          <a:xfrm>
            <a:off x="1416051" y="2146301"/>
            <a:ext cx="22225" cy="261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4" name="Line 43"/>
          <p:cNvSpPr>
            <a:spLocks noChangeShapeType="1"/>
          </p:cNvSpPr>
          <p:nvPr/>
        </p:nvSpPr>
        <p:spPr bwMode="auto">
          <a:xfrm>
            <a:off x="2395538" y="2168525"/>
            <a:ext cx="0" cy="2174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5" name="Rectangle 44"/>
          <p:cNvSpPr>
            <a:spLocks noChangeArrowheads="1"/>
          </p:cNvSpPr>
          <p:nvPr/>
        </p:nvSpPr>
        <p:spPr bwMode="auto">
          <a:xfrm>
            <a:off x="2395538" y="2168525"/>
            <a:ext cx="11113" cy="2174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6" name="Line 45"/>
          <p:cNvSpPr>
            <a:spLocks noChangeShapeType="1"/>
          </p:cNvSpPr>
          <p:nvPr/>
        </p:nvSpPr>
        <p:spPr bwMode="auto">
          <a:xfrm>
            <a:off x="6019801" y="2168525"/>
            <a:ext cx="0" cy="2174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7" name="Rectangle 46"/>
          <p:cNvSpPr>
            <a:spLocks noChangeArrowheads="1"/>
          </p:cNvSpPr>
          <p:nvPr/>
        </p:nvSpPr>
        <p:spPr bwMode="auto">
          <a:xfrm>
            <a:off x="6019801" y="2168525"/>
            <a:ext cx="11113" cy="2174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8" name="Line 47"/>
          <p:cNvSpPr>
            <a:spLocks noChangeShapeType="1"/>
          </p:cNvSpPr>
          <p:nvPr/>
        </p:nvSpPr>
        <p:spPr bwMode="auto">
          <a:xfrm>
            <a:off x="6737351" y="2168525"/>
            <a:ext cx="0" cy="2174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 name="Rectangle 48"/>
          <p:cNvSpPr>
            <a:spLocks noChangeArrowheads="1"/>
          </p:cNvSpPr>
          <p:nvPr/>
        </p:nvSpPr>
        <p:spPr bwMode="auto">
          <a:xfrm>
            <a:off x="6737351" y="2168525"/>
            <a:ext cx="11113" cy="2174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 name="Rectangle 49"/>
          <p:cNvSpPr>
            <a:spLocks noChangeArrowheads="1"/>
          </p:cNvSpPr>
          <p:nvPr/>
        </p:nvSpPr>
        <p:spPr bwMode="auto">
          <a:xfrm>
            <a:off x="7694613" y="2168525"/>
            <a:ext cx="22225" cy="239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 name="Line 50"/>
          <p:cNvSpPr>
            <a:spLocks noChangeShapeType="1"/>
          </p:cNvSpPr>
          <p:nvPr/>
        </p:nvSpPr>
        <p:spPr bwMode="auto">
          <a:xfrm>
            <a:off x="1427163" y="2408238"/>
            <a:ext cx="0" cy="4144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 name="Rectangle 51"/>
          <p:cNvSpPr>
            <a:spLocks noChangeArrowheads="1"/>
          </p:cNvSpPr>
          <p:nvPr/>
        </p:nvSpPr>
        <p:spPr bwMode="auto">
          <a:xfrm>
            <a:off x="1427163" y="2408238"/>
            <a:ext cx="11113" cy="4144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 name="Line 52"/>
          <p:cNvSpPr>
            <a:spLocks noChangeShapeType="1"/>
          </p:cNvSpPr>
          <p:nvPr/>
        </p:nvSpPr>
        <p:spPr bwMode="auto">
          <a:xfrm>
            <a:off x="2395538" y="2408238"/>
            <a:ext cx="0" cy="4144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 name="Rectangle 53"/>
          <p:cNvSpPr>
            <a:spLocks noChangeArrowheads="1"/>
          </p:cNvSpPr>
          <p:nvPr/>
        </p:nvSpPr>
        <p:spPr bwMode="auto">
          <a:xfrm>
            <a:off x="2395538" y="2408238"/>
            <a:ext cx="11113" cy="4144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 name="Line 54"/>
          <p:cNvSpPr>
            <a:spLocks noChangeShapeType="1"/>
          </p:cNvSpPr>
          <p:nvPr/>
        </p:nvSpPr>
        <p:spPr bwMode="auto">
          <a:xfrm>
            <a:off x="6019801" y="2408238"/>
            <a:ext cx="0" cy="4144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6" name="Rectangle 55"/>
          <p:cNvSpPr>
            <a:spLocks noChangeArrowheads="1"/>
          </p:cNvSpPr>
          <p:nvPr/>
        </p:nvSpPr>
        <p:spPr bwMode="auto">
          <a:xfrm>
            <a:off x="6019801" y="2408238"/>
            <a:ext cx="11113" cy="4144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7" name="Line 56"/>
          <p:cNvSpPr>
            <a:spLocks noChangeShapeType="1"/>
          </p:cNvSpPr>
          <p:nvPr/>
        </p:nvSpPr>
        <p:spPr bwMode="auto">
          <a:xfrm>
            <a:off x="6737351" y="2408238"/>
            <a:ext cx="0" cy="4144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8" name="Rectangle 57"/>
          <p:cNvSpPr>
            <a:spLocks noChangeArrowheads="1"/>
          </p:cNvSpPr>
          <p:nvPr/>
        </p:nvSpPr>
        <p:spPr bwMode="auto">
          <a:xfrm>
            <a:off x="6737351" y="2408238"/>
            <a:ext cx="11113" cy="4144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9" name="Line 58"/>
          <p:cNvSpPr>
            <a:spLocks noChangeShapeType="1"/>
          </p:cNvSpPr>
          <p:nvPr/>
        </p:nvSpPr>
        <p:spPr bwMode="auto">
          <a:xfrm>
            <a:off x="7705726" y="2408238"/>
            <a:ext cx="0" cy="4144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 name="Rectangle 59"/>
          <p:cNvSpPr>
            <a:spLocks noChangeArrowheads="1"/>
          </p:cNvSpPr>
          <p:nvPr/>
        </p:nvSpPr>
        <p:spPr bwMode="auto">
          <a:xfrm>
            <a:off x="7705726" y="2408238"/>
            <a:ext cx="11113" cy="4144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 name="Rectangle 60"/>
          <p:cNvSpPr>
            <a:spLocks noChangeArrowheads="1"/>
          </p:cNvSpPr>
          <p:nvPr/>
        </p:nvSpPr>
        <p:spPr bwMode="auto">
          <a:xfrm>
            <a:off x="1438276" y="2146301"/>
            <a:ext cx="627856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8" name="Rectangle 61"/>
          <p:cNvSpPr>
            <a:spLocks noChangeArrowheads="1"/>
          </p:cNvSpPr>
          <p:nvPr/>
        </p:nvSpPr>
        <p:spPr bwMode="auto">
          <a:xfrm>
            <a:off x="1438276" y="2386013"/>
            <a:ext cx="627856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9" name="Line 62"/>
          <p:cNvSpPr>
            <a:spLocks noChangeShapeType="1"/>
          </p:cNvSpPr>
          <p:nvPr/>
        </p:nvSpPr>
        <p:spPr bwMode="auto">
          <a:xfrm>
            <a:off x="1438276" y="2616200"/>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0" name="Rectangle 63"/>
          <p:cNvSpPr>
            <a:spLocks noChangeArrowheads="1"/>
          </p:cNvSpPr>
          <p:nvPr/>
        </p:nvSpPr>
        <p:spPr bwMode="auto">
          <a:xfrm>
            <a:off x="1438276" y="2616200"/>
            <a:ext cx="62785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1" name="Line 64"/>
          <p:cNvSpPr>
            <a:spLocks noChangeShapeType="1"/>
          </p:cNvSpPr>
          <p:nvPr/>
        </p:nvSpPr>
        <p:spPr bwMode="auto">
          <a:xfrm>
            <a:off x="1438276" y="2833688"/>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2" name="Rectangle 65"/>
          <p:cNvSpPr>
            <a:spLocks noChangeArrowheads="1"/>
          </p:cNvSpPr>
          <p:nvPr/>
        </p:nvSpPr>
        <p:spPr bwMode="auto">
          <a:xfrm>
            <a:off x="1438276" y="2833688"/>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3" name="Line 66"/>
          <p:cNvSpPr>
            <a:spLocks noChangeShapeType="1"/>
          </p:cNvSpPr>
          <p:nvPr/>
        </p:nvSpPr>
        <p:spPr bwMode="auto">
          <a:xfrm>
            <a:off x="1438276" y="3051175"/>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4" name="Rectangle 67"/>
          <p:cNvSpPr>
            <a:spLocks noChangeArrowheads="1"/>
          </p:cNvSpPr>
          <p:nvPr/>
        </p:nvSpPr>
        <p:spPr bwMode="auto">
          <a:xfrm>
            <a:off x="1438276" y="3051175"/>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5" name="Line 68"/>
          <p:cNvSpPr>
            <a:spLocks noChangeShapeType="1"/>
          </p:cNvSpPr>
          <p:nvPr/>
        </p:nvSpPr>
        <p:spPr bwMode="auto">
          <a:xfrm>
            <a:off x="1438276" y="3270250"/>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6" name="Rectangle 69"/>
          <p:cNvSpPr>
            <a:spLocks noChangeArrowheads="1"/>
          </p:cNvSpPr>
          <p:nvPr/>
        </p:nvSpPr>
        <p:spPr bwMode="auto">
          <a:xfrm>
            <a:off x="1438276" y="3270250"/>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7" name="Line 70"/>
          <p:cNvSpPr>
            <a:spLocks noChangeShapeType="1"/>
          </p:cNvSpPr>
          <p:nvPr/>
        </p:nvSpPr>
        <p:spPr bwMode="auto">
          <a:xfrm>
            <a:off x="1438276" y="3487738"/>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8" name="Rectangle 71"/>
          <p:cNvSpPr>
            <a:spLocks noChangeArrowheads="1"/>
          </p:cNvSpPr>
          <p:nvPr/>
        </p:nvSpPr>
        <p:spPr bwMode="auto">
          <a:xfrm>
            <a:off x="1438276" y="3487738"/>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9" name="Line 72"/>
          <p:cNvSpPr>
            <a:spLocks noChangeShapeType="1"/>
          </p:cNvSpPr>
          <p:nvPr/>
        </p:nvSpPr>
        <p:spPr bwMode="auto">
          <a:xfrm>
            <a:off x="1438276" y="3706813"/>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6" name="Rectangle 73"/>
          <p:cNvSpPr>
            <a:spLocks noChangeArrowheads="1"/>
          </p:cNvSpPr>
          <p:nvPr/>
        </p:nvSpPr>
        <p:spPr bwMode="auto">
          <a:xfrm>
            <a:off x="1438276" y="3706813"/>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7" name="Line 74"/>
          <p:cNvSpPr>
            <a:spLocks noChangeShapeType="1"/>
          </p:cNvSpPr>
          <p:nvPr/>
        </p:nvSpPr>
        <p:spPr bwMode="auto">
          <a:xfrm>
            <a:off x="1438276" y="3924300"/>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8" name="Rectangle 75"/>
          <p:cNvSpPr>
            <a:spLocks noChangeArrowheads="1"/>
          </p:cNvSpPr>
          <p:nvPr/>
        </p:nvSpPr>
        <p:spPr bwMode="auto">
          <a:xfrm>
            <a:off x="1438276" y="3924300"/>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9" name="Line 76"/>
          <p:cNvSpPr>
            <a:spLocks noChangeShapeType="1"/>
          </p:cNvSpPr>
          <p:nvPr/>
        </p:nvSpPr>
        <p:spPr bwMode="auto">
          <a:xfrm>
            <a:off x="1438276" y="4141788"/>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0" name="Rectangle 77"/>
          <p:cNvSpPr>
            <a:spLocks noChangeArrowheads="1"/>
          </p:cNvSpPr>
          <p:nvPr/>
        </p:nvSpPr>
        <p:spPr bwMode="auto">
          <a:xfrm>
            <a:off x="1438276" y="4141788"/>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1" name="Line 78"/>
          <p:cNvSpPr>
            <a:spLocks noChangeShapeType="1"/>
          </p:cNvSpPr>
          <p:nvPr/>
        </p:nvSpPr>
        <p:spPr bwMode="auto">
          <a:xfrm>
            <a:off x="1438276" y="4360863"/>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2" name="Rectangle 79"/>
          <p:cNvSpPr>
            <a:spLocks noChangeArrowheads="1"/>
          </p:cNvSpPr>
          <p:nvPr/>
        </p:nvSpPr>
        <p:spPr bwMode="auto">
          <a:xfrm>
            <a:off x="1438276" y="4360863"/>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3" name="Line 80"/>
          <p:cNvSpPr>
            <a:spLocks noChangeShapeType="1"/>
          </p:cNvSpPr>
          <p:nvPr/>
        </p:nvSpPr>
        <p:spPr bwMode="auto">
          <a:xfrm>
            <a:off x="1438276" y="4578350"/>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4" name="Rectangle 81"/>
          <p:cNvSpPr>
            <a:spLocks noChangeArrowheads="1"/>
          </p:cNvSpPr>
          <p:nvPr/>
        </p:nvSpPr>
        <p:spPr bwMode="auto">
          <a:xfrm>
            <a:off x="1438276" y="4578350"/>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5" name="Line 82"/>
          <p:cNvSpPr>
            <a:spLocks noChangeShapeType="1"/>
          </p:cNvSpPr>
          <p:nvPr/>
        </p:nvSpPr>
        <p:spPr bwMode="auto">
          <a:xfrm>
            <a:off x="1438276" y="4797425"/>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6" name="Rectangle 83"/>
          <p:cNvSpPr>
            <a:spLocks noChangeArrowheads="1"/>
          </p:cNvSpPr>
          <p:nvPr/>
        </p:nvSpPr>
        <p:spPr bwMode="auto">
          <a:xfrm>
            <a:off x="1438276" y="4797425"/>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7" name="Line 84"/>
          <p:cNvSpPr>
            <a:spLocks noChangeShapeType="1"/>
          </p:cNvSpPr>
          <p:nvPr/>
        </p:nvSpPr>
        <p:spPr bwMode="auto">
          <a:xfrm>
            <a:off x="1438276" y="5014913"/>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8" name="Rectangle 85"/>
          <p:cNvSpPr>
            <a:spLocks noChangeArrowheads="1"/>
          </p:cNvSpPr>
          <p:nvPr/>
        </p:nvSpPr>
        <p:spPr bwMode="auto">
          <a:xfrm>
            <a:off x="1438276" y="5014913"/>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9" name="Line 86"/>
          <p:cNvSpPr>
            <a:spLocks noChangeShapeType="1"/>
          </p:cNvSpPr>
          <p:nvPr/>
        </p:nvSpPr>
        <p:spPr bwMode="auto">
          <a:xfrm>
            <a:off x="1438276" y="5233988"/>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0" name="Rectangle 87"/>
          <p:cNvSpPr>
            <a:spLocks noChangeArrowheads="1"/>
          </p:cNvSpPr>
          <p:nvPr/>
        </p:nvSpPr>
        <p:spPr bwMode="auto">
          <a:xfrm>
            <a:off x="1438276" y="5233988"/>
            <a:ext cx="62785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1" name="Line 88"/>
          <p:cNvSpPr>
            <a:spLocks noChangeShapeType="1"/>
          </p:cNvSpPr>
          <p:nvPr/>
        </p:nvSpPr>
        <p:spPr bwMode="auto">
          <a:xfrm>
            <a:off x="1438276" y="5451475"/>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2" name="Rectangle 89"/>
          <p:cNvSpPr>
            <a:spLocks noChangeArrowheads="1"/>
          </p:cNvSpPr>
          <p:nvPr/>
        </p:nvSpPr>
        <p:spPr bwMode="auto">
          <a:xfrm>
            <a:off x="1438276" y="5451475"/>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3" name="Line 90"/>
          <p:cNvSpPr>
            <a:spLocks noChangeShapeType="1"/>
          </p:cNvSpPr>
          <p:nvPr/>
        </p:nvSpPr>
        <p:spPr bwMode="auto">
          <a:xfrm>
            <a:off x="1438276" y="5668963"/>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8" name="Rectangle 91"/>
          <p:cNvSpPr>
            <a:spLocks noChangeArrowheads="1"/>
          </p:cNvSpPr>
          <p:nvPr/>
        </p:nvSpPr>
        <p:spPr bwMode="auto">
          <a:xfrm>
            <a:off x="1438276" y="5668963"/>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8" name="Line 92"/>
          <p:cNvSpPr>
            <a:spLocks noChangeShapeType="1"/>
          </p:cNvSpPr>
          <p:nvPr/>
        </p:nvSpPr>
        <p:spPr bwMode="auto">
          <a:xfrm>
            <a:off x="1438276" y="5888038"/>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9" name="Rectangle 93"/>
          <p:cNvSpPr>
            <a:spLocks noChangeArrowheads="1"/>
          </p:cNvSpPr>
          <p:nvPr/>
        </p:nvSpPr>
        <p:spPr bwMode="auto">
          <a:xfrm>
            <a:off x="1438276" y="5888038"/>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0" name="Line 94"/>
          <p:cNvSpPr>
            <a:spLocks noChangeShapeType="1"/>
          </p:cNvSpPr>
          <p:nvPr/>
        </p:nvSpPr>
        <p:spPr bwMode="auto">
          <a:xfrm>
            <a:off x="1438276" y="6105525"/>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1" name="Rectangle 95"/>
          <p:cNvSpPr>
            <a:spLocks noChangeArrowheads="1"/>
          </p:cNvSpPr>
          <p:nvPr/>
        </p:nvSpPr>
        <p:spPr bwMode="auto">
          <a:xfrm>
            <a:off x="1438276" y="6105525"/>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2" name="Line 96"/>
          <p:cNvSpPr>
            <a:spLocks noChangeShapeType="1"/>
          </p:cNvSpPr>
          <p:nvPr/>
        </p:nvSpPr>
        <p:spPr bwMode="auto">
          <a:xfrm>
            <a:off x="1438276" y="6324600"/>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3" name="Rectangle 97"/>
          <p:cNvSpPr>
            <a:spLocks noChangeArrowheads="1"/>
          </p:cNvSpPr>
          <p:nvPr/>
        </p:nvSpPr>
        <p:spPr bwMode="auto">
          <a:xfrm>
            <a:off x="1438276" y="6324600"/>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4" name="Line 98"/>
          <p:cNvSpPr>
            <a:spLocks noChangeShapeType="1"/>
          </p:cNvSpPr>
          <p:nvPr/>
        </p:nvSpPr>
        <p:spPr bwMode="auto">
          <a:xfrm>
            <a:off x="1438276" y="6542088"/>
            <a:ext cx="62785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5" name="Rectangle 99"/>
          <p:cNvSpPr>
            <a:spLocks noChangeArrowheads="1"/>
          </p:cNvSpPr>
          <p:nvPr/>
        </p:nvSpPr>
        <p:spPr bwMode="auto">
          <a:xfrm>
            <a:off x="1438276" y="6542088"/>
            <a:ext cx="62785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1" name="Rectangle 103"/>
          <p:cNvSpPr>
            <a:spLocks noChangeArrowheads="1"/>
          </p:cNvSpPr>
          <p:nvPr/>
        </p:nvSpPr>
        <p:spPr bwMode="auto">
          <a:xfrm>
            <a:off x="2874963" y="304800"/>
            <a:ext cx="3657600" cy="2524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2" name="Rectangle 104"/>
          <p:cNvSpPr>
            <a:spLocks noChangeArrowheads="1"/>
          </p:cNvSpPr>
          <p:nvPr/>
        </p:nvSpPr>
        <p:spPr bwMode="auto">
          <a:xfrm>
            <a:off x="2919413" y="568325"/>
            <a:ext cx="5143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Sales</a:t>
            </a:r>
            <a:endParaRPr lang="en-US" altLang="en-US" dirty="0">
              <a:solidFill>
                <a:prstClr val="black"/>
              </a:solidFill>
              <a:cs typeface="+mn-cs"/>
            </a:endParaRPr>
          </a:p>
        </p:txBody>
      </p:sp>
      <p:sp>
        <p:nvSpPr>
          <p:cNvPr id="203" name="Rectangle 105"/>
          <p:cNvSpPr>
            <a:spLocks noChangeArrowheads="1"/>
          </p:cNvSpPr>
          <p:nvPr/>
        </p:nvSpPr>
        <p:spPr bwMode="auto">
          <a:xfrm>
            <a:off x="5897563" y="568325"/>
            <a:ext cx="6127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$7,500</a:t>
            </a:r>
            <a:endParaRPr lang="en-US" altLang="en-US">
              <a:solidFill>
                <a:prstClr val="black"/>
              </a:solidFill>
              <a:cs typeface="+mn-cs"/>
            </a:endParaRPr>
          </a:p>
        </p:txBody>
      </p:sp>
      <p:sp>
        <p:nvSpPr>
          <p:cNvPr id="204" name="Rectangle 106"/>
          <p:cNvSpPr>
            <a:spLocks noChangeArrowheads="1"/>
          </p:cNvSpPr>
          <p:nvPr/>
        </p:nvSpPr>
        <p:spPr bwMode="auto">
          <a:xfrm>
            <a:off x="2919413" y="788988"/>
            <a:ext cx="2387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Sales returns and allowances</a:t>
            </a:r>
            <a:endParaRPr lang="en-US" altLang="en-US">
              <a:solidFill>
                <a:prstClr val="black"/>
              </a:solidFill>
              <a:cs typeface="+mn-cs"/>
            </a:endParaRPr>
          </a:p>
        </p:txBody>
      </p:sp>
      <p:sp>
        <p:nvSpPr>
          <p:cNvPr id="205" name="Rectangle 107"/>
          <p:cNvSpPr>
            <a:spLocks noChangeArrowheads="1"/>
          </p:cNvSpPr>
          <p:nvPr/>
        </p:nvSpPr>
        <p:spPr bwMode="auto">
          <a:xfrm>
            <a:off x="5316538" y="788988"/>
            <a:ext cx="4714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$350</a:t>
            </a:r>
            <a:endParaRPr lang="en-US" altLang="en-US">
              <a:solidFill>
                <a:prstClr val="black"/>
              </a:solidFill>
              <a:cs typeface="+mn-cs"/>
            </a:endParaRPr>
          </a:p>
        </p:txBody>
      </p:sp>
      <p:sp>
        <p:nvSpPr>
          <p:cNvPr id="206" name="Rectangle 108"/>
          <p:cNvSpPr>
            <a:spLocks noChangeArrowheads="1"/>
          </p:cNvSpPr>
          <p:nvPr/>
        </p:nvSpPr>
        <p:spPr bwMode="auto">
          <a:xfrm>
            <a:off x="2919413" y="1008063"/>
            <a:ext cx="13144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Sales discounts</a:t>
            </a:r>
            <a:endParaRPr lang="en-US" altLang="en-US">
              <a:solidFill>
                <a:prstClr val="black"/>
              </a:solidFill>
              <a:cs typeface="+mn-cs"/>
            </a:endParaRPr>
          </a:p>
        </p:txBody>
      </p:sp>
      <p:sp>
        <p:nvSpPr>
          <p:cNvPr id="207" name="Rectangle 109"/>
          <p:cNvSpPr>
            <a:spLocks noChangeArrowheads="1"/>
          </p:cNvSpPr>
          <p:nvPr/>
        </p:nvSpPr>
        <p:spPr bwMode="auto">
          <a:xfrm>
            <a:off x="5414963" y="1008063"/>
            <a:ext cx="3730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144</a:t>
            </a:r>
            <a:endParaRPr lang="en-US" altLang="en-US">
              <a:solidFill>
                <a:prstClr val="black"/>
              </a:solidFill>
              <a:cs typeface="+mn-cs"/>
            </a:endParaRPr>
          </a:p>
        </p:txBody>
      </p:sp>
      <p:sp>
        <p:nvSpPr>
          <p:cNvPr id="208" name="Rectangle 110"/>
          <p:cNvSpPr>
            <a:spLocks noChangeArrowheads="1"/>
          </p:cNvSpPr>
          <p:nvPr/>
        </p:nvSpPr>
        <p:spPr bwMode="auto">
          <a:xfrm>
            <a:off x="6083301" y="1008063"/>
            <a:ext cx="492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(494)</a:t>
            </a:r>
            <a:endParaRPr lang="en-US" altLang="en-US" dirty="0">
              <a:solidFill>
                <a:prstClr val="black"/>
              </a:solidFill>
              <a:cs typeface="+mn-cs"/>
            </a:endParaRPr>
          </a:p>
        </p:txBody>
      </p:sp>
      <p:sp>
        <p:nvSpPr>
          <p:cNvPr id="209" name="Rectangle 111"/>
          <p:cNvSpPr>
            <a:spLocks noChangeArrowheads="1"/>
          </p:cNvSpPr>
          <p:nvPr/>
        </p:nvSpPr>
        <p:spPr bwMode="auto">
          <a:xfrm>
            <a:off x="2919413" y="1228725"/>
            <a:ext cx="8096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Net sales</a:t>
            </a:r>
            <a:endParaRPr lang="en-US" altLang="en-US" dirty="0">
              <a:solidFill>
                <a:prstClr val="black"/>
              </a:solidFill>
              <a:cs typeface="+mn-cs"/>
            </a:endParaRPr>
          </a:p>
        </p:txBody>
      </p:sp>
      <p:sp>
        <p:nvSpPr>
          <p:cNvPr id="210" name="Rectangle 112"/>
          <p:cNvSpPr>
            <a:spLocks noChangeArrowheads="1"/>
          </p:cNvSpPr>
          <p:nvPr/>
        </p:nvSpPr>
        <p:spPr bwMode="auto">
          <a:xfrm>
            <a:off x="5995988" y="1228725"/>
            <a:ext cx="5143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7,006</a:t>
            </a:r>
            <a:endParaRPr lang="en-US" altLang="en-US">
              <a:solidFill>
                <a:prstClr val="black"/>
              </a:solidFill>
              <a:cs typeface="+mn-cs"/>
            </a:endParaRPr>
          </a:p>
        </p:txBody>
      </p:sp>
      <p:sp>
        <p:nvSpPr>
          <p:cNvPr id="211" name="Rectangle 113"/>
          <p:cNvSpPr>
            <a:spLocks noChangeArrowheads="1"/>
          </p:cNvSpPr>
          <p:nvPr/>
        </p:nvSpPr>
        <p:spPr bwMode="auto">
          <a:xfrm>
            <a:off x="2919413" y="1449388"/>
            <a:ext cx="15446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Cost of goods sold</a:t>
            </a:r>
            <a:endParaRPr lang="en-US" altLang="en-US">
              <a:solidFill>
                <a:prstClr val="black"/>
              </a:solidFill>
              <a:cs typeface="+mn-cs"/>
            </a:endParaRPr>
          </a:p>
        </p:txBody>
      </p:sp>
      <p:sp>
        <p:nvSpPr>
          <p:cNvPr id="212" name="Rectangle 114"/>
          <p:cNvSpPr>
            <a:spLocks noChangeArrowheads="1"/>
          </p:cNvSpPr>
          <p:nvPr/>
        </p:nvSpPr>
        <p:spPr bwMode="auto">
          <a:xfrm>
            <a:off x="5995988" y="1449388"/>
            <a:ext cx="5143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4,800</a:t>
            </a:r>
            <a:endParaRPr lang="en-US" altLang="en-US">
              <a:solidFill>
                <a:prstClr val="black"/>
              </a:solidFill>
              <a:cs typeface="+mn-cs"/>
            </a:endParaRPr>
          </a:p>
        </p:txBody>
      </p:sp>
      <p:sp>
        <p:nvSpPr>
          <p:cNvPr id="213" name="Rectangle 115"/>
          <p:cNvSpPr>
            <a:spLocks noChangeArrowheads="1"/>
          </p:cNvSpPr>
          <p:nvPr/>
        </p:nvSpPr>
        <p:spPr bwMode="auto">
          <a:xfrm>
            <a:off x="2919413" y="1668463"/>
            <a:ext cx="18510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cs typeface="+mn-cs"/>
              </a:rPr>
              <a:t>Gross margin on sales</a:t>
            </a:r>
            <a:endParaRPr lang="en-US" altLang="en-US">
              <a:solidFill>
                <a:prstClr val="black"/>
              </a:solidFill>
              <a:cs typeface="+mn-cs"/>
            </a:endParaRPr>
          </a:p>
        </p:txBody>
      </p:sp>
      <p:sp>
        <p:nvSpPr>
          <p:cNvPr id="214" name="Rectangle 116"/>
          <p:cNvSpPr>
            <a:spLocks noChangeArrowheads="1"/>
          </p:cNvSpPr>
          <p:nvPr/>
        </p:nvSpPr>
        <p:spPr bwMode="auto">
          <a:xfrm>
            <a:off x="5897563" y="1668463"/>
            <a:ext cx="6127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$2,206</a:t>
            </a:r>
            <a:endParaRPr lang="en-US" altLang="en-US" dirty="0">
              <a:solidFill>
                <a:prstClr val="black"/>
              </a:solidFill>
              <a:cs typeface="+mn-cs"/>
            </a:endParaRPr>
          </a:p>
        </p:txBody>
      </p:sp>
      <p:sp>
        <p:nvSpPr>
          <p:cNvPr id="215" name="Rectangle 117"/>
          <p:cNvSpPr>
            <a:spLocks noChangeArrowheads="1"/>
          </p:cNvSpPr>
          <p:nvPr/>
        </p:nvSpPr>
        <p:spPr bwMode="auto">
          <a:xfrm>
            <a:off x="3684588" y="327025"/>
            <a:ext cx="21796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cs typeface="+mn-cs"/>
              </a:rPr>
              <a:t>Partial income statement</a:t>
            </a:r>
            <a:endParaRPr lang="en-US" altLang="en-US">
              <a:solidFill>
                <a:prstClr val="black"/>
              </a:solidFill>
              <a:cs typeface="+mn-cs"/>
            </a:endParaRPr>
          </a:p>
        </p:txBody>
      </p:sp>
      <p:sp>
        <p:nvSpPr>
          <p:cNvPr id="216" name="Rectangle 118"/>
          <p:cNvSpPr>
            <a:spLocks noChangeArrowheads="1"/>
          </p:cNvSpPr>
          <p:nvPr/>
        </p:nvSpPr>
        <p:spPr bwMode="auto">
          <a:xfrm>
            <a:off x="2863851" y="293687"/>
            <a:ext cx="22225" cy="263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7" name="Rectangle 119"/>
          <p:cNvSpPr>
            <a:spLocks noChangeArrowheads="1"/>
          </p:cNvSpPr>
          <p:nvPr/>
        </p:nvSpPr>
        <p:spPr bwMode="auto">
          <a:xfrm>
            <a:off x="6510338" y="315913"/>
            <a:ext cx="22225" cy="241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8" name="Rectangle 120"/>
          <p:cNvSpPr>
            <a:spLocks noChangeArrowheads="1"/>
          </p:cNvSpPr>
          <p:nvPr/>
        </p:nvSpPr>
        <p:spPr bwMode="auto">
          <a:xfrm>
            <a:off x="2886076" y="293687"/>
            <a:ext cx="3646488"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9" name="Rectangle 121"/>
          <p:cNvSpPr>
            <a:spLocks noChangeArrowheads="1"/>
          </p:cNvSpPr>
          <p:nvPr/>
        </p:nvSpPr>
        <p:spPr bwMode="auto">
          <a:xfrm>
            <a:off x="2886076" y="534988"/>
            <a:ext cx="3646488"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0" name="Line 122"/>
          <p:cNvSpPr>
            <a:spLocks noChangeShapeType="1"/>
          </p:cNvSpPr>
          <p:nvPr/>
        </p:nvSpPr>
        <p:spPr bwMode="auto">
          <a:xfrm>
            <a:off x="4824413" y="1206500"/>
            <a:ext cx="17081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1" name="Rectangle 123"/>
          <p:cNvSpPr>
            <a:spLocks noChangeArrowheads="1"/>
          </p:cNvSpPr>
          <p:nvPr/>
        </p:nvSpPr>
        <p:spPr bwMode="auto">
          <a:xfrm>
            <a:off x="4824413" y="1206500"/>
            <a:ext cx="17081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2" name="Line 124"/>
          <p:cNvSpPr>
            <a:spLocks noChangeShapeType="1"/>
          </p:cNvSpPr>
          <p:nvPr/>
        </p:nvSpPr>
        <p:spPr bwMode="auto">
          <a:xfrm>
            <a:off x="5799138" y="1646238"/>
            <a:ext cx="733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3" name="Rectangle 125"/>
          <p:cNvSpPr>
            <a:spLocks noChangeArrowheads="1"/>
          </p:cNvSpPr>
          <p:nvPr/>
        </p:nvSpPr>
        <p:spPr bwMode="auto">
          <a:xfrm>
            <a:off x="5799138" y="1646238"/>
            <a:ext cx="7334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0" name="Line 126"/>
          <p:cNvSpPr>
            <a:spLocks noChangeShapeType="1"/>
          </p:cNvSpPr>
          <p:nvPr/>
        </p:nvSpPr>
        <p:spPr bwMode="auto">
          <a:xfrm>
            <a:off x="5799138" y="1866900"/>
            <a:ext cx="733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1" name="Rectangle 127"/>
          <p:cNvSpPr>
            <a:spLocks noChangeArrowheads="1"/>
          </p:cNvSpPr>
          <p:nvPr/>
        </p:nvSpPr>
        <p:spPr bwMode="auto">
          <a:xfrm>
            <a:off x="5799138" y="1866900"/>
            <a:ext cx="7334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2" name="Line 128"/>
          <p:cNvSpPr>
            <a:spLocks noChangeShapeType="1"/>
          </p:cNvSpPr>
          <p:nvPr/>
        </p:nvSpPr>
        <p:spPr bwMode="auto">
          <a:xfrm>
            <a:off x="5799138" y="1889125"/>
            <a:ext cx="7334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3" name="Rectangle 129"/>
          <p:cNvSpPr>
            <a:spLocks noChangeArrowheads="1"/>
          </p:cNvSpPr>
          <p:nvPr/>
        </p:nvSpPr>
        <p:spPr bwMode="auto">
          <a:xfrm>
            <a:off x="5799138" y="1889125"/>
            <a:ext cx="7334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8" name="Rectangle 127"/>
          <p:cNvSpPr/>
          <p:nvPr/>
        </p:nvSpPr>
        <p:spPr>
          <a:xfrm>
            <a:off x="9395" y="77788"/>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5-3 SOLUTION</a:t>
            </a:r>
            <a:endParaRPr lang="en-US" sz="2400" b="1" dirty="0">
              <a:solidFill>
                <a:prstClr val="white"/>
              </a:solidFill>
            </a:endParaRPr>
          </a:p>
        </p:txBody>
      </p:sp>
      <p:sp>
        <p:nvSpPr>
          <p:cNvPr id="129" name="Rounded Rectangle 128"/>
          <p:cNvSpPr/>
          <p:nvPr/>
        </p:nvSpPr>
        <p:spPr>
          <a:xfrm>
            <a:off x="161795" y="6630988"/>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P2: </a:t>
            </a:r>
            <a:r>
              <a:rPr lang="en-US" sz="1100" dirty="0">
                <a:solidFill>
                  <a:prstClr val="black"/>
                </a:solidFill>
                <a:latin typeface="Calibri"/>
                <a:cs typeface="+mn-cs"/>
              </a:rPr>
              <a:t>Analyze and record transactions for merchandise sales using a perpetual system. </a:t>
            </a:r>
          </a:p>
        </p:txBody>
      </p:sp>
    </p:spTree>
    <p:extLst>
      <p:ext uri="{BB962C8B-B14F-4D97-AF65-F5344CB8AC3E}">
        <p14:creationId xmlns:p14="http://schemas.microsoft.com/office/powerpoint/2010/main" val="3832526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
                                        </p:tgtEl>
                                        <p:attrNameLst>
                                          <p:attrName>style.visibility</p:attrName>
                                        </p:attrNameLst>
                                      </p:cBhvr>
                                      <p:to>
                                        <p:strVal val="visible"/>
                                      </p:to>
                                    </p:set>
                                    <p:animEffect transition="in" filter="fade">
                                      <p:cBhvr>
                                        <p:cTn id="22" dur="500"/>
                                        <p:tgtEl>
                                          <p:spTgt spid="20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6"/>
                                        </p:tgtEl>
                                        <p:attrNameLst>
                                          <p:attrName>style.visibility</p:attrName>
                                        </p:attrNameLst>
                                      </p:cBhvr>
                                      <p:to>
                                        <p:strVal val="visible"/>
                                      </p:to>
                                    </p:set>
                                    <p:animEffect transition="in" filter="fade">
                                      <p:cBhvr>
                                        <p:cTn id="27" dur="500"/>
                                        <p:tgtEl>
                                          <p:spTgt spid="2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7"/>
                                        </p:tgtEl>
                                        <p:attrNameLst>
                                          <p:attrName>style.visibility</p:attrName>
                                        </p:attrNameLst>
                                      </p:cBhvr>
                                      <p:to>
                                        <p:strVal val="visible"/>
                                      </p:to>
                                    </p:set>
                                    <p:animEffect transition="in" filter="fade">
                                      <p:cBhvr>
                                        <p:cTn id="32" dur="500"/>
                                        <p:tgtEl>
                                          <p:spTgt spid="20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8"/>
                                        </p:tgtEl>
                                        <p:attrNameLst>
                                          <p:attrName>style.visibility</p:attrName>
                                        </p:attrNameLst>
                                      </p:cBhvr>
                                      <p:to>
                                        <p:strVal val="visible"/>
                                      </p:to>
                                    </p:set>
                                    <p:animEffect transition="in" filter="fade">
                                      <p:cBhvr>
                                        <p:cTn id="37" dur="500"/>
                                        <p:tgtEl>
                                          <p:spTgt spid="20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0"/>
                                        </p:tgtEl>
                                        <p:attrNameLst>
                                          <p:attrName>style.visibility</p:attrName>
                                        </p:attrNameLst>
                                      </p:cBhvr>
                                      <p:to>
                                        <p:strVal val="visible"/>
                                      </p:to>
                                    </p:set>
                                    <p:animEffect transition="in" filter="fade">
                                      <p:cBhvr>
                                        <p:cTn id="40" dur="500"/>
                                        <p:tgtEl>
                                          <p:spTgt spid="2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1"/>
                                        </p:tgtEl>
                                        <p:attrNameLst>
                                          <p:attrName>style.visibility</p:attrName>
                                        </p:attrNameLst>
                                      </p:cBhvr>
                                      <p:to>
                                        <p:strVal val="visible"/>
                                      </p:to>
                                    </p:set>
                                    <p:animEffect transition="in" filter="fade">
                                      <p:cBhvr>
                                        <p:cTn id="43" dur="500"/>
                                        <p:tgtEl>
                                          <p:spTgt spid="2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9"/>
                                        </p:tgtEl>
                                        <p:attrNameLst>
                                          <p:attrName>style.visibility</p:attrName>
                                        </p:attrNameLst>
                                      </p:cBhvr>
                                      <p:to>
                                        <p:strVal val="visible"/>
                                      </p:to>
                                    </p:set>
                                    <p:animEffect transition="in" filter="fade">
                                      <p:cBhvr>
                                        <p:cTn id="48" dur="500"/>
                                        <p:tgtEl>
                                          <p:spTgt spid="20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0"/>
                                        </p:tgtEl>
                                        <p:attrNameLst>
                                          <p:attrName>style.visibility</p:attrName>
                                        </p:attrNameLst>
                                      </p:cBhvr>
                                      <p:to>
                                        <p:strVal val="visible"/>
                                      </p:to>
                                    </p:set>
                                    <p:animEffect transition="in" filter="fade">
                                      <p:cBhvr>
                                        <p:cTn id="53" dur="500"/>
                                        <p:tgtEl>
                                          <p:spTgt spid="2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1"/>
                                        </p:tgtEl>
                                        <p:attrNameLst>
                                          <p:attrName>style.visibility</p:attrName>
                                        </p:attrNameLst>
                                      </p:cBhvr>
                                      <p:to>
                                        <p:strVal val="visible"/>
                                      </p:to>
                                    </p:set>
                                    <p:animEffect transition="in" filter="fade">
                                      <p:cBhvr>
                                        <p:cTn id="58" dur="500"/>
                                        <p:tgtEl>
                                          <p:spTgt spid="2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2"/>
                                        </p:tgtEl>
                                        <p:attrNameLst>
                                          <p:attrName>style.visibility</p:attrName>
                                        </p:attrNameLst>
                                      </p:cBhvr>
                                      <p:to>
                                        <p:strVal val="visible"/>
                                      </p:to>
                                    </p:set>
                                    <p:animEffect transition="in" filter="fade">
                                      <p:cBhvr>
                                        <p:cTn id="63" dur="500"/>
                                        <p:tgtEl>
                                          <p:spTgt spid="2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3"/>
                                        </p:tgtEl>
                                        <p:attrNameLst>
                                          <p:attrName>style.visibility</p:attrName>
                                        </p:attrNameLst>
                                      </p:cBhvr>
                                      <p:to>
                                        <p:strVal val="visible"/>
                                      </p:to>
                                    </p:set>
                                    <p:animEffect transition="in" filter="fade">
                                      <p:cBhvr>
                                        <p:cTn id="68" dur="500"/>
                                        <p:tgtEl>
                                          <p:spTgt spid="21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4"/>
                                        </p:tgtEl>
                                        <p:attrNameLst>
                                          <p:attrName>style.visibility</p:attrName>
                                        </p:attrNameLst>
                                      </p:cBhvr>
                                      <p:to>
                                        <p:strVal val="visible"/>
                                      </p:to>
                                    </p:set>
                                    <p:animEffect transition="in" filter="fade">
                                      <p:cBhvr>
                                        <p:cTn id="73" dur="500"/>
                                        <p:tgtEl>
                                          <p:spTgt spid="21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22"/>
                                        </p:tgtEl>
                                        <p:attrNameLst>
                                          <p:attrName>style.visibility</p:attrName>
                                        </p:attrNameLst>
                                      </p:cBhvr>
                                      <p:to>
                                        <p:strVal val="visible"/>
                                      </p:to>
                                    </p:set>
                                    <p:animEffect transition="in" filter="fade">
                                      <p:cBhvr>
                                        <p:cTn id="76" dur="500"/>
                                        <p:tgtEl>
                                          <p:spTgt spid="22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23"/>
                                        </p:tgtEl>
                                        <p:attrNameLst>
                                          <p:attrName>style.visibility</p:attrName>
                                        </p:attrNameLst>
                                      </p:cBhvr>
                                      <p:to>
                                        <p:strVal val="visible"/>
                                      </p:to>
                                    </p:set>
                                    <p:animEffect transition="in" filter="fade">
                                      <p:cBhvr>
                                        <p:cTn id="79" dur="500"/>
                                        <p:tgtEl>
                                          <p:spTgt spid="22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20"/>
                                        </p:tgtEl>
                                        <p:attrNameLst>
                                          <p:attrName>style.visibility</p:attrName>
                                        </p:attrNameLst>
                                      </p:cBhvr>
                                      <p:to>
                                        <p:strVal val="visible"/>
                                      </p:to>
                                    </p:set>
                                    <p:animEffect transition="in" filter="fade">
                                      <p:cBhvr>
                                        <p:cTn id="82" dur="500"/>
                                        <p:tgtEl>
                                          <p:spTgt spid="32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21"/>
                                        </p:tgtEl>
                                        <p:attrNameLst>
                                          <p:attrName>style.visibility</p:attrName>
                                        </p:attrNameLst>
                                      </p:cBhvr>
                                      <p:to>
                                        <p:strVal val="visible"/>
                                      </p:to>
                                    </p:set>
                                    <p:animEffect transition="in" filter="fade">
                                      <p:cBhvr>
                                        <p:cTn id="85" dur="500"/>
                                        <p:tgtEl>
                                          <p:spTgt spid="32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22"/>
                                        </p:tgtEl>
                                        <p:attrNameLst>
                                          <p:attrName>style.visibility</p:attrName>
                                        </p:attrNameLst>
                                      </p:cBhvr>
                                      <p:to>
                                        <p:strVal val="visible"/>
                                      </p:to>
                                    </p:set>
                                    <p:animEffect transition="in" filter="fade">
                                      <p:cBhvr>
                                        <p:cTn id="88" dur="500"/>
                                        <p:tgtEl>
                                          <p:spTgt spid="32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23"/>
                                        </p:tgtEl>
                                        <p:attrNameLst>
                                          <p:attrName>style.visibility</p:attrName>
                                        </p:attrNameLst>
                                      </p:cBhvr>
                                      <p:to>
                                        <p:strVal val="visible"/>
                                      </p:to>
                                    </p:set>
                                    <p:animEffect transition="in" filter="fade">
                                      <p:cBhvr>
                                        <p:cTn id="91"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203" grpId="0"/>
      <p:bldP spid="204" grpId="0"/>
      <p:bldP spid="205" grpId="0"/>
      <p:bldP spid="206" grpId="0"/>
      <p:bldP spid="207" grpId="0"/>
      <p:bldP spid="208" grpId="0"/>
      <p:bldP spid="209" grpId="0"/>
      <p:bldP spid="210" grpId="0"/>
      <p:bldP spid="211" grpId="0"/>
      <p:bldP spid="212" grpId="0"/>
      <p:bldP spid="213" grpId="0"/>
      <p:bldP spid="214" grpId="0"/>
      <p:bldP spid="220" grpId="0" animBg="1"/>
      <p:bldP spid="221" grpId="0" animBg="1"/>
      <p:bldP spid="222" grpId="0" animBg="1"/>
      <p:bldP spid="223" grpId="0" animBg="1"/>
      <p:bldP spid="320" grpId="0" animBg="1"/>
      <p:bldP spid="321" grpId="0" animBg="1"/>
      <p:bldP spid="322" grpId="0" animBg="1"/>
      <p:bldP spid="3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212182"/>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P3:	</a:t>
            </a:r>
            <a:br>
              <a:rPr lang="en-US" altLang="en-US" dirty="0" smtClean="0"/>
            </a:br>
            <a:r>
              <a:rPr lang="en-US" dirty="0">
                <a:solidFill>
                  <a:prstClr val="black"/>
                </a:solidFill>
              </a:rPr>
              <a:t>Prepare adjustments and close accounts for a merchandising </a:t>
            </a:r>
            <a:r>
              <a:rPr lang="en-US" dirty="0" smtClean="0">
                <a:solidFill>
                  <a:prstClr val="black"/>
                </a:solidFill>
              </a:rPr>
              <a:t>company.</a:t>
            </a:r>
            <a:r>
              <a:rPr lang="en-US" dirty="0">
                <a:solidFill>
                  <a:prstClr val="black"/>
                </a:solidFill>
              </a:rPr>
              <a:t/>
            </a:r>
            <a:br>
              <a:rPr lang="en-US" dirty="0">
                <a:solidFill>
                  <a:prstClr val="black"/>
                </a:solidFill>
              </a:rPr>
            </a:br>
            <a:r>
              <a:rPr lang="en-US" dirty="0" smtClean="0"/>
              <a:t/>
            </a:r>
            <a:br>
              <a:rPr 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818941"/>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14400" y="5105400"/>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5FA3E7DF-2538-4FB0-8C1F-3F1AF4B8EB7E}" type="slidenum">
              <a:rPr lang="en-US" smtClean="0"/>
              <a:pPr>
                <a:defRPr/>
              </a:pPr>
              <a:t>44</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197429" y="592827"/>
            <a:ext cx="7467600" cy="744537"/>
          </a:xfrm>
        </p:spPr>
        <p:txBody>
          <a:bodyPr/>
          <a:lstStyle/>
          <a:p>
            <a:pPr eaLnBrk="1" hangingPunct="1"/>
            <a:r>
              <a:rPr lang="en-US" altLang="en-US" sz="2800" b="1" dirty="0" smtClean="0"/>
              <a:t>Merchandising Cost Flow in the Accounting Cycle</a:t>
            </a:r>
          </a:p>
        </p:txBody>
      </p:sp>
      <p:pic>
        <p:nvPicPr>
          <p:cNvPr id="199684" name="Picture 2"/>
          <p:cNvPicPr>
            <a:picLocks noChangeAspect="1" noChangeArrowheads="1"/>
          </p:cNvPicPr>
          <p:nvPr/>
        </p:nvPicPr>
        <p:blipFill>
          <a:blip r:embed="rId3" cstate="print"/>
          <a:srcRect/>
          <a:stretch>
            <a:fillRect/>
          </a:stretch>
        </p:blipFill>
        <p:spPr bwMode="auto">
          <a:xfrm>
            <a:off x="2224935" y="1281112"/>
            <a:ext cx="4927600" cy="5257800"/>
          </a:xfrm>
          <a:prstGeom prst="rect">
            <a:avLst/>
          </a:prstGeom>
          <a:noFill/>
          <a:ln w="9525">
            <a:noFill/>
            <a:miter lim="800000"/>
            <a:headEnd/>
            <a:tailEnd/>
          </a:ln>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45</a:t>
            </a:fld>
            <a:endParaRPr lang="en-US" dirty="0"/>
          </a:p>
        </p:txBody>
      </p:sp>
      <p:sp>
        <p:nvSpPr>
          <p:cNvPr id="7" name="Rounded Rectangle 6"/>
          <p:cNvSpPr/>
          <p:nvPr/>
        </p:nvSpPr>
        <p:spPr>
          <a:xfrm>
            <a:off x="66174" y="6606966"/>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solidFill>
                  <a:prstClr val="black"/>
                </a:solidFill>
                <a:latin typeface="Calibri"/>
              </a:rPr>
              <a:t>Prepare adjustments and close accounts for a merchandising company.</a:t>
            </a:r>
          </a:p>
        </p:txBody>
      </p:sp>
      <p:sp>
        <p:nvSpPr>
          <p:cNvPr id="8" name="TextBox 7"/>
          <p:cNvSpPr txBox="1"/>
          <p:nvPr/>
        </p:nvSpPr>
        <p:spPr>
          <a:xfrm>
            <a:off x="7926805" y="148272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5.10</a:t>
            </a:r>
            <a:endParaRPr lang="en-US" kern="0" dirty="0">
              <a:latin typeface="Berlin Sans FB" panose="020E0602020502020306" pitchFamily="34" charset="0"/>
            </a:endParaRPr>
          </a:p>
        </p:txBody>
      </p:sp>
    </p:spTree>
    <p:extLst>
      <p:ext uri="{BB962C8B-B14F-4D97-AF65-F5344CB8AC3E}">
        <p14:creationId xmlns:p14="http://schemas.microsoft.com/office/powerpoint/2010/main" val="305100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944855" y="509458"/>
            <a:ext cx="7158037" cy="1219200"/>
          </a:xfrm>
        </p:spPr>
        <p:txBody>
          <a:bodyPr/>
          <a:lstStyle/>
          <a:p>
            <a:pPr eaLnBrk="1" hangingPunct="1"/>
            <a:r>
              <a:rPr lang="en-US" altLang="en-US" b="1" dirty="0" smtClean="0"/>
              <a:t>Adjusting Entries for Merchandisers</a:t>
            </a:r>
          </a:p>
        </p:txBody>
      </p:sp>
      <p:sp>
        <p:nvSpPr>
          <p:cNvPr id="7" name="TextBox 6"/>
          <p:cNvSpPr txBox="1"/>
          <p:nvPr/>
        </p:nvSpPr>
        <p:spPr>
          <a:xfrm>
            <a:off x="238626" y="1707383"/>
            <a:ext cx="8458200" cy="461665"/>
          </a:xfrm>
          <a:prstGeom prst="rect">
            <a:avLst/>
          </a:prstGeom>
          <a:solidFill>
            <a:schemeClr val="accent2">
              <a:lumMod val="50000"/>
            </a:schemeClr>
          </a:solidFill>
          <a:ln>
            <a:solidFill>
              <a:schemeClr val="accent2">
                <a:lumMod val="50000"/>
              </a:schemeClr>
            </a:solidFill>
          </a:ln>
        </p:spPr>
        <p:txBody>
          <a:bodyPr wrap="square">
            <a:spAutoFit/>
          </a:bodyPr>
          <a:lstStyle/>
          <a:p>
            <a:pPr algn="ctr">
              <a:defRPr/>
            </a:pPr>
            <a:r>
              <a:rPr lang="en-US" sz="2400" b="1" dirty="0" smtClean="0">
                <a:solidFill>
                  <a:schemeClr val="accent4">
                    <a:lumMod val="20000"/>
                    <a:lumOff val="80000"/>
                  </a:schemeClr>
                </a:solidFill>
                <a:latin typeface="Arial" charset="0"/>
              </a:rPr>
              <a:t>Shrinkage: adjustment </a:t>
            </a:r>
            <a:r>
              <a:rPr lang="en-US" sz="2400" b="1" dirty="0">
                <a:solidFill>
                  <a:schemeClr val="accent4">
                    <a:lumMod val="20000"/>
                    <a:lumOff val="80000"/>
                  </a:schemeClr>
                </a:solidFill>
                <a:latin typeface="Arial" charset="0"/>
              </a:rPr>
              <a:t>to </a:t>
            </a:r>
            <a:r>
              <a:rPr lang="en-US" sz="2400" b="1" dirty="0" smtClean="0">
                <a:solidFill>
                  <a:schemeClr val="accent4">
                    <a:lumMod val="20000"/>
                    <a:lumOff val="80000"/>
                  </a:schemeClr>
                </a:solidFill>
                <a:latin typeface="Arial" charset="0"/>
              </a:rPr>
              <a:t>reflect loss </a:t>
            </a:r>
            <a:r>
              <a:rPr lang="en-US" sz="2400" b="1" dirty="0">
                <a:solidFill>
                  <a:schemeClr val="accent4">
                    <a:lumMod val="20000"/>
                    <a:lumOff val="80000"/>
                  </a:schemeClr>
                </a:solidFill>
                <a:latin typeface="Arial" charset="0"/>
              </a:rPr>
              <a:t>of </a:t>
            </a:r>
            <a:r>
              <a:rPr lang="en-US" sz="2400" b="1" dirty="0" smtClean="0">
                <a:solidFill>
                  <a:schemeClr val="accent4">
                    <a:lumMod val="20000"/>
                    <a:lumOff val="80000"/>
                  </a:schemeClr>
                </a:solidFill>
                <a:latin typeface="Arial" charset="0"/>
              </a:rPr>
              <a:t>merchandise:</a:t>
            </a:r>
            <a:endParaRPr lang="en-US" sz="2400" b="1" dirty="0">
              <a:solidFill>
                <a:schemeClr val="accent4">
                  <a:lumMod val="20000"/>
                  <a:lumOff val="80000"/>
                </a:schemeClr>
              </a:solidFill>
              <a:latin typeface="Arial"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503C3CBC-2085-44FA-9ACE-00A0DEA6925A}" type="slidenum">
              <a:rPr lang="en-US" smtClean="0"/>
              <a:pPr>
                <a:defRPr/>
              </a:pPr>
              <a:t>46</a:t>
            </a:fld>
            <a:endParaRPr lang="en-US" dirty="0"/>
          </a:p>
        </p:txBody>
      </p:sp>
      <p:sp>
        <p:nvSpPr>
          <p:cNvPr id="9" name="Rounded Rectangle 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solidFill>
                  <a:prstClr val="black"/>
                </a:solidFill>
                <a:latin typeface="Calibri"/>
              </a:rPr>
              <a:t>Prepare adjustments and close accounts for a merchandising company.</a:t>
            </a:r>
          </a:p>
        </p:txBody>
      </p:sp>
      <p:sp>
        <p:nvSpPr>
          <p:cNvPr id="10" name="TextBox 9"/>
          <p:cNvSpPr txBox="1"/>
          <p:nvPr/>
        </p:nvSpPr>
        <p:spPr>
          <a:xfrm>
            <a:off x="294773" y="3702230"/>
            <a:ext cx="8458200" cy="2308324"/>
          </a:xfrm>
          <a:prstGeom prst="rect">
            <a:avLst/>
          </a:prstGeom>
          <a:solidFill>
            <a:schemeClr val="accent2">
              <a:lumMod val="50000"/>
            </a:schemeClr>
          </a:solidFill>
          <a:ln>
            <a:solidFill>
              <a:schemeClr val="accent2">
                <a:lumMod val="50000"/>
              </a:schemeClr>
            </a:solidFill>
          </a:ln>
        </p:spPr>
        <p:txBody>
          <a:bodyPr wrap="square">
            <a:spAutoFit/>
          </a:bodyPr>
          <a:lstStyle/>
          <a:p>
            <a:pPr algn="ctr">
              <a:defRPr/>
            </a:pPr>
            <a:r>
              <a:rPr lang="en-US" sz="2400" b="1" dirty="0" smtClean="0">
                <a:solidFill>
                  <a:schemeClr val="accent4">
                    <a:lumMod val="20000"/>
                    <a:lumOff val="80000"/>
                  </a:schemeClr>
                </a:solidFill>
                <a:latin typeface="Arial" charset="0"/>
              </a:rPr>
              <a:t>Sales Discounts, Returns and Allowances:</a:t>
            </a:r>
          </a:p>
          <a:p>
            <a:pPr algn="ctr">
              <a:defRPr/>
            </a:pPr>
            <a:r>
              <a:rPr lang="en-US" sz="2400" dirty="0" smtClean="0">
                <a:solidFill>
                  <a:schemeClr val="accent4">
                    <a:lumMod val="20000"/>
                    <a:lumOff val="80000"/>
                  </a:schemeClr>
                </a:solidFill>
                <a:latin typeface="Arial" charset="0"/>
              </a:rPr>
              <a:t>New revenue recognition rules require reporting of sales at net amount expected.  Adjusting entries required for:</a:t>
            </a:r>
          </a:p>
          <a:p>
            <a:pPr marL="457200" indent="-457200">
              <a:buFont typeface="+mj-lt"/>
              <a:buAutoNum type="arabicPeriod"/>
              <a:defRPr/>
            </a:pPr>
            <a:r>
              <a:rPr lang="en-US" sz="2400" dirty="0" smtClean="0">
                <a:solidFill>
                  <a:schemeClr val="accent4">
                    <a:lumMod val="20000"/>
                    <a:lumOff val="80000"/>
                  </a:schemeClr>
                </a:solidFill>
                <a:latin typeface="Arial" charset="0"/>
              </a:rPr>
              <a:t>Expected sales discounts</a:t>
            </a:r>
          </a:p>
          <a:p>
            <a:pPr marL="457200" indent="-457200">
              <a:buFont typeface="+mj-lt"/>
              <a:buAutoNum type="arabicPeriod"/>
              <a:defRPr/>
            </a:pPr>
            <a:r>
              <a:rPr lang="en-US" sz="2400" dirty="0" smtClean="0">
                <a:solidFill>
                  <a:schemeClr val="accent4">
                    <a:lumMod val="20000"/>
                    <a:lumOff val="80000"/>
                  </a:schemeClr>
                </a:solidFill>
                <a:latin typeface="Arial" charset="0"/>
              </a:rPr>
              <a:t>Expected returns and allowances (revenue side)</a:t>
            </a:r>
          </a:p>
          <a:p>
            <a:pPr marL="457200" indent="-457200">
              <a:buFont typeface="+mj-lt"/>
              <a:buAutoNum type="arabicPeriod"/>
              <a:defRPr/>
            </a:pPr>
            <a:r>
              <a:rPr lang="en-US" sz="2400" dirty="0" smtClean="0">
                <a:solidFill>
                  <a:schemeClr val="accent4">
                    <a:lumMod val="20000"/>
                    <a:lumOff val="80000"/>
                  </a:schemeClr>
                </a:solidFill>
                <a:latin typeface="Arial" charset="0"/>
              </a:rPr>
              <a:t>Expected returns and allowances (cost side)</a:t>
            </a:r>
          </a:p>
        </p:txBody>
      </p:sp>
      <p:pic>
        <p:nvPicPr>
          <p:cNvPr id="2" name="Picture 1"/>
          <p:cNvPicPr>
            <a:picLocks noChangeAspect="1"/>
          </p:cNvPicPr>
          <p:nvPr/>
        </p:nvPicPr>
        <p:blipFill>
          <a:blip r:embed="rId3"/>
          <a:stretch>
            <a:fillRect/>
          </a:stretch>
        </p:blipFill>
        <p:spPr>
          <a:xfrm>
            <a:off x="609600" y="2448846"/>
            <a:ext cx="7913541" cy="9075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ltLang="en-US" b="1" dirty="0" smtClean="0"/>
              <a:t>Closing Entries for Merchandisers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47</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solidFill>
                  <a:prstClr val="black"/>
                </a:solidFill>
                <a:latin typeface="Calibri"/>
              </a:rPr>
              <a:t>Prepare adjustments and close accounts for a merchandising company.</a:t>
            </a:r>
          </a:p>
        </p:txBody>
      </p:sp>
      <p:pic>
        <p:nvPicPr>
          <p:cNvPr id="2" name="Picture 1"/>
          <p:cNvPicPr>
            <a:picLocks noChangeAspect="1"/>
          </p:cNvPicPr>
          <p:nvPr/>
        </p:nvPicPr>
        <p:blipFill>
          <a:blip r:embed="rId3"/>
          <a:stretch>
            <a:fillRect/>
          </a:stretch>
        </p:blipFill>
        <p:spPr>
          <a:xfrm>
            <a:off x="1524000" y="1267094"/>
            <a:ext cx="6019800" cy="5117957"/>
          </a:xfrm>
          <a:prstGeom prst="rect">
            <a:avLst/>
          </a:prstGeom>
        </p:spPr>
      </p:pic>
      <p:sp>
        <p:nvSpPr>
          <p:cNvPr id="8" name="TextBox 7"/>
          <p:cNvSpPr txBox="1"/>
          <p:nvPr/>
        </p:nvSpPr>
        <p:spPr>
          <a:xfrm>
            <a:off x="7848600" y="126709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5.11</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6" name="Rectangle 5"/>
          <p:cNvSpPr>
            <a:spLocks noChangeArrowheads="1"/>
          </p:cNvSpPr>
          <p:nvPr/>
        </p:nvSpPr>
        <p:spPr bwMode="auto">
          <a:xfrm>
            <a:off x="2100262" y="2751138"/>
            <a:ext cx="4498975"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7" name="Rectangle 6"/>
          <p:cNvSpPr>
            <a:spLocks noChangeArrowheads="1"/>
          </p:cNvSpPr>
          <p:nvPr/>
        </p:nvSpPr>
        <p:spPr bwMode="auto">
          <a:xfrm>
            <a:off x="1016001" y="1524000"/>
            <a:ext cx="1704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Merchandise inventory</a:t>
            </a:r>
            <a:endParaRPr lang="en-US">
              <a:solidFill>
                <a:prstClr val="black"/>
              </a:solidFill>
              <a:cs typeface="+mn-cs"/>
            </a:endParaRPr>
          </a:p>
        </p:txBody>
      </p:sp>
      <p:sp>
        <p:nvSpPr>
          <p:cNvPr id="228" name="Rectangle 7"/>
          <p:cNvSpPr>
            <a:spLocks noChangeArrowheads="1"/>
          </p:cNvSpPr>
          <p:nvPr/>
        </p:nvSpPr>
        <p:spPr bwMode="auto">
          <a:xfrm>
            <a:off x="3276601" y="1524000"/>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$756</a:t>
            </a:r>
            <a:endParaRPr lang="en-US">
              <a:solidFill>
                <a:prstClr val="black"/>
              </a:solidFill>
              <a:cs typeface="+mn-cs"/>
            </a:endParaRPr>
          </a:p>
        </p:txBody>
      </p:sp>
      <p:sp>
        <p:nvSpPr>
          <p:cNvPr id="229" name="Rectangle 8"/>
          <p:cNvSpPr>
            <a:spLocks noChangeArrowheads="1"/>
          </p:cNvSpPr>
          <p:nvPr/>
        </p:nvSpPr>
        <p:spPr bwMode="auto">
          <a:xfrm>
            <a:off x="3890963" y="1524000"/>
            <a:ext cx="19236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Other operating expenses</a:t>
            </a:r>
            <a:endParaRPr lang="en-US" dirty="0">
              <a:solidFill>
                <a:prstClr val="black"/>
              </a:solidFill>
              <a:cs typeface="+mn-cs"/>
            </a:endParaRPr>
          </a:p>
        </p:txBody>
      </p:sp>
      <p:sp>
        <p:nvSpPr>
          <p:cNvPr id="230" name="Rectangle 9"/>
          <p:cNvSpPr>
            <a:spLocks noChangeArrowheads="1"/>
          </p:cNvSpPr>
          <p:nvPr/>
        </p:nvSpPr>
        <p:spPr bwMode="auto">
          <a:xfrm>
            <a:off x="6865938" y="1524000"/>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$300</a:t>
            </a:r>
            <a:endParaRPr lang="en-US" dirty="0">
              <a:solidFill>
                <a:prstClr val="black"/>
              </a:solidFill>
              <a:cs typeface="+mn-cs"/>
            </a:endParaRPr>
          </a:p>
        </p:txBody>
      </p:sp>
      <p:sp>
        <p:nvSpPr>
          <p:cNvPr id="231" name="Rectangle 10"/>
          <p:cNvSpPr>
            <a:spLocks noChangeArrowheads="1"/>
          </p:cNvSpPr>
          <p:nvPr/>
        </p:nvSpPr>
        <p:spPr bwMode="auto">
          <a:xfrm>
            <a:off x="1016001" y="1730375"/>
            <a:ext cx="10964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Z. Zee, Capital</a:t>
            </a:r>
            <a:endParaRPr lang="en-US" dirty="0">
              <a:solidFill>
                <a:prstClr val="black"/>
              </a:solidFill>
              <a:cs typeface="+mn-cs"/>
            </a:endParaRPr>
          </a:p>
        </p:txBody>
      </p:sp>
      <p:sp>
        <p:nvSpPr>
          <p:cNvPr id="232" name="Rectangle 11"/>
          <p:cNvSpPr>
            <a:spLocks noChangeArrowheads="1"/>
          </p:cNvSpPr>
          <p:nvPr/>
        </p:nvSpPr>
        <p:spPr bwMode="auto">
          <a:xfrm>
            <a:off x="3235326" y="173037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2,300</a:t>
            </a:r>
            <a:endParaRPr lang="en-US" dirty="0">
              <a:solidFill>
                <a:prstClr val="black"/>
              </a:solidFill>
              <a:cs typeface="+mn-cs"/>
            </a:endParaRPr>
          </a:p>
        </p:txBody>
      </p:sp>
      <p:sp>
        <p:nvSpPr>
          <p:cNvPr id="233" name="Rectangle 12"/>
          <p:cNvSpPr>
            <a:spLocks noChangeArrowheads="1"/>
          </p:cNvSpPr>
          <p:nvPr/>
        </p:nvSpPr>
        <p:spPr bwMode="auto">
          <a:xfrm>
            <a:off x="3890963" y="1730375"/>
            <a:ext cx="1411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Cost of goods sold</a:t>
            </a:r>
            <a:endParaRPr lang="en-US">
              <a:solidFill>
                <a:prstClr val="black"/>
              </a:solidFill>
              <a:cs typeface="+mn-cs"/>
            </a:endParaRPr>
          </a:p>
        </p:txBody>
      </p:sp>
      <p:sp>
        <p:nvSpPr>
          <p:cNvPr id="234" name="Rectangle 13"/>
          <p:cNvSpPr>
            <a:spLocks noChangeArrowheads="1"/>
          </p:cNvSpPr>
          <p:nvPr/>
        </p:nvSpPr>
        <p:spPr bwMode="auto">
          <a:xfrm>
            <a:off x="6826251" y="17303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2,100</a:t>
            </a:r>
            <a:endParaRPr lang="en-US">
              <a:solidFill>
                <a:prstClr val="black"/>
              </a:solidFill>
              <a:cs typeface="+mn-cs"/>
            </a:endParaRPr>
          </a:p>
        </p:txBody>
      </p:sp>
      <p:sp>
        <p:nvSpPr>
          <p:cNvPr id="235" name="Rectangle 14"/>
          <p:cNvSpPr>
            <a:spLocks noChangeArrowheads="1"/>
          </p:cNvSpPr>
          <p:nvPr/>
        </p:nvSpPr>
        <p:spPr bwMode="auto">
          <a:xfrm>
            <a:off x="1016001" y="1936750"/>
            <a:ext cx="14859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Z. Zee, Withdrawals</a:t>
            </a:r>
            <a:endParaRPr lang="en-US" dirty="0">
              <a:solidFill>
                <a:prstClr val="black"/>
              </a:solidFill>
              <a:cs typeface="+mn-cs"/>
            </a:endParaRPr>
          </a:p>
        </p:txBody>
      </p:sp>
      <p:sp>
        <p:nvSpPr>
          <p:cNvPr id="236" name="Rectangle 15"/>
          <p:cNvSpPr>
            <a:spLocks noChangeArrowheads="1"/>
          </p:cNvSpPr>
          <p:nvPr/>
        </p:nvSpPr>
        <p:spPr bwMode="auto">
          <a:xfrm>
            <a:off x="3367088" y="193675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150</a:t>
            </a:r>
            <a:endParaRPr lang="en-US" dirty="0">
              <a:solidFill>
                <a:prstClr val="black"/>
              </a:solidFill>
              <a:cs typeface="+mn-cs"/>
            </a:endParaRPr>
          </a:p>
        </p:txBody>
      </p:sp>
      <p:sp>
        <p:nvSpPr>
          <p:cNvPr id="237" name="Rectangle 16"/>
          <p:cNvSpPr>
            <a:spLocks noChangeArrowheads="1"/>
          </p:cNvSpPr>
          <p:nvPr/>
        </p:nvSpPr>
        <p:spPr bwMode="auto">
          <a:xfrm>
            <a:off x="3890963" y="1936750"/>
            <a:ext cx="1644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Depreciation expense</a:t>
            </a:r>
            <a:endParaRPr lang="en-US">
              <a:solidFill>
                <a:prstClr val="black"/>
              </a:solidFill>
              <a:cs typeface="+mn-cs"/>
            </a:endParaRPr>
          </a:p>
        </p:txBody>
      </p:sp>
      <p:sp>
        <p:nvSpPr>
          <p:cNvPr id="238" name="Rectangle 17"/>
          <p:cNvSpPr>
            <a:spLocks noChangeArrowheads="1"/>
          </p:cNvSpPr>
          <p:nvPr/>
        </p:nvSpPr>
        <p:spPr bwMode="auto">
          <a:xfrm>
            <a:off x="6958013" y="193675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400</a:t>
            </a:r>
            <a:endParaRPr lang="en-US" dirty="0">
              <a:solidFill>
                <a:prstClr val="black"/>
              </a:solidFill>
              <a:cs typeface="+mn-cs"/>
            </a:endParaRPr>
          </a:p>
        </p:txBody>
      </p:sp>
      <p:sp>
        <p:nvSpPr>
          <p:cNvPr id="239" name="Rectangle 18"/>
          <p:cNvSpPr>
            <a:spLocks noChangeArrowheads="1"/>
          </p:cNvSpPr>
          <p:nvPr/>
        </p:nvSpPr>
        <p:spPr bwMode="auto">
          <a:xfrm>
            <a:off x="1016001" y="21431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a:t>
            </a:r>
            <a:endParaRPr lang="en-US">
              <a:solidFill>
                <a:prstClr val="black"/>
              </a:solidFill>
              <a:cs typeface="+mn-cs"/>
            </a:endParaRPr>
          </a:p>
        </p:txBody>
      </p:sp>
      <p:sp>
        <p:nvSpPr>
          <p:cNvPr id="240" name="Rectangle 19"/>
          <p:cNvSpPr>
            <a:spLocks noChangeArrowheads="1"/>
          </p:cNvSpPr>
          <p:nvPr/>
        </p:nvSpPr>
        <p:spPr bwMode="auto">
          <a:xfrm>
            <a:off x="3235326" y="214312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4,300</a:t>
            </a:r>
            <a:endParaRPr lang="en-US" dirty="0">
              <a:solidFill>
                <a:prstClr val="black"/>
              </a:solidFill>
              <a:cs typeface="+mn-cs"/>
            </a:endParaRPr>
          </a:p>
        </p:txBody>
      </p:sp>
      <p:sp>
        <p:nvSpPr>
          <p:cNvPr id="241" name="Rectangle 20"/>
          <p:cNvSpPr>
            <a:spLocks noChangeArrowheads="1"/>
          </p:cNvSpPr>
          <p:nvPr/>
        </p:nvSpPr>
        <p:spPr bwMode="auto">
          <a:xfrm>
            <a:off x="3890963" y="2143125"/>
            <a:ext cx="1320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Salaries expense</a:t>
            </a:r>
            <a:endParaRPr lang="en-US">
              <a:solidFill>
                <a:prstClr val="black"/>
              </a:solidFill>
              <a:cs typeface="+mn-cs"/>
            </a:endParaRPr>
          </a:p>
        </p:txBody>
      </p:sp>
      <p:sp>
        <p:nvSpPr>
          <p:cNvPr id="242" name="Rectangle 21"/>
          <p:cNvSpPr>
            <a:spLocks noChangeArrowheads="1"/>
          </p:cNvSpPr>
          <p:nvPr/>
        </p:nvSpPr>
        <p:spPr bwMode="auto">
          <a:xfrm>
            <a:off x="6958013" y="214312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600</a:t>
            </a:r>
            <a:endParaRPr lang="en-US" dirty="0">
              <a:solidFill>
                <a:prstClr val="black"/>
              </a:solidFill>
              <a:cs typeface="+mn-cs"/>
            </a:endParaRPr>
          </a:p>
        </p:txBody>
      </p:sp>
      <p:sp>
        <p:nvSpPr>
          <p:cNvPr id="243" name="Rectangle 22"/>
          <p:cNvSpPr>
            <a:spLocks noChangeArrowheads="1"/>
          </p:cNvSpPr>
          <p:nvPr/>
        </p:nvSpPr>
        <p:spPr bwMode="auto">
          <a:xfrm>
            <a:off x="1016001" y="2349500"/>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 discounts</a:t>
            </a:r>
            <a:endParaRPr lang="en-US">
              <a:solidFill>
                <a:prstClr val="black"/>
              </a:solidFill>
              <a:cs typeface="+mn-cs"/>
            </a:endParaRPr>
          </a:p>
        </p:txBody>
      </p:sp>
      <p:sp>
        <p:nvSpPr>
          <p:cNvPr id="244" name="Rectangle 23"/>
          <p:cNvSpPr>
            <a:spLocks noChangeArrowheads="1"/>
          </p:cNvSpPr>
          <p:nvPr/>
        </p:nvSpPr>
        <p:spPr bwMode="auto">
          <a:xfrm>
            <a:off x="3457576" y="234950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50</a:t>
            </a:r>
            <a:endParaRPr lang="en-US" dirty="0">
              <a:solidFill>
                <a:prstClr val="black"/>
              </a:solidFill>
              <a:cs typeface="+mn-cs"/>
            </a:endParaRPr>
          </a:p>
        </p:txBody>
      </p:sp>
      <p:sp>
        <p:nvSpPr>
          <p:cNvPr id="245" name="Rectangle 24"/>
          <p:cNvSpPr>
            <a:spLocks noChangeArrowheads="1"/>
          </p:cNvSpPr>
          <p:nvPr/>
        </p:nvSpPr>
        <p:spPr bwMode="auto">
          <a:xfrm>
            <a:off x="3890963" y="2349500"/>
            <a:ext cx="218168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Sales returns and allowances</a:t>
            </a:r>
            <a:endParaRPr lang="en-US" dirty="0">
              <a:solidFill>
                <a:prstClr val="black"/>
              </a:solidFill>
              <a:cs typeface="+mn-cs"/>
            </a:endParaRPr>
          </a:p>
        </p:txBody>
      </p:sp>
      <p:sp>
        <p:nvSpPr>
          <p:cNvPr id="246" name="Rectangle 25"/>
          <p:cNvSpPr>
            <a:spLocks noChangeArrowheads="1"/>
          </p:cNvSpPr>
          <p:nvPr/>
        </p:nvSpPr>
        <p:spPr bwMode="auto">
          <a:xfrm>
            <a:off x="6958013" y="234950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250</a:t>
            </a:r>
            <a:endParaRPr lang="en-US" dirty="0">
              <a:solidFill>
                <a:prstClr val="black"/>
              </a:solidFill>
              <a:cs typeface="+mn-cs"/>
            </a:endParaRPr>
          </a:p>
        </p:txBody>
      </p:sp>
      <p:sp>
        <p:nvSpPr>
          <p:cNvPr id="247" name="Rectangle 26"/>
          <p:cNvSpPr>
            <a:spLocks noChangeArrowheads="1"/>
          </p:cNvSpPr>
          <p:nvPr/>
        </p:nvSpPr>
        <p:spPr bwMode="auto">
          <a:xfrm>
            <a:off x="5045075" y="2771775"/>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48" name="Rectangle 27"/>
          <p:cNvSpPr>
            <a:spLocks noChangeArrowheads="1"/>
          </p:cNvSpPr>
          <p:nvPr/>
        </p:nvSpPr>
        <p:spPr bwMode="auto">
          <a:xfrm>
            <a:off x="5913437" y="2771775"/>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49" name="Rectangle 28"/>
          <p:cNvSpPr>
            <a:spLocks noChangeArrowheads="1"/>
          </p:cNvSpPr>
          <p:nvPr/>
        </p:nvSpPr>
        <p:spPr bwMode="auto">
          <a:xfrm>
            <a:off x="2139950" y="2998788"/>
            <a:ext cx="1704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Merchandise inventory</a:t>
            </a:r>
            <a:endParaRPr lang="en-US" dirty="0">
              <a:solidFill>
                <a:prstClr val="black"/>
              </a:solidFill>
              <a:cs typeface="+mn-cs"/>
            </a:endParaRPr>
          </a:p>
        </p:txBody>
      </p:sp>
      <p:sp>
        <p:nvSpPr>
          <p:cNvPr id="250" name="Rectangle 29"/>
          <p:cNvSpPr>
            <a:spLocks noChangeArrowheads="1"/>
          </p:cNvSpPr>
          <p:nvPr/>
        </p:nvSpPr>
        <p:spPr bwMode="auto">
          <a:xfrm>
            <a:off x="5297487" y="2998788"/>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$756</a:t>
            </a:r>
            <a:endParaRPr lang="en-US">
              <a:solidFill>
                <a:prstClr val="black"/>
              </a:solidFill>
              <a:cs typeface="+mn-cs"/>
            </a:endParaRPr>
          </a:p>
        </p:txBody>
      </p:sp>
      <p:sp>
        <p:nvSpPr>
          <p:cNvPr id="251" name="Rectangle 30"/>
          <p:cNvSpPr>
            <a:spLocks noChangeArrowheads="1"/>
          </p:cNvSpPr>
          <p:nvPr/>
        </p:nvSpPr>
        <p:spPr bwMode="auto">
          <a:xfrm>
            <a:off x="2139950" y="3205163"/>
            <a:ext cx="10964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Z. Zee, Capital</a:t>
            </a:r>
            <a:endParaRPr lang="en-US" dirty="0">
              <a:solidFill>
                <a:prstClr val="black"/>
              </a:solidFill>
              <a:cs typeface="+mn-cs"/>
            </a:endParaRPr>
          </a:p>
        </p:txBody>
      </p:sp>
      <p:sp>
        <p:nvSpPr>
          <p:cNvPr id="252" name="Rectangle 31"/>
          <p:cNvSpPr>
            <a:spLocks noChangeArrowheads="1"/>
          </p:cNvSpPr>
          <p:nvPr/>
        </p:nvSpPr>
        <p:spPr bwMode="auto">
          <a:xfrm>
            <a:off x="6064250" y="3205163"/>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$2,300</a:t>
            </a:r>
            <a:endParaRPr lang="en-US" dirty="0">
              <a:solidFill>
                <a:prstClr val="black"/>
              </a:solidFill>
              <a:cs typeface="+mn-cs"/>
            </a:endParaRPr>
          </a:p>
        </p:txBody>
      </p:sp>
      <p:sp>
        <p:nvSpPr>
          <p:cNvPr id="253" name="Rectangle 32"/>
          <p:cNvSpPr>
            <a:spLocks noChangeArrowheads="1"/>
          </p:cNvSpPr>
          <p:nvPr/>
        </p:nvSpPr>
        <p:spPr bwMode="auto">
          <a:xfrm>
            <a:off x="2139950" y="3411538"/>
            <a:ext cx="14848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Z. Zee, Withdrawals</a:t>
            </a:r>
            <a:endParaRPr lang="en-US" dirty="0">
              <a:solidFill>
                <a:prstClr val="black"/>
              </a:solidFill>
              <a:cs typeface="+mn-cs"/>
            </a:endParaRPr>
          </a:p>
        </p:txBody>
      </p:sp>
      <p:sp>
        <p:nvSpPr>
          <p:cNvPr id="254" name="Rectangle 33"/>
          <p:cNvSpPr>
            <a:spLocks noChangeArrowheads="1"/>
          </p:cNvSpPr>
          <p:nvPr/>
        </p:nvSpPr>
        <p:spPr bwMode="auto">
          <a:xfrm>
            <a:off x="5387975" y="3411538"/>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150</a:t>
            </a:r>
            <a:endParaRPr lang="en-US" dirty="0">
              <a:solidFill>
                <a:prstClr val="black"/>
              </a:solidFill>
              <a:cs typeface="+mn-cs"/>
            </a:endParaRPr>
          </a:p>
        </p:txBody>
      </p:sp>
      <p:sp>
        <p:nvSpPr>
          <p:cNvPr id="255" name="Rectangle 34"/>
          <p:cNvSpPr>
            <a:spLocks noChangeArrowheads="1"/>
          </p:cNvSpPr>
          <p:nvPr/>
        </p:nvSpPr>
        <p:spPr bwMode="auto">
          <a:xfrm>
            <a:off x="2139950" y="36163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a:t>
            </a:r>
            <a:endParaRPr lang="en-US">
              <a:solidFill>
                <a:prstClr val="black"/>
              </a:solidFill>
              <a:cs typeface="+mn-cs"/>
            </a:endParaRPr>
          </a:p>
        </p:txBody>
      </p:sp>
      <p:sp>
        <p:nvSpPr>
          <p:cNvPr id="256" name="Rectangle 35"/>
          <p:cNvSpPr>
            <a:spLocks noChangeArrowheads="1"/>
          </p:cNvSpPr>
          <p:nvPr/>
        </p:nvSpPr>
        <p:spPr bwMode="auto">
          <a:xfrm>
            <a:off x="6154737" y="361632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4,300</a:t>
            </a:r>
            <a:endParaRPr lang="en-US" dirty="0">
              <a:solidFill>
                <a:prstClr val="black"/>
              </a:solidFill>
              <a:cs typeface="+mn-cs"/>
            </a:endParaRPr>
          </a:p>
        </p:txBody>
      </p:sp>
      <p:sp>
        <p:nvSpPr>
          <p:cNvPr id="257" name="Rectangle 36"/>
          <p:cNvSpPr>
            <a:spLocks noChangeArrowheads="1"/>
          </p:cNvSpPr>
          <p:nvPr/>
        </p:nvSpPr>
        <p:spPr bwMode="auto">
          <a:xfrm>
            <a:off x="2139950" y="3822700"/>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 discounts</a:t>
            </a:r>
            <a:endParaRPr lang="en-US">
              <a:solidFill>
                <a:prstClr val="black"/>
              </a:solidFill>
              <a:cs typeface="+mn-cs"/>
            </a:endParaRPr>
          </a:p>
        </p:txBody>
      </p:sp>
      <p:sp>
        <p:nvSpPr>
          <p:cNvPr id="258" name="Rectangle 37"/>
          <p:cNvSpPr>
            <a:spLocks noChangeArrowheads="1"/>
          </p:cNvSpPr>
          <p:nvPr/>
        </p:nvSpPr>
        <p:spPr bwMode="auto">
          <a:xfrm>
            <a:off x="5478462" y="382270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50</a:t>
            </a:r>
            <a:endParaRPr lang="en-US" dirty="0">
              <a:solidFill>
                <a:prstClr val="black"/>
              </a:solidFill>
              <a:cs typeface="+mn-cs"/>
            </a:endParaRPr>
          </a:p>
        </p:txBody>
      </p:sp>
      <p:sp>
        <p:nvSpPr>
          <p:cNvPr id="259" name="Rectangle 38"/>
          <p:cNvSpPr>
            <a:spLocks noChangeArrowheads="1"/>
          </p:cNvSpPr>
          <p:nvPr/>
        </p:nvSpPr>
        <p:spPr bwMode="auto">
          <a:xfrm>
            <a:off x="2139950" y="4029075"/>
            <a:ext cx="218168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Sales returns and allowances</a:t>
            </a:r>
            <a:endParaRPr lang="en-US" sz="1400" dirty="0">
              <a:solidFill>
                <a:prstClr val="black"/>
              </a:solidFill>
              <a:cs typeface="+mn-cs"/>
            </a:endParaRPr>
          </a:p>
        </p:txBody>
      </p:sp>
      <p:sp>
        <p:nvSpPr>
          <p:cNvPr id="260" name="Rectangle 39"/>
          <p:cNvSpPr>
            <a:spLocks noChangeArrowheads="1"/>
          </p:cNvSpPr>
          <p:nvPr/>
        </p:nvSpPr>
        <p:spPr bwMode="auto">
          <a:xfrm>
            <a:off x="5387975" y="402907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250</a:t>
            </a:r>
            <a:endParaRPr lang="en-US" dirty="0">
              <a:solidFill>
                <a:prstClr val="black"/>
              </a:solidFill>
              <a:cs typeface="+mn-cs"/>
            </a:endParaRPr>
          </a:p>
        </p:txBody>
      </p:sp>
      <p:sp>
        <p:nvSpPr>
          <p:cNvPr id="261" name="Rectangle 40"/>
          <p:cNvSpPr>
            <a:spLocks noChangeArrowheads="1"/>
          </p:cNvSpPr>
          <p:nvPr/>
        </p:nvSpPr>
        <p:spPr bwMode="auto">
          <a:xfrm>
            <a:off x="2139950" y="4235450"/>
            <a:ext cx="1411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Cost of goods sold</a:t>
            </a:r>
            <a:endParaRPr lang="en-US">
              <a:solidFill>
                <a:prstClr val="black"/>
              </a:solidFill>
              <a:cs typeface="+mn-cs"/>
            </a:endParaRPr>
          </a:p>
        </p:txBody>
      </p:sp>
      <p:sp>
        <p:nvSpPr>
          <p:cNvPr id="262" name="Rectangle 41"/>
          <p:cNvSpPr>
            <a:spLocks noChangeArrowheads="1"/>
          </p:cNvSpPr>
          <p:nvPr/>
        </p:nvSpPr>
        <p:spPr bwMode="auto">
          <a:xfrm>
            <a:off x="5257800" y="42354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2,100</a:t>
            </a:r>
            <a:endParaRPr lang="en-US">
              <a:solidFill>
                <a:prstClr val="black"/>
              </a:solidFill>
              <a:cs typeface="+mn-cs"/>
            </a:endParaRPr>
          </a:p>
        </p:txBody>
      </p:sp>
      <p:sp>
        <p:nvSpPr>
          <p:cNvPr id="263" name="Rectangle 42"/>
          <p:cNvSpPr>
            <a:spLocks noChangeArrowheads="1"/>
          </p:cNvSpPr>
          <p:nvPr/>
        </p:nvSpPr>
        <p:spPr bwMode="auto">
          <a:xfrm>
            <a:off x="2139950" y="4441825"/>
            <a:ext cx="1644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Depreciation expense</a:t>
            </a:r>
            <a:endParaRPr lang="en-US">
              <a:solidFill>
                <a:prstClr val="black"/>
              </a:solidFill>
              <a:cs typeface="+mn-cs"/>
            </a:endParaRPr>
          </a:p>
        </p:txBody>
      </p:sp>
      <p:sp>
        <p:nvSpPr>
          <p:cNvPr id="264" name="Rectangle 43"/>
          <p:cNvSpPr>
            <a:spLocks noChangeArrowheads="1"/>
          </p:cNvSpPr>
          <p:nvPr/>
        </p:nvSpPr>
        <p:spPr bwMode="auto">
          <a:xfrm>
            <a:off x="5387975" y="444182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400</a:t>
            </a:r>
            <a:endParaRPr lang="en-US" dirty="0">
              <a:solidFill>
                <a:prstClr val="black"/>
              </a:solidFill>
              <a:cs typeface="+mn-cs"/>
            </a:endParaRPr>
          </a:p>
        </p:txBody>
      </p:sp>
      <p:sp>
        <p:nvSpPr>
          <p:cNvPr id="265" name="Rectangle 44"/>
          <p:cNvSpPr>
            <a:spLocks noChangeArrowheads="1"/>
          </p:cNvSpPr>
          <p:nvPr/>
        </p:nvSpPr>
        <p:spPr bwMode="auto">
          <a:xfrm>
            <a:off x="2139950" y="4648200"/>
            <a:ext cx="1320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Salaries expense</a:t>
            </a:r>
            <a:endParaRPr lang="en-US">
              <a:solidFill>
                <a:prstClr val="black"/>
              </a:solidFill>
              <a:cs typeface="+mn-cs"/>
            </a:endParaRPr>
          </a:p>
        </p:txBody>
      </p:sp>
      <p:sp>
        <p:nvSpPr>
          <p:cNvPr id="266" name="Rectangle 45"/>
          <p:cNvSpPr>
            <a:spLocks noChangeArrowheads="1"/>
          </p:cNvSpPr>
          <p:nvPr/>
        </p:nvSpPr>
        <p:spPr bwMode="auto">
          <a:xfrm>
            <a:off x="5387975" y="464820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600</a:t>
            </a:r>
            <a:endParaRPr lang="en-US" dirty="0">
              <a:solidFill>
                <a:prstClr val="black"/>
              </a:solidFill>
              <a:cs typeface="+mn-cs"/>
            </a:endParaRPr>
          </a:p>
        </p:txBody>
      </p:sp>
      <p:sp>
        <p:nvSpPr>
          <p:cNvPr id="267" name="Rectangle 46"/>
          <p:cNvSpPr>
            <a:spLocks noChangeArrowheads="1"/>
          </p:cNvSpPr>
          <p:nvPr/>
        </p:nvSpPr>
        <p:spPr bwMode="auto">
          <a:xfrm>
            <a:off x="2139950" y="4854575"/>
            <a:ext cx="19236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Other operating expenses</a:t>
            </a:r>
            <a:endParaRPr lang="en-US" sz="1400" dirty="0">
              <a:solidFill>
                <a:prstClr val="black"/>
              </a:solidFill>
              <a:cs typeface="+mn-cs"/>
            </a:endParaRPr>
          </a:p>
        </p:txBody>
      </p:sp>
      <p:sp>
        <p:nvSpPr>
          <p:cNvPr id="268" name="Rectangle 47"/>
          <p:cNvSpPr>
            <a:spLocks noChangeArrowheads="1"/>
          </p:cNvSpPr>
          <p:nvPr/>
        </p:nvSpPr>
        <p:spPr bwMode="auto">
          <a:xfrm>
            <a:off x="5387975" y="485457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300</a:t>
            </a:r>
            <a:endParaRPr lang="en-US" dirty="0">
              <a:solidFill>
                <a:prstClr val="black"/>
              </a:solidFill>
              <a:cs typeface="+mn-cs"/>
            </a:endParaRPr>
          </a:p>
        </p:txBody>
      </p:sp>
      <p:sp>
        <p:nvSpPr>
          <p:cNvPr id="269" name="Rectangle 48"/>
          <p:cNvSpPr>
            <a:spLocks noChangeArrowheads="1"/>
          </p:cNvSpPr>
          <p:nvPr/>
        </p:nvSpPr>
        <p:spPr bwMode="auto">
          <a:xfrm>
            <a:off x="1016001" y="630238"/>
            <a:ext cx="72494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 merchandising company’s ledger on May 31, its fiscal year-end, includes the following accounts </a:t>
            </a:r>
            <a:endParaRPr lang="en-US" dirty="0">
              <a:solidFill>
                <a:prstClr val="black"/>
              </a:solidFill>
              <a:cs typeface="+mn-cs"/>
            </a:endParaRPr>
          </a:p>
        </p:txBody>
      </p:sp>
      <p:sp>
        <p:nvSpPr>
          <p:cNvPr id="270" name="Rectangle 49"/>
          <p:cNvSpPr>
            <a:spLocks noChangeArrowheads="1"/>
          </p:cNvSpPr>
          <p:nvPr/>
        </p:nvSpPr>
        <p:spPr bwMode="auto">
          <a:xfrm>
            <a:off x="1016001" y="825500"/>
            <a:ext cx="73474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that have normal balances (it uses the perpetual inventory system). A  physical count of its May 31 </a:t>
            </a:r>
            <a:endParaRPr lang="en-US" dirty="0">
              <a:solidFill>
                <a:prstClr val="black"/>
              </a:solidFill>
              <a:cs typeface="+mn-cs"/>
            </a:endParaRPr>
          </a:p>
        </p:txBody>
      </p:sp>
      <p:sp>
        <p:nvSpPr>
          <p:cNvPr id="271" name="Rectangle 50"/>
          <p:cNvSpPr>
            <a:spLocks noChangeArrowheads="1"/>
          </p:cNvSpPr>
          <p:nvPr/>
        </p:nvSpPr>
        <p:spPr bwMode="auto">
          <a:xfrm>
            <a:off x="1016001" y="1031875"/>
            <a:ext cx="70419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year-end inventory reveals that the cost of the merchandise inventory still available is $656. (a) </a:t>
            </a:r>
            <a:endParaRPr lang="en-US" dirty="0">
              <a:solidFill>
                <a:prstClr val="black"/>
              </a:solidFill>
              <a:cs typeface="+mn-cs"/>
            </a:endParaRPr>
          </a:p>
        </p:txBody>
      </p:sp>
      <p:sp>
        <p:nvSpPr>
          <p:cNvPr id="272" name="Rectangle 51"/>
          <p:cNvSpPr>
            <a:spLocks noChangeArrowheads="1"/>
          </p:cNvSpPr>
          <p:nvPr/>
        </p:nvSpPr>
        <p:spPr bwMode="auto">
          <a:xfrm>
            <a:off x="1016001" y="1238250"/>
            <a:ext cx="757418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Prepare the entry to record any inventory shrinkage. (b) Prepare the four closing entries as of May 31.</a:t>
            </a:r>
            <a:endParaRPr lang="en-US" dirty="0">
              <a:solidFill>
                <a:prstClr val="black"/>
              </a:solidFill>
              <a:cs typeface="+mn-cs"/>
            </a:endParaRPr>
          </a:p>
        </p:txBody>
      </p:sp>
      <p:sp>
        <p:nvSpPr>
          <p:cNvPr id="274" name="Rectangle 53"/>
          <p:cNvSpPr>
            <a:spLocks noChangeArrowheads="1"/>
          </p:cNvSpPr>
          <p:nvPr/>
        </p:nvSpPr>
        <p:spPr bwMode="auto">
          <a:xfrm>
            <a:off x="2090737" y="274002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 name="Rectangle 54"/>
          <p:cNvSpPr>
            <a:spLocks noChangeArrowheads="1"/>
          </p:cNvSpPr>
          <p:nvPr/>
        </p:nvSpPr>
        <p:spPr bwMode="auto">
          <a:xfrm>
            <a:off x="6578600" y="2760663"/>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6" name="Rectangle 55"/>
          <p:cNvSpPr>
            <a:spLocks noChangeArrowheads="1"/>
          </p:cNvSpPr>
          <p:nvPr/>
        </p:nvSpPr>
        <p:spPr bwMode="auto">
          <a:xfrm>
            <a:off x="2109787" y="2740025"/>
            <a:ext cx="448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7" name="Rectangle 56"/>
          <p:cNvSpPr>
            <a:spLocks noChangeArrowheads="1"/>
          </p:cNvSpPr>
          <p:nvPr/>
        </p:nvSpPr>
        <p:spPr bwMode="auto">
          <a:xfrm>
            <a:off x="2109787" y="2967038"/>
            <a:ext cx="448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5" name="Rectangle 5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5-4</a:t>
            </a:r>
            <a:endParaRPr lang="en-US" sz="2400" b="1" dirty="0">
              <a:solidFill>
                <a:prstClr val="white"/>
              </a:solidFill>
            </a:endParaRPr>
          </a:p>
        </p:txBody>
      </p:sp>
      <p:sp>
        <p:nvSpPr>
          <p:cNvPr id="56" name="Rounded Rectangle 55"/>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P3: </a:t>
            </a:r>
            <a:r>
              <a:rPr lang="en-US" sz="1100" dirty="0">
                <a:solidFill>
                  <a:prstClr val="black"/>
                </a:solidFill>
                <a:latin typeface="Calibri"/>
                <a:cs typeface="+mn-cs"/>
              </a:rPr>
              <a:t>Prepare adjustments and close accounts for a merchandising company.</a:t>
            </a:r>
          </a:p>
        </p:txBody>
      </p:sp>
    </p:spTree>
    <p:extLst>
      <p:ext uri="{BB962C8B-B14F-4D97-AF65-F5344CB8AC3E}">
        <p14:creationId xmlns:p14="http://schemas.microsoft.com/office/powerpoint/2010/main" val="1046719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7"/>
                                        </p:tgtEl>
                                        <p:attrNameLst>
                                          <p:attrName>style.visibility</p:attrName>
                                        </p:attrNameLst>
                                      </p:cBhvr>
                                      <p:to>
                                        <p:strVal val="visible"/>
                                      </p:to>
                                    </p:set>
                                    <p:animEffect transition="in" filter="fade">
                                      <p:cBhvr>
                                        <p:cTn id="10" dur="500"/>
                                        <p:tgtEl>
                                          <p:spTgt spid="2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8"/>
                                        </p:tgtEl>
                                        <p:attrNameLst>
                                          <p:attrName>style.visibility</p:attrName>
                                        </p:attrNameLst>
                                      </p:cBhvr>
                                      <p:to>
                                        <p:strVal val="visible"/>
                                      </p:to>
                                    </p:set>
                                    <p:animEffect transition="in" filter="fade">
                                      <p:cBhvr>
                                        <p:cTn id="13" dur="500"/>
                                        <p:tgtEl>
                                          <p:spTgt spid="2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4"/>
                                        </p:tgtEl>
                                        <p:attrNameLst>
                                          <p:attrName>style.visibility</p:attrName>
                                        </p:attrNameLst>
                                      </p:cBhvr>
                                      <p:to>
                                        <p:strVal val="visible"/>
                                      </p:to>
                                    </p:set>
                                    <p:animEffect transition="in" filter="fade">
                                      <p:cBhvr>
                                        <p:cTn id="16" dur="500"/>
                                        <p:tgtEl>
                                          <p:spTgt spid="2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5"/>
                                        </p:tgtEl>
                                        <p:attrNameLst>
                                          <p:attrName>style.visibility</p:attrName>
                                        </p:attrNameLst>
                                      </p:cBhvr>
                                      <p:to>
                                        <p:strVal val="visible"/>
                                      </p:to>
                                    </p:set>
                                    <p:animEffect transition="in" filter="fade">
                                      <p:cBhvr>
                                        <p:cTn id="19" dur="500"/>
                                        <p:tgtEl>
                                          <p:spTgt spid="27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6"/>
                                        </p:tgtEl>
                                        <p:attrNameLst>
                                          <p:attrName>style.visibility</p:attrName>
                                        </p:attrNameLst>
                                      </p:cBhvr>
                                      <p:to>
                                        <p:strVal val="visible"/>
                                      </p:to>
                                    </p:set>
                                    <p:animEffect transition="in" filter="fade">
                                      <p:cBhvr>
                                        <p:cTn id="22" dur="500"/>
                                        <p:tgtEl>
                                          <p:spTgt spid="2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7"/>
                                        </p:tgtEl>
                                        <p:attrNameLst>
                                          <p:attrName>style.visibility</p:attrName>
                                        </p:attrNameLst>
                                      </p:cBhvr>
                                      <p:to>
                                        <p:strVal val="visible"/>
                                      </p:to>
                                    </p:set>
                                    <p:animEffect transition="in" filter="fade">
                                      <p:cBhvr>
                                        <p:cTn id="25" dur="500"/>
                                        <p:tgtEl>
                                          <p:spTgt spid="2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9"/>
                                        </p:tgtEl>
                                        <p:attrNameLst>
                                          <p:attrName>style.visibility</p:attrName>
                                        </p:attrNameLst>
                                      </p:cBhvr>
                                      <p:to>
                                        <p:strVal val="visible"/>
                                      </p:to>
                                    </p:set>
                                    <p:animEffect transition="in" filter="fade">
                                      <p:cBhvr>
                                        <p:cTn id="30" dur="500"/>
                                        <p:tgtEl>
                                          <p:spTgt spid="24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0"/>
                                        </p:tgtEl>
                                        <p:attrNameLst>
                                          <p:attrName>style.visibility</p:attrName>
                                        </p:attrNameLst>
                                      </p:cBhvr>
                                      <p:to>
                                        <p:strVal val="visible"/>
                                      </p:to>
                                    </p:set>
                                    <p:animEffect transition="in" filter="fade">
                                      <p:cBhvr>
                                        <p:cTn id="33" dur="500"/>
                                        <p:tgtEl>
                                          <p:spTgt spid="2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1"/>
                                        </p:tgtEl>
                                        <p:attrNameLst>
                                          <p:attrName>style.visibility</p:attrName>
                                        </p:attrNameLst>
                                      </p:cBhvr>
                                      <p:to>
                                        <p:strVal val="visible"/>
                                      </p:to>
                                    </p:set>
                                    <p:animEffect transition="in" filter="fade">
                                      <p:cBhvr>
                                        <p:cTn id="38" dur="500"/>
                                        <p:tgtEl>
                                          <p:spTgt spid="25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2"/>
                                        </p:tgtEl>
                                        <p:attrNameLst>
                                          <p:attrName>style.visibility</p:attrName>
                                        </p:attrNameLst>
                                      </p:cBhvr>
                                      <p:to>
                                        <p:strVal val="visible"/>
                                      </p:to>
                                    </p:set>
                                    <p:animEffect transition="in" filter="fade">
                                      <p:cBhvr>
                                        <p:cTn id="41" dur="500"/>
                                        <p:tgtEl>
                                          <p:spTgt spid="2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3"/>
                                        </p:tgtEl>
                                        <p:attrNameLst>
                                          <p:attrName>style.visibility</p:attrName>
                                        </p:attrNameLst>
                                      </p:cBhvr>
                                      <p:to>
                                        <p:strVal val="visible"/>
                                      </p:to>
                                    </p:set>
                                    <p:animEffect transition="in" filter="fade">
                                      <p:cBhvr>
                                        <p:cTn id="46" dur="500"/>
                                        <p:tgtEl>
                                          <p:spTgt spid="2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4"/>
                                        </p:tgtEl>
                                        <p:attrNameLst>
                                          <p:attrName>style.visibility</p:attrName>
                                        </p:attrNameLst>
                                      </p:cBhvr>
                                      <p:to>
                                        <p:strVal val="visible"/>
                                      </p:to>
                                    </p:set>
                                    <p:animEffect transition="in" filter="fade">
                                      <p:cBhvr>
                                        <p:cTn id="49" dur="500"/>
                                        <p:tgtEl>
                                          <p:spTgt spid="25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5"/>
                                        </p:tgtEl>
                                        <p:attrNameLst>
                                          <p:attrName>style.visibility</p:attrName>
                                        </p:attrNameLst>
                                      </p:cBhvr>
                                      <p:to>
                                        <p:strVal val="visible"/>
                                      </p:to>
                                    </p:set>
                                    <p:animEffect transition="in" filter="fade">
                                      <p:cBhvr>
                                        <p:cTn id="54" dur="500"/>
                                        <p:tgtEl>
                                          <p:spTgt spid="25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6"/>
                                        </p:tgtEl>
                                        <p:attrNameLst>
                                          <p:attrName>style.visibility</p:attrName>
                                        </p:attrNameLst>
                                      </p:cBhvr>
                                      <p:to>
                                        <p:strVal val="visible"/>
                                      </p:to>
                                    </p:set>
                                    <p:animEffect transition="in" filter="fade">
                                      <p:cBhvr>
                                        <p:cTn id="57" dur="500"/>
                                        <p:tgtEl>
                                          <p:spTgt spid="25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7"/>
                                        </p:tgtEl>
                                        <p:attrNameLst>
                                          <p:attrName>style.visibility</p:attrName>
                                        </p:attrNameLst>
                                      </p:cBhvr>
                                      <p:to>
                                        <p:strVal val="visible"/>
                                      </p:to>
                                    </p:set>
                                    <p:animEffect transition="in" filter="fade">
                                      <p:cBhvr>
                                        <p:cTn id="62" dur="500"/>
                                        <p:tgtEl>
                                          <p:spTgt spid="25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8"/>
                                        </p:tgtEl>
                                        <p:attrNameLst>
                                          <p:attrName>style.visibility</p:attrName>
                                        </p:attrNameLst>
                                      </p:cBhvr>
                                      <p:to>
                                        <p:strVal val="visible"/>
                                      </p:to>
                                    </p:set>
                                    <p:animEffect transition="in" filter="fade">
                                      <p:cBhvr>
                                        <p:cTn id="65" dur="500"/>
                                        <p:tgtEl>
                                          <p:spTgt spid="25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59"/>
                                        </p:tgtEl>
                                        <p:attrNameLst>
                                          <p:attrName>style.visibility</p:attrName>
                                        </p:attrNameLst>
                                      </p:cBhvr>
                                      <p:to>
                                        <p:strVal val="visible"/>
                                      </p:to>
                                    </p:set>
                                    <p:animEffect transition="in" filter="fade">
                                      <p:cBhvr>
                                        <p:cTn id="70" dur="500"/>
                                        <p:tgtEl>
                                          <p:spTgt spid="25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0"/>
                                        </p:tgtEl>
                                        <p:attrNameLst>
                                          <p:attrName>style.visibility</p:attrName>
                                        </p:attrNameLst>
                                      </p:cBhvr>
                                      <p:to>
                                        <p:strVal val="visible"/>
                                      </p:to>
                                    </p:set>
                                    <p:animEffect transition="in" filter="fade">
                                      <p:cBhvr>
                                        <p:cTn id="73" dur="500"/>
                                        <p:tgtEl>
                                          <p:spTgt spid="26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61"/>
                                        </p:tgtEl>
                                        <p:attrNameLst>
                                          <p:attrName>style.visibility</p:attrName>
                                        </p:attrNameLst>
                                      </p:cBhvr>
                                      <p:to>
                                        <p:strVal val="visible"/>
                                      </p:to>
                                    </p:set>
                                    <p:animEffect transition="in" filter="fade">
                                      <p:cBhvr>
                                        <p:cTn id="78" dur="500"/>
                                        <p:tgtEl>
                                          <p:spTgt spid="26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2"/>
                                        </p:tgtEl>
                                        <p:attrNameLst>
                                          <p:attrName>style.visibility</p:attrName>
                                        </p:attrNameLst>
                                      </p:cBhvr>
                                      <p:to>
                                        <p:strVal val="visible"/>
                                      </p:to>
                                    </p:set>
                                    <p:animEffect transition="in" filter="fade">
                                      <p:cBhvr>
                                        <p:cTn id="81" dur="500"/>
                                        <p:tgtEl>
                                          <p:spTgt spid="26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63"/>
                                        </p:tgtEl>
                                        <p:attrNameLst>
                                          <p:attrName>style.visibility</p:attrName>
                                        </p:attrNameLst>
                                      </p:cBhvr>
                                      <p:to>
                                        <p:strVal val="visible"/>
                                      </p:to>
                                    </p:set>
                                    <p:animEffect transition="in" filter="fade">
                                      <p:cBhvr>
                                        <p:cTn id="86" dur="500"/>
                                        <p:tgtEl>
                                          <p:spTgt spid="26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64"/>
                                        </p:tgtEl>
                                        <p:attrNameLst>
                                          <p:attrName>style.visibility</p:attrName>
                                        </p:attrNameLst>
                                      </p:cBhvr>
                                      <p:to>
                                        <p:strVal val="visible"/>
                                      </p:to>
                                    </p:set>
                                    <p:animEffect transition="in" filter="fade">
                                      <p:cBhvr>
                                        <p:cTn id="89" dur="500"/>
                                        <p:tgtEl>
                                          <p:spTgt spid="26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65"/>
                                        </p:tgtEl>
                                        <p:attrNameLst>
                                          <p:attrName>style.visibility</p:attrName>
                                        </p:attrNameLst>
                                      </p:cBhvr>
                                      <p:to>
                                        <p:strVal val="visible"/>
                                      </p:to>
                                    </p:set>
                                    <p:animEffect transition="in" filter="fade">
                                      <p:cBhvr>
                                        <p:cTn id="94" dur="500"/>
                                        <p:tgtEl>
                                          <p:spTgt spid="26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66"/>
                                        </p:tgtEl>
                                        <p:attrNameLst>
                                          <p:attrName>style.visibility</p:attrName>
                                        </p:attrNameLst>
                                      </p:cBhvr>
                                      <p:to>
                                        <p:strVal val="visible"/>
                                      </p:to>
                                    </p:set>
                                    <p:animEffect transition="in" filter="fade">
                                      <p:cBhvr>
                                        <p:cTn id="97" dur="500"/>
                                        <p:tgtEl>
                                          <p:spTgt spid="26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7"/>
                                        </p:tgtEl>
                                        <p:attrNameLst>
                                          <p:attrName>style.visibility</p:attrName>
                                        </p:attrNameLst>
                                      </p:cBhvr>
                                      <p:to>
                                        <p:strVal val="visible"/>
                                      </p:to>
                                    </p:set>
                                    <p:animEffect transition="in" filter="fade">
                                      <p:cBhvr>
                                        <p:cTn id="102" dur="500"/>
                                        <p:tgtEl>
                                          <p:spTgt spid="26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8"/>
                                        </p:tgtEl>
                                        <p:attrNameLst>
                                          <p:attrName>style.visibility</p:attrName>
                                        </p:attrNameLst>
                                      </p:cBhvr>
                                      <p:to>
                                        <p:strVal val="visible"/>
                                      </p:to>
                                    </p:set>
                                    <p:animEffect transition="in" filter="fade">
                                      <p:cBhvr>
                                        <p:cTn id="105"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47" grpId="0"/>
      <p:bldP spid="248" grpId="0"/>
      <p:bldP spid="249" grpId="0"/>
      <p:bldP spid="250" grpId="0"/>
      <p:bldP spid="251" grpId="0"/>
      <p:bldP spid="252" grpId="0"/>
      <p:bldP spid="253" grpId="0"/>
      <p:bldP spid="254" grpId="0"/>
      <p:bldP spid="255" grpId="0"/>
      <p:bldP spid="256" grpId="0"/>
      <p:bldP spid="257" grpId="0"/>
      <p:bldP spid="258" grpId="0"/>
      <p:bldP spid="259" grpId="0"/>
      <p:bldP spid="260" grpId="0"/>
      <p:bldP spid="261" grpId="0"/>
      <p:bldP spid="262" grpId="0"/>
      <p:bldP spid="263" grpId="0"/>
      <p:bldP spid="264" grpId="0"/>
      <p:bldP spid="265" grpId="0"/>
      <p:bldP spid="266" grpId="0"/>
      <p:bldP spid="267" grpId="0"/>
      <p:bldP spid="268" grpId="0"/>
      <p:bldP spid="274" grpId="0" animBg="1"/>
      <p:bldP spid="275" grpId="0" animBg="1"/>
      <p:bldP spid="276" grpId="0" animBg="1"/>
      <p:bldP spid="27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AutoShape 3"/>
          <p:cNvSpPr>
            <a:spLocks noChangeAspect="1" noChangeArrowheads="1" noTextEdit="1"/>
          </p:cNvSpPr>
          <p:nvPr/>
        </p:nvSpPr>
        <p:spPr bwMode="auto">
          <a:xfrm>
            <a:off x="1423988" y="4294188"/>
            <a:ext cx="62960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 name="Rectangle 5"/>
          <p:cNvSpPr>
            <a:spLocks noChangeArrowheads="1"/>
          </p:cNvSpPr>
          <p:nvPr/>
        </p:nvSpPr>
        <p:spPr bwMode="auto">
          <a:xfrm>
            <a:off x="1423988" y="4294188"/>
            <a:ext cx="6296025" cy="24130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 name="Rectangle 6"/>
          <p:cNvSpPr>
            <a:spLocks noChangeArrowheads="1"/>
          </p:cNvSpPr>
          <p:nvPr/>
        </p:nvSpPr>
        <p:spPr bwMode="auto">
          <a:xfrm>
            <a:off x="1706563" y="4314825"/>
            <a:ext cx="4540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Date</a:t>
            </a:r>
            <a:endParaRPr lang="en-US">
              <a:solidFill>
                <a:prstClr val="black"/>
              </a:solidFill>
              <a:cs typeface="+mn-cs"/>
            </a:endParaRPr>
          </a:p>
        </p:txBody>
      </p:sp>
      <p:sp>
        <p:nvSpPr>
          <p:cNvPr id="8" name="Rectangle 7"/>
          <p:cNvSpPr>
            <a:spLocks noChangeArrowheads="1"/>
          </p:cNvSpPr>
          <p:nvPr/>
        </p:nvSpPr>
        <p:spPr bwMode="auto">
          <a:xfrm>
            <a:off x="6165851" y="4314825"/>
            <a:ext cx="504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9" name="Rectangle 8"/>
          <p:cNvSpPr>
            <a:spLocks noChangeArrowheads="1"/>
          </p:cNvSpPr>
          <p:nvPr/>
        </p:nvSpPr>
        <p:spPr bwMode="auto">
          <a:xfrm>
            <a:off x="7034213" y="4314825"/>
            <a:ext cx="5746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10" name="Rectangle 9"/>
          <p:cNvSpPr>
            <a:spLocks noChangeArrowheads="1"/>
          </p:cNvSpPr>
          <p:nvPr/>
        </p:nvSpPr>
        <p:spPr bwMode="auto">
          <a:xfrm>
            <a:off x="1625601" y="4545013"/>
            <a:ext cx="6461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May 31</a:t>
            </a:r>
            <a:endParaRPr lang="en-US">
              <a:solidFill>
                <a:prstClr val="black"/>
              </a:solidFill>
              <a:cs typeface="+mn-cs"/>
            </a:endParaRPr>
          </a:p>
        </p:txBody>
      </p:sp>
      <p:sp>
        <p:nvSpPr>
          <p:cNvPr id="11" name="Rectangle 10"/>
          <p:cNvSpPr>
            <a:spLocks noChangeArrowheads="1"/>
          </p:cNvSpPr>
          <p:nvPr/>
        </p:nvSpPr>
        <p:spPr bwMode="auto">
          <a:xfrm>
            <a:off x="2362201" y="4545013"/>
            <a:ext cx="15033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Cost of goods sold</a:t>
            </a:r>
            <a:endParaRPr lang="en-US" dirty="0">
              <a:solidFill>
                <a:prstClr val="black"/>
              </a:solidFill>
              <a:cs typeface="+mn-cs"/>
            </a:endParaRPr>
          </a:p>
        </p:txBody>
      </p:sp>
      <p:sp>
        <p:nvSpPr>
          <p:cNvPr id="12" name="Rectangle 11"/>
          <p:cNvSpPr>
            <a:spLocks noChangeArrowheads="1"/>
          </p:cNvSpPr>
          <p:nvPr/>
        </p:nvSpPr>
        <p:spPr bwMode="auto">
          <a:xfrm>
            <a:off x="6477000" y="4545013"/>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100</a:t>
            </a:r>
            <a:endParaRPr lang="en-US" dirty="0">
              <a:solidFill>
                <a:prstClr val="black"/>
              </a:solidFill>
              <a:cs typeface="+mn-cs"/>
            </a:endParaRPr>
          </a:p>
        </p:txBody>
      </p:sp>
      <p:sp>
        <p:nvSpPr>
          <p:cNvPr id="13" name="Rectangle 12"/>
          <p:cNvSpPr>
            <a:spLocks noChangeArrowheads="1"/>
          </p:cNvSpPr>
          <p:nvPr/>
        </p:nvSpPr>
        <p:spPr bwMode="auto">
          <a:xfrm>
            <a:off x="2635251" y="4754563"/>
            <a:ext cx="273312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Merchandise inventory ($756 - $656)</a:t>
            </a:r>
            <a:endParaRPr lang="en-US" dirty="0">
              <a:solidFill>
                <a:prstClr val="black"/>
              </a:solidFill>
              <a:cs typeface="+mn-cs"/>
            </a:endParaRPr>
          </a:p>
        </p:txBody>
      </p:sp>
      <p:sp>
        <p:nvSpPr>
          <p:cNvPr id="14" name="Rectangle 13"/>
          <p:cNvSpPr>
            <a:spLocks noChangeArrowheads="1"/>
          </p:cNvSpPr>
          <p:nvPr/>
        </p:nvSpPr>
        <p:spPr bwMode="auto">
          <a:xfrm>
            <a:off x="7373937" y="4754563"/>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100</a:t>
            </a:r>
            <a:endParaRPr lang="en-US" dirty="0">
              <a:solidFill>
                <a:prstClr val="black"/>
              </a:solidFill>
              <a:cs typeface="+mn-cs"/>
            </a:endParaRPr>
          </a:p>
        </p:txBody>
      </p:sp>
      <p:sp>
        <p:nvSpPr>
          <p:cNvPr id="15" name="Rectangle 14"/>
          <p:cNvSpPr>
            <a:spLocks noChangeArrowheads="1"/>
          </p:cNvSpPr>
          <p:nvPr/>
        </p:nvSpPr>
        <p:spPr bwMode="auto">
          <a:xfrm>
            <a:off x="3532188" y="4314825"/>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16" name="Rectangle 15"/>
          <p:cNvSpPr>
            <a:spLocks noChangeArrowheads="1"/>
          </p:cNvSpPr>
          <p:nvPr/>
        </p:nvSpPr>
        <p:spPr bwMode="auto">
          <a:xfrm>
            <a:off x="1414463" y="4283076"/>
            <a:ext cx="19050" cy="2524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 name="Line 16"/>
          <p:cNvSpPr>
            <a:spLocks noChangeShapeType="1"/>
          </p:cNvSpPr>
          <p:nvPr/>
        </p:nvSpPr>
        <p:spPr bwMode="auto">
          <a:xfrm>
            <a:off x="2322513" y="4305300"/>
            <a:ext cx="0" cy="207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 name="Rectangle 17"/>
          <p:cNvSpPr>
            <a:spLocks noChangeArrowheads="1"/>
          </p:cNvSpPr>
          <p:nvPr/>
        </p:nvSpPr>
        <p:spPr bwMode="auto">
          <a:xfrm>
            <a:off x="2322513" y="4305300"/>
            <a:ext cx="9525" cy="207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9" name="Line 18"/>
          <p:cNvSpPr>
            <a:spLocks noChangeShapeType="1"/>
          </p:cNvSpPr>
          <p:nvPr/>
        </p:nvSpPr>
        <p:spPr bwMode="auto">
          <a:xfrm>
            <a:off x="5913438" y="4305300"/>
            <a:ext cx="0" cy="207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 name="Rectangle 19"/>
          <p:cNvSpPr>
            <a:spLocks noChangeArrowheads="1"/>
          </p:cNvSpPr>
          <p:nvPr/>
        </p:nvSpPr>
        <p:spPr bwMode="auto">
          <a:xfrm>
            <a:off x="5913438" y="4305300"/>
            <a:ext cx="11113" cy="207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 name="Line 20"/>
          <p:cNvSpPr>
            <a:spLocks noChangeShapeType="1"/>
          </p:cNvSpPr>
          <p:nvPr/>
        </p:nvSpPr>
        <p:spPr bwMode="auto">
          <a:xfrm>
            <a:off x="6811963" y="4305300"/>
            <a:ext cx="0" cy="207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 name="Rectangle 21"/>
          <p:cNvSpPr>
            <a:spLocks noChangeArrowheads="1"/>
          </p:cNvSpPr>
          <p:nvPr/>
        </p:nvSpPr>
        <p:spPr bwMode="auto">
          <a:xfrm>
            <a:off x="6811963" y="4305300"/>
            <a:ext cx="9525" cy="207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 name="Rectangle 22"/>
          <p:cNvSpPr>
            <a:spLocks noChangeArrowheads="1"/>
          </p:cNvSpPr>
          <p:nvPr/>
        </p:nvSpPr>
        <p:spPr bwMode="auto">
          <a:xfrm>
            <a:off x="7699376" y="4305300"/>
            <a:ext cx="20638" cy="2301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4" name="Line 23"/>
          <p:cNvSpPr>
            <a:spLocks noChangeShapeType="1"/>
          </p:cNvSpPr>
          <p:nvPr/>
        </p:nvSpPr>
        <p:spPr bwMode="auto">
          <a:xfrm>
            <a:off x="1423988" y="4535488"/>
            <a:ext cx="1588" cy="41751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5" name="Rectangle 24"/>
          <p:cNvSpPr>
            <a:spLocks noChangeArrowheads="1"/>
          </p:cNvSpPr>
          <p:nvPr/>
        </p:nvSpPr>
        <p:spPr bwMode="auto">
          <a:xfrm>
            <a:off x="1423988" y="4535488"/>
            <a:ext cx="9525" cy="4286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 name="Line 25"/>
          <p:cNvSpPr>
            <a:spLocks noChangeShapeType="1"/>
          </p:cNvSpPr>
          <p:nvPr/>
        </p:nvSpPr>
        <p:spPr bwMode="auto">
          <a:xfrm>
            <a:off x="2322513" y="4535488"/>
            <a:ext cx="1588" cy="41751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 name="Rectangle 26"/>
          <p:cNvSpPr>
            <a:spLocks noChangeArrowheads="1"/>
          </p:cNvSpPr>
          <p:nvPr/>
        </p:nvSpPr>
        <p:spPr bwMode="auto">
          <a:xfrm>
            <a:off x="2322513" y="4535488"/>
            <a:ext cx="9525" cy="4286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 name="Line 27"/>
          <p:cNvSpPr>
            <a:spLocks noChangeShapeType="1"/>
          </p:cNvSpPr>
          <p:nvPr/>
        </p:nvSpPr>
        <p:spPr bwMode="auto">
          <a:xfrm>
            <a:off x="5913438" y="4535488"/>
            <a:ext cx="1588" cy="41751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9" name="Rectangle 28"/>
          <p:cNvSpPr>
            <a:spLocks noChangeArrowheads="1"/>
          </p:cNvSpPr>
          <p:nvPr/>
        </p:nvSpPr>
        <p:spPr bwMode="auto">
          <a:xfrm>
            <a:off x="5913438" y="4535488"/>
            <a:ext cx="11113" cy="4286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0" name="Line 29"/>
          <p:cNvSpPr>
            <a:spLocks noChangeShapeType="1"/>
          </p:cNvSpPr>
          <p:nvPr/>
        </p:nvSpPr>
        <p:spPr bwMode="auto">
          <a:xfrm>
            <a:off x="6811963" y="4535488"/>
            <a:ext cx="1588" cy="41751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 name="Rectangle 30"/>
          <p:cNvSpPr>
            <a:spLocks noChangeArrowheads="1"/>
          </p:cNvSpPr>
          <p:nvPr/>
        </p:nvSpPr>
        <p:spPr bwMode="auto">
          <a:xfrm>
            <a:off x="6811963" y="4535488"/>
            <a:ext cx="9525" cy="4286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4" name="Line 31"/>
          <p:cNvSpPr>
            <a:spLocks noChangeShapeType="1"/>
          </p:cNvSpPr>
          <p:nvPr/>
        </p:nvSpPr>
        <p:spPr bwMode="auto">
          <a:xfrm>
            <a:off x="7710488" y="4535488"/>
            <a:ext cx="1588" cy="41751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5" name="Rectangle 32"/>
          <p:cNvSpPr>
            <a:spLocks noChangeArrowheads="1"/>
          </p:cNvSpPr>
          <p:nvPr/>
        </p:nvSpPr>
        <p:spPr bwMode="auto">
          <a:xfrm>
            <a:off x="7710488" y="4535488"/>
            <a:ext cx="9525" cy="4286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8" name="Rectangle 33"/>
          <p:cNvSpPr>
            <a:spLocks noChangeArrowheads="1"/>
          </p:cNvSpPr>
          <p:nvPr/>
        </p:nvSpPr>
        <p:spPr bwMode="auto">
          <a:xfrm>
            <a:off x="1433513" y="4283076"/>
            <a:ext cx="628650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9" name="Rectangle 34"/>
          <p:cNvSpPr>
            <a:spLocks noChangeArrowheads="1"/>
          </p:cNvSpPr>
          <p:nvPr/>
        </p:nvSpPr>
        <p:spPr bwMode="auto">
          <a:xfrm>
            <a:off x="1433513" y="4513263"/>
            <a:ext cx="628650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 name="Line 35"/>
          <p:cNvSpPr>
            <a:spLocks noChangeShapeType="1"/>
          </p:cNvSpPr>
          <p:nvPr/>
        </p:nvSpPr>
        <p:spPr bwMode="auto">
          <a:xfrm>
            <a:off x="1433513" y="4733925"/>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 name="Rectangle 36"/>
          <p:cNvSpPr>
            <a:spLocks noChangeArrowheads="1"/>
          </p:cNvSpPr>
          <p:nvPr/>
        </p:nvSpPr>
        <p:spPr bwMode="auto">
          <a:xfrm>
            <a:off x="1433513" y="4733925"/>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 name="Line 37"/>
          <p:cNvSpPr>
            <a:spLocks noChangeShapeType="1"/>
          </p:cNvSpPr>
          <p:nvPr/>
        </p:nvSpPr>
        <p:spPr bwMode="auto">
          <a:xfrm>
            <a:off x="1433513" y="4941888"/>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 name="Rectangle 38"/>
          <p:cNvSpPr>
            <a:spLocks noChangeArrowheads="1"/>
          </p:cNvSpPr>
          <p:nvPr/>
        </p:nvSpPr>
        <p:spPr bwMode="auto">
          <a:xfrm>
            <a:off x="1433513" y="4941888"/>
            <a:ext cx="62865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3" name="Rectangle 29"/>
          <p:cNvSpPr>
            <a:spLocks noChangeArrowheads="1"/>
          </p:cNvSpPr>
          <p:nvPr/>
        </p:nvSpPr>
        <p:spPr bwMode="auto">
          <a:xfrm>
            <a:off x="5326318" y="1847041"/>
            <a:ext cx="371897" cy="200055"/>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$756</a:t>
            </a:r>
            <a:endParaRPr lang="en-US" dirty="0">
              <a:solidFill>
                <a:prstClr val="black"/>
              </a:solidFill>
              <a:cs typeface="+mn-cs"/>
            </a:endParaRPr>
          </a:p>
        </p:txBody>
      </p:sp>
      <p:sp>
        <p:nvSpPr>
          <p:cNvPr id="94" name="Rectangle 41"/>
          <p:cNvSpPr>
            <a:spLocks noChangeArrowheads="1"/>
          </p:cNvSpPr>
          <p:nvPr/>
        </p:nvSpPr>
        <p:spPr bwMode="auto">
          <a:xfrm>
            <a:off x="5279831" y="3095625"/>
            <a:ext cx="418384" cy="200055"/>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2,100</a:t>
            </a:r>
            <a:endParaRPr lang="en-US" dirty="0">
              <a:solidFill>
                <a:prstClr val="black"/>
              </a:solidFill>
              <a:cs typeface="+mn-cs"/>
            </a:endParaRPr>
          </a:p>
        </p:txBody>
      </p:sp>
      <p:sp>
        <p:nvSpPr>
          <p:cNvPr id="73" name="Rectangle 48"/>
          <p:cNvSpPr>
            <a:spLocks noChangeArrowheads="1"/>
          </p:cNvSpPr>
          <p:nvPr/>
        </p:nvSpPr>
        <p:spPr bwMode="auto">
          <a:xfrm>
            <a:off x="1016001" y="630238"/>
            <a:ext cx="72494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 merchandising company’s ledger on May 31, its fiscal year-end, includes the following accounts </a:t>
            </a:r>
            <a:endParaRPr lang="en-US" dirty="0">
              <a:solidFill>
                <a:prstClr val="black"/>
              </a:solidFill>
              <a:cs typeface="+mn-cs"/>
            </a:endParaRPr>
          </a:p>
        </p:txBody>
      </p:sp>
      <p:sp>
        <p:nvSpPr>
          <p:cNvPr id="74" name="Rectangle 49"/>
          <p:cNvSpPr>
            <a:spLocks noChangeArrowheads="1"/>
          </p:cNvSpPr>
          <p:nvPr/>
        </p:nvSpPr>
        <p:spPr bwMode="auto">
          <a:xfrm>
            <a:off x="1016001" y="825500"/>
            <a:ext cx="73474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that have normal balances (it uses the perpetual inventory system). A  physical count of its May 31 </a:t>
            </a:r>
            <a:endParaRPr lang="en-US" dirty="0">
              <a:solidFill>
                <a:prstClr val="black"/>
              </a:solidFill>
              <a:cs typeface="+mn-cs"/>
            </a:endParaRPr>
          </a:p>
        </p:txBody>
      </p:sp>
      <p:sp>
        <p:nvSpPr>
          <p:cNvPr id="75" name="Rectangle 50"/>
          <p:cNvSpPr>
            <a:spLocks noChangeArrowheads="1"/>
          </p:cNvSpPr>
          <p:nvPr/>
        </p:nvSpPr>
        <p:spPr bwMode="auto">
          <a:xfrm>
            <a:off x="1016001" y="1031875"/>
            <a:ext cx="70419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year-end inventory reveals that the cost of the merchandise inventory still available is $656. (a) </a:t>
            </a:r>
            <a:endParaRPr lang="en-US" dirty="0">
              <a:solidFill>
                <a:prstClr val="black"/>
              </a:solidFill>
              <a:cs typeface="+mn-cs"/>
            </a:endParaRPr>
          </a:p>
        </p:txBody>
      </p:sp>
      <p:sp>
        <p:nvSpPr>
          <p:cNvPr id="76" name="Rectangle 51"/>
          <p:cNvSpPr>
            <a:spLocks noChangeArrowheads="1"/>
          </p:cNvSpPr>
          <p:nvPr/>
        </p:nvSpPr>
        <p:spPr bwMode="auto">
          <a:xfrm>
            <a:off x="1016001" y="1238250"/>
            <a:ext cx="757418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Prepare the entry to record any inventory shrinkage. (b) Prepare the four closing entries as of May 31.</a:t>
            </a:r>
            <a:endParaRPr lang="en-US" dirty="0">
              <a:solidFill>
                <a:prstClr val="black"/>
              </a:solidFill>
              <a:cs typeface="+mn-cs"/>
            </a:endParaRPr>
          </a:p>
        </p:txBody>
      </p:sp>
      <p:sp>
        <p:nvSpPr>
          <p:cNvPr id="77" name="Rectangle 5"/>
          <p:cNvSpPr>
            <a:spLocks noChangeArrowheads="1"/>
          </p:cNvSpPr>
          <p:nvPr/>
        </p:nvSpPr>
        <p:spPr bwMode="auto">
          <a:xfrm>
            <a:off x="2100262" y="1611313"/>
            <a:ext cx="4498975"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8" name="Rectangle 26"/>
          <p:cNvSpPr>
            <a:spLocks noChangeArrowheads="1"/>
          </p:cNvSpPr>
          <p:nvPr/>
        </p:nvSpPr>
        <p:spPr bwMode="auto">
          <a:xfrm>
            <a:off x="5045075" y="163195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79" name="Rectangle 27"/>
          <p:cNvSpPr>
            <a:spLocks noChangeArrowheads="1"/>
          </p:cNvSpPr>
          <p:nvPr/>
        </p:nvSpPr>
        <p:spPr bwMode="auto">
          <a:xfrm>
            <a:off x="5913437" y="163195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80" name="Rectangle 28"/>
          <p:cNvSpPr>
            <a:spLocks noChangeArrowheads="1"/>
          </p:cNvSpPr>
          <p:nvPr/>
        </p:nvSpPr>
        <p:spPr bwMode="auto">
          <a:xfrm>
            <a:off x="2139950" y="1858963"/>
            <a:ext cx="1704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Merchandise inventory</a:t>
            </a:r>
            <a:endParaRPr lang="en-US" dirty="0">
              <a:solidFill>
                <a:prstClr val="black"/>
              </a:solidFill>
              <a:cs typeface="+mn-cs"/>
            </a:endParaRPr>
          </a:p>
        </p:txBody>
      </p:sp>
      <p:sp>
        <p:nvSpPr>
          <p:cNvPr id="81" name="Rectangle 29"/>
          <p:cNvSpPr>
            <a:spLocks noChangeArrowheads="1"/>
          </p:cNvSpPr>
          <p:nvPr/>
        </p:nvSpPr>
        <p:spPr bwMode="auto">
          <a:xfrm>
            <a:off x="5326318" y="1847041"/>
            <a:ext cx="371897" cy="200055"/>
          </a:xfrm>
          <a:prstGeom prst="rect">
            <a:avLst/>
          </a:prstGeom>
          <a:solidFill>
            <a:srgbClr val="FFFF00"/>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$656</a:t>
            </a:r>
            <a:endParaRPr lang="en-US" dirty="0">
              <a:solidFill>
                <a:prstClr val="black"/>
              </a:solidFill>
              <a:cs typeface="+mn-cs"/>
            </a:endParaRPr>
          </a:p>
        </p:txBody>
      </p:sp>
      <p:sp>
        <p:nvSpPr>
          <p:cNvPr id="82" name="Rectangle 30"/>
          <p:cNvSpPr>
            <a:spLocks noChangeArrowheads="1"/>
          </p:cNvSpPr>
          <p:nvPr/>
        </p:nvSpPr>
        <p:spPr bwMode="auto">
          <a:xfrm>
            <a:off x="2139950" y="2065338"/>
            <a:ext cx="10964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Z. Zee, Capital</a:t>
            </a:r>
            <a:endParaRPr lang="en-US" dirty="0">
              <a:solidFill>
                <a:prstClr val="black"/>
              </a:solidFill>
              <a:cs typeface="+mn-cs"/>
            </a:endParaRPr>
          </a:p>
        </p:txBody>
      </p:sp>
      <p:sp>
        <p:nvSpPr>
          <p:cNvPr id="83" name="Rectangle 31"/>
          <p:cNvSpPr>
            <a:spLocks noChangeArrowheads="1"/>
          </p:cNvSpPr>
          <p:nvPr/>
        </p:nvSpPr>
        <p:spPr bwMode="auto">
          <a:xfrm>
            <a:off x="6064250" y="2065338"/>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$2,300</a:t>
            </a:r>
            <a:endParaRPr lang="en-US" dirty="0">
              <a:solidFill>
                <a:prstClr val="black"/>
              </a:solidFill>
              <a:cs typeface="+mn-cs"/>
            </a:endParaRPr>
          </a:p>
        </p:txBody>
      </p:sp>
      <p:sp>
        <p:nvSpPr>
          <p:cNvPr id="84" name="Rectangle 32"/>
          <p:cNvSpPr>
            <a:spLocks noChangeArrowheads="1"/>
          </p:cNvSpPr>
          <p:nvPr/>
        </p:nvSpPr>
        <p:spPr bwMode="auto">
          <a:xfrm>
            <a:off x="2139950" y="2271713"/>
            <a:ext cx="14848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Z. Zee, Withdrawals</a:t>
            </a:r>
            <a:endParaRPr lang="en-US" dirty="0">
              <a:solidFill>
                <a:prstClr val="black"/>
              </a:solidFill>
              <a:cs typeface="+mn-cs"/>
            </a:endParaRPr>
          </a:p>
        </p:txBody>
      </p:sp>
      <p:sp>
        <p:nvSpPr>
          <p:cNvPr id="85" name="Rectangle 33"/>
          <p:cNvSpPr>
            <a:spLocks noChangeArrowheads="1"/>
          </p:cNvSpPr>
          <p:nvPr/>
        </p:nvSpPr>
        <p:spPr bwMode="auto">
          <a:xfrm>
            <a:off x="5387975" y="2271713"/>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150</a:t>
            </a:r>
            <a:endParaRPr lang="en-US" dirty="0">
              <a:solidFill>
                <a:prstClr val="black"/>
              </a:solidFill>
              <a:cs typeface="+mn-cs"/>
            </a:endParaRPr>
          </a:p>
        </p:txBody>
      </p:sp>
      <p:sp>
        <p:nvSpPr>
          <p:cNvPr id="86" name="Rectangle 34"/>
          <p:cNvSpPr>
            <a:spLocks noChangeArrowheads="1"/>
          </p:cNvSpPr>
          <p:nvPr/>
        </p:nvSpPr>
        <p:spPr bwMode="auto">
          <a:xfrm>
            <a:off x="2139950" y="24765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a:t>
            </a:r>
            <a:endParaRPr lang="en-US">
              <a:solidFill>
                <a:prstClr val="black"/>
              </a:solidFill>
              <a:cs typeface="+mn-cs"/>
            </a:endParaRPr>
          </a:p>
        </p:txBody>
      </p:sp>
      <p:sp>
        <p:nvSpPr>
          <p:cNvPr id="87" name="Rectangle 35"/>
          <p:cNvSpPr>
            <a:spLocks noChangeArrowheads="1"/>
          </p:cNvSpPr>
          <p:nvPr/>
        </p:nvSpPr>
        <p:spPr bwMode="auto">
          <a:xfrm>
            <a:off x="6154737" y="247650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4,300</a:t>
            </a:r>
            <a:endParaRPr lang="en-US" dirty="0">
              <a:solidFill>
                <a:prstClr val="black"/>
              </a:solidFill>
              <a:cs typeface="+mn-cs"/>
            </a:endParaRPr>
          </a:p>
        </p:txBody>
      </p:sp>
      <p:sp>
        <p:nvSpPr>
          <p:cNvPr id="88" name="Rectangle 36"/>
          <p:cNvSpPr>
            <a:spLocks noChangeArrowheads="1"/>
          </p:cNvSpPr>
          <p:nvPr/>
        </p:nvSpPr>
        <p:spPr bwMode="auto">
          <a:xfrm>
            <a:off x="2139950" y="2682875"/>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 discounts</a:t>
            </a:r>
            <a:endParaRPr lang="en-US">
              <a:solidFill>
                <a:prstClr val="black"/>
              </a:solidFill>
              <a:cs typeface="+mn-cs"/>
            </a:endParaRPr>
          </a:p>
        </p:txBody>
      </p:sp>
      <p:sp>
        <p:nvSpPr>
          <p:cNvPr id="89" name="Rectangle 37"/>
          <p:cNvSpPr>
            <a:spLocks noChangeArrowheads="1"/>
          </p:cNvSpPr>
          <p:nvPr/>
        </p:nvSpPr>
        <p:spPr bwMode="auto">
          <a:xfrm>
            <a:off x="5478462" y="268287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50</a:t>
            </a:r>
            <a:endParaRPr lang="en-US" dirty="0">
              <a:solidFill>
                <a:prstClr val="black"/>
              </a:solidFill>
              <a:cs typeface="+mn-cs"/>
            </a:endParaRPr>
          </a:p>
        </p:txBody>
      </p:sp>
      <p:sp>
        <p:nvSpPr>
          <p:cNvPr id="90" name="Rectangle 38"/>
          <p:cNvSpPr>
            <a:spLocks noChangeArrowheads="1"/>
          </p:cNvSpPr>
          <p:nvPr/>
        </p:nvSpPr>
        <p:spPr bwMode="auto">
          <a:xfrm>
            <a:off x="2139950" y="2889250"/>
            <a:ext cx="19236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Other operating expenses</a:t>
            </a:r>
            <a:endParaRPr lang="en-US" dirty="0">
              <a:solidFill>
                <a:prstClr val="black"/>
              </a:solidFill>
              <a:cs typeface="+mn-cs"/>
            </a:endParaRPr>
          </a:p>
        </p:txBody>
      </p:sp>
      <p:sp>
        <p:nvSpPr>
          <p:cNvPr id="91" name="Rectangle 39"/>
          <p:cNvSpPr>
            <a:spLocks noChangeArrowheads="1"/>
          </p:cNvSpPr>
          <p:nvPr/>
        </p:nvSpPr>
        <p:spPr bwMode="auto">
          <a:xfrm>
            <a:off x="5387975" y="288925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300</a:t>
            </a:r>
            <a:endParaRPr lang="en-US" dirty="0">
              <a:solidFill>
                <a:prstClr val="black"/>
              </a:solidFill>
              <a:cs typeface="+mn-cs"/>
            </a:endParaRPr>
          </a:p>
        </p:txBody>
      </p:sp>
      <p:sp>
        <p:nvSpPr>
          <p:cNvPr id="92" name="Rectangle 40"/>
          <p:cNvSpPr>
            <a:spLocks noChangeArrowheads="1"/>
          </p:cNvSpPr>
          <p:nvPr/>
        </p:nvSpPr>
        <p:spPr bwMode="auto">
          <a:xfrm>
            <a:off x="2139950" y="3095625"/>
            <a:ext cx="1411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Cost of goods sold</a:t>
            </a:r>
            <a:endParaRPr lang="en-US">
              <a:solidFill>
                <a:prstClr val="black"/>
              </a:solidFill>
              <a:cs typeface="+mn-cs"/>
            </a:endParaRPr>
          </a:p>
        </p:txBody>
      </p:sp>
      <p:sp>
        <p:nvSpPr>
          <p:cNvPr id="95" name="Rectangle 41"/>
          <p:cNvSpPr>
            <a:spLocks noChangeArrowheads="1"/>
          </p:cNvSpPr>
          <p:nvPr/>
        </p:nvSpPr>
        <p:spPr bwMode="auto">
          <a:xfrm>
            <a:off x="5279831" y="3095625"/>
            <a:ext cx="418384" cy="200055"/>
          </a:xfrm>
          <a:prstGeom prst="rect">
            <a:avLst/>
          </a:prstGeom>
          <a:solidFill>
            <a:srgbClr val="FFFF00"/>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2,200</a:t>
            </a:r>
            <a:endParaRPr lang="en-US" dirty="0">
              <a:solidFill>
                <a:prstClr val="black"/>
              </a:solidFill>
              <a:cs typeface="+mn-cs"/>
            </a:endParaRPr>
          </a:p>
        </p:txBody>
      </p:sp>
      <p:sp>
        <p:nvSpPr>
          <p:cNvPr id="96" name="Rectangle 42"/>
          <p:cNvSpPr>
            <a:spLocks noChangeArrowheads="1"/>
          </p:cNvSpPr>
          <p:nvPr/>
        </p:nvSpPr>
        <p:spPr bwMode="auto">
          <a:xfrm>
            <a:off x="2139950" y="3302000"/>
            <a:ext cx="1644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Depreciation expense</a:t>
            </a:r>
            <a:endParaRPr lang="en-US">
              <a:solidFill>
                <a:prstClr val="black"/>
              </a:solidFill>
              <a:cs typeface="+mn-cs"/>
            </a:endParaRPr>
          </a:p>
        </p:txBody>
      </p:sp>
      <p:sp>
        <p:nvSpPr>
          <p:cNvPr id="97" name="Rectangle 43"/>
          <p:cNvSpPr>
            <a:spLocks noChangeArrowheads="1"/>
          </p:cNvSpPr>
          <p:nvPr/>
        </p:nvSpPr>
        <p:spPr bwMode="auto">
          <a:xfrm>
            <a:off x="5387975" y="330200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400</a:t>
            </a:r>
            <a:endParaRPr lang="en-US" dirty="0">
              <a:solidFill>
                <a:prstClr val="black"/>
              </a:solidFill>
              <a:cs typeface="+mn-cs"/>
            </a:endParaRPr>
          </a:p>
        </p:txBody>
      </p:sp>
      <p:sp>
        <p:nvSpPr>
          <p:cNvPr id="98" name="Rectangle 44"/>
          <p:cNvSpPr>
            <a:spLocks noChangeArrowheads="1"/>
          </p:cNvSpPr>
          <p:nvPr/>
        </p:nvSpPr>
        <p:spPr bwMode="auto">
          <a:xfrm>
            <a:off x="2139950" y="3508375"/>
            <a:ext cx="1320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Salaries expense</a:t>
            </a:r>
            <a:endParaRPr lang="en-US">
              <a:solidFill>
                <a:prstClr val="black"/>
              </a:solidFill>
              <a:cs typeface="+mn-cs"/>
            </a:endParaRPr>
          </a:p>
        </p:txBody>
      </p:sp>
      <p:sp>
        <p:nvSpPr>
          <p:cNvPr id="99" name="Rectangle 45"/>
          <p:cNvSpPr>
            <a:spLocks noChangeArrowheads="1"/>
          </p:cNvSpPr>
          <p:nvPr/>
        </p:nvSpPr>
        <p:spPr bwMode="auto">
          <a:xfrm>
            <a:off x="5387975" y="350837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600</a:t>
            </a:r>
            <a:endParaRPr lang="en-US" dirty="0">
              <a:solidFill>
                <a:prstClr val="black"/>
              </a:solidFill>
              <a:cs typeface="+mn-cs"/>
            </a:endParaRPr>
          </a:p>
        </p:txBody>
      </p:sp>
      <p:sp>
        <p:nvSpPr>
          <p:cNvPr id="100" name="Rectangle 46"/>
          <p:cNvSpPr>
            <a:spLocks noChangeArrowheads="1"/>
          </p:cNvSpPr>
          <p:nvPr/>
        </p:nvSpPr>
        <p:spPr bwMode="auto">
          <a:xfrm>
            <a:off x="2139950" y="3714750"/>
            <a:ext cx="218168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Sales returns and allowances</a:t>
            </a:r>
            <a:endParaRPr lang="en-US" sz="1400" dirty="0">
              <a:solidFill>
                <a:prstClr val="black"/>
              </a:solidFill>
              <a:cs typeface="+mn-cs"/>
            </a:endParaRPr>
          </a:p>
        </p:txBody>
      </p:sp>
      <p:sp>
        <p:nvSpPr>
          <p:cNvPr id="101" name="Rectangle 47"/>
          <p:cNvSpPr>
            <a:spLocks noChangeArrowheads="1"/>
          </p:cNvSpPr>
          <p:nvPr/>
        </p:nvSpPr>
        <p:spPr bwMode="auto">
          <a:xfrm>
            <a:off x="5387975" y="371475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250</a:t>
            </a:r>
            <a:endParaRPr lang="en-US" dirty="0">
              <a:solidFill>
                <a:prstClr val="black"/>
              </a:solidFill>
              <a:cs typeface="+mn-cs"/>
            </a:endParaRPr>
          </a:p>
        </p:txBody>
      </p:sp>
      <p:sp>
        <p:nvSpPr>
          <p:cNvPr id="102" name="Rectangle 53"/>
          <p:cNvSpPr>
            <a:spLocks noChangeArrowheads="1"/>
          </p:cNvSpPr>
          <p:nvPr/>
        </p:nvSpPr>
        <p:spPr bwMode="auto">
          <a:xfrm>
            <a:off x="2090737" y="16002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3" name="Rectangle 54"/>
          <p:cNvSpPr>
            <a:spLocks noChangeArrowheads="1"/>
          </p:cNvSpPr>
          <p:nvPr/>
        </p:nvSpPr>
        <p:spPr bwMode="auto">
          <a:xfrm>
            <a:off x="6578600" y="1620838"/>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4" name="Rectangle 55"/>
          <p:cNvSpPr>
            <a:spLocks noChangeArrowheads="1"/>
          </p:cNvSpPr>
          <p:nvPr/>
        </p:nvSpPr>
        <p:spPr bwMode="auto">
          <a:xfrm>
            <a:off x="2109787" y="1600200"/>
            <a:ext cx="448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5" name="Rectangle 56"/>
          <p:cNvSpPr>
            <a:spLocks noChangeArrowheads="1"/>
          </p:cNvSpPr>
          <p:nvPr/>
        </p:nvSpPr>
        <p:spPr bwMode="auto">
          <a:xfrm>
            <a:off x="2109787" y="1827213"/>
            <a:ext cx="448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2" name="Rectangle 7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5-4 SOLUTION</a:t>
            </a:r>
            <a:endParaRPr lang="en-US" sz="2400" b="1" dirty="0">
              <a:solidFill>
                <a:prstClr val="white"/>
              </a:solidFill>
            </a:endParaRPr>
          </a:p>
        </p:txBody>
      </p:sp>
      <p:sp>
        <p:nvSpPr>
          <p:cNvPr id="106" name="Rounded Rectangle 105"/>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P3: </a:t>
            </a:r>
            <a:r>
              <a:rPr lang="en-US" sz="1100" dirty="0">
                <a:solidFill>
                  <a:prstClr val="black"/>
                </a:solidFill>
                <a:latin typeface="Calibri"/>
                <a:cs typeface="+mn-cs"/>
              </a:rPr>
              <a:t>Prepare adjustments and close accounts for a merchandising company.</a:t>
            </a:r>
          </a:p>
        </p:txBody>
      </p:sp>
    </p:spTree>
    <p:extLst>
      <p:ext uri="{BB962C8B-B14F-4D97-AF65-F5344CB8AC3E}">
        <p14:creationId xmlns:p14="http://schemas.microsoft.com/office/powerpoint/2010/main" val="2060764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81" grpId="0" animBg="1"/>
      <p:bldP spid="9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Line 2"/>
          <p:cNvSpPr>
            <a:spLocks noChangeShapeType="1"/>
          </p:cNvSpPr>
          <p:nvPr/>
        </p:nvSpPr>
        <p:spPr bwMode="auto">
          <a:xfrm>
            <a:off x="2362200" y="2971800"/>
            <a:ext cx="604838" cy="0"/>
          </a:xfrm>
          <a:prstGeom prst="line">
            <a:avLst/>
          </a:prstGeom>
          <a:noFill/>
          <a:ln w="38100">
            <a:solidFill>
              <a:srgbClr val="FF0000"/>
            </a:solidFill>
            <a:round/>
            <a:headEnd/>
            <a:tailEnd type="triangle" w="med" len="med"/>
          </a:ln>
        </p:spPr>
        <p:txBody>
          <a:bodyPr/>
          <a:lstStyle/>
          <a:p>
            <a:endParaRPr lang="en-US" dirty="0"/>
          </a:p>
        </p:txBody>
      </p:sp>
      <p:sp>
        <p:nvSpPr>
          <p:cNvPr id="183299" name="Line 3"/>
          <p:cNvSpPr>
            <a:spLocks noChangeShapeType="1"/>
          </p:cNvSpPr>
          <p:nvPr/>
        </p:nvSpPr>
        <p:spPr bwMode="auto">
          <a:xfrm>
            <a:off x="4648200" y="2971800"/>
            <a:ext cx="381000" cy="0"/>
          </a:xfrm>
          <a:prstGeom prst="line">
            <a:avLst/>
          </a:prstGeom>
          <a:noFill/>
          <a:ln w="38100">
            <a:solidFill>
              <a:srgbClr val="FF0000"/>
            </a:solidFill>
            <a:round/>
            <a:headEnd/>
            <a:tailEnd type="triangle" w="med" len="med"/>
          </a:ln>
        </p:spPr>
        <p:txBody>
          <a:bodyPr/>
          <a:lstStyle/>
          <a:p>
            <a:endParaRPr lang="en-US" dirty="0"/>
          </a:p>
        </p:txBody>
      </p:sp>
      <p:sp>
        <p:nvSpPr>
          <p:cNvPr id="183300" name="Line 4"/>
          <p:cNvSpPr>
            <a:spLocks noChangeShapeType="1"/>
          </p:cNvSpPr>
          <p:nvPr/>
        </p:nvSpPr>
        <p:spPr bwMode="auto">
          <a:xfrm>
            <a:off x="6324600" y="2971800"/>
            <a:ext cx="609600" cy="0"/>
          </a:xfrm>
          <a:prstGeom prst="line">
            <a:avLst/>
          </a:prstGeom>
          <a:noFill/>
          <a:ln w="38100">
            <a:solidFill>
              <a:srgbClr val="FF0000"/>
            </a:solidFill>
            <a:round/>
            <a:headEnd/>
            <a:tailEnd type="triangle" w="med" len="med"/>
          </a:ln>
        </p:spPr>
        <p:txBody>
          <a:bodyPr/>
          <a:lstStyle/>
          <a:p>
            <a:endParaRPr lang="en-US" dirty="0"/>
          </a:p>
        </p:txBody>
      </p:sp>
      <p:sp>
        <p:nvSpPr>
          <p:cNvPr id="183301" name="Rectangle 5"/>
          <p:cNvSpPr>
            <a:spLocks noChangeArrowheads="1"/>
          </p:cNvSpPr>
          <p:nvPr/>
        </p:nvSpPr>
        <p:spPr bwMode="auto">
          <a:xfrm>
            <a:off x="2667000" y="2228850"/>
            <a:ext cx="3937000" cy="1397000"/>
          </a:xfrm>
          <a:prstGeom prst="rect">
            <a:avLst/>
          </a:prstGeom>
          <a:noFill/>
          <a:ln w="50800">
            <a:solidFill>
              <a:schemeClr val="accent1"/>
            </a:solidFill>
            <a:miter lim="800000"/>
            <a:headEnd/>
            <a:tailEnd/>
          </a:ln>
          <a:effectLst>
            <a:outerShdw dist="35921" dir="2700000" algn="ctr" rotWithShape="0">
              <a:schemeClr val="tx2"/>
            </a:outerShdw>
          </a:effectLst>
        </p:spPr>
        <p:txBody>
          <a:bodyPr wrap="none" anchor="ctr"/>
          <a:lstStyle/>
          <a:p>
            <a:pPr algn="ctr"/>
            <a:endParaRPr lang="en-US" altLang="en-US" sz="2400" dirty="0">
              <a:solidFill>
                <a:schemeClr val="accent1"/>
              </a:solidFill>
              <a:latin typeface="Times New Roman" pitchFamily="18" charset="0"/>
            </a:endParaRPr>
          </a:p>
        </p:txBody>
      </p:sp>
      <p:sp>
        <p:nvSpPr>
          <p:cNvPr id="183302" name="Rectangle 6"/>
          <p:cNvSpPr>
            <a:spLocks noChangeArrowheads="1"/>
          </p:cNvSpPr>
          <p:nvPr/>
        </p:nvSpPr>
        <p:spPr bwMode="auto">
          <a:xfrm>
            <a:off x="558800" y="2540000"/>
            <a:ext cx="1854200" cy="787400"/>
          </a:xfrm>
          <a:prstGeom prst="rect">
            <a:avLst/>
          </a:prstGeom>
          <a:solidFill>
            <a:srgbClr val="B3B900"/>
          </a:solidFill>
          <a:ln w="50800">
            <a:solidFill>
              <a:schemeClr val="tx1"/>
            </a:solidFill>
            <a:miter lim="800000"/>
            <a:headEnd/>
            <a:tailEnd/>
          </a:ln>
        </p:spPr>
        <p:txBody>
          <a:bodyPr wrap="none" lIns="90488" tIns="44450" rIns="90488" bIns="44450" anchor="ctr"/>
          <a:lstStyle/>
          <a:p>
            <a:pPr algn="ctr"/>
            <a:r>
              <a:rPr lang="en-US" altLang="en-US" sz="2000" b="1" dirty="0"/>
              <a:t>Manufacturer</a:t>
            </a:r>
          </a:p>
        </p:txBody>
      </p:sp>
      <p:sp>
        <p:nvSpPr>
          <p:cNvPr id="183303" name="Rectangle 7"/>
          <p:cNvSpPr>
            <a:spLocks noChangeArrowheads="1"/>
          </p:cNvSpPr>
          <p:nvPr/>
        </p:nvSpPr>
        <p:spPr bwMode="auto">
          <a:xfrm>
            <a:off x="3003550" y="2540000"/>
            <a:ext cx="1625600" cy="787400"/>
          </a:xfrm>
          <a:prstGeom prst="rect">
            <a:avLst/>
          </a:prstGeom>
          <a:solidFill>
            <a:srgbClr val="B3B900"/>
          </a:solidFill>
          <a:ln w="50800">
            <a:solidFill>
              <a:schemeClr val="tx1"/>
            </a:solidFill>
            <a:miter lim="800000"/>
            <a:headEnd/>
            <a:tailEnd/>
          </a:ln>
        </p:spPr>
        <p:txBody>
          <a:bodyPr wrap="none" lIns="90488" tIns="44450" rIns="90488" bIns="44450" anchor="ctr"/>
          <a:lstStyle/>
          <a:p>
            <a:pPr algn="ctr"/>
            <a:r>
              <a:rPr lang="en-US" altLang="en-US" sz="2000" b="1" dirty="0"/>
              <a:t>Wholesaler</a:t>
            </a:r>
          </a:p>
        </p:txBody>
      </p:sp>
      <p:sp>
        <p:nvSpPr>
          <p:cNvPr id="183304" name="Rectangle 8"/>
          <p:cNvSpPr>
            <a:spLocks noChangeArrowheads="1"/>
          </p:cNvSpPr>
          <p:nvPr/>
        </p:nvSpPr>
        <p:spPr bwMode="auto">
          <a:xfrm>
            <a:off x="5072063" y="2540000"/>
            <a:ext cx="1244600" cy="787400"/>
          </a:xfrm>
          <a:prstGeom prst="rect">
            <a:avLst/>
          </a:prstGeom>
          <a:solidFill>
            <a:srgbClr val="B3B900"/>
          </a:solidFill>
          <a:ln w="50800">
            <a:solidFill>
              <a:schemeClr val="tx1"/>
            </a:solidFill>
            <a:miter lim="800000"/>
            <a:headEnd/>
            <a:tailEnd/>
          </a:ln>
        </p:spPr>
        <p:txBody>
          <a:bodyPr wrap="none" lIns="90488" tIns="44450" rIns="90488" bIns="44450" anchor="ctr"/>
          <a:lstStyle/>
          <a:p>
            <a:pPr algn="ctr"/>
            <a:r>
              <a:rPr lang="en-US" altLang="en-US" sz="2000" b="1" dirty="0"/>
              <a:t>Retailer</a:t>
            </a:r>
          </a:p>
        </p:txBody>
      </p:sp>
      <p:sp>
        <p:nvSpPr>
          <p:cNvPr id="183305" name="Rectangle 9"/>
          <p:cNvSpPr>
            <a:spLocks noChangeArrowheads="1"/>
          </p:cNvSpPr>
          <p:nvPr/>
        </p:nvSpPr>
        <p:spPr bwMode="auto">
          <a:xfrm>
            <a:off x="6959600" y="2540000"/>
            <a:ext cx="1625600" cy="787400"/>
          </a:xfrm>
          <a:prstGeom prst="rect">
            <a:avLst/>
          </a:prstGeom>
          <a:solidFill>
            <a:srgbClr val="B3B900"/>
          </a:solidFill>
          <a:ln w="50800">
            <a:solidFill>
              <a:schemeClr val="tx1"/>
            </a:solidFill>
            <a:miter lim="800000"/>
            <a:headEnd/>
            <a:tailEnd/>
          </a:ln>
        </p:spPr>
        <p:txBody>
          <a:bodyPr wrap="none" lIns="90488" tIns="44450" rIns="90488" bIns="44450" anchor="ctr"/>
          <a:lstStyle/>
          <a:p>
            <a:pPr algn="ctr"/>
            <a:r>
              <a:rPr lang="en-US" altLang="en-US" sz="2000" b="1" dirty="0"/>
              <a:t>Consumers</a:t>
            </a:r>
          </a:p>
        </p:txBody>
      </p:sp>
      <p:sp>
        <p:nvSpPr>
          <p:cNvPr id="13322" name="Rectangle 10"/>
          <p:cNvSpPr>
            <a:spLocks noChangeArrowheads="1"/>
          </p:cNvSpPr>
          <p:nvPr/>
        </p:nvSpPr>
        <p:spPr bwMode="auto">
          <a:xfrm>
            <a:off x="2447925" y="1600200"/>
            <a:ext cx="4386263" cy="485775"/>
          </a:xfrm>
          <a:prstGeom prst="rect">
            <a:avLst/>
          </a:prstGeom>
          <a:noFill/>
          <a:ln w="12700">
            <a:noFill/>
            <a:miter lim="800000"/>
            <a:headEnd/>
            <a:tailEnd/>
          </a:ln>
          <a:effectLst/>
        </p:spPr>
        <p:txBody>
          <a:bodyPr wrap="none" lIns="90488" tIns="44450" rIns="90488" bIns="44450">
            <a:spAutoFit/>
          </a:bodyPr>
          <a:lstStyle/>
          <a:p>
            <a:pPr>
              <a:defRPr/>
            </a:pPr>
            <a:r>
              <a:rPr lang="en-US" sz="2600" b="1" dirty="0">
                <a:effectLst>
                  <a:outerShdw blurRad="38100" dist="38100" dir="2700000" algn="tl">
                    <a:srgbClr val="C0C0C0"/>
                  </a:outerShdw>
                </a:effectLst>
                <a:latin typeface="Arial" charset="0"/>
              </a:rPr>
              <a:t>Merchandising Companies</a:t>
            </a:r>
          </a:p>
        </p:txBody>
      </p:sp>
      <p:sp>
        <p:nvSpPr>
          <p:cNvPr id="183307" name="Title 13"/>
          <p:cNvSpPr>
            <a:spLocks noGrp="1"/>
          </p:cNvSpPr>
          <p:nvPr>
            <p:ph type="title"/>
          </p:nvPr>
        </p:nvSpPr>
        <p:spPr>
          <a:xfrm>
            <a:off x="0" y="381000"/>
            <a:ext cx="9144000" cy="1036638"/>
          </a:xfrm>
        </p:spPr>
        <p:txBody>
          <a:bodyPr/>
          <a:lstStyle/>
          <a:p>
            <a:r>
              <a:rPr lang="en-US" altLang="en-US" b="1" dirty="0"/>
              <a:t>Reporting Income for a Merchandiser</a:t>
            </a:r>
            <a:endParaRPr lang="en-US" altLang="en-US" b="1" dirty="0" smtClean="0"/>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4" name="Slide Number Placeholder 13"/>
          <p:cNvSpPr>
            <a:spLocks noGrp="1"/>
          </p:cNvSpPr>
          <p:nvPr>
            <p:ph type="sldNum" sz="quarter" idx="12"/>
          </p:nvPr>
        </p:nvSpPr>
        <p:spPr/>
        <p:txBody>
          <a:bodyPr/>
          <a:lstStyle/>
          <a:p>
            <a:pPr>
              <a:defRPr/>
            </a:pPr>
            <a:fld id="{503C3CBC-2085-44FA-9ACE-00A0DEA6925A}" type="slidenum">
              <a:rPr lang="en-US" smtClean="0"/>
              <a:pPr>
                <a:defRPr/>
              </a:pPr>
              <a:t>5</a:t>
            </a:fld>
            <a:endParaRPr lang="en-US" dirty="0"/>
          </a:p>
        </p:txBody>
      </p:sp>
      <p:sp>
        <p:nvSpPr>
          <p:cNvPr id="15" name="Rounded Rectangle 14"/>
          <p:cNvSpPr/>
          <p:nvPr/>
        </p:nvSpPr>
        <p:spPr>
          <a:xfrm>
            <a:off x="152400" y="6509982"/>
            <a:ext cx="7408460" cy="27023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Describe merchandise activities and identify income components for a merchandising </a:t>
            </a:r>
            <a:r>
              <a:rPr lang="en-US" sz="1100" dirty="0" smtClean="0">
                <a:solidFill>
                  <a:prstClr val="black"/>
                </a:solidFill>
              </a:rPr>
              <a:t>company.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293688"/>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7" name="AutoShape 3"/>
          <p:cNvSpPr>
            <a:spLocks noChangeAspect="1" noChangeArrowheads="1" noTextEdit="1"/>
          </p:cNvSpPr>
          <p:nvPr/>
        </p:nvSpPr>
        <p:spPr bwMode="auto">
          <a:xfrm>
            <a:off x="1423988" y="2886075"/>
            <a:ext cx="62960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8" name="Rectangle 5"/>
          <p:cNvSpPr>
            <a:spLocks noChangeArrowheads="1"/>
          </p:cNvSpPr>
          <p:nvPr/>
        </p:nvSpPr>
        <p:spPr bwMode="auto">
          <a:xfrm>
            <a:off x="1423988" y="2886075"/>
            <a:ext cx="6296025"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9" name="Rectangle 6"/>
          <p:cNvSpPr>
            <a:spLocks noChangeArrowheads="1"/>
          </p:cNvSpPr>
          <p:nvPr/>
        </p:nvSpPr>
        <p:spPr bwMode="auto">
          <a:xfrm>
            <a:off x="1706563" y="2906713"/>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Date</a:t>
            </a:r>
            <a:endParaRPr lang="en-US">
              <a:solidFill>
                <a:prstClr val="black"/>
              </a:solidFill>
              <a:cs typeface="+mn-cs"/>
            </a:endParaRPr>
          </a:p>
        </p:txBody>
      </p:sp>
      <p:sp>
        <p:nvSpPr>
          <p:cNvPr id="230" name="Rectangle 7"/>
          <p:cNvSpPr>
            <a:spLocks noChangeArrowheads="1"/>
          </p:cNvSpPr>
          <p:nvPr/>
        </p:nvSpPr>
        <p:spPr bwMode="auto">
          <a:xfrm>
            <a:off x="6165851" y="2906713"/>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31" name="Rectangle 8"/>
          <p:cNvSpPr>
            <a:spLocks noChangeArrowheads="1"/>
          </p:cNvSpPr>
          <p:nvPr/>
        </p:nvSpPr>
        <p:spPr bwMode="auto">
          <a:xfrm>
            <a:off x="7034213" y="2906713"/>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32" name="Rectangle 9"/>
          <p:cNvSpPr>
            <a:spLocks noChangeArrowheads="1"/>
          </p:cNvSpPr>
          <p:nvPr/>
        </p:nvSpPr>
        <p:spPr bwMode="auto">
          <a:xfrm>
            <a:off x="1604963" y="3133725"/>
            <a:ext cx="60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May 31</a:t>
            </a:r>
            <a:endParaRPr lang="en-US">
              <a:solidFill>
                <a:prstClr val="black"/>
              </a:solidFill>
              <a:cs typeface="+mn-cs"/>
            </a:endParaRPr>
          </a:p>
        </p:txBody>
      </p:sp>
      <p:sp>
        <p:nvSpPr>
          <p:cNvPr id="233" name="Rectangle 10"/>
          <p:cNvSpPr>
            <a:spLocks noChangeArrowheads="1"/>
          </p:cNvSpPr>
          <p:nvPr/>
        </p:nvSpPr>
        <p:spPr bwMode="auto">
          <a:xfrm>
            <a:off x="2362201" y="31337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Sales</a:t>
            </a:r>
            <a:endParaRPr lang="en-US" dirty="0">
              <a:solidFill>
                <a:prstClr val="black"/>
              </a:solidFill>
              <a:cs typeface="+mn-cs"/>
            </a:endParaRPr>
          </a:p>
        </p:txBody>
      </p:sp>
      <p:sp>
        <p:nvSpPr>
          <p:cNvPr id="234" name="Rectangle 11"/>
          <p:cNvSpPr>
            <a:spLocks noChangeArrowheads="1"/>
          </p:cNvSpPr>
          <p:nvPr/>
        </p:nvSpPr>
        <p:spPr bwMode="auto">
          <a:xfrm>
            <a:off x="6327776" y="313372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4,300</a:t>
            </a:r>
            <a:endParaRPr lang="en-US" dirty="0">
              <a:solidFill>
                <a:prstClr val="black"/>
              </a:solidFill>
              <a:cs typeface="+mn-cs"/>
            </a:endParaRPr>
          </a:p>
        </p:txBody>
      </p:sp>
      <p:sp>
        <p:nvSpPr>
          <p:cNvPr id="235" name="Rectangle 12"/>
          <p:cNvSpPr>
            <a:spLocks noChangeArrowheads="1"/>
          </p:cNvSpPr>
          <p:nvPr/>
        </p:nvSpPr>
        <p:spPr bwMode="auto">
          <a:xfrm>
            <a:off x="2635251" y="3340100"/>
            <a:ext cx="1311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Income summary</a:t>
            </a:r>
            <a:endParaRPr lang="en-US">
              <a:solidFill>
                <a:prstClr val="black"/>
              </a:solidFill>
              <a:cs typeface="+mn-cs"/>
            </a:endParaRPr>
          </a:p>
        </p:txBody>
      </p:sp>
      <p:sp>
        <p:nvSpPr>
          <p:cNvPr id="236" name="Rectangle 13"/>
          <p:cNvSpPr>
            <a:spLocks noChangeArrowheads="1"/>
          </p:cNvSpPr>
          <p:nvPr/>
        </p:nvSpPr>
        <p:spPr bwMode="auto">
          <a:xfrm>
            <a:off x="7226301" y="334010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4,300</a:t>
            </a:r>
            <a:endParaRPr lang="en-US" dirty="0">
              <a:solidFill>
                <a:prstClr val="black"/>
              </a:solidFill>
              <a:cs typeface="+mn-cs"/>
            </a:endParaRPr>
          </a:p>
        </p:txBody>
      </p:sp>
      <p:sp>
        <p:nvSpPr>
          <p:cNvPr id="237" name="Rectangle 14"/>
          <p:cNvSpPr>
            <a:spLocks noChangeArrowheads="1"/>
          </p:cNvSpPr>
          <p:nvPr/>
        </p:nvSpPr>
        <p:spPr bwMode="auto">
          <a:xfrm>
            <a:off x="1604963" y="3752850"/>
            <a:ext cx="60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May 31</a:t>
            </a:r>
            <a:endParaRPr lang="en-US" dirty="0">
              <a:solidFill>
                <a:prstClr val="black"/>
              </a:solidFill>
              <a:cs typeface="+mn-cs"/>
            </a:endParaRPr>
          </a:p>
        </p:txBody>
      </p:sp>
      <p:sp>
        <p:nvSpPr>
          <p:cNvPr id="238" name="Rectangle 15"/>
          <p:cNvSpPr>
            <a:spLocks noChangeArrowheads="1"/>
          </p:cNvSpPr>
          <p:nvPr/>
        </p:nvSpPr>
        <p:spPr bwMode="auto">
          <a:xfrm>
            <a:off x="2362201" y="3752850"/>
            <a:ext cx="1311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Income summary</a:t>
            </a:r>
            <a:endParaRPr lang="en-US">
              <a:solidFill>
                <a:prstClr val="black"/>
              </a:solidFill>
              <a:cs typeface="+mn-cs"/>
            </a:endParaRPr>
          </a:p>
        </p:txBody>
      </p:sp>
      <p:sp>
        <p:nvSpPr>
          <p:cNvPr id="239" name="Rectangle 16"/>
          <p:cNvSpPr>
            <a:spLocks noChangeArrowheads="1"/>
          </p:cNvSpPr>
          <p:nvPr/>
        </p:nvSpPr>
        <p:spPr bwMode="auto">
          <a:xfrm>
            <a:off x="6327776" y="375285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3,800</a:t>
            </a:r>
            <a:endParaRPr lang="en-US" dirty="0">
              <a:solidFill>
                <a:prstClr val="black"/>
              </a:solidFill>
              <a:cs typeface="+mn-cs"/>
            </a:endParaRPr>
          </a:p>
        </p:txBody>
      </p:sp>
      <p:sp>
        <p:nvSpPr>
          <p:cNvPr id="240" name="Rectangle 17"/>
          <p:cNvSpPr>
            <a:spLocks noChangeArrowheads="1"/>
          </p:cNvSpPr>
          <p:nvPr/>
        </p:nvSpPr>
        <p:spPr bwMode="auto">
          <a:xfrm>
            <a:off x="2635251" y="3959225"/>
            <a:ext cx="12112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 discounts</a:t>
            </a:r>
            <a:endParaRPr lang="en-US">
              <a:solidFill>
                <a:prstClr val="black"/>
              </a:solidFill>
              <a:cs typeface="+mn-cs"/>
            </a:endParaRPr>
          </a:p>
        </p:txBody>
      </p:sp>
      <p:sp>
        <p:nvSpPr>
          <p:cNvPr id="241" name="Rectangle 18"/>
          <p:cNvSpPr>
            <a:spLocks noChangeArrowheads="1"/>
          </p:cNvSpPr>
          <p:nvPr/>
        </p:nvSpPr>
        <p:spPr bwMode="auto">
          <a:xfrm>
            <a:off x="7446963" y="395922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50</a:t>
            </a:r>
            <a:endParaRPr lang="en-US" dirty="0">
              <a:solidFill>
                <a:prstClr val="black"/>
              </a:solidFill>
              <a:cs typeface="+mn-cs"/>
            </a:endParaRPr>
          </a:p>
        </p:txBody>
      </p:sp>
      <p:sp>
        <p:nvSpPr>
          <p:cNvPr id="242" name="Rectangle 19"/>
          <p:cNvSpPr>
            <a:spLocks noChangeArrowheads="1"/>
          </p:cNvSpPr>
          <p:nvPr/>
        </p:nvSpPr>
        <p:spPr bwMode="auto">
          <a:xfrm>
            <a:off x="2635251" y="4165600"/>
            <a:ext cx="2189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 returns and allowances</a:t>
            </a:r>
            <a:endParaRPr lang="en-US">
              <a:solidFill>
                <a:prstClr val="black"/>
              </a:solidFill>
              <a:cs typeface="+mn-cs"/>
            </a:endParaRPr>
          </a:p>
        </p:txBody>
      </p:sp>
      <p:sp>
        <p:nvSpPr>
          <p:cNvPr id="243" name="Rectangle 20"/>
          <p:cNvSpPr>
            <a:spLocks noChangeArrowheads="1"/>
          </p:cNvSpPr>
          <p:nvPr/>
        </p:nvSpPr>
        <p:spPr bwMode="auto">
          <a:xfrm>
            <a:off x="7356476" y="416560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250</a:t>
            </a:r>
            <a:endParaRPr lang="en-US" dirty="0">
              <a:solidFill>
                <a:prstClr val="black"/>
              </a:solidFill>
              <a:cs typeface="+mn-cs"/>
            </a:endParaRPr>
          </a:p>
        </p:txBody>
      </p:sp>
      <p:sp>
        <p:nvSpPr>
          <p:cNvPr id="244" name="Rectangle 21"/>
          <p:cNvSpPr>
            <a:spLocks noChangeArrowheads="1"/>
          </p:cNvSpPr>
          <p:nvPr/>
        </p:nvSpPr>
        <p:spPr bwMode="auto">
          <a:xfrm>
            <a:off x="2635251" y="4370388"/>
            <a:ext cx="26161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Cost of goods sold ($2,100 + $100)</a:t>
            </a:r>
            <a:endParaRPr lang="en-US" dirty="0">
              <a:solidFill>
                <a:prstClr val="black"/>
              </a:solidFill>
              <a:cs typeface="+mn-cs"/>
            </a:endParaRPr>
          </a:p>
        </p:txBody>
      </p:sp>
      <p:sp>
        <p:nvSpPr>
          <p:cNvPr id="245" name="Rectangle 22"/>
          <p:cNvSpPr>
            <a:spLocks noChangeArrowheads="1"/>
          </p:cNvSpPr>
          <p:nvPr/>
        </p:nvSpPr>
        <p:spPr bwMode="auto">
          <a:xfrm>
            <a:off x="7226301" y="4370388"/>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2,200</a:t>
            </a:r>
            <a:endParaRPr lang="en-US" dirty="0">
              <a:solidFill>
                <a:prstClr val="black"/>
              </a:solidFill>
              <a:cs typeface="+mn-cs"/>
            </a:endParaRPr>
          </a:p>
        </p:txBody>
      </p:sp>
      <p:sp>
        <p:nvSpPr>
          <p:cNvPr id="246" name="Rectangle 23"/>
          <p:cNvSpPr>
            <a:spLocks noChangeArrowheads="1"/>
          </p:cNvSpPr>
          <p:nvPr/>
        </p:nvSpPr>
        <p:spPr bwMode="auto">
          <a:xfrm>
            <a:off x="2635251" y="4576763"/>
            <a:ext cx="1644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Depreciation expense</a:t>
            </a:r>
            <a:endParaRPr lang="en-US">
              <a:solidFill>
                <a:prstClr val="black"/>
              </a:solidFill>
              <a:cs typeface="+mn-cs"/>
            </a:endParaRPr>
          </a:p>
        </p:txBody>
      </p:sp>
      <p:sp>
        <p:nvSpPr>
          <p:cNvPr id="284" name="Rectangle 24"/>
          <p:cNvSpPr>
            <a:spLocks noChangeArrowheads="1"/>
          </p:cNvSpPr>
          <p:nvPr/>
        </p:nvSpPr>
        <p:spPr bwMode="auto">
          <a:xfrm>
            <a:off x="7356476" y="4576763"/>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400</a:t>
            </a:r>
            <a:endParaRPr lang="en-US" dirty="0">
              <a:solidFill>
                <a:prstClr val="black"/>
              </a:solidFill>
              <a:cs typeface="+mn-cs"/>
            </a:endParaRPr>
          </a:p>
        </p:txBody>
      </p:sp>
      <p:sp>
        <p:nvSpPr>
          <p:cNvPr id="285" name="Rectangle 25"/>
          <p:cNvSpPr>
            <a:spLocks noChangeArrowheads="1"/>
          </p:cNvSpPr>
          <p:nvPr/>
        </p:nvSpPr>
        <p:spPr bwMode="auto">
          <a:xfrm>
            <a:off x="2635251" y="4783138"/>
            <a:ext cx="1322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Salaries expense</a:t>
            </a:r>
            <a:endParaRPr lang="en-US">
              <a:solidFill>
                <a:prstClr val="black"/>
              </a:solidFill>
              <a:cs typeface="+mn-cs"/>
            </a:endParaRPr>
          </a:p>
        </p:txBody>
      </p:sp>
      <p:sp>
        <p:nvSpPr>
          <p:cNvPr id="286" name="Rectangle 26"/>
          <p:cNvSpPr>
            <a:spLocks noChangeArrowheads="1"/>
          </p:cNvSpPr>
          <p:nvPr/>
        </p:nvSpPr>
        <p:spPr bwMode="auto">
          <a:xfrm>
            <a:off x="7356476" y="4783138"/>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600</a:t>
            </a:r>
            <a:endParaRPr lang="en-US" dirty="0">
              <a:solidFill>
                <a:prstClr val="black"/>
              </a:solidFill>
              <a:cs typeface="+mn-cs"/>
            </a:endParaRPr>
          </a:p>
        </p:txBody>
      </p:sp>
      <p:sp>
        <p:nvSpPr>
          <p:cNvPr id="287" name="Rectangle 27"/>
          <p:cNvSpPr>
            <a:spLocks noChangeArrowheads="1"/>
          </p:cNvSpPr>
          <p:nvPr/>
        </p:nvSpPr>
        <p:spPr bwMode="auto">
          <a:xfrm>
            <a:off x="2635251" y="4989513"/>
            <a:ext cx="1936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Other operating expenses</a:t>
            </a:r>
            <a:endParaRPr lang="en-US">
              <a:solidFill>
                <a:prstClr val="black"/>
              </a:solidFill>
              <a:cs typeface="+mn-cs"/>
            </a:endParaRPr>
          </a:p>
        </p:txBody>
      </p:sp>
      <p:sp>
        <p:nvSpPr>
          <p:cNvPr id="64" name="Rectangle 28"/>
          <p:cNvSpPr>
            <a:spLocks noChangeArrowheads="1"/>
          </p:cNvSpPr>
          <p:nvPr/>
        </p:nvSpPr>
        <p:spPr bwMode="auto">
          <a:xfrm>
            <a:off x="7356476" y="4989513"/>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300</a:t>
            </a:r>
            <a:endParaRPr lang="en-US" dirty="0">
              <a:solidFill>
                <a:prstClr val="black"/>
              </a:solidFill>
              <a:cs typeface="+mn-cs"/>
            </a:endParaRPr>
          </a:p>
        </p:txBody>
      </p:sp>
      <p:sp>
        <p:nvSpPr>
          <p:cNvPr id="65" name="Rectangle 29"/>
          <p:cNvSpPr>
            <a:spLocks noChangeArrowheads="1"/>
          </p:cNvSpPr>
          <p:nvPr/>
        </p:nvSpPr>
        <p:spPr bwMode="auto">
          <a:xfrm>
            <a:off x="1604963" y="5402263"/>
            <a:ext cx="60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May 31</a:t>
            </a:r>
            <a:endParaRPr lang="en-US" dirty="0">
              <a:solidFill>
                <a:prstClr val="black"/>
              </a:solidFill>
              <a:cs typeface="+mn-cs"/>
            </a:endParaRPr>
          </a:p>
        </p:txBody>
      </p:sp>
      <p:sp>
        <p:nvSpPr>
          <p:cNvPr id="66" name="Rectangle 30"/>
          <p:cNvSpPr>
            <a:spLocks noChangeArrowheads="1"/>
          </p:cNvSpPr>
          <p:nvPr/>
        </p:nvSpPr>
        <p:spPr bwMode="auto">
          <a:xfrm>
            <a:off x="2362201" y="5402263"/>
            <a:ext cx="12824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Income summary</a:t>
            </a:r>
            <a:endParaRPr lang="en-US" dirty="0">
              <a:solidFill>
                <a:prstClr val="black"/>
              </a:solidFill>
              <a:cs typeface="+mn-cs"/>
            </a:endParaRPr>
          </a:p>
        </p:txBody>
      </p:sp>
      <p:sp>
        <p:nvSpPr>
          <p:cNvPr id="67" name="Rectangle 31"/>
          <p:cNvSpPr>
            <a:spLocks noChangeArrowheads="1"/>
          </p:cNvSpPr>
          <p:nvPr/>
        </p:nvSpPr>
        <p:spPr bwMode="auto">
          <a:xfrm>
            <a:off x="6459538" y="5402263"/>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500</a:t>
            </a:r>
            <a:endParaRPr lang="en-US" dirty="0">
              <a:solidFill>
                <a:prstClr val="black"/>
              </a:solidFill>
              <a:cs typeface="+mn-cs"/>
            </a:endParaRPr>
          </a:p>
        </p:txBody>
      </p:sp>
      <p:sp>
        <p:nvSpPr>
          <p:cNvPr id="68" name="Rectangle 32"/>
          <p:cNvSpPr>
            <a:spLocks noChangeArrowheads="1"/>
          </p:cNvSpPr>
          <p:nvPr/>
        </p:nvSpPr>
        <p:spPr bwMode="auto">
          <a:xfrm>
            <a:off x="2635251" y="5608638"/>
            <a:ext cx="10964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Z. Zee, Capital</a:t>
            </a:r>
            <a:endParaRPr lang="en-US" sz="1400" dirty="0">
              <a:solidFill>
                <a:prstClr val="black"/>
              </a:solidFill>
              <a:cs typeface="+mn-cs"/>
            </a:endParaRPr>
          </a:p>
        </p:txBody>
      </p:sp>
      <p:sp>
        <p:nvSpPr>
          <p:cNvPr id="69" name="Rectangle 33"/>
          <p:cNvSpPr>
            <a:spLocks noChangeArrowheads="1"/>
          </p:cNvSpPr>
          <p:nvPr/>
        </p:nvSpPr>
        <p:spPr bwMode="auto">
          <a:xfrm>
            <a:off x="7356476" y="5608638"/>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500</a:t>
            </a:r>
            <a:endParaRPr lang="en-US" dirty="0">
              <a:solidFill>
                <a:prstClr val="black"/>
              </a:solidFill>
              <a:cs typeface="+mn-cs"/>
            </a:endParaRPr>
          </a:p>
        </p:txBody>
      </p:sp>
      <p:sp>
        <p:nvSpPr>
          <p:cNvPr id="70" name="Rectangle 34"/>
          <p:cNvSpPr>
            <a:spLocks noChangeArrowheads="1"/>
          </p:cNvSpPr>
          <p:nvPr/>
        </p:nvSpPr>
        <p:spPr bwMode="auto">
          <a:xfrm>
            <a:off x="1604963" y="6021388"/>
            <a:ext cx="54822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May 31</a:t>
            </a:r>
            <a:endParaRPr lang="en-US" dirty="0">
              <a:solidFill>
                <a:prstClr val="black"/>
              </a:solidFill>
              <a:cs typeface="+mn-cs"/>
            </a:endParaRPr>
          </a:p>
        </p:txBody>
      </p:sp>
      <p:sp>
        <p:nvSpPr>
          <p:cNvPr id="100" name="Rectangle 35"/>
          <p:cNvSpPr>
            <a:spLocks noChangeArrowheads="1"/>
          </p:cNvSpPr>
          <p:nvPr/>
        </p:nvSpPr>
        <p:spPr bwMode="auto">
          <a:xfrm>
            <a:off x="2362201" y="6021388"/>
            <a:ext cx="10964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Z. Zee, Capital</a:t>
            </a:r>
            <a:endParaRPr lang="en-US" dirty="0">
              <a:solidFill>
                <a:prstClr val="black"/>
              </a:solidFill>
              <a:cs typeface="+mn-cs"/>
            </a:endParaRPr>
          </a:p>
        </p:txBody>
      </p:sp>
      <p:sp>
        <p:nvSpPr>
          <p:cNvPr id="101" name="Rectangle 36"/>
          <p:cNvSpPr>
            <a:spLocks noChangeArrowheads="1"/>
          </p:cNvSpPr>
          <p:nvPr/>
        </p:nvSpPr>
        <p:spPr bwMode="auto">
          <a:xfrm>
            <a:off x="6459538" y="6021388"/>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150</a:t>
            </a:r>
            <a:endParaRPr lang="en-US" dirty="0">
              <a:solidFill>
                <a:prstClr val="black"/>
              </a:solidFill>
              <a:cs typeface="+mn-cs"/>
            </a:endParaRPr>
          </a:p>
        </p:txBody>
      </p:sp>
      <p:sp>
        <p:nvSpPr>
          <p:cNvPr id="102" name="Rectangle 37"/>
          <p:cNvSpPr>
            <a:spLocks noChangeArrowheads="1"/>
          </p:cNvSpPr>
          <p:nvPr/>
        </p:nvSpPr>
        <p:spPr bwMode="auto">
          <a:xfrm>
            <a:off x="2635251" y="6227763"/>
            <a:ext cx="14848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Z. Zee, Withdrawals</a:t>
            </a:r>
            <a:endParaRPr lang="en-US" dirty="0">
              <a:solidFill>
                <a:prstClr val="black"/>
              </a:solidFill>
              <a:cs typeface="+mn-cs"/>
            </a:endParaRPr>
          </a:p>
        </p:txBody>
      </p:sp>
      <p:sp>
        <p:nvSpPr>
          <p:cNvPr id="103" name="Rectangle 38"/>
          <p:cNvSpPr>
            <a:spLocks noChangeArrowheads="1"/>
          </p:cNvSpPr>
          <p:nvPr/>
        </p:nvSpPr>
        <p:spPr bwMode="auto">
          <a:xfrm>
            <a:off x="7356476" y="6227763"/>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150</a:t>
            </a:r>
            <a:endParaRPr lang="en-US" dirty="0">
              <a:solidFill>
                <a:prstClr val="black"/>
              </a:solidFill>
              <a:cs typeface="+mn-cs"/>
            </a:endParaRPr>
          </a:p>
        </p:txBody>
      </p:sp>
      <p:sp>
        <p:nvSpPr>
          <p:cNvPr id="104" name="Rectangle 39"/>
          <p:cNvSpPr>
            <a:spLocks noChangeArrowheads="1"/>
          </p:cNvSpPr>
          <p:nvPr/>
        </p:nvSpPr>
        <p:spPr bwMode="auto">
          <a:xfrm>
            <a:off x="3532188" y="2906713"/>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105" name="Rectangle 40"/>
          <p:cNvSpPr>
            <a:spLocks noChangeArrowheads="1"/>
          </p:cNvSpPr>
          <p:nvPr/>
        </p:nvSpPr>
        <p:spPr bwMode="auto">
          <a:xfrm>
            <a:off x="1414463" y="2876550"/>
            <a:ext cx="19050"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6" name="Line 41"/>
          <p:cNvSpPr>
            <a:spLocks noChangeShapeType="1"/>
          </p:cNvSpPr>
          <p:nvPr/>
        </p:nvSpPr>
        <p:spPr bwMode="auto">
          <a:xfrm>
            <a:off x="2322513" y="289560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7" name="Rectangle 42"/>
          <p:cNvSpPr>
            <a:spLocks noChangeArrowheads="1"/>
          </p:cNvSpPr>
          <p:nvPr/>
        </p:nvSpPr>
        <p:spPr bwMode="auto">
          <a:xfrm>
            <a:off x="2322513" y="289560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8" name="Line 43"/>
          <p:cNvSpPr>
            <a:spLocks noChangeShapeType="1"/>
          </p:cNvSpPr>
          <p:nvPr/>
        </p:nvSpPr>
        <p:spPr bwMode="auto">
          <a:xfrm>
            <a:off x="5913438" y="289560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09" name="Rectangle 44"/>
          <p:cNvSpPr>
            <a:spLocks noChangeArrowheads="1"/>
          </p:cNvSpPr>
          <p:nvPr/>
        </p:nvSpPr>
        <p:spPr bwMode="auto">
          <a:xfrm>
            <a:off x="5913438" y="2895600"/>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0" name="Line 45"/>
          <p:cNvSpPr>
            <a:spLocks noChangeShapeType="1"/>
          </p:cNvSpPr>
          <p:nvPr/>
        </p:nvSpPr>
        <p:spPr bwMode="auto">
          <a:xfrm>
            <a:off x="6811963" y="289560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1" name="Rectangle 46"/>
          <p:cNvSpPr>
            <a:spLocks noChangeArrowheads="1"/>
          </p:cNvSpPr>
          <p:nvPr/>
        </p:nvSpPr>
        <p:spPr bwMode="auto">
          <a:xfrm>
            <a:off x="6811963" y="289560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2" name="Rectangle 47"/>
          <p:cNvSpPr>
            <a:spLocks noChangeArrowheads="1"/>
          </p:cNvSpPr>
          <p:nvPr/>
        </p:nvSpPr>
        <p:spPr bwMode="auto">
          <a:xfrm>
            <a:off x="7699376" y="2895600"/>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3" name="Line 48"/>
          <p:cNvSpPr>
            <a:spLocks noChangeShapeType="1"/>
          </p:cNvSpPr>
          <p:nvPr/>
        </p:nvSpPr>
        <p:spPr bwMode="auto">
          <a:xfrm>
            <a:off x="1423988" y="3122613"/>
            <a:ext cx="0" cy="3506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4" name="Rectangle 49"/>
          <p:cNvSpPr>
            <a:spLocks noChangeArrowheads="1"/>
          </p:cNvSpPr>
          <p:nvPr/>
        </p:nvSpPr>
        <p:spPr bwMode="auto">
          <a:xfrm>
            <a:off x="1423988" y="3122613"/>
            <a:ext cx="9525" cy="3506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5" name="Line 50"/>
          <p:cNvSpPr>
            <a:spLocks noChangeShapeType="1"/>
          </p:cNvSpPr>
          <p:nvPr/>
        </p:nvSpPr>
        <p:spPr bwMode="auto">
          <a:xfrm>
            <a:off x="2322513" y="3122613"/>
            <a:ext cx="0" cy="3506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6" name="Rectangle 51"/>
          <p:cNvSpPr>
            <a:spLocks noChangeArrowheads="1"/>
          </p:cNvSpPr>
          <p:nvPr/>
        </p:nvSpPr>
        <p:spPr bwMode="auto">
          <a:xfrm>
            <a:off x="2322513" y="3122613"/>
            <a:ext cx="9525" cy="3506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7" name="Line 52"/>
          <p:cNvSpPr>
            <a:spLocks noChangeShapeType="1"/>
          </p:cNvSpPr>
          <p:nvPr/>
        </p:nvSpPr>
        <p:spPr bwMode="auto">
          <a:xfrm>
            <a:off x="5913438" y="3122613"/>
            <a:ext cx="0" cy="3506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8" name="Rectangle 53"/>
          <p:cNvSpPr>
            <a:spLocks noChangeArrowheads="1"/>
          </p:cNvSpPr>
          <p:nvPr/>
        </p:nvSpPr>
        <p:spPr bwMode="auto">
          <a:xfrm>
            <a:off x="5913438" y="3122613"/>
            <a:ext cx="11113" cy="3506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9" name="Line 54"/>
          <p:cNvSpPr>
            <a:spLocks noChangeShapeType="1"/>
          </p:cNvSpPr>
          <p:nvPr/>
        </p:nvSpPr>
        <p:spPr bwMode="auto">
          <a:xfrm>
            <a:off x="6811963" y="3122613"/>
            <a:ext cx="0" cy="3506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0" name="Rectangle 55"/>
          <p:cNvSpPr>
            <a:spLocks noChangeArrowheads="1"/>
          </p:cNvSpPr>
          <p:nvPr/>
        </p:nvSpPr>
        <p:spPr bwMode="auto">
          <a:xfrm>
            <a:off x="6811963" y="3122613"/>
            <a:ext cx="9525" cy="3506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1" name="Line 56"/>
          <p:cNvSpPr>
            <a:spLocks noChangeShapeType="1"/>
          </p:cNvSpPr>
          <p:nvPr/>
        </p:nvSpPr>
        <p:spPr bwMode="auto">
          <a:xfrm>
            <a:off x="7710488" y="3122613"/>
            <a:ext cx="0" cy="3506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2" name="Rectangle 57"/>
          <p:cNvSpPr>
            <a:spLocks noChangeArrowheads="1"/>
          </p:cNvSpPr>
          <p:nvPr/>
        </p:nvSpPr>
        <p:spPr bwMode="auto">
          <a:xfrm>
            <a:off x="7710488" y="3122613"/>
            <a:ext cx="9525" cy="3506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3" name="Rectangle 58"/>
          <p:cNvSpPr>
            <a:spLocks noChangeArrowheads="1"/>
          </p:cNvSpPr>
          <p:nvPr/>
        </p:nvSpPr>
        <p:spPr bwMode="auto">
          <a:xfrm>
            <a:off x="1433513" y="2876550"/>
            <a:ext cx="628650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4" name="Rectangle 59"/>
          <p:cNvSpPr>
            <a:spLocks noChangeArrowheads="1"/>
          </p:cNvSpPr>
          <p:nvPr/>
        </p:nvSpPr>
        <p:spPr bwMode="auto">
          <a:xfrm>
            <a:off x="1433513" y="3101975"/>
            <a:ext cx="6286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5" name="Line 60"/>
          <p:cNvSpPr>
            <a:spLocks noChangeShapeType="1"/>
          </p:cNvSpPr>
          <p:nvPr/>
        </p:nvSpPr>
        <p:spPr bwMode="auto">
          <a:xfrm>
            <a:off x="1433513" y="3319463"/>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6" name="Rectangle 61"/>
          <p:cNvSpPr>
            <a:spLocks noChangeArrowheads="1"/>
          </p:cNvSpPr>
          <p:nvPr/>
        </p:nvSpPr>
        <p:spPr bwMode="auto">
          <a:xfrm>
            <a:off x="1433513" y="3319463"/>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7" name="Line 62"/>
          <p:cNvSpPr>
            <a:spLocks noChangeShapeType="1"/>
          </p:cNvSpPr>
          <p:nvPr/>
        </p:nvSpPr>
        <p:spPr bwMode="auto">
          <a:xfrm>
            <a:off x="1433513" y="3525838"/>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8" name="Rectangle 63"/>
          <p:cNvSpPr>
            <a:spLocks noChangeArrowheads="1"/>
          </p:cNvSpPr>
          <p:nvPr/>
        </p:nvSpPr>
        <p:spPr bwMode="auto">
          <a:xfrm>
            <a:off x="1433513" y="3525838"/>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9" name="Line 64"/>
          <p:cNvSpPr>
            <a:spLocks noChangeShapeType="1"/>
          </p:cNvSpPr>
          <p:nvPr/>
        </p:nvSpPr>
        <p:spPr bwMode="auto">
          <a:xfrm>
            <a:off x="1433513" y="3732213"/>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0" name="Rectangle 65"/>
          <p:cNvSpPr>
            <a:spLocks noChangeArrowheads="1"/>
          </p:cNvSpPr>
          <p:nvPr/>
        </p:nvSpPr>
        <p:spPr bwMode="auto">
          <a:xfrm>
            <a:off x="1433513" y="3732213"/>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1" name="Line 66"/>
          <p:cNvSpPr>
            <a:spLocks noChangeShapeType="1"/>
          </p:cNvSpPr>
          <p:nvPr/>
        </p:nvSpPr>
        <p:spPr bwMode="auto">
          <a:xfrm>
            <a:off x="1433513" y="3938588"/>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2" name="Rectangle 67"/>
          <p:cNvSpPr>
            <a:spLocks noChangeArrowheads="1"/>
          </p:cNvSpPr>
          <p:nvPr/>
        </p:nvSpPr>
        <p:spPr bwMode="auto">
          <a:xfrm>
            <a:off x="1433513" y="3938588"/>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3" name="Line 68"/>
          <p:cNvSpPr>
            <a:spLocks noChangeShapeType="1"/>
          </p:cNvSpPr>
          <p:nvPr/>
        </p:nvSpPr>
        <p:spPr bwMode="auto">
          <a:xfrm>
            <a:off x="1433513" y="4144963"/>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4" name="Rectangle 69"/>
          <p:cNvSpPr>
            <a:spLocks noChangeArrowheads="1"/>
          </p:cNvSpPr>
          <p:nvPr/>
        </p:nvSpPr>
        <p:spPr bwMode="auto">
          <a:xfrm>
            <a:off x="1433513" y="4144963"/>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5" name="Line 70"/>
          <p:cNvSpPr>
            <a:spLocks noChangeShapeType="1"/>
          </p:cNvSpPr>
          <p:nvPr/>
        </p:nvSpPr>
        <p:spPr bwMode="auto">
          <a:xfrm>
            <a:off x="1433513" y="4349750"/>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6" name="Rectangle 71"/>
          <p:cNvSpPr>
            <a:spLocks noChangeArrowheads="1"/>
          </p:cNvSpPr>
          <p:nvPr/>
        </p:nvSpPr>
        <p:spPr bwMode="auto">
          <a:xfrm>
            <a:off x="1433513" y="4349750"/>
            <a:ext cx="628650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8" name="Line 72"/>
          <p:cNvSpPr>
            <a:spLocks noChangeShapeType="1"/>
          </p:cNvSpPr>
          <p:nvPr/>
        </p:nvSpPr>
        <p:spPr bwMode="auto">
          <a:xfrm>
            <a:off x="1433513" y="4556125"/>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9" name="Rectangle 73"/>
          <p:cNvSpPr>
            <a:spLocks noChangeArrowheads="1"/>
          </p:cNvSpPr>
          <p:nvPr/>
        </p:nvSpPr>
        <p:spPr bwMode="auto">
          <a:xfrm>
            <a:off x="1433513" y="4556125"/>
            <a:ext cx="628650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0" name="Line 74"/>
          <p:cNvSpPr>
            <a:spLocks noChangeShapeType="1"/>
          </p:cNvSpPr>
          <p:nvPr/>
        </p:nvSpPr>
        <p:spPr bwMode="auto">
          <a:xfrm>
            <a:off x="1433513" y="4762500"/>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1" name="Rectangle 75"/>
          <p:cNvSpPr>
            <a:spLocks noChangeArrowheads="1"/>
          </p:cNvSpPr>
          <p:nvPr/>
        </p:nvSpPr>
        <p:spPr bwMode="auto">
          <a:xfrm>
            <a:off x="1433513" y="4762500"/>
            <a:ext cx="628650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2" name="Line 76"/>
          <p:cNvSpPr>
            <a:spLocks noChangeShapeType="1"/>
          </p:cNvSpPr>
          <p:nvPr/>
        </p:nvSpPr>
        <p:spPr bwMode="auto">
          <a:xfrm>
            <a:off x="1433513" y="4968875"/>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3" name="Rectangle 77"/>
          <p:cNvSpPr>
            <a:spLocks noChangeArrowheads="1"/>
          </p:cNvSpPr>
          <p:nvPr/>
        </p:nvSpPr>
        <p:spPr bwMode="auto">
          <a:xfrm>
            <a:off x="1433513" y="4968875"/>
            <a:ext cx="628650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4" name="Line 78"/>
          <p:cNvSpPr>
            <a:spLocks noChangeShapeType="1"/>
          </p:cNvSpPr>
          <p:nvPr/>
        </p:nvSpPr>
        <p:spPr bwMode="auto">
          <a:xfrm>
            <a:off x="1433513" y="5175250"/>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5" name="Rectangle 79"/>
          <p:cNvSpPr>
            <a:spLocks noChangeArrowheads="1"/>
          </p:cNvSpPr>
          <p:nvPr/>
        </p:nvSpPr>
        <p:spPr bwMode="auto">
          <a:xfrm>
            <a:off x="1433513" y="5175250"/>
            <a:ext cx="628650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6" name="Line 80"/>
          <p:cNvSpPr>
            <a:spLocks noChangeShapeType="1"/>
          </p:cNvSpPr>
          <p:nvPr/>
        </p:nvSpPr>
        <p:spPr bwMode="auto">
          <a:xfrm>
            <a:off x="1433513" y="5381625"/>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7" name="Rectangle 81"/>
          <p:cNvSpPr>
            <a:spLocks noChangeArrowheads="1"/>
          </p:cNvSpPr>
          <p:nvPr/>
        </p:nvSpPr>
        <p:spPr bwMode="auto">
          <a:xfrm>
            <a:off x="1433513" y="5381625"/>
            <a:ext cx="628650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8" name="Line 82"/>
          <p:cNvSpPr>
            <a:spLocks noChangeShapeType="1"/>
          </p:cNvSpPr>
          <p:nvPr/>
        </p:nvSpPr>
        <p:spPr bwMode="auto">
          <a:xfrm>
            <a:off x="1433513" y="5588000"/>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9" name="Rectangle 83"/>
          <p:cNvSpPr>
            <a:spLocks noChangeArrowheads="1"/>
          </p:cNvSpPr>
          <p:nvPr/>
        </p:nvSpPr>
        <p:spPr bwMode="auto">
          <a:xfrm>
            <a:off x="1433513" y="5588000"/>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0" name="Line 84"/>
          <p:cNvSpPr>
            <a:spLocks noChangeShapeType="1"/>
          </p:cNvSpPr>
          <p:nvPr/>
        </p:nvSpPr>
        <p:spPr bwMode="auto">
          <a:xfrm>
            <a:off x="1433513" y="5794375"/>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1" name="Rectangle 85"/>
          <p:cNvSpPr>
            <a:spLocks noChangeArrowheads="1"/>
          </p:cNvSpPr>
          <p:nvPr/>
        </p:nvSpPr>
        <p:spPr bwMode="auto">
          <a:xfrm>
            <a:off x="1433513" y="5794375"/>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2" name="Line 86"/>
          <p:cNvSpPr>
            <a:spLocks noChangeShapeType="1"/>
          </p:cNvSpPr>
          <p:nvPr/>
        </p:nvSpPr>
        <p:spPr bwMode="auto">
          <a:xfrm>
            <a:off x="1433513" y="6000750"/>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3" name="Rectangle 87"/>
          <p:cNvSpPr>
            <a:spLocks noChangeArrowheads="1"/>
          </p:cNvSpPr>
          <p:nvPr/>
        </p:nvSpPr>
        <p:spPr bwMode="auto">
          <a:xfrm>
            <a:off x="1433513" y="6000750"/>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4" name="Line 88"/>
          <p:cNvSpPr>
            <a:spLocks noChangeShapeType="1"/>
          </p:cNvSpPr>
          <p:nvPr/>
        </p:nvSpPr>
        <p:spPr bwMode="auto">
          <a:xfrm>
            <a:off x="1433513" y="6207125"/>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5" name="Rectangle 89"/>
          <p:cNvSpPr>
            <a:spLocks noChangeArrowheads="1"/>
          </p:cNvSpPr>
          <p:nvPr/>
        </p:nvSpPr>
        <p:spPr bwMode="auto">
          <a:xfrm>
            <a:off x="1433513" y="6207125"/>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6" name="Line 90"/>
          <p:cNvSpPr>
            <a:spLocks noChangeShapeType="1"/>
          </p:cNvSpPr>
          <p:nvPr/>
        </p:nvSpPr>
        <p:spPr bwMode="auto">
          <a:xfrm>
            <a:off x="1433513" y="6413500"/>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7" name="Rectangle 91"/>
          <p:cNvSpPr>
            <a:spLocks noChangeArrowheads="1"/>
          </p:cNvSpPr>
          <p:nvPr/>
        </p:nvSpPr>
        <p:spPr bwMode="auto">
          <a:xfrm>
            <a:off x="1433513" y="6413500"/>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8" name="Line 92"/>
          <p:cNvSpPr>
            <a:spLocks noChangeShapeType="1"/>
          </p:cNvSpPr>
          <p:nvPr/>
        </p:nvSpPr>
        <p:spPr bwMode="auto">
          <a:xfrm>
            <a:off x="1433513" y="6619875"/>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9" name="Rectangle 93"/>
          <p:cNvSpPr>
            <a:spLocks noChangeArrowheads="1"/>
          </p:cNvSpPr>
          <p:nvPr/>
        </p:nvSpPr>
        <p:spPr bwMode="auto">
          <a:xfrm>
            <a:off x="1433513" y="6619875"/>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0" name="Rectangle 29"/>
          <p:cNvSpPr>
            <a:spLocks noChangeArrowheads="1"/>
          </p:cNvSpPr>
          <p:nvPr/>
        </p:nvSpPr>
        <p:spPr bwMode="auto">
          <a:xfrm>
            <a:off x="5326318" y="675436"/>
            <a:ext cx="371897" cy="200055"/>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$756</a:t>
            </a:r>
            <a:endParaRPr lang="en-US" dirty="0">
              <a:solidFill>
                <a:prstClr val="black"/>
              </a:solidFill>
              <a:cs typeface="+mn-cs"/>
            </a:endParaRPr>
          </a:p>
        </p:txBody>
      </p:sp>
      <p:sp>
        <p:nvSpPr>
          <p:cNvPr id="161" name="Rectangle 41"/>
          <p:cNvSpPr>
            <a:spLocks noChangeArrowheads="1"/>
          </p:cNvSpPr>
          <p:nvPr/>
        </p:nvSpPr>
        <p:spPr bwMode="auto">
          <a:xfrm>
            <a:off x="5279831" y="1924020"/>
            <a:ext cx="418384" cy="200055"/>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2,100</a:t>
            </a:r>
            <a:endParaRPr lang="en-US" dirty="0">
              <a:solidFill>
                <a:prstClr val="black"/>
              </a:solidFill>
              <a:cs typeface="+mn-cs"/>
            </a:endParaRPr>
          </a:p>
        </p:txBody>
      </p:sp>
      <p:sp>
        <p:nvSpPr>
          <p:cNvPr id="162" name="Rectangle 5"/>
          <p:cNvSpPr>
            <a:spLocks noChangeArrowheads="1"/>
          </p:cNvSpPr>
          <p:nvPr/>
        </p:nvSpPr>
        <p:spPr bwMode="auto">
          <a:xfrm>
            <a:off x="2100262" y="439707"/>
            <a:ext cx="4502016" cy="24221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3" name="Rectangle 26"/>
          <p:cNvSpPr>
            <a:spLocks noChangeArrowheads="1"/>
          </p:cNvSpPr>
          <p:nvPr/>
        </p:nvSpPr>
        <p:spPr bwMode="auto">
          <a:xfrm>
            <a:off x="5045075" y="460345"/>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164" name="Rectangle 27"/>
          <p:cNvSpPr>
            <a:spLocks noChangeArrowheads="1"/>
          </p:cNvSpPr>
          <p:nvPr/>
        </p:nvSpPr>
        <p:spPr bwMode="auto">
          <a:xfrm>
            <a:off x="5913437" y="460345"/>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165" name="Rectangle 28"/>
          <p:cNvSpPr>
            <a:spLocks noChangeArrowheads="1"/>
          </p:cNvSpPr>
          <p:nvPr/>
        </p:nvSpPr>
        <p:spPr bwMode="auto">
          <a:xfrm>
            <a:off x="2139950" y="687358"/>
            <a:ext cx="1704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Merchandise inventory</a:t>
            </a:r>
            <a:endParaRPr lang="en-US" dirty="0">
              <a:solidFill>
                <a:prstClr val="black"/>
              </a:solidFill>
              <a:cs typeface="+mn-cs"/>
            </a:endParaRPr>
          </a:p>
        </p:txBody>
      </p:sp>
      <p:sp>
        <p:nvSpPr>
          <p:cNvPr id="166" name="Rectangle 29"/>
          <p:cNvSpPr>
            <a:spLocks noChangeArrowheads="1"/>
          </p:cNvSpPr>
          <p:nvPr/>
        </p:nvSpPr>
        <p:spPr bwMode="auto">
          <a:xfrm>
            <a:off x="5326318" y="675436"/>
            <a:ext cx="371897" cy="200055"/>
          </a:xfrm>
          <a:prstGeom prst="rect">
            <a:avLst/>
          </a:prstGeom>
          <a:solidFill>
            <a:srgbClr val="FFFF00"/>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$656</a:t>
            </a:r>
            <a:endParaRPr lang="en-US" dirty="0">
              <a:solidFill>
                <a:prstClr val="black"/>
              </a:solidFill>
              <a:cs typeface="+mn-cs"/>
            </a:endParaRPr>
          </a:p>
        </p:txBody>
      </p:sp>
      <p:sp>
        <p:nvSpPr>
          <p:cNvPr id="167" name="Rectangle 30"/>
          <p:cNvSpPr>
            <a:spLocks noChangeArrowheads="1"/>
          </p:cNvSpPr>
          <p:nvPr/>
        </p:nvSpPr>
        <p:spPr bwMode="auto">
          <a:xfrm>
            <a:off x="2139950" y="893733"/>
            <a:ext cx="10964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Z. Zee, Capital</a:t>
            </a:r>
            <a:endParaRPr lang="en-US" dirty="0">
              <a:solidFill>
                <a:prstClr val="black"/>
              </a:solidFill>
              <a:cs typeface="+mn-cs"/>
            </a:endParaRPr>
          </a:p>
        </p:txBody>
      </p:sp>
      <p:sp>
        <p:nvSpPr>
          <p:cNvPr id="168" name="Rectangle 31"/>
          <p:cNvSpPr>
            <a:spLocks noChangeArrowheads="1"/>
          </p:cNvSpPr>
          <p:nvPr/>
        </p:nvSpPr>
        <p:spPr bwMode="auto">
          <a:xfrm>
            <a:off x="6064250" y="893733"/>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$2,300</a:t>
            </a:r>
            <a:endParaRPr lang="en-US" dirty="0">
              <a:solidFill>
                <a:prstClr val="black"/>
              </a:solidFill>
              <a:cs typeface="+mn-cs"/>
            </a:endParaRPr>
          </a:p>
        </p:txBody>
      </p:sp>
      <p:sp>
        <p:nvSpPr>
          <p:cNvPr id="169" name="Rectangle 32"/>
          <p:cNvSpPr>
            <a:spLocks noChangeArrowheads="1"/>
          </p:cNvSpPr>
          <p:nvPr/>
        </p:nvSpPr>
        <p:spPr bwMode="auto">
          <a:xfrm>
            <a:off x="2139950" y="1100108"/>
            <a:ext cx="14848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Z. Zee, Withdrawals</a:t>
            </a:r>
            <a:endParaRPr lang="en-US" dirty="0">
              <a:solidFill>
                <a:prstClr val="black"/>
              </a:solidFill>
              <a:cs typeface="+mn-cs"/>
            </a:endParaRPr>
          </a:p>
        </p:txBody>
      </p:sp>
      <p:sp>
        <p:nvSpPr>
          <p:cNvPr id="170" name="Rectangle 33"/>
          <p:cNvSpPr>
            <a:spLocks noChangeArrowheads="1"/>
          </p:cNvSpPr>
          <p:nvPr/>
        </p:nvSpPr>
        <p:spPr bwMode="auto">
          <a:xfrm>
            <a:off x="5387975" y="1100108"/>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150</a:t>
            </a:r>
            <a:endParaRPr lang="en-US" dirty="0">
              <a:solidFill>
                <a:prstClr val="black"/>
              </a:solidFill>
              <a:cs typeface="+mn-cs"/>
            </a:endParaRPr>
          </a:p>
        </p:txBody>
      </p:sp>
      <p:sp>
        <p:nvSpPr>
          <p:cNvPr id="171" name="Rectangle 34"/>
          <p:cNvSpPr>
            <a:spLocks noChangeArrowheads="1"/>
          </p:cNvSpPr>
          <p:nvPr/>
        </p:nvSpPr>
        <p:spPr bwMode="auto">
          <a:xfrm>
            <a:off x="2139950" y="130489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a:t>
            </a:r>
            <a:endParaRPr lang="en-US">
              <a:solidFill>
                <a:prstClr val="black"/>
              </a:solidFill>
              <a:cs typeface="+mn-cs"/>
            </a:endParaRPr>
          </a:p>
        </p:txBody>
      </p:sp>
      <p:sp>
        <p:nvSpPr>
          <p:cNvPr id="172" name="Rectangle 35"/>
          <p:cNvSpPr>
            <a:spLocks noChangeArrowheads="1"/>
          </p:cNvSpPr>
          <p:nvPr/>
        </p:nvSpPr>
        <p:spPr bwMode="auto">
          <a:xfrm>
            <a:off x="6154737" y="130489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4,300</a:t>
            </a:r>
            <a:endParaRPr lang="en-US" dirty="0">
              <a:solidFill>
                <a:prstClr val="black"/>
              </a:solidFill>
              <a:cs typeface="+mn-cs"/>
            </a:endParaRPr>
          </a:p>
        </p:txBody>
      </p:sp>
      <p:sp>
        <p:nvSpPr>
          <p:cNvPr id="173" name="Rectangle 36"/>
          <p:cNvSpPr>
            <a:spLocks noChangeArrowheads="1"/>
          </p:cNvSpPr>
          <p:nvPr/>
        </p:nvSpPr>
        <p:spPr bwMode="auto">
          <a:xfrm>
            <a:off x="2139950" y="1511270"/>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 discounts</a:t>
            </a:r>
            <a:endParaRPr lang="en-US">
              <a:solidFill>
                <a:prstClr val="black"/>
              </a:solidFill>
              <a:cs typeface="+mn-cs"/>
            </a:endParaRPr>
          </a:p>
        </p:txBody>
      </p:sp>
      <p:sp>
        <p:nvSpPr>
          <p:cNvPr id="174" name="Rectangle 37"/>
          <p:cNvSpPr>
            <a:spLocks noChangeArrowheads="1"/>
          </p:cNvSpPr>
          <p:nvPr/>
        </p:nvSpPr>
        <p:spPr bwMode="auto">
          <a:xfrm>
            <a:off x="5478462" y="151127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50</a:t>
            </a:r>
            <a:endParaRPr lang="en-US" dirty="0">
              <a:solidFill>
                <a:prstClr val="black"/>
              </a:solidFill>
              <a:cs typeface="+mn-cs"/>
            </a:endParaRPr>
          </a:p>
        </p:txBody>
      </p:sp>
      <p:sp>
        <p:nvSpPr>
          <p:cNvPr id="175" name="Rectangle 38"/>
          <p:cNvSpPr>
            <a:spLocks noChangeArrowheads="1"/>
          </p:cNvSpPr>
          <p:nvPr/>
        </p:nvSpPr>
        <p:spPr bwMode="auto">
          <a:xfrm>
            <a:off x="2139950" y="1717645"/>
            <a:ext cx="19236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Other operating expenses</a:t>
            </a:r>
            <a:endParaRPr lang="en-US" dirty="0">
              <a:solidFill>
                <a:prstClr val="black"/>
              </a:solidFill>
              <a:cs typeface="+mn-cs"/>
            </a:endParaRPr>
          </a:p>
        </p:txBody>
      </p:sp>
      <p:sp>
        <p:nvSpPr>
          <p:cNvPr id="176" name="Rectangle 39"/>
          <p:cNvSpPr>
            <a:spLocks noChangeArrowheads="1"/>
          </p:cNvSpPr>
          <p:nvPr/>
        </p:nvSpPr>
        <p:spPr bwMode="auto">
          <a:xfrm>
            <a:off x="5387975" y="171764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300</a:t>
            </a:r>
            <a:endParaRPr lang="en-US" dirty="0">
              <a:solidFill>
                <a:prstClr val="black"/>
              </a:solidFill>
              <a:cs typeface="+mn-cs"/>
            </a:endParaRPr>
          </a:p>
        </p:txBody>
      </p:sp>
      <p:sp>
        <p:nvSpPr>
          <p:cNvPr id="177" name="Rectangle 40"/>
          <p:cNvSpPr>
            <a:spLocks noChangeArrowheads="1"/>
          </p:cNvSpPr>
          <p:nvPr/>
        </p:nvSpPr>
        <p:spPr bwMode="auto">
          <a:xfrm>
            <a:off x="2139950" y="1924020"/>
            <a:ext cx="1411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Cost of goods sold</a:t>
            </a:r>
            <a:endParaRPr lang="en-US">
              <a:solidFill>
                <a:prstClr val="black"/>
              </a:solidFill>
              <a:cs typeface="+mn-cs"/>
            </a:endParaRPr>
          </a:p>
        </p:txBody>
      </p:sp>
      <p:sp>
        <p:nvSpPr>
          <p:cNvPr id="178" name="Rectangle 41"/>
          <p:cNvSpPr>
            <a:spLocks noChangeArrowheads="1"/>
          </p:cNvSpPr>
          <p:nvPr/>
        </p:nvSpPr>
        <p:spPr bwMode="auto">
          <a:xfrm>
            <a:off x="5279831" y="1924020"/>
            <a:ext cx="418384" cy="200055"/>
          </a:xfrm>
          <a:prstGeom prst="rect">
            <a:avLst/>
          </a:prstGeom>
          <a:solidFill>
            <a:srgbClr val="FFFF00"/>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2,200</a:t>
            </a:r>
            <a:endParaRPr lang="en-US" dirty="0">
              <a:solidFill>
                <a:prstClr val="black"/>
              </a:solidFill>
              <a:cs typeface="+mn-cs"/>
            </a:endParaRPr>
          </a:p>
        </p:txBody>
      </p:sp>
      <p:sp>
        <p:nvSpPr>
          <p:cNvPr id="179" name="Rectangle 42"/>
          <p:cNvSpPr>
            <a:spLocks noChangeArrowheads="1"/>
          </p:cNvSpPr>
          <p:nvPr/>
        </p:nvSpPr>
        <p:spPr bwMode="auto">
          <a:xfrm>
            <a:off x="2139950" y="2130395"/>
            <a:ext cx="1644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Depreciation expense</a:t>
            </a:r>
            <a:endParaRPr lang="en-US">
              <a:solidFill>
                <a:prstClr val="black"/>
              </a:solidFill>
              <a:cs typeface="+mn-cs"/>
            </a:endParaRPr>
          </a:p>
        </p:txBody>
      </p:sp>
      <p:sp>
        <p:nvSpPr>
          <p:cNvPr id="180" name="Rectangle 43"/>
          <p:cNvSpPr>
            <a:spLocks noChangeArrowheads="1"/>
          </p:cNvSpPr>
          <p:nvPr/>
        </p:nvSpPr>
        <p:spPr bwMode="auto">
          <a:xfrm>
            <a:off x="5387975" y="213039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400</a:t>
            </a:r>
            <a:endParaRPr lang="en-US" dirty="0">
              <a:solidFill>
                <a:prstClr val="black"/>
              </a:solidFill>
              <a:cs typeface="+mn-cs"/>
            </a:endParaRPr>
          </a:p>
        </p:txBody>
      </p:sp>
      <p:sp>
        <p:nvSpPr>
          <p:cNvPr id="181" name="Rectangle 44"/>
          <p:cNvSpPr>
            <a:spLocks noChangeArrowheads="1"/>
          </p:cNvSpPr>
          <p:nvPr/>
        </p:nvSpPr>
        <p:spPr bwMode="auto">
          <a:xfrm>
            <a:off x="2139950" y="2336770"/>
            <a:ext cx="1320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Salaries expense</a:t>
            </a:r>
            <a:endParaRPr lang="en-US">
              <a:solidFill>
                <a:prstClr val="black"/>
              </a:solidFill>
              <a:cs typeface="+mn-cs"/>
            </a:endParaRPr>
          </a:p>
        </p:txBody>
      </p:sp>
      <p:sp>
        <p:nvSpPr>
          <p:cNvPr id="182" name="Rectangle 45"/>
          <p:cNvSpPr>
            <a:spLocks noChangeArrowheads="1"/>
          </p:cNvSpPr>
          <p:nvPr/>
        </p:nvSpPr>
        <p:spPr bwMode="auto">
          <a:xfrm>
            <a:off x="5387975" y="233677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600</a:t>
            </a:r>
            <a:endParaRPr lang="en-US" dirty="0">
              <a:solidFill>
                <a:prstClr val="black"/>
              </a:solidFill>
              <a:cs typeface="+mn-cs"/>
            </a:endParaRPr>
          </a:p>
        </p:txBody>
      </p:sp>
      <p:sp>
        <p:nvSpPr>
          <p:cNvPr id="183" name="Rectangle 46"/>
          <p:cNvSpPr>
            <a:spLocks noChangeArrowheads="1"/>
          </p:cNvSpPr>
          <p:nvPr/>
        </p:nvSpPr>
        <p:spPr bwMode="auto">
          <a:xfrm>
            <a:off x="2139950" y="2543145"/>
            <a:ext cx="218168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Sales returns and allowances</a:t>
            </a:r>
            <a:endParaRPr lang="en-US" sz="1400" dirty="0">
              <a:solidFill>
                <a:prstClr val="black"/>
              </a:solidFill>
              <a:cs typeface="+mn-cs"/>
            </a:endParaRPr>
          </a:p>
        </p:txBody>
      </p:sp>
      <p:sp>
        <p:nvSpPr>
          <p:cNvPr id="184" name="Rectangle 47"/>
          <p:cNvSpPr>
            <a:spLocks noChangeArrowheads="1"/>
          </p:cNvSpPr>
          <p:nvPr/>
        </p:nvSpPr>
        <p:spPr bwMode="auto">
          <a:xfrm>
            <a:off x="5387975" y="254314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250</a:t>
            </a:r>
            <a:endParaRPr lang="en-US" dirty="0">
              <a:solidFill>
                <a:prstClr val="black"/>
              </a:solidFill>
              <a:cs typeface="+mn-cs"/>
            </a:endParaRPr>
          </a:p>
        </p:txBody>
      </p:sp>
      <p:sp>
        <p:nvSpPr>
          <p:cNvPr id="185" name="Rectangle 53"/>
          <p:cNvSpPr>
            <a:spLocks noChangeArrowheads="1"/>
          </p:cNvSpPr>
          <p:nvPr/>
        </p:nvSpPr>
        <p:spPr bwMode="auto">
          <a:xfrm>
            <a:off x="2090737" y="42859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6" name="Rectangle 54"/>
          <p:cNvSpPr>
            <a:spLocks noChangeArrowheads="1"/>
          </p:cNvSpPr>
          <p:nvPr/>
        </p:nvSpPr>
        <p:spPr bwMode="auto">
          <a:xfrm>
            <a:off x="6578600" y="449233"/>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7" name="Rectangle 55"/>
          <p:cNvSpPr>
            <a:spLocks noChangeArrowheads="1"/>
          </p:cNvSpPr>
          <p:nvPr/>
        </p:nvSpPr>
        <p:spPr bwMode="auto">
          <a:xfrm>
            <a:off x="2109787" y="428595"/>
            <a:ext cx="448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8" name="Rectangle 56"/>
          <p:cNvSpPr>
            <a:spLocks noChangeArrowheads="1"/>
          </p:cNvSpPr>
          <p:nvPr/>
        </p:nvSpPr>
        <p:spPr bwMode="auto">
          <a:xfrm>
            <a:off x="2109787" y="655608"/>
            <a:ext cx="448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9" name="Rectangle 28"/>
          <p:cNvSpPr>
            <a:spLocks noChangeArrowheads="1"/>
          </p:cNvSpPr>
          <p:nvPr/>
        </p:nvSpPr>
        <p:spPr bwMode="auto">
          <a:xfrm>
            <a:off x="235860" y="513556"/>
            <a:ext cx="14575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b)  Prepare the four closing entries as of May 31.</a:t>
            </a:r>
            <a:endParaRPr lang="en-US" dirty="0">
              <a:solidFill>
                <a:prstClr val="black"/>
              </a:solidFill>
              <a:cs typeface="+mn-cs"/>
            </a:endParaRPr>
          </a:p>
        </p:txBody>
      </p:sp>
      <p:sp>
        <p:nvSpPr>
          <p:cNvPr id="190" name="Rectangle 189"/>
          <p:cNvSpPr/>
          <p:nvPr/>
        </p:nvSpPr>
        <p:spPr>
          <a:xfrm>
            <a:off x="0" y="0"/>
            <a:ext cx="8991600" cy="454025"/>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5-4 SOLUTION</a:t>
            </a:r>
            <a:endParaRPr lang="en-US" sz="2400" b="1" dirty="0">
              <a:solidFill>
                <a:prstClr val="white"/>
              </a:solidFill>
            </a:endParaRPr>
          </a:p>
        </p:txBody>
      </p:sp>
      <p:sp>
        <p:nvSpPr>
          <p:cNvPr id="191" name="Rounded Rectangle 190"/>
          <p:cNvSpPr/>
          <p:nvPr/>
        </p:nvSpPr>
        <p:spPr>
          <a:xfrm>
            <a:off x="75111" y="6598995"/>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P3: </a:t>
            </a:r>
            <a:r>
              <a:rPr lang="en-US" sz="1100" dirty="0">
                <a:solidFill>
                  <a:prstClr val="black"/>
                </a:solidFill>
                <a:latin typeface="Calibri"/>
                <a:cs typeface="+mn-cs"/>
              </a:rPr>
              <a:t>Prepare adjustments and close accounts for a merchandising company.</a:t>
            </a:r>
          </a:p>
        </p:txBody>
      </p:sp>
    </p:spTree>
    <p:extLst>
      <p:ext uri="{BB962C8B-B14F-4D97-AF65-F5344CB8AC3E}">
        <p14:creationId xmlns:p14="http://schemas.microsoft.com/office/powerpoint/2010/main" val="171412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
                                        </p:tgtEl>
                                        <p:attrNameLst>
                                          <p:attrName>style.visibility</p:attrName>
                                        </p:attrNameLst>
                                      </p:cBhvr>
                                      <p:to>
                                        <p:strVal val="visible"/>
                                      </p:to>
                                    </p:set>
                                    <p:animEffect transition="in" filter="fade">
                                      <p:cBhvr>
                                        <p:cTn id="12" dur="500"/>
                                        <p:tgtEl>
                                          <p:spTgt spid="2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fade">
                                      <p:cBhvr>
                                        <p:cTn id="17" dur="500"/>
                                        <p:tgtEl>
                                          <p:spTgt spid="2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6"/>
                                        </p:tgtEl>
                                        <p:attrNameLst>
                                          <p:attrName>style.visibility</p:attrName>
                                        </p:attrNameLst>
                                      </p:cBhvr>
                                      <p:to>
                                        <p:strVal val="visible"/>
                                      </p:to>
                                    </p:set>
                                    <p:animEffect transition="in" filter="fade">
                                      <p:cBhvr>
                                        <p:cTn id="20" dur="500"/>
                                        <p:tgtEl>
                                          <p:spTgt spid="2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7"/>
                                        </p:tgtEl>
                                        <p:attrNameLst>
                                          <p:attrName>style.visibility</p:attrName>
                                        </p:attrNameLst>
                                      </p:cBhvr>
                                      <p:to>
                                        <p:strVal val="visible"/>
                                      </p:to>
                                    </p:set>
                                    <p:animEffect transition="in" filter="fade">
                                      <p:cBhvr>
                                        <p:cTn id="25" dur="500"/>
                                        <p:tgtEl>
                                          <p:spTgt spid="2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0"/>
                                        </p:tgtEl>
                                        <p:attrNameLst>
                                          <p:attrName>style.visibility</p:attrName>
                                        </p:attrNameLst>
                                      </p:cBhvr>
                                      <p:to>
                                        <p:strVal val="visible"/>
                                      </p:to>
                                    </p:set>
                                    <p:animEffect transition="in" filter="fade">
                                      <p:cBhvr>
                                        <p:cTn id="30" dur="500"/>
                                        <p:tgtEl>
                                          <p:spTgt spid="2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1"/>
                                        </p:tgtEl>
                                        <p:attrNameLst>
                                          <p:attrName>style.visibility</p:attrName>
                                        </p:attrNameLst>
                                      </p:cBhvr>
                                      <p:to>
                                        <p:strVal val="visible"/>
                                      </p:to>
                                    </p:set>
                                    <p:animEffect transition="in" filter="fade">
                                      <p:cBhvr>
                                        <p:cTn id="33" dur="500"/>
                                        <p:tgtEl>
                                          <p:spTgt spid="24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2"/>
                                        </p:tgtEl>
                                        <p:attrNameLst>
                                          <p:attrName>style.visibility</p:attrName>
                                        </p:attrNameLst>
                                      </p:cBhvr>
                                      <p:to>
                                        <p:strVal val="visible"/>
                                      </p:to>
                                    </p:set>
                                    <p:animEffect transition="in" filter="fade">
                                      <p:cBhvr>
                                        <p:cTn id="38" dur="500"/>
                                        <p:tgtEl>
                                          <p:spTgt spid="24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3"/>
                                        </p:tgtEl>
                                        <p:attrNameLst>
                                          <p:attrName>style.visibility</p:attrName>
                                        </p:attrNameLst>
                                      </p:cBhvr>
                                      <p:to>
                                        <p:strVal val="visible"/>
                                      </p:to>
                                    </p:set>
                                    <p:animEffect transition="in" filter="fade">
                                      <p:cBhvr>
                                        <p:cTn id="41" dur="500"/>
                                        <p:tgtEl>
                                          <p:spTgt spid="24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4"/>
                                        </p:tgtEl>
                                        <p:attrNameLst>
                                          <p:attrName>style.visibility</p:attrName>
                                        </p:attrNameLst>
                                      </p:cBhvr>
                                      <p:to>
                                        <p:strVal val="visible"/>
                                      </p:to>
                                    </p:set>
                                    <p:animEffect transition="in" filter="fade">
                                      <p:cBhvr>
                                        <p:cTn id="46" dur="500"/>
                                        <p:tgtEl>
                                          <p:spTgt spid="2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5"/>
                                        </p:tgtEl>
                                        <p:attrNameLst>
                                          <p:attrName>style.visibility</p:attrName>
                                        </p:attrNameLst>
                                      </p:cBhvr>
                                      <p:to>
                                        <p:strVal val="visible"/>
                                      </p:to>
                                    </p:set>
                                    <p:animEffect transition="in" filter="fade">
                                      <p:cBhvr>
                                        <p:cTn id="49" dur="500"/>
                                        <p:tgtEl>
                                          <p:spTgt spid="24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6"/>
                                        </p:tgtEl>
                                        <p:attrNameLst>
                                          <p:attrName>style.visibility</p:attrName>
                                        </p:attrNameLst>
                                      </p:cBhvr>
                                      <p:to>
                                        <p:strVal val="visible"/>
                                      </p:to>
                                    </p:set>
                                    <p:animEffect transition="in" filter="fade">
                                      <p:cBhvr>
                                        <p:cTn id="54" dur="500"/>
                                        <p:tgtEl>
                                          <p:spTgt spid="2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4"/>
                                        </p:tgtEl>
                                        <p:attrNameLst>
                                          <p:attrName>style.visibility</p:attrName>
                                        </p:attrNameLst>
                                      </p:cBhvr>
                                      <p:to>
                                        <p:strVal val="visible"/>
                                      </p:to>
                                    </p:set>
                                    <p:animEffect transition="in" filter="fade">
                                      <p:cBhvr>
                                        <p:cTn id="57" dur="500"/>
                                        <p:tgtEl>
                                          <p:spTgt spid="28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5"/>
                                        </p:tgtEl>
                                        <p:attrNameLst>
                                          <p:attrName>style.visibility</p:attrName>
                                        </p:attrNameLst>
                                      </p:cBhvr>
                                      <p:to>
                                        <p:strVal val="visible"/>
                                      </p:to>
                                    </p:set>
                                    <p:animEffect transition="in" filter="fade">
                                      <p:cBhvr>
                                        <p:cTn id="62" dur="500"/>
                                        <p:tgtEl>
                                          <p:spTgt spid="28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6"/>
                                        </p:tgtEl>
                                        <p:attrNameLst>
                                          <p:attrName>style.visibility</p:attrName>
                                        </p:attrNameLst>
                                      </p:cBhvr>
                                      <p:to>
                                        <p:strVal val="visible"/>
                                      </p:to>
                                    </p:set>
                                    <p:animEffect transition="in" filter="fade">
                                      <p:cBhvr>
                                        <p:cTn id="65" dur="500"/>
                                        <p:tgtEl>
                                          <p:spTgt spid="28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87"/>
                                        </p:tgtEl>
                                        <p:attrNameLst>
                                          <p:attrName>style.visibility</p:attrName>
                                        </p:attrNameLst>
                                      </p:cBhvr>
                                      <p:to>
                                        <p:strVal val="visible"/>
                                      </p:to>
                                    </p:set>
                                    <p:animEffect transition="in" filter="fade">
                                      <p:cBhvr>
                                        <p:cTn id="70" dur="500"/>
                                        <p:tgtEl>
                                          <p:spTgt spid="28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38"/>
                                        </p:tgtEl>
                                        <p:attrNameLst>
                                          <p:attrName>style.visibility</p:attrName>
                                        </p:attrNameLst>
                                      </p:cBhvr>
                                      <p:to>
                                        <p:strVal val="visible"/>
                                      </p:to>
                                    </p:set>
                                    <p:animEffect transition="in" filter="fade">
                                      <p:cBhvr>
                                        <p:cTn id="78" dur="500"/>
                                        <p:tgtEl>
                                          <p:spTgt spid="23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39"/>
                                        </p:tgtEl>
                                        <p:attrNameLst>
                                          <p:attrName>style.visibility</p:attrName>
                                        </p:attrNameLst>
                                      </p:cBhvr>
                                      <p:to>
                                        <p:strVal val="visible"/>
                                      </p:to>
                                    </p:set>
                                    <p:animEffect transition="in" filter="fade">
                                      <p:cBhvr>
                                        <p:cTn id="83" dur="500"/>
                                        <p:tgtEl>
                                          <p:spTgt spid="23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500"/>
                                        <p:tgtEl>
                                          <p:spTgt spid="6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fade">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500"/>
                                        <p:tgtEl>
                                          <p:spTgt spid="6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fade">
                                      <p:cBhvr>
                                        <p:cTn id="108" dur="500"/>
                                        <p:tgtEl>
                                          <p:spTgt spid="6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70"/>
                                        </p:tgtEl>
                                        <p:attrNameLst>
                                          <p:attrName>style.visibility</p:attrName>
                                        </p:attrNameLst>
                                      </p:cBhvr>
                                      <p:to>
                                        <p:strVal val="visible"/>
                                      </p:to>
                                    </p:set>
                                    <p:animEffect transition="in" filter="fade">
                                      <p:cBhvr>
                                        <p:cTn id="113" dur="500"/>
                                        <p:tgtEl>
                                          <p:spTgt spid="70"/>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500"/>
                                        <p:tgtEl>
                                          <p:spTgt spid="10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03"/>
                                        </p:tgtEl>
                                        <p:attrNameLst>
                                          <p:attrName>style.visibility</p:attrName>
                                        </p:attrNameLst>
                                      </p:cBhvr>
                                      <p:to>
                                        <p:strVal val="visible"/>
                                      </p:to>
                                    </p:set>
                                    <p:animEffect transition="in" filter="fade">
                                      <p:cBhvr>
                                        <p:cTn id="123" dur="500"/>
                                        <p:tgtEl>
                                          <p:spTgt spid="103"/>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00"/>
                                        </p:tgtEl>
                                        <p:attrNameLst>
                                          <p:attrName>style.visibility</p:attrName>
                                        </p:attrNameLst>
                                      </p:cBhvr>
                                      <p:to>
                                        <p:strVal val="visible"/>
                                      </p:to>
                                    </p:set>
                                    <p:animEffect transition="in" filter="fade">
                                      <p:cBhvr>
                                        <p:cTn id="128" dur="500"/>
                                        <p:tgtEl>
                                          <p:spTgt spid="100"/>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01"/>
                                        </p:tgtEl>
                                        <p:attrNameLst>
                                          <p:attrName>style.visibility</p:attrName>
                                        </p:attrNameLst>
                                      </p:cBhvr>
                                      <p:to>
                                        <p:strVal val="visible"/>
                                      </p:to>
                                    </p:set>
                                    <p:animEffect transition="in" filter="fade">
                                      <p:cBhvr>
                                        <p:cTn id="13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4" grpId="0"/>
      <p:bldP spid="235" grpId="0"/>
      <p:bldP spid="236" grpId="0"/>
      <p:bldP spid="237" grpId="0"/>
      <p:bldP spid="238" grpId="0"/>
      <p:bldP spid="239" grpId="0"/>
      <p:bldP spid="240" grpId="0"/>
      <p:bldP spid="241" grpId="0"/>
      <p:bldP spid="242" grpId="0"/>
      <p:bldP spid="243" grpId="0"/>
      <p:bldP spid="244" grpId="0"/>
      <p:bldP spid="245" grpId="0"/>
      <p:bldP spid="246" grpId="0"/>
      <p:bldP spid="284" grpId="0"/>
      <p:bldP spid="285" grpId="0"/>
      <p:bldP spid="286" grpId="0"/>
      <p:bldP spid="287" grpId="0"/>
      <p:bldP spid="64" grpId="0"/>
      <p:bldP spid="65" grpId="0"/>
      <p:bldP spid="66" grpId="0"/>
      <p:bldP spid="67" grpId="0"/>
      <p:bldP spid="68" grpId="0"/>
      <p:bldP spid="69" grpId="0"/>
      <p:bldP spid="70" grpId="0"/>
      <p:bldP spid="100" grpId="0"/>
      <p:bldP spid="101" grpId="0"/>
      <p:bldP spid="102" grpId="0"/>
      <p:bldP spid="10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38463" y="21336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P4:	</a:t>
            </a:r>
            <a:br>
              <a:rPr lang="en-US" altLang="en-US" dirty="0" smtClean="0"/>
            </a:br>
            <a:r>
              <a:rPr lang="en-US" dirty="0">
                <a:solidFill>
                  <a:prstClr val="black"/>
                </a:solidFill>
              </a:rPr>
              <a:t>Define and prepare multiple-step and single-step income </a:t>
            </a:r>
            <a:r>
              <a:rPr lang="en-US" dirty="0" smtClean="0">
                <a:solidFill>
                  <a:prstClr val="black"/>
                </a:solidFill>
              </a:rPr>
              <a:t>statements.</a:t>
            </a:r>
            <a:r>
              <a:rPr lang="en-US" dirty="0">
                <a:solidFill>
                  <a:prstClr val="black"/>
                </a:solidFill>
              </a:rPr>
              <a:t/>
            </a:r>
            <a:br>
              <a:rPr lang="en-US" dirty="0">
                <a:solidFill>
                  <a:prstClr val="black"/>
                </a:solidFill>
              </a:rPr>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898358" y="2035175"/>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38463" y="5268913"/>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828F0182-6B69-46EA-9DFB-DCF519B77602}" type="slidenum">
              <a:rPr lang="en-US" smtClean="0"/>
              <a:pPr>
                <a:defRPr/>
              </a:pPr>
              <a:t>51</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52</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solidFill>
                  <a:prstClr val="black"/>
                </a:solidFill>
              </a:rPr>
              <a:t>Define and prepare multiple-step and single-step income </a:t>
            </a:r>
            <a:r>
              <a:rPr lang="en-US" sz="1100" dirty="0" smtClean="0">
                <a:solidFill>
                  <a:prstClr val="black"/>
                </a:solidFill>
              </a:rPr>
              <a:t>statements.</a:t>
            </a:r>
            <a:endParaRPr lang="en-US" sz="1100" dirty="0">
              <a:solidFill>
                <a:prstClr val="black"/>
              </a:solidFill>
              <a:latin typeface="Calibri"/>
            </a:endParaRPr>
          </a:p>
        </p:txBody>
      </p:sp>
      <p:sp>
        <p:nvSpPr>
          <p:cNvPr id="8" name="Rectangle 2"/>
          <p:cNvSpPr>
            <a:spLocks noGrp="1" noChangeArrowheads="1"/>
          </p:cNvSpPr>
          <p:nvPr>
            <p:ph type="title"/>
          </p:nvPr>
        </p:nvSpPr>
        <p:spPr>
          <a:xfrm>
            <a:off x="1099677" y="-114300"/>
            <a:ext cx="7158037" cy="762000"/>
          </a:xfrm>
        </p:spPr>
        <p:txBody>
          <a:bodyPr/>
          <a:lstStyle/>
          <a:p>
            <a:pPr eaLnBrk="1" hangingPunct="1"/>
            <a:r>
              <a:rPr lang="en-US" altLang="en-US" sz="4000" b="1" dirty="0" smtClean="0">
                <a:solidFill>
                  <a:schemeClr val="bg1"/>
                </a:solidFill>
              </a:rPr>
              <a:t>Multiple-Step Income Statement</a:t>
            </a:r>
          </a:p>
        </p:txBody>
      </p:sp>
      <p:pic>
        <p:nvPicPr>
          <p:cNvPr id="3" name="Picture 2"/>
          <p:cNvPicPr>
            <a:picLocks noChangeAspect="1"/>
          </p:cNvPicPr>
          <p:nvPr/>
        </p:nvPicPr>
        <p:blipFill>
          <a:blip r:embed="rId3"/>
          <a:stretch>
            <a:fillRect/>
          </a:stretch>
        </p:blipFill>
        <p:spPr>
          <a:xfrm>
            <a:off x="772000" y="634150"/>
            <a:ext cx="7485714" cy="59047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931863" y="457200"/>
            <a:ext cx="7158037" cy="762000"/>
          </a:xfrm>
        </p:spPr>
        <p:txBody>
          <a:bodyPr/>
          <a:lstStyle/>
          <a:p>
            <a:pPr eaLnBrk="1" hangingPunct="1"/>
            <a:r>
              <a:rPr lang="en-US" altLang="en-US" b="1" dirty="0" smtClean="0"/>
              <a:t>Single-Step Income Statement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53</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solidFill>
                  <a:prstClr val="black"/>
                </a:solidFill>
              </a:rPr>
              <a:t>Define and prepare multiple-step and single-step income </a:t>
            </a:r>
            <a:r>
              <a:rPr lang="en-US" sz="1100" dirty="0" smtClean="0">
                <a:solidFill>
                  <a:prstClr val="black"/>
                </a:solidFill>
              </a:rPr>
              <a:t>statements.</a:t>
            </a:r>
            <a:endParaRPr lang="en-US" sz="1100" dirty="0">
              <a:solidFill>
                <a:prstClr val="black"/>
              </a:solidFill>
              <a:latin typeface="Calibri"/>
            </a:endParaRPr>
          </a:p>
        </p:txBody>
      </p:sp>
      <p:pic>
        <p:nvPicPr>
          <p:cNvPr id="2" name="Picture 1"/>
          <p:cNvPicPr>
            <a:picLocks noChangeAspect="1"/>
          </p:cNvPicPr>
          <p:nvPr/>
        </p:nvPicPr>
        <p:blipFill>
          <a:blip r:embed="rId3"/>
          <a:stretch>
            <a:fillRect/>
          </a:stretch>
        </p:blipFill>
        <p:spPr>
          <a:xfrm>
            <a:off x="484683" y="1982036"/>
            <a:ext cx="8052396" cy="3800305"/>
          </a:xfrm>
          <a:prstGeom prst="rect">
            <a:avLst/>
          </a:prstGeom>
        </p:spPr>
      </p:pic>
      <p:sp>
        <p:nvSpPr>
          <p:cNvPr id="8" name="TextBox 7"/>
          <p:cNvSpPr txBox="1"/>
          <p:nvPr/>
        </p:nvSpPr>
        <p:spPr>
          <a:xfrm>
            <a:off x="7954963" y="108486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5.14</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931863" y="533400"/>
            <a:ext cx="7158037" cy="990600"/>
          </a:xfrm>
        </p:spPr>
        <p:txBody>
          <a:bodyPr/>
          <a:lstStyle/>
          <a:p>
            <a:pPr eaLnBrk="1" hangingPunct="1"/>
            <a:r>
              <a:rPr lang="en-US" altLang="en-US" b="1" dirty="0" smtClean="0"/>
              <a:t>Classified Balance Sheet</a:t>
            </a:r>
          </a:p>
        </p:txBody>
      </p:sp>
      <p:sp>
        <p:nvSpPr>
          <p:cNvPr id="211971" name="TextBox 3"/>
          <p:cNvSpPr txBox="1">
            <a:spLocks noChangeArrowheads="1"/>
          </p:cNvSpPr>
          <p:nvPr/>
        </p:nvSpPr>
        <p:spPr bwMode="auto">
          <a:xfrm>
            <a:off x="7431505" y="2286000"/>
            <a:ext cx="1524000" cy="646113"/>
          </a:xfrm>
          <a:prstGeom prst="rect">
            <a:avLst/>
          </a:prstGeom>
          <a:noFill/>
          <a:ln w="9525">
            <a:noFill/>
            <a:miter lim="800000"/>
            <a:headEnd/>
            <a:tailEnd/>
          </a:ln>
        </p:spPr>
        <p:txBody>
          <a:bodyPr>
            <a:spAutoFit/>
          </a:bodyPr>
          <a:lstStyle/>
          <a:p>
            <a:pPr algn="ctr"/>
            <a:r>
              <a:rPr lang="en-US" altLang="en-US" dirty="0"/>
              <a:t>Highly</a:t>
            </a:r>
            <a:br>
              <a:rPr lang="en-US" altLang="en-US" dirty="0"/>
            </a:br>
            <a:r>
              <a:rPr lang="en-US" altLang="en-US" dirty="0"/>
              <a:t>Liquid</a:t>
            </a:r>
          </a:p>
        </p:txBody>
      </p:sp>
      <p:sp>
        <p:nvSpPr>
          <p:cNvPr id="211972" name="TextBox 5"/>
          <p:cNvSpPr txBox="1">
            <a:spLocks noChangeArrowheads="1"/>
          </p:cNvSpPr>
          <p:nvPr/>
        </p:nvSpPr>
        <p:spPr bwMode="auto">
          <a:xfrm>
            <a:off x="7431505" y="4191000"/>
            <a:ext cx="1524000" cy="646113"/>
          </a:xfrm>
          <a:prstGeom prst="rect">
            <a:avLst/>
          </a:prstGeom>
          <a:noFill/>
          <a:ln w="9525">
            <a:noFill/>
            <a:miter lim="800000"/>
            <a:headEnd/>
            <a:tailEnd/>
          </a:ln>
        </p:spPr>
        <p:txBody>
          <a:bodyPr>
            <a:spAutoFit/>
          </a:bodyPr>
          <a:lstStyle/>
          <a:p>
            <a:pPr algn="ctr"/>
            <a:r>
              <a:rPr lang="en-US" altLang="en-US" dirty="0"/>
              <a:t>Less</a:t>
            </a:r>
            <a:br>
              <a:rPr lang="en-US" altLang="en-US" dirty="0"/>
            </a:br>
            <a:r>
              <a:rPr lang="en-US" altLang="en-US" dirty="0"/>
              <a:t>Liquid</a:t>
            </a:r>
          </a:p>
        </p:txBody>
      </p:sp>
      <p:cxnSp>
        <p:nvCxnSpPr>
          <p:cNvPr id="8" name="Straight Arrow Connector 7"/>
          <p:cNvCxnSpPr>
            <a:stCxn id="211971" idx="2"/>
          </p:cNvCxnSpPr>
          <p:nvPr/>
        </p:nvCxnSpPr>
        <p:spPr>
          <a:xfrm>
            <a:off x="8193505" y="2932113"/>
            <a:ext cx="0" cy="1258887"/>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p:txBody>
          <a:bodyPr/>
          <a:lstStyle/>
          <a:p>
            <a:pPr>
              <a:defRPr/>
            </a:pPr>
            <a:fld id="{503C3CBC-2085-44FA-9ACE-00A0DEA6925A}" type="slidenum">
              <a:rPr lang="en-US" smtClean="0"/>
              <a:pPr>
                <a:defRPr/>
              </a:pPr>
              <a:t>54</a:t>
            </a:fld>
            <a:endParaRPr lang="en-US" dirty="0"/>
          </a:p>
        </p:txBody>
      </p:sp>
      <p:sp>
        <p:nvSpPr>
          <p:cNvPr id="11" name="Rounded Rectangle 10"/>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solidFill>
                  <a:prstClr val="black"/>
                </a:solidFill>
              </a:rPr>
              <a:t>Define and prepare multiple-step and single-step income </a:t>
            </a:r>
            <a:r>
              <a:rPr lang="en-US" sz="1100" dirty="0" smtClean="0">
                <a:solidFill>
                  <a:prstClr val="black"/>
                </a:solidFill>
              </a:rPr>
              <a:t>statements.</a:t>
            </a:r>
            <a:endParaRPr lang="en-US" sz="1100" dirty="0">
              <a:solidFill>
                <a:prstClr val="black"/>
              </a:solidFill>
              <a:latin typeface="Calibri"/>
            </a:endParaRPr>
          </a:p>
        </p:txBody>
      </p:sp>
      <p:sp>
        <p:nvSpPr>
          <p:cNvPr id="12" name="TextBox 11"/>
          <p:cNvSpPr txBox="1"/>
          <p:nvPr/>
        </p:nvSpPr>
        <p:spPr>
          <a:xfrm>
            <a:off x="7888705" y="117756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5.15</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48389" y="2286000"/>
            <a:ext cx="7556560" cy="2622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2" name="Rectangle 5"/>
          <p:cNvSpPr>
            <a:spLocks noChangeArrowheads="1"/>
          </p:cNvSpPr>
          <p:nvPr/>
        </p:nvSpPr>
        <p:spPr bwMode="auto">
          <a:xfrm>
            <a:off x="2444750" y="1816100"/>
            <a:ext cx="403225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3" name="Rectangle 8"/>
          <p:cNvSpPr>
            <a:spLocks noChangeArrowheads="1"/>
          </p:cNvSpPr>
          <p:nvPr/>
        </p:nvSpPr>
        <p:spPr bwMode="auto">
          <a:xfrm>
            <a:off x="5278437" y="1836737"/>
            <a:ext cx="4841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350" name="Rectangle 9"/>
          <p:cNvSpPr>
            <a:spLocks noChangeArrowheads="1"/>
          </p:cNvSpPr>
          <p:nvPr/>
        </p:nvSpPr>
        <p:spPr bwMode="auto">
          <a:xfrm>
            <a:off x="5913437" y="1836737"/>
            <a:ext cx="5445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351" name="Rectangle 10"/>
          <p:cNvSpPr>
            <a:spLocks noChangeArrowheads="1"/>
          </p:cNvSpPr>
          <p:nvPr/>
        </p:nvSpPr>
        <p:spPr bwMode="auto">
          <a:xfrm>
            <a:off x="2486025" y="2063750"/>
            <a:ext cx="170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Merchandise inventory</a:t>
            </a:r>
            <a:endParaRPr lang="en-US">
              <a:solidFill>
                <a:prstClr val="black"/>
              </a:solidFill>
              <a:cs typeface="+mn-cs"/>
            </a:endParaRPr>
          </a:p>
        </p:txBody>
      </p:sp>
      <p:sp>
        <p:nvSpPr>
          <p:cNvPr id="352" name="Rectangle 11"/>
          <p:cNvSpPr>
            <a:spLocks noChangeArrowheads="1"/>
          </p:cNvSpPr>
          <p:nvPr/>
        </p:nvSpPr>
        <p:spPr bwMode="auto">
          <a:xfrm>
            <a:off x="5394085" y="2063750"/>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$800</a:t>
            </a:r>
            <a:endParaRPr lang="en-US" dirty="0">
              <a:solidFill>
                <a:prstClr val="black"/>
              </a:solidFill>
              <a:cs typeface="+mn-cs"/>
            </a:endParaRPr>
          </a:p>
        </p:txBody>
      </p:sp>
      <p:sp>
        <p:nvSpPr>
          <p:cNvPr id="353" name="Rectangle 12"/>
          <p:cNvSpPr>
            <a:spLocks noChangeArrowheads="1"/>
          </p:cNvSpPr>
          <p:nvPr/>
        </p:nvSpPr>
        <p:spPr bwMode="auto">
          <a:xfrm>
            <a:off x="2486025" y="2268537"/>
            <a:ext cx="206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Other (noninventory) assets</a:t>
            </a:r>
            <a:endParaRPr lang="en-US">
              <a:solidFill>
                <a:prstClr val="black"/>
              </a:solidFill>
              <a:cs typeface="+mn-cs"/>
            </a:endParaRPr>
          </a:p>
        </p:txBody>
      </p:sp>
      <p:sp>
        <p:nvSpPr>
          <p:cNvPr id="354" name="Rectangle 13"/>
          <p:cNvSpPr>
            <a:spLocks noChangeArrowheads="1"/>
          </p:cNvSpPr>
          <p:nvPr/>
        </p:nvSpPr>
        <p:spPr bwMode="auto">
          <a:xfrm>
            <a:off x="5347599" y="2268537"/>
            <a:ext cx="4183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2,600</a:t>
            </a:r>
            <a:endParaRPr lang="en-US" dirty="0">
              <a:solidFill>
                <a:prstClr val="black"/>
              </a:solidFill>
              <a:cs typeface="+mn-cs"/>
            </a:endParaRPr>
          </a:p>
        </p:txBody>
      </p:sp>
      <p:sp>
        <p:nvSpPr>
          <p:cNvPr id="355" name="Rectangle 14"/>
          <p:cNvSpPr>
            <a:spLocks noChangeArrowheads="1"/>
          </p:cNvSpPr>
          <p:nvPr/>
        </p:nvSpPr>
        <p:spPr bwMode="auto">
          <a:xfrm>
            <a:off x="2486025" y="2474912"/>
            <a:ext cx="1089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Total liabilities</a:t>
            </a:r>
            <a:endParaRPr lang="en-US">
              <a:solidFill>
                <a:prstClr val="black"/>
              </a:solidFill>
              <a:cs typeface="+mn-cs"/>
            </a:endParaRPr>
          </a:p>
        </p:txBody>
      </p:sp>
      <p:sp>
        <p:nvSpPr>
          <p:cNvPr id="356" name="Rectangle 15"/>
          <p:cNvSpPr>
            <a:spLocks noChangeArrowheads="1"/>
          </p:cNvSpPr>
          <p:nvPr/>
        </p:nvSpPr>
        <p:spPr bwMode="auto">
          <a:xfrm>
            <a:off x="6105103" y="2474912"/>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$500</a:t>
            </a:r>
            <a:endParaRPr lang="en-US" dirty="0">
              <a:solidFill>
                <a:prstClr val="black"/>
              </a:solidFill>
              <a:cs typeface="+mn-cs"/>
            </a:endParaRPr>
          </a:p>
        </p:txBody>
      </p:sp>
      <p:sp>
        <p:nvSpPr>
          <p:cNvPr id="361" name="Rectangle 20"/>
          <p:cNvSpPr>
            <a:spLocks noChangeArrowheads="1"/>
          </p:cNvSpPr>
          <p:nvPr/>
        </p:nvSpPr>
        <p:spPr bwMode="auto">
          <a:xfrm>
            <a:off x="2486025" y="2879725"/>
            <a:ext cx="137454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err="1">
                <a:solidFill>
                  <a:srgbClr val="000000"/>
                </a:solidFill>
                <a:cs typeface="+mn-cs"/>
              </a:rPr>
              <a:t>Taret</a:t>
            </a:r>
            <a:r>
              <a:rPr lang="en-US" sz="1300" dirty="0">
                <a:solidFill>
                  <a:srgbClr val="000000"/>
                </a:solidFill>
                <a:cs typeface="+mn-cs"/>
              </a:rPr>
              <a:t>, Withdrawals</a:t>
            </a:r>
            <a:endParaRPr lang="en-US" sz="1400" dirty="0">
              <a:solidFill>
                <a:prstClr val="black"/>
              </a:solidFill>
              <a:cs typeface="+mn-cs"/>
            </a:endParaRPr>
          </a:p>
        </p:txBody>
      </p:sp>
      <p:sp>
        <p:nvSpPr>
          <p:cNvPr id="362" name="Rectangle 21"/>
          <p:cNvSpPr>
            <a:spLocks noChangeArrowheads="1"/>
          </p:cNvSpPr>
          <p:nvPr/>
        </p:nvSpPr>
        <p:spPr bwMode="auto">
          <a:xfrm>
            <a:off x="5487059" y="287972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300</a:t>
            </a:r>
            <a:endParaRPr lang="en-US" dirty="0">
              <a:solidFill>
                <a:prstClr val="black"/>
              </a:solidFill>
              <a:cs typeface="+mn-cs"/>
            </a:endParaRPr>
          </a:p>
        </p:txBody>
      </p:sp>
      <p:sp>
        <p:nvSpPr>
          <p:cNvPr id="363" name="Rectangle 22"/>
          <p:cNvSpPr>
            <a:spLocks noChangeArrowheads="1"/>
          </p:cNvSpPr>
          <p:nvPr/>
        </p:nvSpPr>
        <p:spPr bwMode="auto">
          <a:xfrm>
            <a:off x="2486025" y="3086100"/>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a:t>
            </a:r>
            <a:endParaRPr lang="en-US">
              <a:solidFill>
                <a:prstClr val="black"/>
              </a:solidFill>
              <a:cs typeface="+mn-cs"/>
            </a:endParaRPr>
          </a:p>
        </p:txBody>
      </p:sp>
      <p:sp>
        <p:nvSpPr>
          <p:cNvPr id="364" name="Rectangle 23"/>
          <p:cNvSpPr>
            <a:spLocks noChangeArrowheads="1"/>
          </p:cNvSpPr>
          <p:nvPr/>
        </p:nvSpPr>
        <p:spPr bwMode="auto">
          <a:xfrm>
            <a:off x="6058616" y="308610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9,500</a:t>
            </a:r>
            <a:endParaRPr lang="en-US" dirty="0">
              <a:solidFill>
                <a:prstClr val="black"/>
              </a:solidFill>
              <a:cs typeface="+mn-cs"/>
            </a:endParaRPr>
          </a:p>
        </p:txBody>
      </p:sp>
      <p:sp>
        <p:nvSpPr>
          <p:cNvPr id="365" name="Rectangle 24"/>
          <p:cNvSpPr>
            <a:spLocks noChangeArrowheads="1"/>
          </p:cNvSpPr>
          <p:nvPr/>
        </p:nvSpPr>
        <p:spPr bwMode="auto">
          <a:xfrm>
            <a:off x="2486025" y="3292475"/>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 discounts</a:t>
            </a:r>
            <a:endParaRPr lang="en-US">
              <a:solidFill>
                <a:prstClr val="black"/>
              </a:solidFill>
              <a:cs typeface="+mn-cs"/>
            </a:endParaRPr>
          </a:p>
        </p:txBody>
      </p:sp>
      <p:sp>
        <p:nvSpPr>
          <p:cNvPr id="366" name="Rectangle 25"/>
          <p:cNvSpPr>
            <a:spLocks noChangeArrowheads="1"/>
          </p:cNvSpPr>
          <p:nvPr/>
        </p:nvSpPr>
        <p:spPr bwMode="auto">
          <a:xfrm>
            <a:off x="5487058" y="3292475"/>
            <a:ext cx="278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260</a:t>
            </a:r>
            <a:endParaRPr lang="en-US" dirty="0">
              <a:solidFill>
                <a:prstClr val="black"/>
              </a:solidFill>
              <a:cs typeface="+mn-cs"/>
            </a:endParaRPr>
          </a:p>
        </p:txBody>
      </p:sp>
      <p:sp>
        <p:nvSpPr>
          <p:cNvPr id="367" name="Rectangle 26"/>
          <p:cNvSpPr>
            <a:spLocks noChangeArrowheads="1"/>
          </p:cNvSpPr>
          <p:nvPr/>
        </p:nvSpPr>
        <p:spPr bwMode="auto">
          <a:xfrm>
            <a:off x="2486025" y="3497262"/>
            <a:ext cx="2187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 returns and allowances</a:t>
            </a:r>
            <a:endParaRPr lang="en-US">
              <a:solidFill>
                <a:prstClr val="black"/>
              </a:solidFill>
              <a:cs typeface="+mn-cs"/>
            </a:endParaRPr>
          </a:p>
        </p:txBody>
      </p:sp>
      <p:sp>
        <p:nvSpPr>
          <p:cNvPr id="368" name="Rectangle 27"/>
          <p:cNvSpPr>
            <a:spLocks noChangeArrowheads="1"/>
          </p:cNvSpPr>
          <p:nvPr/>
        </p:nvSpPr>
        <p:spPr bwMode="auto">
          <a:xfrm>
            <a:off x="5487059" y="3497262"/>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240</a:t>
            </a:r>
            <a:endParaRPr lang="en-US">
              <a:solidFill>
                <a:prstClr val="black"/>
              </a:solidFill>
              <a:cs typeface="+mn-cs"/>
            </a:endParaRPr>
          </a:p>
        </p:txBody>
      </p:sp>
      <p:sp>
        <p:nvSpPr>
          <p:cNvPr id="369" name="Rectangle 28"/>
          <p:cNvSpPr>
            <a:spLocks noChangeArrowheads="1"/>
          </p:cNvSpPr>
          <p:nvPr/>
        </p:nvSpPr>
        <p:spPr bwMode="auto">
          <a:xfrm>
            <a:off x="2486025" y="3703637"/>
            <a:ext cx="1411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Cost of goods sold</a:t>
            </a:r>
            <a:endParaRPr lang="en-US">
              <a:solidFill>
                <a:prstClr val="black"/>
              </a:solidFill>
              <a:cs typeface="+mn-cs"/>
            </a:endParaRPr>
          </a:p>
        </p:txBody>
      </p:sp>
      <p:sp>
        <p:nvSpPr>
          <p:cNvPr id="370" name="Rectangle 29"/>
          <p:cNvSpPr>
            <a:spLocks noChangeArrowheads="1"/>
          </p:cNvSpPr>
          <p:nvPr/>
        </p:nvSpPr>
        <p:spPr bwMode="auto">
          <a:xfrm>
            <a:off x="5347599" y="3703637"/>
            <a:ext cx="4183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6,500</a:t>
            </a:r>
            <a:endParaRPr lang="en-US" dirty="0">
              <a:solidFill>
                <a:prstClr val="black"/>
              </a:solidFill>
              <a:cs typeface="+mn-cs"/>
            </a:endParaRPr>
          </a:p>
        </p:txBody>
      </p:sp>
      <p:sp>
        <p:nvSpPr>
          <p:cNvPr id="371" name="Rectangle 30"/>
          <p:cNvSpPr>
            <a:spLocks noChangeArrowheads="1"/>
          </p:cNvSpPr>
          <p:nvPr/>
        </p:nvSpPr>
        <p:spPr bwMode="auto">
          <a:xfrm>
            <a:off x="2486025" y="3910012"/>
            <a:ext cx="174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 salaries expense</a:t>
            </a:r>
            <a:endParaRPr lang="en-US">
              <a:solidFill>
                <a:prstClr val="black"/>
              </a:solidFill>
              <a:cs typeface="+mn-cs"/>
            </a:endParaRPr>
          </a:p>
        </p:txBody>
      </p:sp>
      <p:sp>
        <p:nvSpPr>
          <p:cNvPr id="372" name="Rectangle 31"/>
          <p:cNvSpPr>
            <a:spLocks noChangeArrowheads="1"/>
          </p:cNvSpPr>
          <p:nvPr/>
        </p:nvSpPr>
        <p:spPr bwMode="auto">
          <a:xfrm>
            <a:off x="5487059" y="3910012"/>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450</a:t>
            </a:r>
            <a:endParaRPr lang="en-US" dirty="0">
              <a:solidFill>
                <a:prstClr val="black"/>
              </a:solidFill>
              <a:cs typeface="+mn-cs"/>
            </a:endParaRPr>
          </a:p>
        </p:txBody>
      </p:sp>
      <p:sp>
        <p:nvSpPr>
          <p:cNvPr id="373" name="Rectangle 32"/>
          <p:cNvSpPr>
            <a:spLocks noChangeArrowheads="1"/>
          </p:cNvSpPr>
          <p:nvPr/>
        </p:nvSpPr>
        <p:spPr bwMode="auto">
          <a:xfrm>
            <a:off x="2486025" y="4114800"/>
            <a:ext cx="217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Rent expense - Selling space</a:t>
            </a:r>
            <a:endParaRPr lang="en-US">
              <a:solidFill>
                <a:prstClr val="black"/>
              </a:solidFill>
              <a:cs typeface="+mn-cs"/>
            </a:endParaRPr>
          </a:p>
        </p:txBody>
      </p:sp>
      <p:sp>
        <p:nvSpPr>
          <p:cNvPr id="374" name="Rectangle 33"/>
          <p:cNvSpPr>
            <a:spLocks noChangeArrowheads="1"/>
          </p:cNvSpPr>
          <p:nvPr/>
        </p:nvSpPr>
        <p:spPr bwMode="auto">
          <a:xfrm>
            <a:off x="5487058" y="4114800"/>
            <a:ext cx="278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400</a:t>
            </a:r>
            <a:endParaRPr lang="en-US" dirty="0">
              <a:solidFill>
                <a:prstClr val="black"/>
              </a:solidFill>
              <a:cs typeface="+mn-cs"/>
            </a:endParaRPr>
          </a:p>
        </p:txBody>
      </p:sp>
      <p:sp>
        <p:nvSpPr>
          <p:cNvPr id="375" name="Rectangle 34"/>
          <p:cNvSpPr>
            <a:spLocks noChangeArrowheads="1"/>
          </p:cNvSpPr>
          <p:nvPr/>
        </p:nvSpPr>
        <p:spPr bwMode="auto">
          <a:xfrm>
            <a:off x="2486025" y="4321175"/>
            <a:ext cx="175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Store supplies expense</a:t>
            </a:r>
            <a:endParaRPr lang="en-US">
              <a:solidFill>
                <a:prstClr val="black"/>
              </a:solidFill>
              <a:cs typeface="+mn-cs"/>
            </a:endParaRPr>
          </a:p>
        </p:txBody>
      </p:sp>
      <p:sp>
        <p:nvSpPr>
          <p:cNvPr id="376" name="Rectangle 35"/>
          <p:cNvSpPr>
            <a:spLocks noChangeArrowheads="1"/>
          </p:cNvSpPr>
          <p:nvPr/>
        </p:nvSpPr>
        <p:spPr bwMode="auto">
          <a:xfrm>
            <a:off x="5580034" y="432117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30</a:t>
            </a:r>
            <a:endParaRPr lang="en-US">
              <a:solidFill>
                <a:prstClr val="black"/>
              </a:solidFill>
              <a:cs typeface="+mn-cs"/>
            </a:endParaRPr>
          </a:p>
        </p:txBody>
      </p:sp>
      <p:sp>
        <p:nvSpPr>
          <p:cNvPr id="377" name="Rectangle 36"/>
          <p:cNvSpPr>
            <a:spLocks noChangeArrowheads="1"/>
          </p:cNvSpPr>
          <p:nvPr/>
        </p:nvSpPr>
        <p:spPr bwMode="auto">
          <a:xfrm>
            <a:off x="2486025" y="4527550"/>
            <a:ext cx="1531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Advertising expense</a:t>
            </a:r>
            <a:endParaRPr lang="en-US">
              <a:solidFill>
                <a:prstClr val="black"/>
              </a:solidFill>
              <a:cs typeface="+mn-cs"/>
            </a:endParaRPr>
          </a:p>
        </p:txBody>
      </p:sp>
      <p:sp>
        <p:nvSpPr>
          <p:cNvPr id="378" name="Rectangle 37"/>
          <p:cNvSpPr>
            <a:spLocks noChangeArrowheads="1"/>
          </p:cNvSpPr>
          <p:nvPr/>
        </p:nvSpPr>
        <p:spPr bwMode="auto">
          <a:xfrm>
            <a:off x="5580034" y="452755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20</a:t>
            </a:r>
            <a:endParaRPr lang="en-US" dirty="0">
              <a:solidFill>
                <a:prstClr val="black"/>
              </a:solidFill>
              <a:cs typeface="+mn-cs"/>
            </a:endParaRPr>
          </a:p>
        </p:txBody>
      </p:sp>
      <p:sp>
        <p:nvSpPr>
          <p:cNvPr id="379" name="Rectangle 38"/>
          <p:cNvSpPr>
            <a:spLocks noChangeArrowheads="1"/>
          </p:cNvSpPr>
          <p:nvPr/>
        </p:nvSpPr>
        <p:spPr bwMode="auto">
          <a:xfrm>
            <a:off x="2486025" y="4733925"/>
            <a:ext cx="175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Office salaries expense</a:t>
            </a:r>
            <a:endParaRPr lang="en-US">
              <a:solidFill>
                <a:prstClr val="black"/>
              </a:solidFill>
              <a:cs typeface="+mn-cs"/>
            </a:endParaRPr>
          </a:p>
        </p:txBody>
      </p:sp>
      <p:sp>
        <p:nvSpPr>
          <p:cNvPr id="380" name="Rectangle 39"/>
          <p:cNvSpPr>
            <a:spLocks noChangeArrowheads="1"/>
          </p:cNvSpPr>
          <p:nvPr/>
        </p:nvSpPr>
        <p:spPr bwMode="auto">
          <a:xfrm>
            <a:off x="5487059" y="473392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420</a:t>
            </a:r>
            <a:endParaRPr lang="en-US" dirty="0">
              <a:solidFill>
                <a:prstClr val="black"/>
              </a:solidFill>
              <a:cs typeface="+mn-cs"/>
            </a:endParaRPr>
          </a:p>
        </p:txBody>
      </p:sp>
      <p:sp>
        <p:nvSpPr>
          <p:cNvPr id="381" name="Rectangle 40"/>
          <p:cNvSpPr>
            <a:spLocks noChangeArrowheads="1"/>
          </p:cNvSpPr>
          <p:nvPr/>
        </p:nvSpPr>
        <p:spPr bwMode="auto">
          <a:xfrm>
            <a:off x="2486025" y="4938712"/>
            <a:ext cx="2117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Rent expense - Office space</a:t>
            </a:r>
            <a:endParaRPr lang="en-US">
              <a:solidFill>
                <a:prstClr val="black"/>
              </a:solidFill>
              <a:cs typeface="+mn-cs"/>
            </a:endParaRPr>
          </a:p>
        </p:txBody>
      </p:sp>
      <p:sp>
        <p:nvSpPr>
          <p:cNvPr id="382" name="Rectangle 41"/>
          <p:cNvSpPr>
            <a:spLocks noChangeArrowheads="1"/>
          </p:cNvSpPr>
          <p:nvPr/>
        </p:nvSpPr>
        <p:spPr bwMode="auto">
          <a:xfrm>
            <a:off x="5580034" y="4938712"/>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72</a:t>
            </a:r>
            <a:endParaRPr lang="en-US">
              <a:solidFill>
                <a:prstClr val="black"/>
              </a:solidFill>
              <a:cs typeface="+mn-cs"/>
            </a:endParaRPr>
          </a:p>
        </p:txBody>
      </p:sp>
      <p:sp>
        <p:nvSpPr>
          <p:cNvPr id="383" name="Rectangle 42"/>
          <p:cNvSpPr>
            <a:spLocks noChangeArrowheads="1"/>
          </p:cNvSpPr>
          <p:nvPr/>
        </p:nvSpPr>
        <p:spPr bwMode="auto">
          <a:xfrm>
            <a:off x="2486025" y="5145087"/>
            <a:ext cx="1793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Office supplies expense</a:t>
            </a:r>
            <a:endParaRPr lang="en-US">
              <a:solidFill>
                <a:prstClr val="black"/>
              </a:solidFill>
              <a:cs typeface="+mn-cs"/>
            </a:endParaRPr>
          </a:p>
        </p:txBody>
      </p:sp>
      <p:sp>
        <p:nvSpPr>
          <p:cNvPr id="384" name="Rectangle 43"/>
          <p:cNvSpPr>
            <a:spLocks noChangeArrowheads="1"/>
          </p:cNvSpPr>
          <p:nvPr/>
        </p:nvSpPr>
        <p:spPr bwMode="auto">
          <a:xfrm>
            <a:off x="5673008" y="5145087"/>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8</a:t>
            </a:r>
            <a:endParaRPr lang="en-US">
              <a:solidFill>
                <a:prstClr val="black"/>
              </a:solidFill>
              <a:cs typeface="+mn-cs"/>
            </a:endParaRPr>
          </a:p>
        </p:txBody>
      </p:sp>
      <p:sp>
        <p:nvSpPr>
          <p:cNvPr id="385" name="Rectangle 44"/>
          <p:cNvSpPr>
            <a:spLocks noChangeArrowheads="1"/>
          </p:cNvSpPr>
          <p:nvPr/>
        </p:nvSpPr>
        <p:spPr bwMode="auto">
          <a:xfrm>
            <a:off x="2486025" y="5351462"/>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Totals</a:t>
            </a:r>
            <a:endParaRPr lang="en-US">
              <a:solidFill>
                <a:prstClr val="black"/>
              </a:solidFill>
              <a:cs typeface="+mn-cs"/>
            </a:endParaRPr>
          </a:p>
        </p:txBody>
      </p:sp>
      <p:sp>
        <p:nvSpPr>
          <p:cNvPr id="386" name="Rectangle 45"/>
          <p:cNvSpPr>
            <a:spLocks noChangeArrowheads="1"/>
          </p:cNvSpPr>
          <p:nvPr/>
        </p:nvSpPr>
        <p:spPr bwMode="auto">
          <a:xfrm>
            <a:off x="5161649" y="5351462"/>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$12,100</a:t>
            </a:r>
            <a:endParaRPr lang="en-US" dirty="0">
              <a:solidFill>
                <a:prstClr val="black"/>
              </a:solidFill>
              <a:cs typeface="+mn-cs"/>
            </a:endParaRPr>
          </a:p>
        </p:txBody>
      </p:sp>
      <p:sp>
        <p:nvSpPr>
          <p:cNvPr id="387" name="Rectangle 46"/>
          <p:cNvSpPr>
            <a:spLocks noChangeArrowheads="1"/>
          </p:cNvSpPr>
          <p:nvPr/>
        </p:nvSpPr>
        <p:spPr bwMode="auto">
          <a:xfrm>
            <a:off x="5872667" y="5351462"/>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$12,100</a:t>
            </a:r>
            <a:endParaRPr lang="en-US" dirty="0">
              <a:solidFill>
                <a:prstClr val="black"/>
              </a:solidFill>
              <a:cs typeface="+mn-cs"/>
            </a:endParaRPr>
          </a:p>
        </p:txBody>
      </p:sp>
      <p:sp>
        <p:nvSpPr>
          <p:cNvPr id="388" name="Rectangle 109"/>
          <p:cNvSpPr>
            <a:spLocks noChangeArrowheads="1"/>
          </p:cNvSpPr>
          <p:nvPr/>
        </p:nvSpPr>
        <p:spPr bwMode="auto">
          <a:xfrm>
            <a:off x="2435225" y="1806575"/>
            <a:ext cx="20638"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89" name="Rectangle 110"/>
          <p:cNvSpPr>
            <a:spLocks noChangeArrowheads="1"/>
          </p:cNvSpPr>
          <p:nvPr/>
        </p:nvSpPr>
        <p:spPr bwMode="auto">
          <a:xfrm>
            <a:off x="6457950" y="1827212"/>
            <a:ext cx="19050"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90" name="Rectangle 119"/>
          <p:cNvSpPr>
            <a:spLocks noChangeArrowheads="1"/>
          </p:cNvSpPr>
          <p:nvPr/>
        </p:nvSpPr>
        <p:spPr bwMode="auto">
          <a:xfrm>
            <a:off x="2455862" y="1806575"/>
            <a:ext cx="40211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91" name="Rectangle 120"/>
          <p:cNvSpPr>
            <a:spLocks noChangeArrowheads="1"/>
          </p:cNvSpPr>
          <p:nvPr/>
        </p:nvSpPr>
        <p:spPr bwMode="auto">
          <a:xfrm>
            <a:off x="2455862" y="2032000"/>
            <a:ext cx="40211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92" name="Line 121"/>
          <p:cNvSpPr>
            <a:spLocks noChangeShapeType="1"/>
          </p:cNvSpPr>
          <p:nvPr/>
        </p:nvSpPr>
        <p:spPr bwMode="auto">
          <a:xfrm>
            <a:off x="5137150" y="5330825"/>
            <a:ext cx="1339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93" name="Rectangle 122"/>
          <p:cNvSpPr>
            <a:spLocks noChangeArrowheads="1"/>
          </p:cNvSpPr>
          <p:nvPr/>
        </p:nvSpPr>
        <p:spPr bwMode="auto">
          <a:xfrm>
            <a:off x="5137150" y="5330825"/>
            <a:ext cx="13398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94" name="Line 123"/>
          <p:cNvSpPr>
            <a:spLocks noChangeShapeType="1"/>
          </p:cNvSpPr>
          <p:nvPr/>
        </p:nvSpPr>
        <p:spPr bwMode="auto">
          <a:xfrm>
            <a:off x="5137150" y="5535612"/>
            <a:ext cx="1339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95" name="Rectangle 124"/>
          <p:cNvSpPr>
            <a:spLocks noChangeArrowheads="1"/>
          </p:cNvSpPr>
          <p:nvPr/>
        </p:nvSpPr>
        <p:spPr bwMode="auto">
          <a:xfrm>
            <a:off x="5137150" y="5535612"/>
            <a:ext cx="13398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96" name="Line 125"/>
          <p:cNvSpPr>
            <a:spLocks noChangeShapeType="1"/>
          </p:cNvSpPr>
          <p:nvPr/>
        </p:nvSpPr>
        <p:spPr bwMode="auto">
          <a:xfrm>
            <a:off x="5137150" y="5556250"/>
            <a:ext cx="1339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97" name="Rectangle 126"/>
          <p:cNvSpPr>
            <a:spLocks noChangeArrowheads="1"/>
          </p:cNvSpPr>
          <p:nvPr/>
        </p:nvSpPr>
        <p:spPr bwMode="auto">
          <a:xfrm>
            <a:off x="5137150" y="5556250"/>
            <a:ext cx="13398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57" name="Rectangle 18"/>
          <p:cNvSpPr>
            <a:spLocks noChangeArrowheads="1"/>
          </p:cNvSpPr>
          <p:nvPr/>
        </p:nvSpPr>
        <p:spPr bwMode="auto">
          <a:xfrm>
            <a:off x="2486025" y="2667000"/>
            <a:ext cx="9850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err="1">
                <a:solidFill>
                  <a:srgbClr val="000000"/>
                </a:solidFill>
                <a:cs typeface="+mn-cs"/>
              </a:rPr>
              <a:t>Taret</a:t>
            </a:r>
            <a:r>
              <a:rPr lang="en-US" sz="1300" dirty="0">
                <a:solidFill>
                  <a:srgbClr val="000000"/>
                </a:solidFill>
                <a:cs typeface="+mn-cs"/>
              </a:rPr>
              <a:t>, Capital</a:t>
            </a:r>
            <a:endParaRPr lang="en-US" sz="1400" dirty="0">
              <a:solidFill>
                <a:prstClr val="black"/>
              </a:solidFill>
              <a:cs typeface="+mn-cs"/>
            </a:endParaRPr>
          </a:p>
        </p:txBody>
      </p:sp>
      <p:sp>
        <p:nvSpPr>
          <p:cNvPr id="58" name="Rectangle 19"/>
          <p:cNvSpPr>
            <a:spLocks noChangeArrowheads="1"/>
          </p:cNvSpPr>
          <p:nvPr/>
        </p:nvSpPr>
        <p:spPr bwMode="auto">
          <a:xfrm>
            <a:off x="6058616" y="266700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2,100</a:t>
            </a:r>
            <a:endParaRPr lang="en-US" dirty="0">
              <a:solidFill>
                <a:prstClr val="black"/>
              </a:solidFill>
              <a:cs typeface="+mn-cs"/>
            </a:endParaRPr>
          </a:p>
        </p:txBody>
      </p:sp>
      <p:sp>
        <p:nvSpPr>
          <p:cNvPr id="59" name="Rectangle 104"/>
          <p:cNvSpPr>
            <a:spLocks noChangeArrowheads="1"/>
          </p:cNvSpPr>
          <p:nvPr/>
        </p:nvSpPr>
        <p:spPr bwMode="auto">
          <a:xfrm>
            <a:off x="1143000" y="630238"/>
            <a:ext cx="701474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Assume </a:t>
            </a:r>
            <a:r>
              <a:rPr lang="en-US" sz="1300" dirty="0" err="1">
                <a:solidFill>
                  <a:srgbClr val="000000"/>
                </a:solidFill>
                <a:cs typeface="+mn-cs"/>
              </a:rPr>
              <a:t>Taret’s</a:t>
            </a:r>
            <a:r>
              <a:rPr lang="en-US" sz="1300" dirty="0">
                <a:solidFill>
                  <a:srgbClr val="000000"/>
                </a:solidFill>
                <a:cs typeface="+mn-cs"/>
              </a:rPr>
              <a:t> adjusted trial balance on April 30, 20X1, its fiscal year-end, follows. (a) Prepare</a:t>
            </a:r>
            <a:endParaRPr lang="en-US" dirty="0">
              <a:solidFill>
                <a:prstClr val="black"/>
              </a:solidFill>
              <a:cs typeface="+mn-cs"/>
            </a:endParaRPr>
          </a:p>
        </p:txBody>
      </p:sp>
      <p:sp>
        <p:nvSpPr>
          <p:cNvPr id="60" name="Rectangle 105"/>
          <p:cNvSpPr>
            <a:spLocks noChangeArrowheads="1"/>
          </p:cNvSpPr>
          <p:nvPr/>
        </p:nvSpPr>
        <p:spPr bwMode="auto">
          <a:xfrm>
            <a:off x="1143000" y="825500"/>
            <a:ext cx="709649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 multiple-step income statement that begins with gross sales, and includes separate categories</a:t>
            </a:r>
            <a:endParaRPr lang="en-US" dirty="0">
              <a:solidFill>
                <a:prstClr val="black"/>
              </a:solidFill>
              <a:cs typeface="+mn-cs"/>
            </a:endParaRPr>
          </a:p>
        </p:txBody>
      </p:sp>
      <p:sp>
        <p:nvSpPr>
          <p:cNvPr id="61" name="Rectangle 106"/>
          <p:cNvSpPr>
            <a:spLocks noChangeArrowheads="1"/>
          </p:cNvSpPr>
          <p:nvPr/>
        </p:nvSpPr>
        <p:spPr bwMode="auto">
          <a:xfrm>
            <a:off x="1143000" y="1031875"/>
            <a:ext cx="691054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for: net sales, cost of goods sold, selling expenses and general and administrative expenses. </a:t>
            </a:r>
            <a:endParaRPr lang="en-US" dirty="0">
              <a:solidFill>
                <a:prstClr val="black"/>
              </a:solidFill>
              <a:cs typeface="+mn-cs"/>
            </a:endParaRPr>
          </a:p>
        </p:txBody>
      </p:sp>
      <p:sp>
        <p:nvSpPr>
          <p:cNvPr id="62" name="Rectangle 107"/>
          <p:cNvSpPr>
            <a:spLocks noChangeArrowheads="1"/>
          </p:cNvSpPr>
          <p:nvPr/>
        </p:nvSpPr>
        <p:spPr bwMode="auto">
          <a:xfrm>
            <a:off x="1143000" y="1238250"/>
            <a:ext cx="724557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(b) Prepare a single-step income statement that begins with net sales and includes these expense</a:t>
            </a:r>
            <a:endParaRPr lang="en-US" dirty="0">
              <a:solidFill>
                <a:prstClr val="black"/>
              </a:solidFill>
              <a:cs typeface="+mn-cs"/>
            </a:endParaRPr>
          </a:p>
        </p:txBody>
      </p:sp>
      <p:sp>
        <p:nvSpPr>
          <p:cNvPr id="63" name="Rectangle 108"/>
          <p:cNvSpPr>
            <a:spLocks noChangeArrowheads="1"/>
          </p:cNvSpPr>
          <p:nvPr/>
        </p:nvSpPr>
        <p:spPr bwMode="auto">
          <a:xfrm>
            <a:off x="1143000" y="1443038"/>
            <a:ext cx="66781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categories: cost of goods sold, selling expenses, and general and administrative expenses.</a:t>
            </a:r>
            <a:endParaRPr lang="en-US" dirty="0">
              <a:solidFill>
                <a:prstClr val="black"/>
              </a:solidFill>
              <a:cs typeface="+mn-cs"/>
            </a:endParaRPr>
          </a:p>
        </p:txBody>
      </p:sp>
      <p:pic>
        <p:nvPicPr>
          <p:cNvPr id="2" name="Need-to-Know 5.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
        <p:nvSpPr>
          <p:cNvPr id="64" name="Rectangle 63"/>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5-5</a:t>
            </a:r>
            <a:endParaRPr lang="en-US" sz="2400" b="1" dirty="0">
              <a:solidFill>
                <a:prstClr val="white"/>
              </a:solidFill>
            </a:endParaRPr>
          </a:p>
        </p:txBody>
      </p:sp>
      <p:sp>
        <p:nvSpPr>
          <p:cNvPr id="65" name="Rounded Rectangle 64"/>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P4: </a:t>
            </a:r>
            <a:r>
              <a:rPr lang="en-US" sz="1100" dirty="0">
                <a:solidFill>
                  <a:prstClr val="black"/>
                </a:solidFill>
                <a:latin typeface="Calibri"/>
                <a:cs typeface="+mn-cs"/>
              </a:rPr>
              <a:t>Define and prepare multiple-step and single-step income </a:t>
            </a:r>
            <a:r>
              <a:rPr lang="en-US" sz="1100" dirty="0" smtClean="0">
                <a:solidFill>
                  <a:prstClr val="black"/>
                </a:solidFill>
                <a:latin typeface="Calibri"/>
                <a:cs typeface="+mn-cs"/>
              </a:rPr>
              <a:t>statements.</a:t>
            </a:r>
            <a:endParaRPr lang="en-US" sz="1100" dirty="0">
              <a:solidFill>
                <a:prstClr val="black"/>
              </a:solidFill>
              <a:latin typeface="Calibri"/>
              <a:cs typeface="+mn-cs"/>
            </a:endParaRPr>
          </a:p>
        </p:txBody>
      </p:sp>
    </p:spTree>
    <p:extLst>
      <p:ext uri="{BB962C8B-B14F-4D97-AF65-F5344CB8AC3E}">
        <p14:creationId xmlns:p14="http://schemas.microsoft.com/office/powerpoint/2010/main" val="2223374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9" name="Rectangle 6"/>
          <p:cNvSpPr>
            <a:spLocks noChangeArrowheads="1"/>
          </p:cNvSpPr>
          <p:nvPr/>
        </p:nvSpPr>
        <p:spPr bwMode="auto">
          <a:xfrm>
            <a:off x="4607043" y="716755"/>
            <a:ext cx="4032250" cy="6683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3" name="Rectangle 47"/>
          <p:cNvSpPr>
            <a:spLocks noChangeArrowheads="1"/>
          </p:cNvSpPr>
          <p:nvPr/>
        </p:nvSpPr>
        <p:spPr bwMode="auto">
          <a:xfrm>
            <a:off x="4648318" y="1396205"/>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Sales</a:t>
            </a:r>
            <a:endParaRPr lang="en-US" dirty="0">
              <a:solidFill>
                <a:prstClr val="black"/>
              </a:solidFill>
              <a:cs typeface="+mn-cs"/>
            </a:endParaRPr>
          </a:p>
        </p:txBody>
      </p:sp>
      <p:sp>
        <p:nvSpPr>
          <p:cNvPr id="84" name="Rectangle 48"/>
          <p:cNvSpPr>
            <a:spLocks noChangeArrowheads="1"/>
          </p:cNvSpPr>
          <p:nvPr/>
        </p:nvSpPr>
        <p:spPr bwMode="auto">
          <a:xfrm>
            <a:off x="8077200" y="1396205"/>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$9,500</a:t>
            </a:r>
            <a:endParaRPr lang="en-US" dirty="0">
              <a:solidFill>
                <a:prstClr val="black"/>
              </a:solidFill>
              <a:cs typeface="+mn-cs"/>
            </a:endParaRPr>
          </a:p>
        </p:txBody>
      </p:sp>
      <p:sp>
        <p:nvSpPr>
          <p:cNvPr id="87" name="Rectangle 51"/>
          <p:cNvSpPr>
            <a:spLocks noChangeArrowheads="1"/>
          </p:cNvSpPr>
          <p:nvPr/>
        </p:nvSpPr>
        <p:spPr bwMode="auto">
          <a:xfrm>
            <a:off x="4648318" y="1600993"/>
            <a:ext cx="1684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Less:  Sales discounts</a:t>
            </a:r>
            <a:endParaRPr lang="en-US">
              <a:solidFill>
                <a:prstClr val="black"/>
              </a:solidFill>
              <a:cs typeface="+mn-cs"/>
            </a:endParaRPr>
          </a:p>
        </p:txBody>
      </p:sp>
      <p:sp>
        <p:nvSpPr>
          <p:cNvPr id="88" name="Rectangle 52"/>
          <p:cNvSpPr>
            <a:spLocks noChangeArrowheads="1"/>
          </p:cNvSpPr>
          <p:nvPr/>
        </p:nvSpPr>
        <p:spPr bwMode="auto">
          <a:xfrm>
            <a:off x="7476702" y="1600993"/>
            <a:ext cx="3718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$260</a:t>
            </a:r>
            <a:endParaRPr lang="en-US" dirty="0">
              <a:solidFill>
                <a:prstClr val="black"/>
              </a:solidFill>
              <a:cs typeface="+mn-cs"/>
            </a:endParaRPr>
          </a:p>
        </p:txBody>
      </p:sp>
      <p:sp>
        <p:nvSpPr>
          <p:cNvPr id="90" name="Rectangle 54"/>
          <p:cNvSpPr>
            <a:spLocks noChangeArrowheads="1"/>
          </p:cNvSpPr>
          <p:nvPr/>
        </p:nvSpPr>
        <p:spPr bwMode="auto">
          <a:xfrm>
            <a:off x="4829293" y="1807368"/>
            <a:ext cx="2500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       Sales returns and allowances</a:t>
            </a:r>
            <a:endParaRPr lang="en-US">
              <a:solidFill>
                <a:prstClr val="black"/>
              </a:solidFill>
              <a:cs typeface="+mn-cs"/>
            </a:endParaRPr>
          </a:p>
        </p:txBody>
      </p:sp>
      <p:sp>
        <p:nvSpPr>
          <p:cNvPr id="91" name="Rectangle 55"/>
          <p:cNvSpPr>
            <a:spLocks noChangeArrowheads="1"/>
          </p:cNvSpPr>
          <p:nvPr/>
        </p:nvSpPr>
        <p:spPr bwMode="auto">
          <a:xfrm>
            <a:off x="7569677" y="1807368"/>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240</a:t>
            </a:r>
            <a:endParaRPr lang="en-US" dirty="0">
              <a:solidFill>
                <a:prstClr val="black"/>
              </a:solidFill>
              <a:cs typeface="+mn-cs"/>
            </a:endParaRPr>
          </a:p>
        </p:txBody>
      </p:sp>
      <p:sp>
        <p:nvSpPr>
          <p:cNvPr id="92" name="Rectangle 56"/>
          <p:cNvSpPr>
            <a:spLocks noChangeArrowheads="1"/>
          </p:cNvSpPr>
          <p:nvPr/>
        </p:nvSpPr>
        <p:spPr bwMode="auto">
          <a:xfrm>
            <a:off x="8309634" y="1807368"/>
            <a:ext cx="278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500</a:t>
            </a:r>
            <a:endParaRPr lang="en-US" dirty="0">
              <a:solidFill>
                <a:prstClr val="black"/>
              </a:solidFill>
              <a:cs typeface="+mn-cs"/>
            </a:endParaRPr>
          </a:p>
        </p:txBody>
      </p:sp>
      <p:sp>
        <p:nvSpPr>
          <p:cNvPr id="129" name="Rectangle 59"/>
          <p:cNvSpPr>
            <a:spLocks noChangeArrowheads="1"/>
          </p:cNvSpPr>
          <p:nvPr/>
        </p:nvSpPr>
        <p:spPr bwMode="auto">
          <a:xfrm>
            <a:off x="4648318" y="2013743"/>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Net sales</a:t>
            </a:r>
            <a:endParaRPr lang="en-US" dirty="0">
              <a:solidFill>
                <a:prstClr val="black"/>
              </a:solidFill>
              <a:cs typeface="+mn-cs"/>
            </a:endParaRPr>
          </a:p>
        </p:txBody>
      </p:sp>
      <p:sp>
        <p:nvSpPr>
          <p:cNvPr id="130" name="Rectangle 60"/>
          <p:cNvSpPr>
            <a:spLocks noChangeArrowheads="1"/>
          </p:cNvSpPr>
          <p:nvPr/>
        </p:nvSpPr>
        <p:spPr bwMode="auto">
          <a:xfrm>
            <a:off x="8170174" y="2013743"/>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9,000</a:t>
            </a:r>
            <a:endParaRPr lang="en-US" dirty="0">
              <a:solidFill>
                <a:prstClr val="black"/>
              </a:solidFill>
              <a:cs typeface="+mn-cs"/>
            </a:endParaRPr>
          </a:p>
        </p:txBody>
      </p:sp>
      <p:sp>
        <p:nvSpPr>
          <p:cNvPr id="133" name="Rectangle 63"/>
          <p:cNvSpPr>
            <a:spLocks noChangeArrowheads="1"/>
          </p:cNvSpPr>
          <p:nvPr/>
        </p:nvSpPr>
        <p:spPr bwMode="auto">
          <a:xfrm>
            <a:off x="4648318" y="2218530"/>
            <a:ext cx="1411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Cost of goods sold</a:t>
            </a:r>
            <a:endParaRPr lang="en-US">
              <a:solidFill>
                <a:prstClr val="black"/>
              </a:solidFill>
              <a:cs typeface="+mn-cs"/>
            </a:endParaRPr>
          </a:p>
        </p:txBody>
      </p:sp>
      <p:sp>
        <p:nvSpPr>
          <p:cNvPr id="134" name="Rectangle 64"/>
          <p:cNvSpPr>
            <a:spLocks noChangeArrowheads="1"/>
          </p:cNvSpPr>
          <p:nvPr/>
        </p:nvSpPr>
        <p:spPr bwMode="auto">
          <a:xfrm>
            <a:off x="8170174" y="221853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6,500</a:t>
            </a:r>
            <a:endParaRPr lang="en-US" dirty="0">
              <a:solidFill>
                <a:prstClr val="black"/>
              </a:solidFill>
              <a:cs typeface="+mn-cs"/>
            </a:endParaRPr>
          </a:p>
        </p:txBody>
      </p:sp>
      <p:sp>
        <p:nvSpPr>
          <p:cNvPr id="138" name="Rectangle 67"/>
          <p:cNvSpPr>
            <a:spLocks noChangeArrowheads="1"/>
          </p:cNvSpPr>
          <p:nvPr/>
        </p:nvSpPr>
        <p:spPr bwMode="auto">
          <a:xfrm>
            <a:off x="4648318" y="2424905"/>
            <a:ext cx="90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Gross profit</a:t>
            </a:r>
            <a:endParaRPr lang="en-US">
              <a:solidFill>
                <a:prstClr val="black"/>
              </a:solidFill>
              <a:cs typeface="+mn-cs"/>
            </a:endParaRPr>
          </a:p>
        </p:txBody>
      </p:sp>
      <p:sp>
        <p:nvSpPr>
          <p:cNvPr id="139" name="Rectangle 68"/>
          <p:cNvSpPr>
            <a:spLocks noChangeArrowheads="1"/>
          </p:cNvSpPr>
          <p:nvPr/>
        </p:nvSpPr>
        <p:spPr bwMode="auto">
          <a:xfrm>
            <a:off x="8170174" y="242490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2,500</a:t>
            </a:r>
            <a:endParaRPr lang="en-US" dirty="0">
              <a:solidFill>
                <a:prstClr val="black"/>
              </a:solidFill>
              <a:cs typeface="+mn-cs"/>
            </a:endParaRPr>
          </a:p>
        </p:txBody>
      </p:sp>
      <p:sp>
        <p:nvSpPr>
          <p:cNvPr id="142" name="Rectangle 71"/>
          <p:cNvSpPr>
            <a:spLocks noChangeArrowheads="1"/>
          </p:cNvSpPr>
          <p:nvPr/>
        </p:nvSpPr>
        <p:spPr bwMode="auto">
          <a:xfrm>
            <a:off x="4648318" y="2631280"/>
            <a:ext cx="7858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Expenses</a:t>
            </a:r>
            <a:endParaRPr lang="en-US" dirty="0">
              <a:solidFill>
                <a:prstClr val="black"/>
              </a:solidFill>
              <a:cs typeface="+mn-cs"/>
            </a:endParaRPr>
          </a:p>
        </p:txBody>
      </p:sp>
      <p:sp>
        <p:nvSpPr>
          <p:cNvPr id="145" name="Rectangle 74"/>
          <p:cNvSpPr>
            <a:spLocks noChangeArrowheads="1"/>
          </p:cNvSpPr>
          <p:nvPr/>
        </p:nvSpPr>
        <p:spPr bwMode="auto">
          <a:xfrm>
            <a:off x="4738805" y="2858293"/>
            <a:ext cx="1300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Selling expenses</a:t>
            </a:r>
            <a:endParaRPr lang="en-US">
              <a:solidFill>
                <a:prstClr val="black"/>
              </a:solidFill>
              <a:cs typeface="+mn-cs"/>
            </a:endParaRPr>
          </a:p>
        </p:txBody>
      </p:sp>
      <p:sp>
        <p:nvSpPr>
          <p:cNvPr id="146" name="Rectangle 75"/>
          <p:cNvSpPr>
            <a:spLocks noChangeArrowheads="1"/>
          </p:cNvSpPr>
          <p:nvPr/>
        </p:nvSpPr>
        <p:spPr bwMode="auto">
          <a:xfrm>
            <a:off x="4829293" y="3063080"/>
            <a:ext cx="174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 salaries expense</a:t>
            </a:r>
            <a:endParaRPr lang="en-US">
              <a:solidFill>
                <a:prstClr val="black"/>
              </a:solidFill>
              <a:cs typeface="+mn-cs"/>
            </a:endParaRPr>
          </a:p>
        </p:txBody>
      </p:sp>
      <p:sp>
        <p:nvSpPr>
          <p:cNvPr id="147" name="Rectangle 76"/>
          <p:cNvSpPr>
            <a:spLocks noChangeArrowheads="1"/>
          </p:cNvSpPr>
          <p:nvPr/>
        </p:nvSpPr>
        <p:spPr bwMode="auto">
          <a:xfrm>
            <a:off x="7569677" y="306308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450</a:t>
            </a:r>
            <a:endParaRPr lang="en-US" dirty="0">
              <a:solidFill>
                <a:prstClr val="black"/>
              </a:solidFill>
              <a:cs typeface="+mn-cs"/>
            </a:endParaRPr>
          </a:p>
        </p:txBody>
      </p:sp>
      <p:sp>
        <p:nvSpPr>
          <p:cNvPr id="148" name="Rectangle 77"/>
          <p:cNvSpPr>
            <a:spLocks noChangeArrowheads="1"/>
          </p:cNvSpPr>
          <p:nvPr/>
        </p:nvSpPr>
        <p:spPr bwMode="auto">
          <a:xfrm>
            <a:off x="4829293" y="3269455"/>
            <a:ext cx="217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Rent expense - Selling space</a:t>
            </a:r>
            <a:endParaRPr lang="en-US">
              <a:solidFill>
                <a:prstClr val="black"/>
              </a:solidFill>
              <a:cs typeface="+mn-cs"/>
            </a:endParaRPr>
          </a:p>
        </p:txBody>
      </p:sp>
      <p:sp>
        <p:nvSpPr>
          <p:cNvPr id="149" name="Rectangle 78"/>
          <p:cNvSpPr>
            <a:spLocks noChangeArrowheads="1"/>
          </p:cNvSpPr>
          <p:nvPr/>
        </p:nvSpPr>
        <p:spPr bwMode="auto">
          <a:xfrm>
            <a:off x="7569676" y="3269455"/>
            <a:ext cx="278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400</a:t>
            </a:r>
            <a:endParaRPr lang="en-US" dirty="0">
              <a:solidFill>
                <a:prstClr val="black"/>
              </a:solidFill>
              <a:cs typeface="+mn-cs"/>
            </a:endParaRPr>
          </a:p>
        </p:txBody>
      </p:sp>
      <p:sp>
        <p:nvSpPr>
          <p:cNvPr id="150" name="Rectangle 79"/>
          <p:cNvSpPr>
            <a:spLocks noChangeArrowheads="1"/>
          </p:cNvSpPr>
          <p:nvPr/>
        </p:nvSpPr>
        <p:spPr bwMode="auto">
          <a:xfrm>
            <a:off x="4829293" y="3475830"/>
            <a:ext cx="175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Store supplies expense</a:t>
            </a:r>
            <a:endParaRPr lang="en-US">
              <a:solidFill>
                <a:prstClr val="black"/>
              </a:solidFill>
              <a:cs typeface="+mn-cs"/>
            </a:endParaRPr>
          </a:p>
        </p:txBody>
      </p:sp>
      <p:sp>
        <p:nvSpPr>
          <p:cNvPr id="151" name="Rectangle 80"/>
          <p:cNvSpPr>
            <a:spLocks noChangeArrowheads="1"/>
          </p:cNvSpPr>
          <p:nvPr/>
        </p:nvSpPr>
        <p:spPr bwMode="auto">
          <a:xfrm>
            <a:off x="7662652" y="347583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30</a:t>
            </a:r>
            <a:endParaRPr lang="en-US">
              <a:solidFill>
                <a:prstClr val="black"/>
              </a:solidFill>
              <a:cs typeface="+mn-cs"/>
            </a:endParaRPr>
          </a:p>
        </p:txBody>
      </p:sp>
      <p:sp>
        <p:nvSpPr>
          <p:cNvPr id="152" name="Rectangle 81"/>
          <p:cNvSpPr>
            <a:spLocks noChangeArrowheads="1"/>
          </p:cNvSpPr>
          <p:nvPr/>
        </p:nvSpPr>
        <p:spPr bwMode="auto">
          <a:xfrm>
            <a:off x="4829293" y="3680618"/>
            <a:ext cx="1531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Advertising expense</a:t>
            </a:r>
            <a:endParaRPr lang="en-US">
              <a:solidFill>
                <a:prstClr val="black"/>
              </a:solidFill>
              <a:cs typeface="+mn-cs"/>
            </a:endParaRPr>
          </a:p>
        </p:txBody>
      </p:sp>
      <p:sp>
        <p:nvSpPr>
          <p:cNvPr id="153" name="Rectangle 82"/>
          <p:cNvSpPr>
            <a:spLocks noChangeArrowheads="1"/>
          </p:cNvSpPr>
          <p:nvPr/>
        </p:nvSpPr>
        <p:spPr bwMode="auto">
          <a:xfrm>
            <a:off x="7662652" y="3680618"/>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20</a:t>
            </a:r>
            <a:endParaRPr lang="en-US" dirty="0">
              <a:solidFill>
                <a:prstClr val="black"/>
              </a:solidFill>
              <a:cs typeface="+mn-cs"/>
            </a:endParaRPr>
          </a:p>
        </p:txBody>
      </p:sp>
      <p:sp>
        <p:nvSpPr>
          <p:cNvPr id="154" name="Rectangle 83"/>
          <p:cNvSpPr>
            <a:spLocks noChangeArrowheads="1"/>
          </p:cNvSpPr>
          <p:nvPr/>
        </p:nvSpPr>
        <p:spPr bwMode="auto">
          <a:xfrm>
            <a:off x="4829293" y="3886993"/>
            <a:ext cx="167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Total selling expenses</a:t>
            </a:r>
            <a:endParaRPr lang="en-US" dirty="0">
              <a:solidFill>
                <a:prstClr val="black"/>
              </a:solidFill>
              <a:cs typeface="+mn-cs"/>
            </a:endParaRPr>
          </a:p>
        </p:txBody>
      </p:sp>
      <p:sp>
        <p:nvSpPr>
          <p:cNvPr id="155" name="Rectangle 84"/>
          <p:cNvSpPr>
            <a:spLocks noChangeArrowheads="1"/>
          </p:cNvSpPr>
          <p:nvPr/>
        </p:nvSpPr>
        <p:spPr bwMode="auto">
          <a:xfrm>
            <a:off x="8309635" y="3886993"/>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900</a:t>
            </a:r>
            <a:endParaRPr lang="en-US" dirty="0">
              <a:solidFill>
                <a:prstClr val="black"/>
              </a:solidFill>
              <a:cs typeface="+mn-cs"/>
            </a:endParaRPr>
          </a:p>
        </p:txBody>
      </p:sp>
      <p:sp>
        <p:nvSpPr>
          <p:cNvPr id="156" name="Rectangle 85"/>
          <p:cNvSpPr>
            <a:spLocks noChangeArrowheads="1"/>
          </p:cNvSpPr>
          <p:nvPr/>
        </p:nvSpPr>
        <p:spPr bwMode="auto">
          <a:xfrm>
            <a:off x="4738805" y="4093368"/>
            <a:ext cx="2752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General and administrative expenses</a:t>
            </a:r>
            <a:endParaRPr lang="en-US">
              <a:solidFill>
                <a:prstClr val="black"/>
              </a:solidFill>
              <a:cs typeface="+mn-cs"/>
            </a:endParaRPr>
          </a:p>
        </p:txBody>
      </p:sp>
      <p:sp>
        <p:nvSpPr>
          <p:cNvPr id="157" name="Rectangle 86"/>
          <p:cNvSpPr>
            <a:spLocks noChangeArrowheads="1"/>
          </p:cNvSpPr>
          <p:nvPr/>
        </p:nvSpPr>
        <p:spPr bwMode="auto">
          <a:xfrm>
            <a:off x="4829293" y="4298155"/>
            <a:ext cx="175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Office salaries expense</a:t>
            </a:r>
            <a:endParaRPr lang="en-US" dirty="0">
              <a:solidFill>
                <a:prstClr val="black"/>
              </a:solidFill>
              <a:cs typeface="+mn-cs"/>
            </a:endParaRPr>
          </a:p>
        </p:txBody>
      </p:sp>
      <p:sp>
        <p:nvSpPr>
          <p:cNvPr id="158" name="Rectangle 87"/>
          <p:cNvSpPr>
            <a:spLocks noChangeArrowheads="1"/>
          </p:cNvSpPr>
          <p:nvPr/>
        </p:nvSpPr>
        <p:spPr bwMode="auto">
          <a:xfrm>
            <a:off x="7569677" y="429815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420</a:t>
            </a:r>
            <a:endParaRPr lang="en-US" dirty="0">
              <a:solidFill>
                <a:prstClr val="black"/>
              </a:solidFill>
              <a:cs typeface="+mn-cs"/>
            </a:endParaRPr>
          </a:p>
        </p:txBody>
      </p:sp>
      <p:sp>
        <p:nvSpPr>
          <p:cNvPr id="159" name="Rectangle 88"/>
          <p:cNvSpPr>
            <a:spLocks noChangeArrowheads="1"/>
          </p:cNvSpPr>
          <p:nvPr/>
        </p:nvSpPr>
        <p:spPr bwMode="auto">
          <a:xfrm>
            <a:off x="4829293" y="4504530"/>
            <a:ext cx="2117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Rent expense - Office space</a:t>
            </a:r>
            <a:endParaRPr lang="en-US">
              <a:solidFill>
                <a:prstClr val="black"/>
              </a:solidFill>
              <a:cs typeface="+mn-cs"/>
            </a:endParaRPr>
          </a:p>
        </p:txBody>
      </p:sp>
      <p:sp>
        <p:nvSpPr>
          <p:cNvPr id="288" name="Rectangle 89"/>
          <p:cNvSpPr>
            <a:spLocks noChangeArrowheads="1"/>
          </p:cNvSpPr>
          <p:nvPr/>
        </p:nvSpPr>
        <p:spPr bwMode="auto">
          <a:xfrm>
            <a:off x="7662652" y="450453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72</a:t>
            </a:r>
            <a:endParaRPr lang="en-US">
              <a:solidFill>
                <a:prstClr val="black"/>
              </a:solidFill>
              <a:cs typeface="+mn-cs"/>
            </a:endParaRPr>
          </a:p>
        </p:txBody>
      </p:sp>
      <p:sp>
        <p:nvSpPr>
          <p:cNvPr id="289" name="Rectangle 90"/>
          <p:cNvSpPr>
            <a:spLocks noChangeArrowheads="1"/>
          </p:cNvSpPr>
          <p:nvPr/>
        </p:nvSpPr>
        <p:spPr bwMode="auto">
          <a:xfrm>
            <a:off x="4829293" y="4710905"/>
            <a:ext cx="1793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Office supplies expense</a:t>
            </a:r>
            <a:endParaRPr lang="en-US">
              <a:solidFill>
                <a:prstClr val="black"/>
              </a:solidFill>
              <a:cs typeface="+mn-cs"/>
            </a:endParaRPr>
          </a:p>
        </p:txBody>
      </p:sp>
      <p:sp>
        <p:nvSpPr>
          <p:cNvPr id="290" name="Rectangle 91"/>
          <p:cNvSpPr>
            <a:spLocks noChangeArrowheads="1"/>
          </p:cNvSpPr>
          <p:nvPr/>
        </p:nvSpPr>
        <p:spPr bwMode="auto">
          <a:xfrm>
            <a:off x="7755626" y="4710905"/>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8</a:t>
            </a:r>
            <a:endParaRPr lang="en-US">
              <a:solidFill>
                <a:prstClr val="black"/>
              </a:solidFill>
              <a:cs typeface="+mn-cs"/>
            </a:endParaRPr>
          </a:p>
        </p:txBody>
      </p:sp>
      <p:sp>
        <p:nvSpPr>
          <p:cNvPr id="291" name="Rectangle 92"/>
          <p:cNvSpPr>
            <a:spLocks noChangeArrowheads="1"/>
          </p:cNvSpPr>
          <p:nvPr/>
        </p:nvSpPr>
        <p:spPr bwMode="auto">
          <a:xfrm>
            <a:off x="4829293" y="4917280"/>
            <a:ext cx="31257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Total general and administrative expenses</a:t>
            </a:r>
            <a:endParaRPr lang="en-US" dirty="0">
              <a:solidFill>
                <a:prstClr val="black"/>
              </a:solidFill>
              <a:cs typeface="+mn-cs"/>
            </a:endParaRPr>
          </a:p>
        </p:txBody>
      </p:sp>
      <p:sp>
        <p:nvSpPr>
          <p:cNvPr id="292" name="Rectangle 93"/>
          <p:cNvSpPr>
            <a:spLocks noChangeArrowheads="1"/>
          </p:cNvSpPr>
          <p:nvPr/>
        </p:nvSpPr>
        <p:spPr bwMode="auto">
          <a:xfrm>
            <a:off x="8309635" y="491728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500</a:t>
            </a:r>
            <a:endParaRPr lang="en-US" dirty="0">
              <a:solidFill>
                <a:prstClr val="black"/>
              </a:solidFill>
              <a:cs typeface="+mn-cs"/>
            </a:endParaRPr>
          </a:p>
        </p:txBody>
      </p:sp>
      <p:sp>
        <p:nvSpPr>
          <p:cNvPr id="293" name="Rectangle 94"/>
          <p:cNvSpPr>
            <a:spLocks noChangeArrowheads="1"/>
          </p:cNvSpPr>
          <p:nvPr/>
        </p:nvSpPr>
        <p:spPr bwMode="auto">
          <a:xfrm>
            <a:off x="4648318" y="5122068"/>
            <a:ext cx="1169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Total expenses</a:t>
            </a:r>
            <a:endParaRPr lang="en-US" dirty="0">
              <a:solidFill>
                <a:prstClr val="black"/>
              </a:solidFill>
              <a:cs typeface="+mn-cs"/>
            </a:endParaRPr>
          </a:p>
        </p:txBody>
      </p:sp>
      <p:sp>
        <p:nvSpPr>
          <p:cNvPr id="294" name="Rectangle 95"/>
          <p:cNvSpPr>
            <a:spLocks noChangeArrowheads="1"/>
          </p:cNvSpPr>
          <p:nvPr/>
        </p:nvSpPr>
        <p:spPr bwMode="auto">
          <a:xfrm>
            <a:off x="8170174" y="5122068"/>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1,400</a:t>
            </a:r>
            <a:endParaRPr lang="en-US" dirty="0">
              <a:solidFill>
                <a:prstClr val="black"/>
              </a:solidFill>
              <a:cs typeface="+mn-cs"/>
            </a:endParaRPr>
          </a:p>
        </p:txBody>
      </p:sp>
      <p:sp>
        <p:nvSpPr>
          <p:cNvPr id="295" name="Rectangle 96"/>
          <p:cNvSpPr>
            <a:spLocks noChangeArrowheads="1"/>
          </p:cNvSpPr>
          <p:nvPr/>
        </p:nvSpPr>
        <p:spPr bwMode="auto">
          <a:xfrm>
            <a:off x="4648318" y="5328443"/>
            <a:ext cx="938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Net income </a:t>
            </a:r>
            <a:endParaRPr lang="en-US" dirty="0">
              <a:solidFill>
                <a:prstClr val="black"/>
              </a:solidFill>
              <a:cs typeface="+mn-cs"/>
            </a:endParaRPr>
          </a:p>
        </p:txBody>
      </p:sp>
      <p:sp>
        <p:nvSpPr>
          <p:cNvPr id="296" name="Rectangle 97"/>
          <p:cNvSpPr>
            <a:spLocks noChangeArrowheads="1"/>
          </p:cNvSpPr>
          <p:nvPr/>
        </p:nvSpPr>
        <p:spPr bwMode="auto">
          <a:xfrm>
            <a:off x="8077200" y="5328443"/>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$1,100</a:t>
            </a:r>
            <a:endParaRPr lang="en-US" dirty="0">
              <a:solidFill>
                <a:prstClr val="black"/>
              </a:solidFill>
              <a:cs typeface="+mn-cs"/>
            </a:endParaRPr>
          </a:p>
        </p:txBody>
      </p:sp>
      <p:sp>
        <p:nvSpPr>
          <p:cNvPr id="297" name="Rectangle 98"/>
          <p:cNvSpPr>
            <a:spLocks noChangeArrowheads="1"/>
          </p:cNvSpPr>
          <p:nvPr/>
        </p:nvSpPr>
        <p:spPr bwMode="auto">
          <a:xfrm>
            <a:off x="6291380" y="737393"/>
            <a:ext cx="39639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err="1">
                <a:solidFill>
                  <a:srgbClr val="000000"/>
                </a:solidFill>
                <a:cs typeface="+mn-cs"/>
              </a:rPr>
              <a:t>Taret</a:t>
            </a:r>
            <a:endParaRPr lang="en-US" dirty="0">
              <a:solidFill>
                <a:prstClr val="black"/>
              </a:solidFill>
              <a:cs typeface="+mn-cs"/>
            </a:endParaRPr>
          </a:p>
        </p:txBody>
      </p:sp>
      <p:sp>
        <p:nvSpPr>
          <p:cNvPr id="298" name="Rectangle 99"/>
          <p:cNvSpPr>
            <a:spLocks noChangeArrowheads="1"/>
          </p:cNvSpPr>
          <p:nvPr/>
        </p:nvSpPr>
        <p:spPr bwMode="auto">
          <a:xfrm>
            <a:off x="5545255" y="1178718"/>
            <a:ext cx="2278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For Year Ended April 30, 20X1</a:t>
            </a:r>
            <a:endParaRPr lang="en-US">
              <a:solidFill>
                <a:prstClr val="black"/>
              </a:solidFill>
              <a:cs typeface="+mn-cs"/>
            </a:endParaRPr>
          </a:p>
        </p:txBody>
      </p:sp>
      <p:sp>
        <p:nvSpPr>
          <p:cNvPr id="299" name="Rectangle 100"/>
          <p:cNvSpPr>
            <a:spLocks noChangeArrowheads="1"/>
          </p:cNvSpPr>
          <p:nvPr/>
        </p:nvSpPr>
        <p:spPr bwMode="auto">
          <a:xfrm>
            <a:off x="5999280" y="962818"/>
            <a:ext cx="1381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Income Statement</a:t>
            </a:r>
            <a:endParaRPr lang="en-US">
              <a:solidFill>
                <a:prstClr val="black"/>
              </a:solidFill>
              <a:cs typeface="+mn-cs"/>
            </a:endParaRPr>
          </a:p>
        </p:txBody>
      </p:sp>
      <p:sp>
        <p:nvSpPr>
          <p:cNvPr id="310" name="Rectangle 111"/>
          <p:cNvSpPr>
            <a:spLocks noChangeArrowheads="1"/>
          </p:cNvSpPr>
          <p:nvPr/>
        </p:nvSpPr>
        <p:spPr bwMode="auto">
          <a:xfrm>
            <a:off x="4618155" y="705643"/>
            <a:ext cx="40211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1" name="Rectangle 112"/>
          <p:cNvSpPr>
            <a:spLocks noChangeArrowheads="1"/>
          </p:cNvSpPr>
          <p:nvPr/>
        </p:nvSpPr>
        <p:spPr bwMode="auto">
          <a:xfrm>
            <a:off x="4618155" y="1364455"/>
            <a:ext cx="40211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2" name="Line 113"/>
          <p:cNvSpPr>
            <a:spLocks noChangeShapeType="1"/>
          </p:cNvSpPr>
          <p:nvPr/>
        </p:nvSpPr>
        <p:spPr bwMode="auto">
          <a:xfrm>
            <a:off x="7964605" y="2404268"/>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3" name="Rectangle 114"/>
          <p:cNvSpPr>
            <a:spLocks noChangeArrowheads="1"/>
          </p:cNvSpPr>
          <p:nvPr/>
        </p:nvSpPr>
        <p:spPr bwMode="auto">
          <a:xfrm>
            <a:off x="7964605" y="2404268"/>
            <a:ext cx="6746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4" name="Rectangle 115"/>
          <p:cNvSpPr>
            <a:spLocks noChangeArrowheads="1"/>
          </p:cNvSpPr>
          <p:nvPr/>
        </p:nvSpPr>
        <p:spPr bwMode="auto">
          <a:xfrm>
            <a:off x="4597518" y="705643"/>
            <a:ext cx="20638" cy="679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5" name="Rectangle 116"/>
          <p:cNvSpPr>
            <a:spLocks noChangeArrowheads="1"/>
          </p:cNvSpPr>
          <p:nvPr/>
        </p:nvSpPr>
        <p:spPr bwMode="auto">
          <a:xfrm>
            <a:off x="8620243" y="726280"/>
            <a:ext cx="19050" cy="658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8" name="Line 129"/>
          <p:cNvSpPr>
            <a:spLocks noChangeShapeType="1"/>
          </p:cNvSpPr>
          <p:nvPr/>
        </p:nvSpPr>
        <p:spPr bwMode="auto">
          <a:xfrm>
            <a:off x="7299443" y="1993105"/>
            <a:ext cx="1339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9" name="Rectangle 130"/>
          <p:cNvSpPr>
            <a:spLocks noChangeArrowheads="1"/>
          </p:cNvSpPr>
          <p:nvPr/>
        </p:nvSpPr>
        <p:spPr bwMode="auto">
          <a:xfrm>
            <a:off x="7299443" y="1993105"/>
            <a:ext cx="13398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8" name="Line 139"/>
          <p:cNvSpPr>
            <a:spLocks noChangeShapeType="1"/>
          </p:cNvSpPr>
          <p:nvPr/>
        </p:nvSpPr>
        <p:spPr bwMode="auto">
          <a:xfrm>
            <a:off x="7299443" y="3866355"/>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9" name="Rectangle 140"/>
          <p:cNvSpPr>
            <a:spLocks noChangeArrowheads="1"/>
          </p:cNvSpPr>
          <p:nvPr/>
        </p:nvSpPr>
        <p:spPr bwMode="auto">
          <a:xfrm>
            <a:off x="7299443" y="3866355"/>
            <a:ext cx="6746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0" name="Line 141"/>
          <p:cNvSpPr>
            <a:spLocks noChangeShapeType="1"/>
          </p:cNvSpPr>
          <p:nvPr/>
        </p:nvSpPr>
        <p:spPr bwMode="auto">
          <a:xfrm>
            <a:off x="7299443" y="4896643"/>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1" name="Rectangle 142"/>
          <p:cNvSpPr>
            <a:spLocks noChangeArrowheads="1"/>
          </p:cNvSpPr>
          <p:nvPr/>
        </p:nvSpPr>
        <p:spPr bwMode="auto">
          <a:xfrm>
            <a:off x="7299443" y="4896643"/>
            <a:ext cx="6746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2" name="Line 143"/>
          <p:cNvSpPr>
            <a:spLocks noChangeShapeType="1"/>
          </p:cNvSpPr>
          <p:nvPr/>
        </p:nvSpPr>
        <p:spPr bwMode="auto">
          <a:xfrm>
            <a:off x="7964605" y="5101430"/>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3" name="Rectangle 144"/>
          <p:cNvSpPr>
            <a:spLocks noChangeArrowheads="1"/>
          </p:cNvSpPr>
          <p:nvPr/>
        </p:nvSpPr>
        <p:spPr bwMode="auto">
          <a:xfrm>
            <a:off x="7964605" y="5101430"/>
            <a:ext cx="6746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4" name="Line 145"/>
          <p:cNvSpPr>
            <a:spLocks noChangeShapeType="1"/>
          </p:cNvSpPr>
          <p:nvPr/>
        </p:nvSpPr>
        <p:spPr bwMode="auto">
          <a:xfrm>
            <a:off x="7964605" y="5307805"/>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5" name="Rectangle 146"/>
          <p:cNvSpPr>
            <a:spLocks noChangeArrowheads="1"/>
          </p:cNvSpPr>
          <p:nvPr/>
        </p:nvSpPr>
        <p:spPr bwMode="auto">
          <a:xfrm>
            <a:off x="7964605" y="5307805"/>
            <a:ext cx="6746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6" name="Line 147"/>
          <p:cNvSpPr>
            <a:spLocks noChangeShapeType="1"/>
          </p:cNvSpPr>
          <p:nvPr/>
        </p:nvSpPr>
        <p:spPr bwMode="auto">
          <a:xfrm>
            <a:off x="7964605" y="5514180"/>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7" name="Rectangle 148"/>
          <p:cNvSpPr>
            <a:spLocks noChangeArrowheads="1"/>
          </p:cNvSpPr>
          <p:nvPr/>
        </p:nvSpPr>
        <p:spPr bwMode="auto">
          <a:xfrm>
            <a:off x="7964605" y="5514180"/>
            <a:ext cx="6746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8" name="Line 149"/>
          <p:cNvSpPr>
            <a:spLocks noChangeShapeType="1"/>
          </p:cNvSpPr>
          <p:nvPr/>
        </p:nvSpPr>
        <p:spPr bwMode="auto">
          <a:xfrm>
            <a:off x="7964605" y="5534818"/>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49" name="Rectangle 150"/>
          <p:cNvSpPr>
            <a:spLocks noChangeArrowheads="1"/>
          </p:cNvSpPr>
          <p:nvPr/>
        </p:nvSpPr>
        <p:spPr bwMode="auto">
          <a:xfrm>
            <a:off x="7964605" y="5534818"/>
            <a:ext cx="6746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6" name="Rectangle 5"/>
          <p:cNvSpPr>
            <a:spLocks noChangeArrowheads="1"/>
          </p:cNvSpPr>
          <p:nvPr/>
        </p:nvSpPr>
        <p:spPr bwMode="auto">
          <a:xfrm>
            <a:off x="234950" y="733425"/>
            <a:ext cx="403225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17" name="Rectangle 8"/>
          <p:cNvSpPr>
            <a:spLocks noChangeArrowheads="1"/>
          </p:cNvSpPr>
          <p:nvPr/>
        </p:nvSpPr>
        <p:spPr bwMode="auto">
          <a:xfrm>
            <a:off x="3068637" y="754062"/>
            <a:ext cx="4841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118" name="Rectangle 9"/>
          <p:cNvSpPr>
            <a:spLocks noChangeArrowheads="1"/>
          </p:cNvSpPr>
          <p:nvPr/>
        </p:nvSpPr>
        <p:spPr bwMode="auto">
          <a:xfrm>
            <a:off x="3703637" y="754062"/>
            <a:ext cx="54451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119" name="Rectangle 10"/>
          <p:cNvSpPr>
            <a:spLocks noChangeArrowheads="1"/>
          </p:cNvSpPr>
          <p:nvPr/>
        </p:nvSpPr>
        <p:spPr bwMode="auto">
          <a:xfrm>
            <a:off x="276225" y="981075"/>
            <a:ext cx="170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Merchandise inventory</a:t>
            </a:r>
            <a:endParaRPr lang="en-US">
              <a:solidFill>
                <a:prstClr val="black"/>
              </a:solidFill>
              <a:cs typeface="+mn-cs"/>
            </a:endParaRPr>
          </a:p>
        </p:txBody>
      </p:sp>
      <p:sp>
        <p:nvSpPr>
          <p:cNvPr id="120" name="Rectangle 11"/>
          <p:cNvSpPr>
            <a:spLocks noChangeArrowheads="1"/>
          </p:cNvSpPr>
          <p:nvPr/>
        </p:nvSpPr>
        <p:spPr bwMode="auto">
          <a:xfrm>
            <a:off x="3184285" y="981075"/>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$800</a:t>
            </a:r>
            <a:endParaRPr lang="en-US" dirty="0">
              <a:solidFill>
                <a:prstClr val="black"/>
              </a:solidFill>
              <a:cs typeface="+mn-cs"/>
            </a:endParaRPr>
          </a:p>
        </p:txBody>
      </p:sp>
      <p:sp>
        <p:nvSpPr>
          <p:cNvPr id="121" name="Rectangle 12"/>
          <p:cNvSpPr>
            <a:spLocks noChangeArrowheads="1"/>
          </p:cNvSpPr>
          <p:nvPr/>
        </p:nvSpPr>
        <p:spPr bwMode="auto">
          <a:xfrm>
            <a:off x="276225" y="1185862"/>
            <a:ext cx="206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Other (noninventory) assets</a:t>
            </a:r>
            <a:endParaRPr lang="en-US">
              <a:solidFill>
                <a:prstClr val="black"/>
              </a:solidFill>
              <a:cs typeface="+mn-cs"/>
            </a:endParaRPr>
          </a:p>
        </p:txBody>
      </p:sp>
      <p:sp>
        <p:nvSpPr>
          <p:cNvPr id="122" name="Rectangle 13"/>
          <p:cNvSpPr>
            <a:spLocks noChangeArrowheads="1"/>
          </p:cNvSpPr>
          <p:nvPr/>
        </p:nvSpPr>
        <p:spPr bwMode="auto">
          <a:xfrm>
            <a:off x="3137799" y="1185862"/>
            <a:ext cx="4183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2,600</a:t>
            </a:r>
            <a:endParaRPr lang="en-US" dirty="0">
              <a:solidFill>
                <a:prstClr val="black"/>
              </a:solidFill>
              <a:cs typeface="+mn-cs"/>
            </a:endParaRPr>
          </a:p>
        </p:txBody>
      </p:sp>
      <p:sp>
        <p:nvSpPr>
          <p:cNvPr id="123" name="Rectangle 14"/>
          <p:cNvSpPr>
            <a:spLocks noChangeArrowheads="1"/>
          </p:cNvSpPr>
          <p:nvPr/>
        </p:nvSpPr>
        <p:spPr bwMode="auto">
          <a:xfrm>
            <a:off x="276225" y="1392237"/>
            <a:ext cx="1089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Total liabilities</a:t>
            </a:r>
            <a:endParaRPr lang="en-US">
              <a:solidFill>
                <a:prstClr val="black"/>
              </a:solidFill>
              <a:cs typeface="+mn-cs"/>
            </a:endParaRPr>
          </a:p>
        </p:txBody>
      </p:sp>
      <p:sp>
        <p:nvSpPr>
          <p:cNvPr id="124" name="Rectangle 15"/>
          <p:cNvSpPr>
            <a:spLocks noChangeArrowheads="1"/>
          </p:cNvSpPr>
          <p:nvPr/>
        </p:nvSpPr>
        <p:spPr bwMode="auto">
          <a:xfrm>
            <a:off x="3895303" y="1392237"/>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$500</a:t>
            </a:r>
            <a:endParaRPr lang="en-US" dirty="0">
              <a:solidFill>
                <a:prstClr val="black"/>
              </a:solidFill>
              <a:cs typeface="+mn-cs"/>
            </a:endParaRPr>
          </a:p>
        </p:txBody>
      </p:sp>
      <p:sp>
        <p:nvSpPr>
          <p:cNvPr id="125" name="Rectangle 20"/>
          <p:cNvSpPr>
            <a:spLocks noChangeArrowheads="1"/>
          </p:cNvSpPr>
          <p:nvPr/>
        </p:nvSpPr>
        <p:spPr bwMode="auto">
          <a:xfrm>
            <a:off x="276225" y="1797050"/>
            <a:ext cx="137454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err="1">
                <a:solidFill>
                  <a:srgbClr val="000000"/>
                </a:solidFill>
                <a:cs typeface="+mn-cs"/>
              </a:rPr>
              <a:t>Taret</a:t>
            </a:r>
            <a:r>
              <a:rPr lang="en-US" sz="1300" dirty="0">
                <a:solidFill>
                  <a:srgbClr val="000000"/>
                </a:solidFill>
                <a:cs typeface="+mn-cs"/>
              </a:rPr>
              <a:t>, Withdrawals</a:t>
            </a:r>
            <a:endParaRPr lang="en-US" sz="1400" dirty="0">
              <a:solidFill>
                <a:prstClr val="black"/>
              </a:solidFill>
              <a:cs typeface="+mn-cs"/>
            </a:endParaRPr>
          </a:p>
        </p:txBody>
      </p:sp>
      <p:sp>
        <p:nvSpPr>
          <p:cNvPr id="126" name="Rectangle 21"/>
          <p:cNvSpPr>
            <a:spLocks noChangeArrowheads="1"/>
          </p:cNvSpPr>
          <p:nvPr/>
        </p:nvSpPr>
        <p:spPr bwMode="auto">
          <a:xfrm>
            <a:off x="3277259" y="179705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300</a:t>
            </a:r>
            <a:endParaRPr lang="en-US" dirty="0">
              <a:solidFill>
                <a:prstClr val="black"/>
              </a:solidFill>
              <a:cs typeface="+mn-cs"/>
            </a:endParaRPr>
          </a:p>
        </p:txBody>
      </p:sp>
      <p:sp>
        <p:nvSpPr>
          <p:cNvPr id="127" name="Rectangle 22"/>
          <p:cNvSpPr>
            <a:spLocks noChangeArrowheads="1"/>
          </p:cNvSpPr>
          <p:nvPr/>
        </p:nvSpPr>
        <p:spPr bwMode="auto">
          <a:xfrm>
            <a:off x="276225" y="2003425"/>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a:t>
            </a:r>
            <a:endParaRPr lang="en-US">
              <a:solidFill>
                <a:prstClr val="black"/>
              </a:solidFill>
              <a:cs typeface="+mn-cs"/>
            </a:endParaRPr>
          </a:p>
        </p:txBody>
      </p:sp>
      <p:sp>
        <p:nvSpPr>
          <p:cNvPr id="128" name="Rectangle 23"/>
          <p:cNvSpPr>
            <a:spLocks noChangeArrowheads="1"/>
          </p:cNvSpPr>
          <p:nvPr/>
        </p:nvSpPr>
        <p:spPr bwMode="auto">
          <a:xfrm>
            <a:off x="3848816" y="200342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9,500</a:t>
            </a:r>
            <a:endParaRPr lang="en-US" dirty="0">
              <a:solidFill>
                <a:prstClr val="black"/>
              </a:solidFill>
              <a:cs typeface="+mn-cs"/>
            </a:endParaRPr>
          </a:p>
        </p:txBody>
      </p:sp>
      <p:sp>
        <p:nvSpPr>
          <p:cNvPr id="131" name="Rectangle 24"/>
          <p:cNvSpPr>
            <a:spLocks noChangeArrowheads="1"/>
          </p:cNvSpPr>
          <p:nvPr/>
        </p:nvSpPr>
        <p:spPr bwMode="auto">
          <a:xfrm>
            <a:off x="276225" y="2209800"/>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 discounts</a:t>
            </a:r>
            <a:endParaRPr lang="en-US">
              <a:solidFill>
                <a:prstClr val="black"/>
              </a:solidFill>
              <a:cs typeface="+mn-cs"/>
            </a:endParaRPr>
          </a:p>
        </p:txBody>
      </p:sp>
      <p:sp>
        <p:nvSpPr>
          <p:cNvPr id="132" name="Rectangle 25"/>
          <p:cNvSpPr>
            <a:spLocks noChangeArrowheads="1"/>
          </p:cNvSpPr>
          <p:nvPr/>
        </p:nvSpPr>
        <p:spPr bwMode="auto">
          <a:xfrm>
            <a:off x="3277258" y="2209800"/>
            <a:ext cx="278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260</a:t>
            </a:r>
            <a:endParaRPr lang="en-US" dirty="0">
              <a:solidFill>
                <a:prstClr val="black"/>
              </a:solidFill>
              <a:cs typeface="+mn-cs"/>
            </a:endParaRPr>
          </a:p>
        </p:txBody>
      </p:sp>
      <p:sp>
        <p:nvSpPr>
          <p:cNvPr id="135" name="Rectangle 26"/>
          <p:cNvSpPr>
            <a:spLocks noChangeArrowheads="1"/>
          </p:cNvSpPr>
          <p:nvPr/>
        </p:nvSpPr>
        <p:spPr bwMode="auto">
          <a:xfrm>
            <a:off x="276225" y="2414587"/>
            <a:ext cx="2187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 returns and allowances</a:t>
            </a:r>
            <a:endParaRPr lang="en-US">
              <a:solidFill>
                <a:prstClr val="black"/>
              </a:solidFill>
              <a:cs typeface="+mn-cs"/>
            </a:endParaRPr>
          </a:p>
        </p:txBody>
      </p:sp>
      <p:sp>
        <p:nvSpPr>
          <p:cNvPr id="136" name="Rectangle 27"/>
          <p:cNvSpPr>
            <a:spLocks noChangeArrowheads="1"/>
          </p:cNvSpPr>
          <p:nvPr/>
        </p:nvSpPr>
        <p:spPr bwMode="auto">
          <a:xfrm>
            <a:off x="3277259" y="2414587"/>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240</a:t>
            </a:r>
            <a:endParaRPr lang="en-US">
              <a:solidFill>
                <a:prstClr val="black"/>
              </a:solidFill>
              <a:cs typeface="+mn-cs"/>
            </a:endParaRPr>
          </a:p>
        </p:txBody>
      </p:sp>
      <p:sp>
        <p:nvSpPr>
          <p:cNvPr id="140" name="Rectangle 28"/>
          <p:cNvSpPr>
            <a:spLocks noChangeArrowheads="1"/>
          </p:cNvSpPr>
          <p:nvPr/>
        </p:nvSpPr>
        <p:spPr bwMode="auto">
          <a:xfrm>
            <a:off x="276225" y="2620962"/>
            <a:ext cx="1411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Cost of goods sold</a:t>
            </a:r>
            <a:endParaRPr lang="en-US">
              <a:solidFill>
                <a:prstClr val="black"/>
              </a:solidFill>
              <a:cs typeface="+mn-cs"/>
            </a:endParaRPr>
          </a:p>
        </p:txBody>
      </p:sp>
      <p:sp>
        <p:nvSpPr>
          <p:cNvPr id="141" name="Rectangle 29"/>
          <p:cNvSpPr>
            <a:spLocks noChangeArrowheads="1"/>
          </p:cNvSpPr>
          <p:nvPr/>
        </p:nvSpPr>
        <p:spPr bwMode="auto">
          <a:xfrm>
            <a:off x="3137799" y="2620962"/>
            <a:ext cx="4183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6,500</a:t>
            </a:r>
            <a:endParaRPr lang="en-US" dirty="0">
              <a:solidFill>
                <a:prstClr val="black"/>
              </a:solidFill>
              <a:cs typeface="+mn-cs"/>
            </a:endParaRPr>
          </a:p>
        </p:txBody>
      </p:sp>
      <p:sp>
        <p:nvSpPr>
          <p:cNvPr id="143" name="Rectangle 30"/>
          <p:cNvSpPr>
            <a:spLocks noChangeArrowheads="1"/>
          </p:cNvSpPr>
          <p:nvPr/>
        </p:nvSpPr>
        <p:spPr bwMode="auto">
          <a:xfrm>
            <a:off x="276225" y="2827337"/>
            <a:ext cx="174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 salaries expense</a:t>
            </a:r>
            <a:endParaRPr lang="en-US">
              <a:solidFill>
                <a:prstClr val="black"/>
              </a:solidFill>
              <a:cs typeface="+mn-cs"/>
            </a:endParaRPr>
          </a:p>
        </p:txBody>
      </p:sp>
      <p:sp>
        <p:nvSpPr>
          <p:cNvPr id="144" name="Rectangle 31"/>
          <p:cNvSpPr>
            <a:spLocks noChangeArrowheads="1"/>
          </p:cNvSpPr>
          <p:nvPr/>
        </p:nvSpPr>
        <p:spPr bwMode="auto">
          <a:xfrm>
            <a:off x="3277259" y="2827337"/>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450</a:t>
            </a:r>
            <a:endParaRPr lang="en-US" dirty="0">
              <a:solidFill>
                <a:prstClr val="black"/>
              </a:solidFill>
              <a:cs typeface="+mn-cs"/>
            </a:endParaRPr>
          </a:p>
        </p:txBody>
      </p:sp>
      <p:sp>
        <p:nvSpPr>
          <p:cNvPr id="160" name="Rectangle 32"/>
          <p:cNvSpPr>
            <a:spLocks noChangeArrowheads="1"/>
          </p:cNvSpPr>
          <p:nvPr/>
        </p:nvSpPr>
        <p:spPr bwMode="auto">
          <a:xfrm>
            <a:off x="276225" y="3032125"/>
            <a:ext cx="217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Rent expense - Selling space</a:t>
            </a:r>
            <a:endParaRPr lang="en-US">
              <a:solidFill>
                <a:prstClr val="black"/>
              </a:solidFill>
              <a:cs typeface="+mn-cs"/>
            </a:endParaRPr>
          </a:p>
        </p:txBody>
      </p:sp>
      <p:sp>
        <p:nvSpPr>
          <p:cNvPr id="161" name="Rectangle 33"/>
          <p:cNvSpPr>
            <a:spLocks noChangeArrowheads="1"/>
          </p:cNvSpPr>
          <p:nvPr/>
        </p:nvSpPr>
        <p:spPr bwMode="auto">
          <a:xfrm>
            <a:off x="3277258" y="3032125"/>
            <a:ext cx="278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400</a:t>
            </a:r>
            <a:endParaRPr lang="en-US" dirty="0">
              <a:solidFill>
                <a:prstClr val="black"/>
              </a:solidFill>
              <a:cs typeface="+mn-cs"/>
            </a:endParaRPr>
          </a:p>
        </p:txBody>
      </p:sp>
      <p:sp>
        <p:nvSpPr>
          <p:cNvPr id="162" name="Rectangle 34"/>
          <p:cNvSpPr>
            <a:spLocks noChangeArrowheads="1"/>
          </p:cNvSpPr>
          <p:nvPr/>
        </p:nvSpPr>
        <p:spPr bwMode="auto">
          <a:xfrm>
            <a:off x="276225" y="3238500"/>
            <a:ext cx="175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Store supplies expense</a:t>
            </a:r>
            <a:endParaRPr lang="en-US">
              <a:solidFill>
                <a:prstClr val="black"/>
              </a:solidFill>
              <a:cs typeface="+mn-cs"/>
            </a:endParaRPr>
          </a:p>
        </p:txBody>
      </p:sp>
      <p:sp>
        <p:nvSpPr>
          <p:cNvPr id="163" name="Rectangle 35"/>
          <p:cNvSpPr>
            <a:spLocks noChangeArrowheads="1"/>
          </p:cNvSpPr>
          <p:nvPr/>
        </p:nvSpPr>
        <p:spPr bwMode="auto">
          <a:xfrm>
            <a:off x="3370234" y="323850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30</a:t>
            </a:r>
            <a:endParaRPr lang="en-US">
              <a:solidFill>
                <a:prstClr val="black"/>
              </a:solidFill>
              <a:cs typeface="+mn-cs"/>
            </a:endParaRPr>
          </a:p>
        </p:txBody>
      </p:sp>
      <p:sp>
        <p:nvSpPr>
          <p:cNvPr id="164" name="Rectangle 36"/>
          <p:cNvSpPr>
            <a:spLocks noChangeArrowheads="1"/>
          </p:cNvSpPr>
          <p:nvPr/>
        </p:nvSpPr>
        <p:spPr bwMode="auto">
          <a:xfrm>
            <a:off x="276225" y="3444875"/>
            <a:ext cx="1531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Advertising expense</a:t>
            </a:r>
            <a:endParaRPr lang="en-US">
              <a:solidFill>
                <a:prstClr val="black"/>
              </a:solidFill>
              <a:cs typeface="+mn-cs"/>
            </a:endParaRPr>
          </a:p>
        </p:txBody>
      </p:sp>
      <p:sp>
        <p:nvSpPr>
          <p:cNvPr id="165" name="Rectangle 37"/>
          <p:cNvSpPr>
            <a:spLocks noChangeArrowheads="1"/>
          </p:cNvSpPr>
          <p:nvPr/>
        </p:nvSpPr>
        <p:spPr bwMode="auto">
          <a:xfrm>
            <a:off x="3370234" y="344487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20</a:t>
            </a:r>
            <a:endParaRPr lang="en-US" dirty="0">
              <a:solidFill>
                <a:prstClr val="black"/>
              </a:solidFill>
              <a:cs typeface="+mn-cs"/>
            </a:endParaRPr>
          </a:p>
        </p:txBody>
      </p:sp>
      <p:sp>
        <p:nvSpPr>
          <p:cNvPr id="166" name="Rectangle 38"/>
          <p:cNvSpPr>
            <a:spLocks noChangeArrowheads="1"/>
          </p:cNvSpPr>
          <p:nvPr/>
        </p:nvSpPr>
        <p:spPr bwMode="auto">
          <a:xfrm>
            <a:off x="276225" y="3651250"/>
            <a:ext cx="175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Office salaries expense</a:t>
            </a:r>
            <a:endParaRPr lang="en-US">
              <a:solidFill>
                <a:prstClr val="black"/>
              </a:solidFill>
              <a:cs typeface="+mn-cs"/>
            </a:endParaRPr>
          </a:p>
        </p:txBody>
      </p:sp>
      <p:sp>
        <p:nvSpPr>
          <p:cNvPr id="167" name="Rectangle 39"/>
          <p:cNvSpPr>
            <a:spLocks noChangeArrowheads="1"/>
          </p:cNvSpPr>
          <p:nvPr/>
        </p:nvSpPr>
        <p:spPr bwMode="auto">
          <a:xfrm>
            <a:off x="3277259" y="365125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420</a:t>
            </a:r>
            <a:endParaRPr lang="en-US" dirty="0">
              <a:solidFill>
                <a:prstClr val="black"/>
              </a:solidFill>
              <a:cs typeface="+mn-cs"/>
            </a:endParaRPr>
          </a:p>
        </p:txBody>
      </p:sp>
      <p:sp>
        <p:nvSpPr>
          <p:cNvPr id="168" name="Rectangle 40"/>
          <p:cNvSpPr>
            <a:spLocks noChangeArrowheads="1"/>
          </p:cNvSpPr>
          <p:nvPr/>
        </p:nvSpPr>
        <p:spPr bwMode="auto">
          <a:xfrm>
            <a:off x="276225" y="3856037"/>
            <a:ext cx="2117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Rent expense - Office space</a:t>
            </a:r>
            <a:endParaRPr lang="en-US">
              <a:solidFill>
                <a:prstClr val="black"/>
              </a:solidFill>
              <a:cs typeface="+mn-cs"/>
            </a:endParaRPr>
          </a:p>
        </p:txBody>
      </p:sp>
      <p:sp>
        <p:nvSpPr>
          <p:cNvPr id="169" name="Rectangle 41"/>
          <p:cNvSpPr>
            <a:spLocks noChangeArrowheads="1"/>
          </p:cNvSpPr>
          <p:nvPr/>
        </p:nvSpPr>
        <p:spPr bwMode="auto">
          <a:xfrm>
            <a:off x="3370234" y="3856037"/>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72</a:t>
            </a:r>
            <a:endParaRPr lang="en-US">
              <a:solidFill>
                <a:prstClr val="black"/>
              </a:solidFill>
              <a:cs typeface="+mn-cs"/>
            </a:endParaRPr>
          </a:p>
        </p:txBody>
      </p:sp>
      <p:sp>
        <p:nvSpPr>
          <p:cNvPr id="170" name="Rectangle 42"/>
          <p:cNvSpPr>
            <a:spLocks noChangeArrowheads="1"/>
          </p:cNvSpPr>
          <p:nvPr/>
        </p:nvSpPr>
        <p:spPr bwMode="auto">
          <a:xfrm>
            <a:off x="276225" y="4062412"/>
            <a:ext cx="1793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Office supplies expense</a:t>
            </a:r>
            <a:endParaRPr lang="en-US">
              <a:solidFill>
                <a:prstClr val="black"/>
              </a:solidFill>
              <a:cs typeface="+mn-cs"/>
            </a:endParaRPr>
          </a:p>
        </p:txBody>
      </p:sp>
      <p:sp>
        <p:nvSpPr>
          <p:cNvPr id="171" name="Rectangle 43"/>
          <p:cNvSpPr>
            <a:spLocks noChangeArrowheads="1"/>
          </p:cNvSpPr>
          <p:nvPr/>
        </p:nvSpPr>
        <p:spPr bwMode="auto">
          <a:xfrm>
            <a:off x="3463208" y="4062412"/>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8</a:t>
            </a:r>
            <a:endParaRPr lang="en-US">
              <a:solidFill>
                <a:prstClr val="black"/>
              </a:solidFill>
              <a:cs typeface="+mn-cs"/>
            </a:endParaRPr>
          </a:p>
        </p:txBody>
      </p:sp>
      <p:sp>
        <p:nvSpPr>
          <p:cNvPr id="172" name="Rectangle 44"/>
          <p:cNvSpPr>
            <a:spLocks noChangeArrowheads="1"/>
          </p:cNvSpPr>
          <p:nvPr/>
        </p:nvSpPr>
        <p:spPr bwMode="auto">
          <a:xfrm>
            <a:off x="276225" y="4268787"/>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Totals</a:t>
            </a:r>
            <a:endParaRPr lang="en-US">
              <a:solidFill>
                <a:prstClr val="black"/>
              </a:solidFill>
              <a:cs typeface="+mn-cs"/>
            </a:endParaRPr>
          </a:p>
        </p:txBody>
      </p:sp>
      <p:sp>
        <p:nvSpPr>
          <p:cNvPr id="173" name="Rectangle 45"/>
          <p:cNvSpPr>
            <a:spLocks noChangeArrowheads="1"/>
          </p:cNvSpPr>
          <p:nvPr/>
        </p:nvSpPr>
        <p:spPr bwMode="auto">
          <a:xfrm>
            <a:off x="2951849" y="4268787"/>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$12,100</a:t>
            </a:r>
            <a:endParaRPr lang="en-US" dirty="0">
              <a:solidFill>
                <a:prstClr val="black"/>
              </a:solidFill>
              <a:cs typeface="+mn-cs"/>
            </a:endParaRPr>
          </a:p>
        </p:txBody>
      </p:sp>
      <p:sp>
        <p:nvSpPr>
          <p:cNvPr id="174" name="Rectangle 46"/>
          <p:cNvSpPr>
            <a:spLocks noChangeArrowheads="1"/>
          </p:cNvSpPr>
          <p:nvPr/>
        </p:nvSpPr>
        <p:spPr bwMode="auto">
          <a:xfrm>
            <a:off x="3662867" y="4268787"/>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$12,100</a:t>
            </a:r>
            <a:endParaRPr lang="en-US" dirty="0">
              <a:solidFill>
                <a:prstClr val="black"/>
              </a:solidFill>
              <a:cs typeface="+mn-cs"/>
            </a:endParaRPr>
          </a:p>
        </p:txBody>
      </p:sp>
      <p:sp>
        <p:nvSpPr>
          <p:cNvPr id="175" name="Rectangle 109"/>
          <p:cNvSpPr>
            <a:spLocks noChangeArrowheads="1"/>
          </p:cNvSpPr>
          <p:nvPr/>
        </p:nvSpPr>
        <p:spPr bwMode="auto">
          <a:xfrm>
            <a:off x="225425" y="723900"/>
            <a:ext cx="20638"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6" name="Rectangle 110"/>
          <p:cNvSpPr>
            <a:spLocks noChangeArrowheads="1"/>
          </p:cNvSpPr>
          <p:nvPr/>
        </p:nvSpPr>
        <p:spPr bwMode="auto">
          <a:xfrm>
            <a:off x="4248150" y="744537"/>
            <a:ext cx="19050"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7" name="Rectangle 119"/>
          <p:cNvSpPr>
            <a:spLocks noChangeArrowheads="1"/>
          </p:cNvSpPr>
          <p:nvPr/>
        </p:nvSpPr>
        <p:spPr bwMode="auto">
          <a:xfrm>
            <a:off x="246062" y="723900"/>
            <a:ext cx="40211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8" name="Rectangle 120"/>
          <p:cNvSpPr>
            <a:spLocks noChangeArrowheads="1"/>
          </p:cNvSpPr>
          <p:nvPr/>
        </p:nvSpPr>
        <p:spPr bwMode="auto">
          <a:xfrm>
            <a:off x="246062" y="949325"/>
            <a:ext cx="40211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9" name="Line 121"/>
          <p:cNvSpPr>
            <a:spLocks noChangeShapeType="1"/>
          </p:cNvSpPr>
          <p:nvPr/>
        </p:nvSpPr>
        <p:spPr bwMode="auto">
          <a:xfrm>
            <a:off x="2927350" y="4248150"/>
            <a:ext cx="1339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0" name="Rectangle 122"/>
          <p:cNvSpPr>
            <a:spLocks noChangeArrowheads="1"/>
          </p:cNvSpPr>
          <p:nvPr/>
        </p:nvSpPr>
        <p:spPr bwMode="auto">
          <a:xfrm>
            <a:off x="2927350" y="4248150"/>
            <a:ext cx="13398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1" name="Line 123"/>
          <p:cNvSpPr>
            <a:spLocks noChangeShapeType="1"/>
          </p:cNvSpPr>
          <p:nvPr/>
        </p:nvSpPr>
        <p:spPr bwMode="auto">
          <a:xfrm>
            <a:off x="2927350" y="4452937"/>
            <a:ext cx="1339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2" name="Rectangle 124"/>
          <p:cNvSpPr>
            <a:spLocks noChangeArrowheads="1"/>
          </p:cNvSpPr>
          <p:nvPr/>
        </p:nvSpPr>
        <p:spPr bwMode="auto">
          <a:xfrm>
            <a:off x="2927350" y="4452937"/>
            <a:ext cx="13398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3" name="Line 125"/>
          <p:cNvSpPr>
            <a:spLocks noChangeShapeType="1"/>
          </p:cNvSpPr>
          <p:nvPr/>
        </p:nvSpPr>
        <p:spPr bwMode="auto">
          <a:xfrm>
            <a:off x="2927350" y="4473575"/>
            <a:ext cx="1339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4" name="Rectangle 126"/>
          <p:cNvSpPr>
            <a:spLocks noChangeArrowheads="1"/>
          </p:cNvSpPr>
          <p:nvPr/>
        </p:nvSpPr>
        <p:spPr bwMode="auto">
          <a:xfrm>
            <a:off x="2927350" y="4473575"/>
            <a:ext cx="13398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5" name="Rectangle 18"/>
          <p:cNvSpPr>
            <a:spLocks noChangeArrowheads="1"/>
          </p:cNvSpPr>
          <p:nvPr/>
        </p:nvSpPr>
        <p:spPr bwMode="auto">
          <a:xfrm>
            <a:off x="276225" y="1584325"/>
            <a:ext cx="9850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err="1">
                <a:solidFill>
                  <a:srgbClr val="000000"/>
                </a:solidFill>
                <a:cs typeface="+mn-cs"/>
              </a:rPr>
              <a:t>Taret</a:t>
            </a:r>
            <a:r>
              <a:rPr lang="en-US" sz="1300" dirty="0">
                <a:solidFill>
                  <a:srgbClr val="000000"/>
                </a:solidFill>
                <a:cs typeface="+mn-cs"/>
              </a:rPr>
              <a:t>, Capital</a:t>
            </a:r>
            <a:endParaRPr lang="en-US" sz="1400" dirty="0">
              <a:solidFill>
                <a:prstClr val="black"/>
              </a:solidFill>
              <a:cs typeface="+mn-cs"/>
            </a:endParaRPr>
          </a:p>
        </p:txBody>
      </p:sp>
      <p:sp>
        <p:nvSpPr>
          <p:cNvPr id="186" name="Rectangle 19"/>
          <p:cNvSpPr>
            <a:spLocks noChangeArrowheads="1"/>
          </p:cNvSpPr>
          <p:nvPr/>
        </p:nvSpPr>
        <p:spPr bwMode="auto">
          <a:xfrm>
            <a:off x="3848816" y="158432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2,100</a:t>
            </a:r>
            <a:endParaRPr lang="en-US" dirty="0">
              <a:solidFill>
                <a:prstClr val="black"/>
              </a:solidFill>
              <a:cs typeface="+mn-cs"/>
            </a:endParaRPr>
          </a:p>
        </p:txBody>
      </p:sp>
      <p:sp>
        <p:nvSpPr>
          <p:cNvPr id="114" name="Rectangle 113"/>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5-5 SOLUTION</a:t>
            </a:r>
            <a:endParaRPr lang="en-US" sz="2400" b="1" dirty="0">
              <a:solidFill>
                <a:prstClr val="white"/>
              </a:solidFill>
            </a:endParaRPr>
          </a:p>
        </p:txBody>
      </p:sp>
      <p:sp>
        <p:nvSpPr>
          <p:cNvPr id="115" name="Rounded Rectangle 114"/>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P4: </a:t>
            </a:r>
            <a:r>
              <a:rPr lang="en-US" sz="1100" dirty="0">
                <a:solidFill>
                  <a:prstClr val="black"/>
                </a:solidFill>
                <a:latin typeface="Calibri"/>
                <a:cs typeface="+mn-cs"/>
              </a:rPr>
              <a:t>Define and prepare multiple-step and single-step income </a:t>
            </a:r>
            <a:r>
              <a:rPr lang="en-US" sz="1100" dirty="0" smtClean="0">
                <a:solidFill>
                  <a:prstClr val="black"/>
                </a:solidFill>
                <a:latin typeface="Calibri"/>
                <a:cs typeface="+mn-cs"/>
              </a:rPr>
              <a:t>statements.</a:t>
            </a:r>
            <a:endParaRPr lang="en-US" sz="1100" dirty="0">
              <a:solidFill>
                <a:prstClr val="black"/>
              </a:solidFill>
              <a:latin typeface="Calibri"/>
              <a:cs typeface="+mn-cs"/>
            </a:endParaRPr>
          </a:p>
        </p:txBody>
      </p:sp>
    </p:spTree>
    <p:extLst>
      <p:ext uri="{BB962C8B-B14F-4D97-AF65-F5344CB8AC3E}">
        <p14:creationId xmlns:p14="http://schemas.microsoft.com/office/powerpoint/2010/main" val="514063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fade">
                                      <p:cBhvr>
                                        <p:cTn id="20" dur="500"/>
                                        <p:tgtEl>
                                          <p:spTgt spid="8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fade">
                                      <p:cBhvr>
                                        <p:cTn id="25" dur="500"/>
                                        <p:tgtEl>
                                          <p:spTgt spid="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500"/>
                                        <p:tgtEl>
                                          <p:spTgt spid="9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8"/>
                                        </p:tgtEl>
                                        <p:attrNameLst>
                                          <p:attrName>style.visibility</p:attrName>
                                        </p:attrNameLst>
                                      </p:cBhvr>
                                      <p:to>
                                        <p:strVal val="visible"/>
                                      </p:to>
                                    </p:set>
                                    <p:animEffect transition="in" filter="fade">
                                      <p:cBhvr>
                                        <p:cTn id="33" dur="500"/>
                                        <p:tgtEl>
                                          <p:spTgt spid="3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9"/>
                                        </p:tgtEl>
                                        <p:attrNameLst>
                                          <p:attrName>style.visibility</p:attrName>
                                        </p:attrNameLst>
                                      </p:cBhvr>
                                      <p:to>
                                        <p:strVal val="visible"/>
                                      </p:to>
                                    </p:set>
                                    <p:animEffect transition="in" filter="fade">
                                      <p:cBhvr>
                                        <p:cTn id="36" dur="500"/>
                                        <p:tgtEl>
                                          <p:spTgt spid="3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500"/>
                                        <p:tgtEl>
                                          <p:spTgt spid="9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9"/>
                                        </p:tgtEl>
                                        <p:attrNameLst>
                                          <p:attrName>style.visibility</p:attrName>
                                        </p:attrNameLst>
                                      </p:cBhvr>
                                      <p:to>
                                        <p:strVal val="visible"/>
                                      </p:to>
                                    </p:set>
                                    <p:animEffect transition="in" filter="fade">
                                      <p:cBhvr>
                                        <p:cTn id="44" dur="500"/>
                                        <p:tgtEl>
                                          <p:spTgt spid="1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fade">
                                      <p:cBhvr>
                                        <p:cTn id="52" dur="500"/>
                                        <p:tgtEl>
                                          <p:spTgt spid="1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4"/>
                                        </p:tgtEl>
                                        <p:attrNameLst>
                                          <p:attrName>style.visibility</p:attrName>
                                        </p:attrNameLst>
                                      </p:cBhvr>
                                      <p:to>
                                        <p:strVal val="visible"/>
                                      </p:to>
                                    </p:set>
                                    <p:animEffect transition="in" filter="fade">
                                      <p:cBhvr>
                                        <p:cTn id="55" dur="500"/>
                                        <p:tgtEl>
                                          <p:spTgt spid="13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8"/>
                                        </p:tgtEl>
                                        <p:attrNameLst>
                                          <p:attrName>style.visibility</p:attrName>
                                        </p:attrNameLst>
                                      </p:cBhvr>
                                      <p:to>
                                        <p:strVal val="visible"/>
                                      </p:to>
                                    </p:set>
                                    <p:animEffect transition="in" filter="fade">
                                      <p:cBhvr>
                                        <p:cTn id="60" dur="500"/>
                                        <p:tgtEl>
                                          <p:spTgt spid="13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9"/>
                                        </p:tgtEl>
                                        <p:attrNameLst>
                                          <p:attrName>style.visibility</p:attrName>
                                        </p:attrNameLst>
                                      </p:cBhvr>
                                      <p:to>
                                        <p:strVal val="visible"/>
                                      </p:to>
                                    </p:set>
                                    <p:animEffect transition="in" filter="fade">
                                      <p:cBhvr>
                                        <p:cTn id="63" dur="500"/>
                                        <p:tgtEl>
                                          <p:spTgt spid="1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2"/>
                                        </p:tgtEl>
                                        <p:attrNameLst>
                                          <p:attrName>style.visibility</p:attrName>
                                        </p:attrNameLst>
                                      </p:cBhvr>
                                      <p:to>
                                        <p:strVal val="visible"/>
                                      </p:to>
                                    </p:set>
                                    <p:animEffect transition="in" filter="fade">
                                      <p:cBhvr>
                                        <p:cTn id="66" dur="500"/>
                                        <p:tgtEl>
                                          <p:spTgt spid="31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3"/>
                                        </p:tgtEl>
                                        <p:attrNameLst>
                                          <p:attrName>style.visibility</p:attrName>
                                        </p:attrNameLst>
                                      </p:cBhvr>
                                      <p:to>
                                        <p:strVal val="visible"/>
                                      </p:to>
                                    </p:set>
                                    <p:animEffect transition="in" filter="fade">
                                      <p:cBhvr>
                                        <p:cTn id="69" dur="500"/>
                                        <p:tgtEl>
                                          <p:spTgt spid="31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2"/>
                                        </p:tgtEl>
                                        <p:attrNameLst>
                                          <p:attrName>style.visibility</p:attrName>
                                        </p:attrNameLst>
                                      </p:cBhvr>
                                      <p:to>
                                        <p:strVal val="visible"/>
                                      </p:to>
                                    </p:set>
                                    <p:animEffect transition="in" filter="fade">
                                      <p:cBhvr>
                                        <p:cTn id="74" dur="500"/>
                                        <p:tgtEl>
                                          <p:spTgt spid="14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45"/>
                                        </p:tgtEl>
                                        <p:attrNameLst>
                                          <p:attrName>style.visibility</p:attrName>
                                        </p:attrNameLst>
                                      </p:cBhvr>
                                      <p:to>
                                        <p:strVal val="visible"/>
                                      </p:to>
                                    </p:set>
                                    <p:animEffect transition="in" filter="fade">
                                      <p:cBhvr>
                                        <p:cTn id="79" dur="500"/>
                                        <p:tgtEl>
                                          <p:spTgt spid="14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56"/>
                                        </p:tgtEl>
                                        <p:attrNameLst>
                                          <p:attrName>style.visibility</p:attrName>
                                        </p:attrNameLst>
                                      </p:cBhvr>
                                      <p:to>
                                        <p:strVal val="visible"/>
                                      </p:to>
                                    </p:set>
                                    <p:animEffect transition="in" filter="fade">
                                      <p:cBhvr>
                                        <p:cTn id="84" dur="500"/>
                                        <p:tgtEl>
                                          <p:spTgt spid="15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46"/>
                                        </p:tgtEl>
                                        <p:attrNameLst>
                                          <p:attrName>style.visibility</p:attrName>
                                        </p:attrNameLst>
                                      </p:cBhvr>
                                      <p:to>
                                        <p:strVal val="visible"/>
                                      </p:to>
                                    </p:set>
                                    <p:animEffect transition="in" filter="fade">
                                      <p:cBhvr>
                                        <p:cTn id="89" dur="500"/>
                                        <p:tgtEl>
                                          <p:spTgt spid="14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7"/>
                                        </p:tgtEl>
                                        <p:attrNameLst>
                                          <p:attrName>style.visibility</p:attrName>
                                        </p:attrNameLst>
                                      </p:cBhvr>
                                      <p:to>
                                        <p:strVal val="visible"/>
                                      </p:to>
                                    </p:set>
                                    <p:animEffect transition="in" filter="fade">
                                      <p:cBhvr>
                                        <p:cTn id="92" dur="500"/>
                                        <p:tgtEl>
                                          <p:spTgt spid="14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48"/>
                                        </p:tgtEl>
                                        <p:attrNameLst>
                                          <p:attrName>style.visibility</p:attrName>
                                        </p:attrNameLst>
                                      </p:cBhvr>
                                      <p:to>
                                        <p:strVal val="visible"/>
                                      </p:to>
                                    </p:set>
                                    <p:animEffect transition="in" filter="fade">
                                      <p:cBhvr>
                                        <p:cTn id="97" dur="500"/>
                                        <p:tgtEl>
                                          <p:spTgt spid="14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49"/>
                                        </p:tgtEl>
                                        <p:attrNameLst>
                                          <p:attrName>style.visibility</p:attrName>
                                        </p:attrNameLst>
                                      </p:cBhvr>
                                      <p:to>
                                        <p:strVal val="visible"/>
                                      </p:to>
                                    </p:set>
                                    <p:animEffect transition="in" filter="fade">
                                      <p:cBhvr>
                                        <p:cTn id="100" dur="500"/>
                                        <p:tgtEl>
                                          <p:spTgt spid="14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50"/>
                                        </p:tgtEl>
                                        <p:attrNameLst>
                                          <p:attrName>style.visibility</p:attrName>
                                        </p:attrNameLst>
                                      </p:cBhvr>
                                      <p:to>
                                        <p:strVal val="visible"/>
                                      </p:to>
                                    </p:set>
                                    <p:animEffect transition="in" filter="fade">
                                      <p:cBhvr>
                                        <p:cTn id="105" dur="500"/>
                                        <p:tgtEl>
                                          <p:spTgt spid="15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51"/>
                                        </p:tgtEl>
                                        <p:attrNameLst>
                                          <p:attrName>style.visibility</p:attrName>
                                        </p:attrNameLst>
                                      </p:cBhvr>
                                      <p:to>
                                        <p:strVal val="visible"/>
                                      </p:to>
                                    </p:set>
                                    <p:animEffect transition="in" filter="fade">
                                      <p:cBhvr>
                                        <p:cTn id="108" dur="500"/>
                                        <p:tgtEl>
                                          <p:spTgt spid="151"/>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52"/>
                                        </p:tgtEl>
                                        <p:attrNameLst>
                                          <p:attrName>style.visibility</p:attrName>
                                        </p:attrNameLst>
                                      </p:cBhvr>
                                      <p:to>
                                        <p:strVal val="visible"/>
                                      </p:to>
                                    </p:set>
                                    <p:animEffect transition="in" filter="fade">
                                      <p:cBhvr>
                                        <p:cTn id="113" dur="500"/>
                                        <p:tgtEl>
                                          <p:spTgt spid="15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53"/>
                                        </p:tgtEl>
                                        <p:attrNameLst>
                                          <p:attrName>style.visibility</p:attrName>
                                        </p:attrNameLst>
                                      </p:cBhvr>
                                      <p:to>
                                        <p:strVal val="visible"/>
                                      </p:to>
                                    </p:set>
                                    <p:animEffect transition="in" filter="fade">
                                      <p:cBhvr>
                                        <p:cTn id="116" dur="500"/>
                                        <p:tgtEl>
                                          <p:spTgt spid="15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54"/>
                                        </p:tgtEl>
                                        <p:attrNameLst>
                                          <p:attrName>style.visibility</p:attrName>
                                        </p:attrNameLst>
                                      </p:cBhvr>
                                      <p:to>
                                        <p:strVal val="visible"/>
                                      </p:to>
                                    </p:set>
                                    <p:animEffect transition="in" filter="fade">
                                      <p:cBhvr>
                                        <p:cTn id="121" dur="500"/>
                                        <p:tgtEl>
                                          <p:spTgt spid="15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38"/>
                                        </p:tgtEl>
                                        <p:attrNameLst>
                                          <p:attrName>style.visibility</p:attrName>
                                        </p:attrNameLst>
                                      </p:cBhvr>
                                      <p:to>
                                        <p:strVal val="visible"/>
                                      </p:to>
                                    </p:set>
                                    <p:animEffect transition="in" filter="fade">
                                      <p:cBhvr>
                                        <p:cTn id="126" dur="500"/>
                                        <p:tgtEl>
                                          <p:spTgt spid="33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39"/>
                                        </p:tgtEl>
                                        <p:attrNameLst>
                                          <p:attrName>style.visibility</p:attrName>
                                        </p:attrNameLst>
                                      </p:cBhvr>
                                      <p:to>
                                        <p:strVal val="visible"/>
                                      </p:to>
                                    </p:set>
                                    <p:animEffect transition="in" filter="fade">
                                      <p:cBhvr>
                                        <p:cTn id="129" dur="500"/>
                                        <p:tgtEl>
                                          <p:spTgt spid="33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55"/>
                                        </p:tgtEl>
                                        <p:attrNameLst>
                                          <p:attrName>style.visibility</p:attrName>
                                        </p:attrNameLst>
                                      </p:cBhvr>
                                      <p:to>
                                        <p:strVal val="visible"/>
                                      </p:to>
                                    </p:set>
                                    <p:animEffect transition="in" filter="fade">
                                      <p:cBhvr>
                                        <p:cTn id="132" dur="500"/>
                                        <p:tgtEl>
                                          <p:spTgt spid="155"/>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57"/>
                                        </p:tgtEl>
                                        <p:attrNameLst>
                                          <p:attrName>style.visibility</p:attrName>
                                        </p:attrNameLst>
                                      </p:cBhvr>
                                      <p:to>
                                        <p:strVal val="visible"/>
                                      </p:to>
                                    </p:set>
                                    <p:animEffect transition="in" filter="fade">
                                      <p:cBhvr>
                                        <p:cTn id="137" dur="500"/>
                                        <p:tgtEl>
                                          <p:spTgt spid="15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58"/>
                                        </p:tgtEl>
                                        <p:attrNameLst>
                                          <p:attrName>style.visibility</p:attrName>
                                        </p:attrNameLst>
                                      </p:cBhvr>
                                      <p:to>
                                        <p:strVal val="visible"/>
                                      </p:to>
                                    </p:set>
                                    <p:animEffect transition="in" filter="fade">
                                      <p:cBhvr>
                                        <p:cTn id="140" dur="500"/>
                                        <p:tgtEl>
                                          <p:spTgt spid="158"/>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59"/>
                                        </p:tgtEl>
                                        <p:attrNameLst>
                                          <p:attrName>style.visibility</p:attrName>
                                        </p:attrNameLst>
                                      </p:cBhvr>
                                      <p:to>
                                        <p:strVal val="visible"/>
                                      </p:to>
                                    </p:set>
                                    <p:animEffect transition="in" filter="fade">
                                      <p:cBhvr>
                                        <p:cTn id="145" dur="500"/>
                                        <p:tgtEl>
                                          <p:spTgt spid="159"/>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88"/>
                                        </p:tgtEl>
                                        <p:attrNameLst>
                                          <p:attrName>style.visibility</p:attrName>
                                        </p:attrNameLst>
                                      </p:cBhvr>
                                      <p:to>
                                        <p:strVal val="visible"/>
                                      </p:to>
                                    </p:set>
                                    <p:animEffect transition="in" filter="fade">
                                      <p:cBhvr>
                                        <p:cTn id="148" dur="500"/>
                                        <p:tgtEl>
                                          <p:spTgt spid="288"/>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289"/>
                                        </p:tgtEl>
                                        <p:attrNameLst>
                                          <p:attrName>style.visibility</p:attrName>
                                        </p:attrNameLst>
                                      </p:cBhvr>
                                      <p:to>
                                        <p:strVal val="visible"/>
                                      </p:to>
                                    </p:set>
                                    <p:animEffect transition="in" filter="fade">
                                      <p:cBhvr>
                                        <p:cTn id="153" dur="500"/>
                                        <p:tgtEl>
                                          <p:spTgt spid="28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90"/>
                                        </p:tgtEl>
                                        <p:attrNameLst>
                                          <p:attrName>style.visibility</p:attrName>
                                        </p:attrNameLst>
                                      </p:cBhvr>
                                      <p:to>
                                        <p:strVal val="visible"/>
                                      </p:to>
                                    </p:set>
                                    <p:animEffect transition="in" filter="fade">
                                      <p:cBhvr>
                                        <p:cTn id="156" dur="500"/>
                                        <p:tgtEl>
                                          <p:spTgt spid="290"/>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291"/>
                                        </p:tgtEl>
                                        <p:attrNameLst>
                                          <p:attrName>style.visibility</p:attrName>
                                        </p:attrNameLst>
                                      </p:cBhvr>
                                      <p:to>
                                        <p:strVal val="visible"/>
                                      </p:to>
                                    </p:set>
                                    <p:animEffect transition="in" filter="fade">
                                      <p:cBhvr>
                                        <p:cTn id="161" dur="500"/>
                                        <p:tgtEl>
                                          <p:spTgt spid="29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92"/>
                                        </p:tgtEl>
                                        <p:attrNameLst>
                                          <p:attrName>style.visibility</p:attrName>
                                        </p:attrNameLst>
                                      </p:cBhvr>
                                      <p:to>
                                        <p:strVal val="visible"/>
                                      </p:to>
                                    </p:set>
                                    <p:animEffect transition="in" filter="fade">
                                      <p:cBhvr>
                                        <p:cTn id="164" dur="500"/>
                                        <p:tgtEl>
                                          <p:spTgt spid="29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340"/>
                                        </p:tgtEl>
                                        <p:attrNameLst>
                                          <p:attrName>style.visibility</p:attrName>
                                        </p:attrNameLst>
                                      </p:cBhvr>
                                      <p:to>
                                        <p:strVal val="visible"/>
                                      </p:to>
                                    </p:set>
                                    <p:animEffect transition="in" filter="fade">
                                      <p:cBhvr>
                                        <p:cTn id="167" dur="500"/>
                                        <p:tgtEl>
                                          <p:spTgt spid="34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341"/>
                                        </p:tgtEl>
                                        <p:attrNameLst>
                                          <p:attrName>style.visibility</p:attrName>
                                        </p:attrNameLst>
                                      </p:cBhvr>
                                      <p:to>
                                        <p:strVal val="visible"/>
                                      </p:to>
                                    </p:set>
                                    <p:animEffect transition="in" filter="fade">
                                      <p:cBhvr>
                                        <p:cTn id="170" dur="500"/>
                                        <p:tgtEl>
                                          <p:spTgt spid="341"/>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93"/>
                                        </p:tgtEl>
                                        <p:attrNameLst>
                                          <p:attrName>style.visibility</p:attrName>
                                        </p:attrNameLst>
                                      </p:cBhvr>
                                      <p:to>
                                        <p:strVal val="visible"/>
                                      </p:to>
                                    </p:set>
                                    <p:animEffect transition="in" filter="fade">
                                      <p:cBhvr>
                                        <p:cTn id="175" dur="500"/>
                                        <p:tgtEl>
                                          <p:spTgt spid="29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94"/>
                                        </p:tgtEl>
                                        <p:attrNameLst>
                                          <p:attrName>style.visibility</p:attrName>
                                        </p:attrNameLst>
                                      </p:cBhvr>
                                      <p:to>
                                        <p:strVal val="visible"/>
                                      </p:to>
                                    </p:set>
                                    <p:animEffect transition="in" filter="fade">
                                      <p:cBhvr>
                                        <p:cTn id="178" dur="500"/>
                                        <p:tgtEl>
                                          <p:spTgt spid="29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342"/>
                                        </p:tgtEl>
                                        <p:attrNameLst>
                                          <p:attrName>style.visibility</p:attrName>
                                        </p:attrNameLst>
                                      </p:cBhvr>
                                      <p:to>
                                        <p:strVal val="visible"/>
                                      </p:to>
                                    </p:set>
                                    <p:animEffect transition="in" filter="fade">
                                      <p:cBhvr>
                                        <p:cTn id="181" dur="500"/>
                                        <p:tgtEl>
                                          <p:spTgt spid="342"/>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343"/>
                                        </p:tgtEl>
                                        <p:attrNameLst>
                                          <p:attrName>style.visibility</p:attrName>
                                        </p:attrNameLst>
                                      </p:cBhvr>
                                      <p:to>
                                        <p:strVal val="visible"/>
                                      </p:to>
                                    </p:set>
                                    <p:animEffect transition="in" filter="fade">
                                      <p:cBhvr>
                                        <p:cTn id="184" dur="500"/>
                                        <p:tgtEl>
                                          <p:spTgt spid="343"/>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295"/>
                                        </p:tgtEl>
                                        <p:attrNameLst>
                                          <p:attrName>style.visibility</p:attrName>
                                        </p:attrNameLst>
                                      </p:cBhvr>
                                      <p:to>
                                        <p:strVal val="visible"/>
                                      </p:to>
                                    </p:set>
                                    <p:animEffect transition="in" filter="fade">
                                      <p:cBhvr>
                                        <p:cTn id="189" dur="500"/>
                                        <p:tgtEl>
                                          <p:spTgt spid="295"/>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296"/>
                                        </p:tgtEl>
                                        <p:attrNameLst>
                                          <p:attrName>style.visibility</p:attrName>
                                        </p:attrNameLst>
                                      </p:cBhvr>
                                      <p:to>
                                        <p:strVal val="visible"/>
                                      </p:to>
                                    </p:set>
                                    <p:animEffect transition="in" filter="fade">
                                      <p:cBhvr>
                                        <p:cTn id="192" dur="500"/>
                                        <p:tgtEl>
                                          <p:spTgt spid="296"/>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344"/>
                                        </p:tgtEl>
                                        <p:attrNameLst>
                                          <p:attrName>style.visibility</p:attrName>
                                        </p:attrNameLst>
                                      </p:cBhvr>
                                      <p:to>
                                        <p:strVal val="visible"/>
                                      </p:to>
                                    </p:set>
                                    <p:animEffect transition="in" filter="fade">
                                      <p:cBhvr>
                                        <p:cTn id="195" dur="500"/>
                                        <p:tgtEl>
                                          <p:spTgt spid="344"/>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345"/>
                                        </p:tgtEl>
                                        <p:attrNameLst>
                                          <p:attrName>style.visibility</p:attrName>
                                        </p:attrNameLst>
                                      </p:cBhvr>
                                      <p:to>
                                        <p:strVal val="visible"/>
                                      </p:to>
                                    </p:set>
                                    <p:animEffect transition="in" filter="fade">
                                      <p:cBhvr>
                                        <p:cTn id="198" dur="500"/>
                                        <p:tgtEl>
                                          <p:spTgt spid="345"/>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346"/>
                                        </p:tgtEl>
                                        <p:attrNameLst>
                                          <p:attrName>style.visibility</p:attrName>
                                        </p:attrNameLst>
                                      </p:cBhvr>
                                      <p:to>
                                        <p:strVal val="visible"/>
                                      </p:to>
                                    </p:set>
                                    <p:animEffect transition="in" filter="fade">
                                      <p:cBhvr>
                                        <p:cTn id="201" dur="500"/>
                                        <p:tgtEl>
                                          <p:spTgt spid="346"/>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347"/>
                                        </p:tgtEl>
                                        <p:attrNameLst>
                                          <p:attrName>style.visibility</p:attrName>
                                        </p:attrNameLst>
                                      </p:cBhvr>
                                      <p:to>
                                        <p:strVal val="visible"/>
                                      </p:to>
                                    </p:set>
                                    <p:animEffect transition="in" filter="fade">
                                      <p:cBhvr>
                                        <p:cTn id="204" dur="500"/>
                                        <p:tgtEl>
                                          <p:spTgt spid="347"/>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348"/>
                                        </p:tgtEl>
                                        <p:attrNameLst>
                                          <p:attrName>style.visibility</p:attrName>
                                        </p:attrNameLst>
                                      </p:cBhvr>
                                      <p:to>
                                        <p:strVal val="visible"/>
                                      </p:to>
                                    </p:set>
                                    <p:animEffect transition="in" filter="fade">
                                      <p:cBhvr>
                                        <p:cTn id="207" dur="500"/>
                                        <p:tgtEl>
                                          <p:spTgt spid="348"/>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349"/>
                                        </p:tgtEl>
                                        <p:attrNameLst>
                                          <p:attrName>style.visibility</p:attrName>
                                        </p:attrNameLst>
                                      </p:cBhvr>
                                      <p:to>
                                        <p:strVal val="visible"/>
                                      </p:to>
                                    </p:set>
                                    <p:animEffect transition="in" filter="fade">
                                      <p:cBhvr>
                                        <p:cTn id="210"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7" grpId="0"/>
      <p:bldP spid="88" grpId="0"/>
      <p:bldP spid="90" grpId="0"/>
      <p:bldP spid="91" grpId="0"/>
      <p:bldP spid="92" grpId="0"/>
      <p:bldP spid="129" grpId="0"/>
      <p:bldP spid="130" grpId="0"/>
      <p:bldP spid="133" grpId="0"/>
      <p:bldP spid="134" grpId="0"/>
      <p:bldP spid="138" grpId="0"/>
      <p:bldP spid="139" grpId="0"/>
      <p:bldP spid="142"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288" grpId="0"/>
      <p:bldP spid="289" grpId="0"/>
      <p:bldP spid="290" grpId="0"/>
      <p:bldP spid="291" grpId="0"/>
      <p:bldP spid="292" grpId="0"/>
      <p:bldP spid="293" grpId="0"/>
      <p:bldP spid="294" grpId="0"/>
      <p:bldP spid="295" grpId="0"/>
      <p:bldP spid="296" grpId="0"/>
      <p:bldP spid="312" grpId="0" animBg="1"/>
      <p:bldP spid="313" grpId="0" animBg="1"/>
      <p:bldP spid="328" grpId="0" animBg="1"/>
      <p:bldP spid="329"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30" name="Rectangle 7"/>
          <p:cNvSpPr>
            <a:spLocks noChangeArrowheads="1"/>
          </p:cNvSpPr>
          <p:nvPr/>
        </p:nvSpPr>
        <p:spPr bwMode="auto">
          <a:xfrm>
            <a:off x="4581525" y="773112"/>
            <a:ext cx="4254500" cy="6683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5" name="Rectangle 49"/>
          <p:cNvSpPr>
            <a:spLocks noChangeArrowheads="1"/>
          </p:cNvSpPr>
          <p:nvPr/>
        </p:nvSpPr>
        <p:spPr bwMode="auto">
          <a:xfrm>
            <a:off x="4622800" y="1452562"/>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Net sales</a:t>
            </a:r>
            <a:endParaRPr lang="en-US" dirty="0">
              <a:solidFill>
                <a:prstClr val="black"/>
              </a:solidFill>
              <a:cs typeface="+mn-cs"/>
            </a:endParaRPr>
          </a:p>
        </p:txBody>
      </p:sp>
      <p:sp>
        <p:nvSpPr>
          <p:cNvPr id="86" name="Rectangle 50"/>
          <p:cNvSpPr>
            <a:spLocks noChangeArrowheads="1"/>
          </p:cNvSpPr>
          <p:nvPr/>
        </p:nvSpPr>
        <p:spPr bwMode="auto">
          <a:xfrm>
            <a:off x="8251825" y="1452562"/>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$9,000</a:t>
            </a:r>
            <a:endParaRPr lang="en-US" dirty="0">
              <a:solidFill>
                <a:prstClr val="black"/>
              </a:solidFill>
              <a:cs typeface="+mn-cs"/>
            </a:endParaRPr>
          </a:p>
        </p:txBody>
      </p:sp>
      <p:sp>
        <p:nvSpPr>
          <p:cNvPr id="89" name="Rectangle 53"/>
          <p:cNvSpPr>
            <a:spLocks noChangeArrowheads="1"/>
          </p:cNvSpPr>
          <p:nvPr/>
        </p:nvSpPr>
        <p:spPr bwMode="auto">
          <a:xfrm>
            <a:off x="4622800" y="1657350"/>
            <a:ext cx="7858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Expenses</a:t>
            </a:r>
            <a:endParaRPr lang="en-US" dirty="0">
              <a:solidFill>
                <a:prstClr val="black"/>
              </a:solidFill>
              <a:cs typeface="+mn-cs"/>
            </a:endParaRPr>
          </a:p>
        </p:txBody>
      </p:sp>
      <p:sp>
        <p:nvSpPr>
          <p:cNvPr id="95" name="Rectangle 57"/>
          <p:cNvSpPr>
            <a:spLocks noChangeArrowheads="1"/>
          </p:cNvSpPr>
          <p:nvPr/>
        </p:nvSpPr>
        <p:spPr bwMode="auto">
          <a:xfrm>
            <a:off x="4803775" y="1863725"/>
            <a:ext cx="1411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Cost of goods sold</a:t>
            </a:r>
            <a:endParaRPr lang="en-US" dirty="0">
              <a:solidFill>
                <a:prstClr val="black"/>
              </a:solidFill>
              <a:cs typeface="+mn-cs"/>
            </a:endParaRPr>
          </a:p>
        </p:txBody>
      </p:sp>
      <p:sp>
        <p:nvSpPr>
          <p:cNvPr id="128" name="Rectangle 58"/>
          <p:cNvSpPr>
            <a:spLocks noChangeArrowheads="1"/>
          </p:cNvSpPr>
          <p:nvPr/>
        </p:nvSpPr>
        <p:spPr bwMode="auto">
          <a:xfrm>
            <a:off x="7696200" y="186372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6,500</a:t>
            </a:r>
            <a:endParaRPr lang="en-US" dirty="0">
              <a:solidFill>
                <a:prstClr val="black"/>
              </a:solidFill>
              <a:cs typeface="+mn-cs"/>
            </a:endParaRPr>
          </a:p>
        </p:txBody>
      </p:sp>
      <p:sp>
        <p:nvSpPr>
          <p:cNvPr id="131" name="Rectangle 61"/>
          <p:cNvSpPr>
            <a:spLocks noChangeArrowheads="1"/>
          </p:cNvSpPr>
          <p:nvPr/>
        </p:nvSpPr>
        <p:spPr bwMode="auto">
          <a:xfrm>
            <a:off x="4803775" y="2070100"/>
            <a:ext cx="1300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Selling expenses</a:t>
            </a:r>
            <a:endParaRPr lang="en-US">
              <a:solidFill>
                <a:prstClr val="black"/>
              </a:solidFill>
              <a:cs typeface="+mn-cs"/>
            </a:endParaRPr>
          </a:p>
        </p:txBody>
      </p:sp>
      <p:sp>
        <p:nvSpPr>
          <p:cNvPr id="132" name="Rectangle 62"/>
          <p:cNvSpPr>
            <a:spLocks noChangeArrowheads="1"/>
          </p:cNvSpPr>
          <p:nvPr/>
        </p:nvSpPr>
        <p:spPr bwMode="auto">
          <a:xfrm>
            <a:off x="7835661" y="207010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900</a:t>
            </a:r>
            <a:endParaRPr lang="en-US" dirty="0">
              <a:solidFill>
                <a:prstClr val="black"/>
              </a:solidFill>
              <a:cs typeface="+mn-cs"/>
            </a:endParaRPr>
          </a:p>
        </p:txBody>
      </p:sp>
      <p:sp>
        <p:nvSpPr>
          <p:cNvPr id="135" name="Rectangle 65"/>
          <p:cNvSpPr>
            <a:spLocks noChangeArrowheads="1"/>
          </p:cNvSpPr>
          <p:nvPr/>
        </p:nvSpPr>
        <p:spPr bwMode="auto">
          <a:xfrm>
            <a:off x="4803775" y="2274887"/>
            <a:ext cx="2752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General and administrative expenses</a:t>
            </a:r>
            <a:endParaRPr lang="en-US">
              <a:solidFill>
                <a:prstClr val="black"/>
              </a:solidFill>
              <a:cs typeface="+mn-cs"/>
            </a:endParaRPr>
          </a:p>
        </p:txBody>
      </p:sp>
      <p:sp>
        <p:nvSpPr>
          <p:cNvPr id="136" name="Rectangle 66"/>
          <p:cNvSpPr>
            <a:spLocks noChangeArrowheads="1"/>
          </p:cNvSpPr>
          <p:nvPr/>
        </p:nvSpPr>
        <p:spPr bwMode="auto">
          <a:xfrm>
            <a:off x="7835661" y="2274887"/>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500</a:t>
            </a:r>
            <a:endParaRPr lang="en-US" dirty="0">
              <a:solidFill>
                <a:prstClr val="black"/>
              </a:solidFill>
              <a:cs typeface="+mn-cs"/>
            </a:endParaRPr>
          </a:p>
        </p:txBody>
      </p:sp>
      <p:sp>
        <p:nvSpPr>
          <p:cNvPr id="140" name="Rectangle 69"/>
          <p:cNvSpPr>
            <a:spLocks noChangeArrowheads="1"/>
          </p:cNvSpPr>
          <p:nvPr/>
        </p:nvSpPr>
        <p:spPr bwMode="auto">
          <a:xfrm>
            <a:off x="4803775" y="2481262"/>
            <a:ext cx="1169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Total expenses</a:t>
            </a:r>
            <a:endParaRPr lang="en-US" dirty="0">
              <a:solidFill>
                <a:prstClr val="black"/>
              </a:solidFill>
              <a:cs typeface="+mn-cs"/>
            </a:endParaRPr>
          </a:p>
        </p:txBody>
      </p:sp>
      <p:sp>
        <p:nvSpPr>
          <p:cNvPr id="141" name="Rectangle 70"/>
          <p:cNvSpPr>
            <a:spLocks noChangeArrowheads="1"/>
          </p:cNvSpPr>
          <p:nvPr/>
        </p:nvSpPr>
        <p:spPr bwMode="auto">
          <a:xfrm>
            <a:off x="8342313" y="2481262"/>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7,900</a:t>
            </a:r>
            <a:endParaRPr lang="en-US" dirty="0">
              <a:solidFill>
                <a:prstClr val="black"/>
              </a:solidFill>
              <a:cs typeface="+mn-cs"/>
            </a:endParaRPr>
          </a:p>
        </p:txBody>
      </p:sp>
      <p:sp>
        <p:nvSpPr>
          <p:cNvPr id="143" name="Rectangle 72"/>
          <p:cNvSpPr>
            <a:spLocks noChangeArrowheads="1"/>
          </p:cNvSpPr>
          <p:nvPr/>
        </p:nvSpPr>
        <p:spPr bwMode="auto">
          <a:xfrm>
            <a:off x="4622800" y="2687637"/>
            <a:ext cx="887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Net income</a:t>
            </a:r>
            <a:endParaRPr lang="en-US" dirty="0">
              <a:solidFill>
                <a:prstClr val="black"/>
              </a:solidFill>
              <a:cs typeface="+mn-cs"/>
            </a:endParaRPr>
          </a:p>
        </p:txBody>
      </p:sp>
      <p:sp>
        <p:nvSpPr>
          <p:cNvPr id="144" name="Rectangle 73"/>
          <p:cNvSpPr>
            <a:spLocks noChangeArrowheads="1"/>
          </p:cNvSpPr>
          <p:nvPr/>
        </p:nvSpPr>
        <p:spPr bwMode="auto">
          <a:xfrm>
            <a:off x="8251825" y="2687637"/>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$1,100</a:t>
            </a:r>
            <a:endParaRPr lang="en-US" dirty="0">
              <a:solidFill>
                <a:prstClr val="black"/>
              </a:solidFill>
              <a:cs typeface="+mn-cs"/>
            </a:endParaRPr>
          </a:p>
        </p:txBody>
      </p:sp>
      <p:sp>
        <p:nvSpPr>
          <p:cNvPr id="300" name="Rectangle 101"/>
          <p:cNvSpPr>
            <a:spLocks noChangeArrowheads="1"/>
          </p:cNvSpPr>
          <p:nvPr/>
        </p:nvSpPr>
        <p:spPr bwMode="auto">
          <a:xfrm>
            <a:off x="6376988" y="793750"/>
            <a:ext cx="39639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err="1">
                <a:solidFill>
                  <a:srgbClr val="000000"/>
                </a:solidFill>
                <a:cs typeface="+mn-cs"/>
              </a:rPr>
              <a:t>Taret</a:t>
            </a:r>
            <a:endParaRPr lang="en-US" dirty="0">
              <a:solidFill>
                <a:prstClr val="black"/>
              </a:solidFill>
              <a:cs typeface="+mn-cs"/>
            </a:endParaRPr>
          </a:p>
        </p:txBody>
      </p:sp>
      <p:sp>
        <p:nvSpPr>
          <p:cNvPr id="301" name="Rectangle 102"/>
          <p:cNvSpPr>
            <a:spLocks noChangeArrowheads="1"/>
          </p:cNvSpPr>
          <p:nvPr/>
        </p:nvSpPr>
        <p:spPr bwMode="auto">
          <a:xfrm>
            <a:off x="6083300" y="1019175"/>
            <a:ext cx="1381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Income Statement</a:t>
            </a:r>
            <a:endParaRPr lang="en-US">
              <a:solidFill>
                <a:prstClr val="black"/>
              </a:solidFill>
              <a:cs typeface="+mn-cs"/>
            </a:endParaRPr>
          </a:p>
        </p:txBody>
      </p:sp>
      <p:sp>
        <p:nvSpPr>
          <p:cNvPr id="302" name="Rectangle 103"/>
          <p:cNvSpPr>
            <a:spLocks noChangeArrowheads="1"/>
          </p:cNvSpPr>
          <p:nvPr/>
        </p:nvSpPr>
        <p:spPr bwMode="auto">
          <a:xfrm>
            <a:off x="5630863" y="1235075"/>
            <a:ext cx="2278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For Year Ended April 30, 20X1</a:t>
            </a:r>
            <a:endParaRPr lang="en-US">
              <a:solidFill>
                <a:prstClr val="black"/>
              </a:solidFill>
              <a:cs typeface="+mn-cs"/>
            </a:endParaRPr>
          </a:p>
        </p:txBody>
      </p:sp>
      <p:sp>
        <p:nvSpPr>
          <p:cNvPr id="316" name="Rectangle 117"/>
          <p:cNvSpPr>
            <a:spLocks noChangeArrowheads="1"/>
          </p:cNvSpPr>
          <p:nvPr/>
        </p:nvSpPr>
        <p:spPr bwMode="auto">
          <a:xfrm>
            <a:off x="4572000" y="762000"/>
            <a:ext cx="20638" cy="679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17" name="Rectangle 118"/>
          <p:cNvSpPr>
            <a:spLocks noChangeArrowheads="1"/>
          </p:cNvSpPr>
          <p:nvPr/>
        </p:nvSpPr>
        <p:spPr bwMode="auto">
          <a:xfrm>
            <a:off x="8815388" y="782637"/>
            <a:ext cx="20638" cy="658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6" name="Rectangle 127"/>
          <p:cNvSpPr>
            <a:spLocks noChangeArrowheads="1"/>
          </p:cNvSpPr>
          <p:nvPr/>
        </p:nvSpPr>
        <p:spPr bwMode="auto">
          <a:xfrm>
            <a:off x="4592638" y="762000"/>
            <a:ext cx="42433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27" name="Rectangle 128"/>
          <p:cNvSpPr>
            <a:spLocks noChangeArrowheads="1"/>
          </p:cNvSpPr>
          <p:nvPr/>
        </p:nvSpPr>
        <p:spPr bwMode="auto">
          <a:xfrm>
            <a:off x="4592638" y="1420812"/>
            <a:ext cx="42433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0" name="Line 131"/>
          <p:cNvSpPr>
            <a:spLocks noChangeShapeType="1"/>
          </p:cNvSpPr>
          <p:nvPr/>
        </p:nvSpPr>
        <p:spPr bwMode="auto">
          <a:xfrm>
            <a:off x="7535863" y="2460625"/>
            <a:ext cx="655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1" name="Rectangle 132"/>
          <p:cNvSpPr>
            <a:spLocks noChangeArrowheads="1"/>
          </p:cNvSpPr>
          <p:nvPr/>
        </p:nvSpPr>
        <p:spPr bwMode="auto">
          <a:xfrm>
            <a:off x="7535863" y="2460625"/>
            <a:ext cx="6556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2" name="Line 133"/>
          <p:cNvSpPr>
            <a:spLocks noChangeShapeType="1"/>
          </p:cNvSpPr>
          <p:nvPr/>
        </p:nvSpPr>
        <p:spPr bwMode="auto">
          <a:xfrm>
            <a:off x="8180388" y="2667000"/>
            <a:ext cx="655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3" name="Rectangle 134"/>
          <p:cNvSpPr>
            <a:spLocks noChangeArrowheads="1"/>
          </p:cNvSpPr>
          <p:nvPr/>
        </p:nvSpPr>
        <p:spPr bwMode="auto">
          <a:xfrm>
            <a:off x="8180388" y="2667000"/>
            <a:ext cx="6556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4" name="Line 135"/>
          <p:cNvSpPr>
            <a:spLocks noChangeShapeType="1"/>
          </p:cNvSpPr>
          <p:nvPr/>
        </p:nvSpPr>
        <p:spPr bwMode="auto">
          <a:xfrm>
            <a:off x="8180388" y="2873375"/>
            <a:ext cx="655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5" name="Rectangle 136"/>
          <p:cNvSpPr>
            <a:spLocks noChangeArrowheads="1"/>
          </p:cNvSpPr>
          <p:nvPr/>
        </p:nvSpPr>
        <p:spPr bwMode="auto">
          <a:xfrm>
            <a:off x="8180388" y="2873375"/>
            <a:ext cx="6556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6" name="Line 137"/>
          <p:cNvSpPr>
            <a:spLocks noChangeShapeType="1"/>
          </p:cNvSpPr>
          <p:nvPr/>
        </p:nvSpPr>
        <p:spPr bwMode="auto">
          <a:xfrm>
            <a:off x="8180388" y="2894012"/>
            <a:ext cx="655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37" name="Rectangle 138"/>
          <p:cNvSpPr>
            <a:spLocks noChangeArrowheads="1"/>
          </p:cNvSpPr>
          <p:nvPr/>
        </p:nvSpPr>
        <p:spPr bwMode="auto">
          <a:xfrm>
            <a:off x="8180388" y="2894012"/>
            <a:ext cx="6556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6" name="Rectangle 6"/>
          <p:cNvSpPr>
            <a:spLocks noChangeArrowheads="1"/>
          </p:cNvSpPr>
          <p:nvPr/>
        </p:nvSpPr>
        <p:spPr bwMode="auto">
          <a:xfrm>
            <a:off x="314325" y="773112"/>
            <a:ext cx="4032250" cy="6683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7" name="Rectangle 47"/>
          <p:cNvSpPr>
            <a:spLocks noChangeArrowheads="1"/>
          </p:cNvSpPr>
          <p:nvPr/>
        </p:nvSpPr>
        <p:spPr bwMode="auto">
          <a:xfrm>
            <a:off x="355600" y="1452562"/>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Sales</a:t>
            </a:r>
            <a:endParaRPr lang="en-US" dirty="0">
              <a:solidFill>
                <a:prstClr val="black"/>
              </a:solidFill>
              <a:cs typeface="+mn-cs"/>
            </a:endParaRPr>
          </a:p>
        </p:txBody>
      </p:sp>
      <p:sp>
        <p:nvSpPr>
          <p:cNvPr id="98" name="Rectangle 48"/>
          <p:cNvSpPr>
            <a:spLocks noChangeArrowheads="1"/>
          </p:cNvSpPr>
          <p:nvPr/>
        </p:nvSpPr>
        <p:spPr bwMode="auto">
          <a:xfrm>
            <a:off x="3784482" y="1452562"/>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$9,500</a:t>
            </a:r>
            <a:endParaRPr lang="en-US" dirty="0">
              <a:solidFill>
                <a:prstClr val="black"/>
              </a:solidFill>
              <a:cs typeface="+mn-cs"/>
            </a:endParaRPr>
          </a:p>
        </p:txBody>
      </p:sp>
      <p:sp>
        <p:nvSpPr>
          <p:cNvPr id="99" name="Rectangle 51"/>
          <p:cNvSpPr>
            <a:spLocks noChangeArrowheads="1"/>
          </p:cNvSpPr>
          <p:nvPr/>
        </p:nvSpPr>
        <p:spPr bwMode="auto">
          <a:xfrm>
            <a:off x="355600" y="1657350"/>
            <a:ext cx="1684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Less:  Sales discounts</a:t>
            </a:r>
            <a:endParaRPr lang="en-US">
              <a:solidFill>
                <a:prstClr val="black"/>
              </a:solidFill>
              <a:cs typeface="+mn-cs"/>
            </a:endParaRPr>
          </a:p>
        </p:txBody>
      </p:sp>
      <p:sp>
        <p:nvSpPr>
          <p:cNvPr id="100" name="Rectangle 52"/>
          <p:cNvSpPr>
            <a:spLocks noChangeArrowheads="1"/>
          </p:cNvSpPr>
          <p:nvPr/>
        </p:nvSpPr>
        <p:spPr bwMode="auto">
          <a:xfrm>
            <a:off x="3183984" y="1657350"/>
            <a:ext cx="3718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$260</a:t>
            </a:r>
            <a:endParaRPr lang="en-US" dirty="0">
              <a:solidFill>
                <a:prstClr val="black"/>
              </a:solidFill>
              <a:cs typeface="+mn-cs"/>
            </a:endParaRPr>
          </a:p>
        </p:txBody>
      </p:sp>
      <p:sp>
        <p:nvSpPr>
          <p:cNvPr id="101" name="Rectangle 54"/>
          <p:cNvSpPr>
            <a:spLocks noChangeArrowheads="1"/>
          </p:cNvSpPr>
          <p:nvPr/>
        </p:nvSpPr>
        <p:spPr bwMode="auto">
          <a:xfrm>
            <a:off x="536575" y="1863725"/>
            <a:ext cx="2500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       Sales returns and allowances</a:t>
            </a:r>
            <a:endParaRPr lang="en-US">
              <a:solidFill>
                <a:prstClr val="black"/>
              </a:solidFill>
              <a:cs typeface="+mn-cs"/>
            </a:endParaRPr>
          </a:p>
        </p:txBody>
      </p:sp>
      <p:sp>
        <p:nvSpPr>
          <p:cNvPr id="102" name="Rectangle 55"/>
          <p:cNvSpPr>
            <a:spLocks noChangeArrowheads="1"/>
          </p:cNvSpPr>
          <p:nvPr/>
        </p:nvSpPr>
        <p:spPr bwMode="auto">
          <a:xfrm>
            <a:off x="3276959" y="1863725"/>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240</a:t>
            </a:r>
            <a:endParaRPr lang="en-US" dirty="0">
              <a:solidFill>
                <a:prstClr val="black"/>
              </a:solidFill>
              <a:cs typeface="+mn-cs"/>
            </a:endParaRPr>
          </a:p>
        </p:txBody>
      </p:sp>
      <p:sp>
        <p:nvSpPr>
          <p:cNvPr id="103" name="Rectangle 56"/>
          <p:cNvSpPr>
            <a:spLocks noChangeArrowheads="1"/>
          </p:cNvSpPr>
          <p:nvPr/>
        </p:nvSpPr>
        <p:spPr bwMode="auto">
          <a:xfrm>
            <a:off x="4295775" y="186372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endParaRPr lang="en-US" dirty="0">
              <a:solidFill>
                <a:prstClr val="black"/>
              </a:solidFill>
              <a:cs typeface="+mn-cs"/>
            </a:endParaRPr>
          </a:p>
        </p:txBody>
      </p:sp>
      <p:sp>
        <p:nvSpPr>
          <p:cNvPr id="104" name="Rectangle 59"/>
          <p:cNvSpPr>
            <a:spLocks noChangeArrowheads="1"/>
          </p:cNvSpPr>
          <p:nvPr/>
        </p:nvSpPr>
        <p:spPr bwMode="auto">
          <a:xfrm>
            <a:off x="355600" y="20701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Net sales</a:t>
            </a:r>
            <a:endParaRPr lang="en-US" dirty="0">
              <a:solidFill>
                <a:prstClr val="black"/>
              </a:solidFill>
              <a:cs typeface="+mn-cs"/>
            </a:endParaRPr>
          </a:p>
        </p:txBody>
      </p:sp>
      <p:sp>
        <p:nvSpPr>
          <p:cNvPr id="105" name="Rectangle 60"/>
          <p:cNvSpPr>
            <a:spLocks noChangeArrowheads="1"/>
          </p:cNvSpPr>
          <p:nvPr/>
        </p:nvSpPr>
        <p:spPr bwMode="auto">
          <a:xfrm>
            <a:off x="3877456" y="207010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9,000</a:t>
            </a:r>
            <a:endParaRPr lang="en-US" dirty="0">
              <a:solidFill>
                <a:prstClr val="black"/>
              </a:solidFill>
              <a:cs typeface="+mn-cs"/>
            </a:endParaRPr>
          </a:p>
        </p:txBody>
      </p:sp>
      <p:sp>
        <p:nvSpPr>
          <p:cNvPr id="106" name="Rectangle 63"/>
          <p:cNvSpPr>
            <a:spLocks noChangeArrowheads="1"/>
          </p:cNvSpPr>
          <p:nvPr/>
        </p:nvSpPr>
        <p:spPr bwMode="auto">
          <a:xfrm>
            <a:off x="355600" y="2274887"/>
            <a:ext cx="1411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Cost of goods sold</a:t>
            </a:r>
            <a:endParaRPr lang="en-US">
              <a:solidFill>
                <a:prstClr val="black"/>
              </a:solidFill>
              <a:cs typeface="+mn-cs"/>
            </a:endParaRPr>
          </a:p>
        </p:txBody>
      </p:sp>
      <p:sp>
        <p:nvSpPr>
          <p:cNvPr id="107" name="Rectangle 64"/>
          <p:cNvSpPr>
            <a:spLocks noChangeArrowheads="1"/>
          </p:cNvSpPr>
          <p:nvPr/>
        </p:nvSpPr>
        <p:spPr bwMode="auto">
          <a:xfrm>
            <a:off x="3877456" y="2274887"/>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6,500</a:t>
            </a:r>
            <a:endParaRPr lang="en-US" dirty="0">
              <a:solidFill>
                <a:prstClr val="black"/>
              </a:solidFill>
              <a:cs typeface="+mn-cs"/>
            </a:endParaRPr>
          </a:p>
        </p:txBody>
      </p:sp>
      <p:sp>
        <p:nvSpPr>
          <p:cNvPr id="108" name="Rectangle 67"/>
          <p:cNvSpPr>
            <a:spLocks noChangeArrowheads="1"/>
          </p:cNvSpPr>
          <p:nvPr/>
        </p:nvSpPr>
        <p:spPr bwMode="auto">
          <a:xfrm>
            <a:off x="355600" y="2481262"/>
            <a:ext cx="90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Gross profit</a:t>
            </a:r>
            <a:endParaRPr lang="en-US">
              <a:solidFill>
                <a:prstClr val="black"/>
              </a:solidFill>
              <a:cs typeface="+mn-cs"/>
            </a:endParaRPr>
          </a:p>
        </p:txBody>
      </p:sp>
      <p:sp>
        <p:nvSpPr>
          <p:cNvPr id="109" name="Rectangle 68"/>
          <p:cNvSpPr>
            <a:spLocks noChangeArrowheads="1"/>
          </p:cNvSpPr>
          <p:nvPr/>
        </p:nvSpPr>
        <p:spPr bwMode="auto">
          <a:xfrm>
            <a:off x="3877456" y="2481262"/>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2,500</a:t>
            </a:r>
            <a:endParaRPr lang="en-US" dirty="0">
              <a:solidFill>
                <a:prstClr val="black"/>
              </a:solidFill>
              <a:cs typeface="+mn-cs"/>
            </a:endParaRPr>
          </a:p>
        </p:txBody>
      </p:sp>
      <p:sp>
        <p:nvSpPr>
          <p:cNvPr id="110" name="Rectangle 71"/>
          <p:cNvSpPr>
            <a:spLocks noChangeArrowheads="1"/>
          </p:cNvSpPr>
          <p:nvPr/>
        </p:nvSpPr>
        <p:spPr bwMode="auto">
          <a:xfrm>
            <a:off x="355600" y="2687637"/>
            <a:ext cx="7858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Expenses</a:t>
            </a:r>
            <a:endParaRPr lang="en-US" dirty="0">
              <a:solidFill>
                <a:prstClr val="black"/>
              </a:solidFill>
              <a:cs typeface="+mn-cs"/>
            </a:endParaRPr>
          </a:p>
        </p:txBody>
      </p:sp>
      <p:sp>
        <p:nvSpPr>
          <p:cNvPr id="111" name="Rectangle 74"/>
          <p:cNvSpPr>
            <a:spLocks noChangeArrowheads="1"/>
          </p:cNvSpPr>
          <p:nvPr/>
        </p:nvSpPr>
        <p:spPr bwMode="auto">
          <a:xfrm>
            <a:off x="446087" y="2914650"/>
            <a:ext cx="1300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Selling expenses</a:t>
            </a:r>
            <a:endParaRPr lang="en-US">
              <a:solidFill>
                <a:prstClr val="black"/>
              </a:solidFill>
              <a:cs typeface="+mn-cs"/>
            </a:endParaRPr>
          </a:p>
        </p:txBody>
      </p:sp>
      <p:sp>
        <p:nvSpPr>
          <p:cNvPr id="112" name="Rectangle 75"/>
          <p:cNvSpPr>
            <a:spLocks noChangeArrowheads="1"/>
          </p:cNvSpPr>
          <p:nvPr/>
        </p:nvSpPr>
        <p:spPr bwMode="auto">
          <a:xfrm>
            <a:off x="536575" y="3119437"/>
            <a:ext cx="174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 salaries expense</a:t>
            </a:r>
            <a:endParaRPr lang="en-US">
              <a:solidFill>
                <a:prstClr val="black"/>
              </a:solidFill>
              <a:cs typeface="+mn-cs"/>
            </a:endParaRPr>
          </a:p>
        </p:txBody>
      </p:sp>
      <p:sp>
        <p:nvSpPr>
          <p:cNvPr id="113" name="Rectangle 76"/>
          <p:cNvSpPr>
            <a:spLocks noChangeArrowheads="1"/>
          </p:cNvSpPr>
          <p:nvPr/>
        </p:nvSpPr>
        <p:spPr bwMode="auto">
          <a:xfrm>
            <a:off x="3276959" y="3119437"/>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450</a:t>
            </a:r>
            <a:endParaRPr lang="en-US" dirty="0">
              <a:solidFill>
                <a:prstClr val="black"/>
              </a:solidFill>
              <a:cs typeface="+mn-cs"/>
            </a:endParaRPr>
          </a:p>
        </p:txBody>
      </p:sp>
      <p:sp>
        <p:nvSpPr>
          <p:cNvPr id="114" name="Rectangle 77"/>
          <p:cNvSpPr>
            <a:spLocks noChangeArrowheads="1"/>
          </p:cNvSpPr>
          <p:nvPr/>
        </p:nvSpPr>
        <p:spPr bwMode="auto">
          <a:xfrm>
            <a:off x="536575" y="3325812"/>
            <a:ext cx="217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Rent expense - Selling space</a:t>
            </a:r>
            <a:endParaRPr lang="en-US">
              <a:solidFill>
                <a:prstClr val="black"/>
              </a:solidFill>
              <a:cs typeface="+mn-cs"/>
            </a:endParaRPr>
          </a:p>
        </p:txBody>
      </p:sp>
      <p:sp>
        <p:nvSpPr>
          <p:cNvPr id="115" name="Rectangle 78"/>
          <p:cNvSpPr>
            <a:spLocks noChangeArrowheads="1"/>
          </p:cNvSpPr>
          <p:nvPr/>
        </p:nvSpPr>
        <p:spPr bwMode="auto">
          <a:xfrm>
            <a:off x="3276958" y="3325812"/>
            <a:ext cx="2789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400</a:t>
            </a:r>
            <a:endParaRPr lang="en-US" dirty="0">
              <a:solidFill>
                <a:prstClr val="black"/>
              </a:solidFill>
              <a:cs typeface="+mn-cs"/>
            </a:endParaRPr>
          </a:p>
        </p:txBody>
      </p:sp>
      <p:sp>
        <p:nvSpPr>
          <p:cNvPr id="116" name="Rectangle 79"/>
          <p:cNvSpPr>
            <a:spLocks noChangeArrowheads="1"/>
          </p:cNvSpPr>
          <p:nvPr/>
        </p:nvSpPr>
        <p:spPr bwMode="auto">
          <a:xfrm>
            <a:off x="536575" y="3532187"/>
            <a:ext cx="175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Store supplies expense</a:t>
            </a:r>
            <a:endParaRPr lang="en-US">
              <a:solidFill>
                <a:prstClr val="black"/>
              </a:solidFill>
              <a:cs typeface="+mn-cs"/>
            </a:endParaRPr>
          </a:p>
        </p:txBody>
      </p:sp>
      <p:sp>
        <p:nvSpPr>
          <p:cNvPr id="117" name="Rectangle 80"/>
          <p:cNvSpPr>
            <a:spLocks noChangeArrowheads="1"/>
          </p:cNvSpPr>
          <p:nvPr/>
        </p:nvSpPr>
        <p:spPr bwMode="auto">
          <a:xfrm>
            <a:off x="3369934" y="3532187"/>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30</a:t>
            </a:r>
            <a:endParaRPr lang="en-US">
              <a:solidFill>
                <a:prstClr val="black"/>
              </a:solidFill>
              <a:cs typeface="+mn-cs"/>
            </a:endParaRPr>
          </a:p>
        </p:txBody>
      </p:sp>
      <p:sp>
        <p:nvSpPr>
          <p:cNvPr id="118" name="Rectangle 81"/>
          <p:cNvSpPr>
            <a:spLocks noChangeArrowheads="1"/>
          </p:cNvSpPr>
          <p:nvPr/>
        </p:nvSpPr>
        <p:spPr bwMode="auto">
          <a:xfrm>
            <a:off x="536575" y="3736975"/>
            <a:ext cx="1531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Advertising expense</a:t>
            </a:r>
            <a:endParaRPr lang="en-US">
              <a:solidFill>
                <a:prstClr val="black"/>
              </a:solidFill>
              <a:cs typeface="+mn-cs"/>
            </a:endParaRPr>
          </a:p>
        </p:txBody>
      </p:sp>
      <p:sp>
        <p:nvSpPr>
          <p:cNvPr id="119" name="Rectangle 82"/>
          <p:cNvSpPr>
            <a:spLocks noChangeArrowheads="1"/>
          </p:cNvSpPr>
          <p:nvPr/>
        </p:nvSpPr>
        <p:spPr bwMode="auto">
          <a:xfrm>
            <a:off x="3369934" y="373697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20</a:t>
            </a:r>
            <a:endParaRPr lang="en-US" dirty="0">
              <a:solidFill>
                <a:prstClr val="black"/>
              </a:solidFill>
              <a:cs typeface="+mn-cs"/>
            </a:endParaRPr>
          </a:p>
        </p:txBody>
      </p:sp>
      <p:sp>
        <p:nvSpPr>
          <p:cNvPr id="120" name="Rectangle 83"/>
          <p:cNvSpPr>
            <a:spLocks noChangeArrowheads="1"/>
          </p:cNvSpPr>
          <p:nvPr/>
        </p:nvSpPr>
        <p:spPr bwMode="auto">
          <a:xfrm>
            <a:off x="536575" y="3943350"/>
            <a:ext cx="167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Total selling expenses</a:t>
            </a:r>
            <a:endParaRPr lang="en-US" dirty="0">
              <a:solidFill>
                <a:prstClr val="black"/>
              </a:solidFill>
              <a:cs typeface="+mn-cs"/>
            </a:endParaRPr>
          </a:p>
        </p:txBody>
      </p:sp>
      <p:sp>
        <p:nvSpPr>
          <p:cNvPr id="121" name="Rectangle 84"/>
          <p:cNvSpPr>
            <a:spLocks noChangeArrowheads="1"/>
          </p:cNvSpPr>
          <p:nvPr/>
        </p:nvSpPr>
        <p:spPr bwMode="auto">
          <a:xfrm>
            <a:off x="4016917" y="394335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900</a:t>
            </a:r>
            <a:endParaRPr lang="en-US" dirty="0">
              <a:solidFill>
                <a:prstClr val="black"/>
              </a:solidFill>
              <a:cs typeface="+mn-cs"/>
            </a:endParaRPr>
          </a:p>
        </p:txBody>
      </p:sp>
      <p:sp>
        <p:nvSpPr>
          <p:cNvPr id="122" name="Rectangle 85"/>
          <p:cNvSpPr>
            <a:spLocks noChangeArrowheads="1"/>
          </p:cNvSpPr>
          <p:nvPr/>
        </p:nvSpPr>
        <p:spPr bwMode="auto">
          <a:xfrm>
            <a:off x="446087" y="4149725"/>
            <a:ext cx="2752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General and administrative expenses</a:t>
            </a:r>
            <a:endParaRPr lang="en-US">
              <a:solidFill>
                <a:prstClr val="black"/>
              </a:solidFill>
              <a:cs typeface="+mn-cs"/>
            </a:endParaRPr>
          </a:p>
        </p:txBody>
      </p:sp>
      <p:sp>
        <p:nvSpPr>
          <p:cNvPr id="123" name="Rectangle 86"/>
          <p:cNvSpPr>
            <a:spLocks noChangeArrowheads="1"/>
          </p:cNvSpPr>
          <p:nvPr/>
        </p:nvSpPr>
        <p:spPr bwMode="auto">
          <a:xfrm>
            <a:off x="536575" y="4354512"/>
            <a:ext cx="175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Office salaries expense</a:t>
            </a:r>
            <a:endParaRPr lang="en-US" dirty="0">
              <a:solidFill>
                <a:prstClr val="black"/>
              </a:solidFill>
              <a:cs typeface="+mn-cs"/>
            </a:endParaRPr>
          </a:p>
        </p:txBody>
      </p:sp>
      <p:sp>
        <p:nvSpPr>
          <p:cNvPr id="124" name="Rectangle 87"/>
          <p:cNvSpPr>
            <a:spLocks noChangeArrowheads="1"/>
          </p:cNvSpPr>
          <p:nvPr/>
        </p:nvSpPr>
        <p:spPr bwMode="auto">
          <a:xfrm>
            <a:off x="3276959" y="4354512"/>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420</a:t>
            </a:r>
            <a:endParaRPr lang="en-US" dirty="0">
              <a:solidFill>
                <a:prstClr val="black"/>
              </a:solidFill>
              <a:cs typeface="+mn-cs"/>
            </a:endParaRPr>
          </a:p>
        </p:txBody>
      </p:sp>
      <p:sp>
        <p:nvSpPr>
          <p:cNvPr id="125" name="Rectangle 88"/>
          <p:cNvSpPr>
            <a:spLocks noChangeArrowheads="1"/>
          </p:cNvSpPr>
          <p:nvPr/>
        </p:nvSpPr>
        <p:spPr bwMode="auto">
          <a:xfrm>
            <a:off x="536575" y="4560887"/>
            <a:ext cx="2117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Rent expense - Office space</a:t>
            </a:r>
            <a:endParaRPr lang="en-US">
              <a:solidFill>
                <a:prstClr val="black"/>
              </a:solidFill>
              <a:cs typeface="+mn-cs"/>
            </a:endParaRPr>
          </a:p>
        </p:txBody>
      </p:sp>
      <p:sp>
        <p:nvSpPr>
          <p:cNvPr id="126" name="Rectangle 89"/>
          <p:cNvSpPr>
            <a:spLocks noChangeArrowheads="1"/>
          </p:cNvSpPr>
          <p:nvPr/>
        </p:nvSpPr>
        <p:spPr bwMode="auto">
          <a:xfrm>
            <a:off x="3369934" y="4560887"/>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72</a:t>
            </a:r>
            <a:endParaRPr lang="en-US">
              <a:solidFill>
                <a:prstClr val="black"/>
              </a:solidFill>
              <a:cs typeface="+mn-cs"/>
            </a:endParaRPr>
          </a:p>
        </p:txBody>
      </p:sp>
      <p:sp>
        <p:nvSpPr>
          <p:cNvPr id="127" name="Rectangle 90"/>
          <p:cNvSpPr>
            <a:spLocks noChangeArrowheads="1"/>
          </p:cNvSpPr>
          <p:nvPr/>
        </p:nvSpPr>
        <p:spPr bwMode="auto">
          <a:xfrm>
            <a:off x="536575" y="4767262"/>
            <a:ext cx="1793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Office supplies expense</a:t>
            </a:r>
            <a:endParaRPr lang="en-US">
              <a:solidFill>
                <a:prstClr val="black"/>
              </a:solidFill>
              <a:cs typeface="+mn-cs"/>
            </a:endParaRPr>
          </a:p>
        </p:txBody>
      </p:sp>
      <p:sp>
        <p:nvSpPr>
          <p:cNvPr id="160" name="Rectangle 91"/>
          <p:cNvSpPr>
            <a:spLocks noChangeArrowheads="1"/>
          </p:cNvSpPr>
          <p:nvPr/>
        </p:nvSpPr>
        <p:spPr bwMode="auto">
          <a:xfrm>
            <a:off x="3462908" y="4767262"/>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a:solidFill>
                  <a:srgbClr val="000000"/>
                </a:solidFill>
                <a:cs typeface="+mn-cs"/>
              </a:rPr>
              <a:t>8</a:t>
            </a:r>
            <a:endParaRPr lang="en-US">
              <a:solidFill>
                <a:prstClr val="black"/>
              </a:solidFill>
              <a:cs typeface="+mn-cs"/>
            </a:endParaRPr>
          </a:p>
        </p:txBody>
      </p:sp>
      <p:sp>
        <p:nvSpPr>
          <p:cNvPr id="161" name="Rectangle 92"/>
          <p:cNvSpPr>
            <a:spLocks noChangeArrowheads="1"/>
          </p:cNvSpPr>
          <p:nvPr/>
        </p:nvSpPr>
        <p:spPr bwMode="auto">
          <a:xfrm>
            <a:off x="536575" y="4973637"/>
            <a:ext cx="31257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Total general and administrative expenses</a:t>
            </a:r>
            <a:endParaRPr lang="en-US" dirty="0">
              <a:solidFill>
                <a:prstClr val="black"/>
              </a:solidFill>
              <a:cs typeface="+mn-cs"/>
            </a:endParaRPr>
          </a:p>
        </p:txBody>
      </p:sp>
      <p:sp>
        <p:nvSpPr>
          <p:cNvPr id="162" name="Rectangle 93"/>
          <p:cNvSpPr>
            <a:spLocks noChangeArrowheads="1"/>
          </p:cNvSpPr>
          <p:nvPr/>
        </p:nvSpPr>
        <p:spPr bwMode="auto">
          <a:xfrm>
            <a:off x="4016917" y="4973637"/>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500</a:t>
            </a:r>
            <a:endParaRPr lang="en-US" dirty="0">
              <a:solidFill>
                <a:prstClr val="black"/>
              </a:solidFill>
              <a:cs typeface="+mn-cs"/>
            </a:endParaRPr>
          </a:p>
        </p:txBody>
      </p:sp>
      <p:sp>
        <p:nvSpPr>
          <p:cNvPr id="163" name="Rectangle 94"/>
          <p:cNvSpPr>
            <a:spLocks noChangeArrowheads="1"/>
          </p:cNvSpPr>
          <p:nvPr/>
        </p:nvSpPr>
        <p:spPr bwMode="auto">
          <a:xfrm>
            <a:off x="355600" y="5178425"/>
            <a:ext cx="1169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Total expenses</a:t>
            </a:r>
            <a:endParaRPr lang="en-US" dirty="0">
              <a:solidFill>
                <a:prstClr val="black"/>
              </a:solidFill>
              <a:cs typeface="+mn-cs"/>
            </a:endParaRPr>
          </a:p>
        </p:txBody>
      </p:sp>
      <p:sp>
        <p:nvSpPr>
          <p:cNvPr id="164" name="Rectangle 95"/>
          <p:cNvSpPr>
            <a:spLocks noChangeArrowheads="1"/>
          </p:cNvSpPr>
          <p:nvPr/>
        </p:nvSpPr>
        <p:spPr bwMode="auto">
          <a:xfrm>
            <a:off x="3877456" y="517842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1,400</a:t>
            </a:r>
            <a:endParaRPr lang="en-US" dirty="0">
              <a:solidFill>
                <a:prstClr val="black"/>
              </a:solidFill>
              <a:cs typeface="+mn-cs"/>
            </a:endParaRPr>
          </a:p>
        </p:txBody>
      </p:sp>
      <p:sp>
        <p:nvSpPr>
          <p:cNvPr id="165" name="Rectangle 96"/>
          <p:cNvSpPr>
            <a:spLocks noChangeArrowheads="1"/>
          </p:cNvSpPr>
          <p:nvPr/>
        </p:nvSpPr>
        <p:spPr bwMode="auto">
          <a:xfrm>
            <a:off x="355600" y="5384800"/>
            <a:ext cx="938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Net income </a:t>
            </a:r>
            <a:endParaRPr lang="en-US" dirty="0">
              <a:solidFill>
                <a:prstClr val="black"/>
              </a:solidFill>
              <a:cs typeface="+mn-cs"/>
            </a:endParaRPr>
          </a:p>
        </p:txBody>
      </p:sp>
      <p:sp>
        <p:nvSpPr>
          <p:cNvPr id="166" name="Rectangle 97"/>
          <p:cNvSpPr>
            <a:spLocks noChangeArrowheads="1"/>
          </p:cNvSpPr>
          <p:nvPr/>
        </p:nvSpPr>
        <p:spPr bwMode="auto">
          <a:xfrm>
            <a:off x="3784482" y="5384800"/>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sz="1300" dirty="0">
                <a:solidFill>
                  <a:srgbClr val="000000"/>
                </a:solidFill>
                <a:cs typeface="+mn-cs"/>
              </a:rPr>
              <a:t>$1,100</a:t>
            </a:r>
            <a:endParaRPr lang="en-US" dirty="0">
              <a:solidFill>
                <a:prstClr val="black"/>
              </a:solidFill>
              <a:cs typeface="+mn-cs"/>
            </a:endParaRPr>
          </a:p>
        </p:txBody>
      </p:sp>
      <p:sp>
        <p:nvSpPr>
          <p:cNvPr id="167" name="Rectangle 98"/>
          <p:cNvSpPr>
            <a:spLocks noChangeArrowheads="1"/>
          </p:cNvSpPr>
          <p:nvPr/>
        </p:nvSpPr>
        <p:spPr bwMode="auto">
          <a:xfrm>
            <a:off x="1998662" y="793750"/>
            <a:ext cx="39639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err="1">
                <a:solidFill>
                  <a:srgbClr val="000000"/>
                </a:solidFill>
                <a:cs typeface="+mn-cs"/>
              </a:rPr>
              <a:t>Taret</a:t>
            </a:r>
            <a:endParaRPr lang="en-US" dirty="0">
              <a:solidFill>
                <a:prstClr val="black"/>
              </a:solidFill>
              <a:cs typeface="+mn-cs"/>
            </a:endParaRPr>
          </a:p>
        </p:txBody>
      </p:sp>
      <p:sp>
        <p:nvSpPr>
          <p:cNvPr id="168" name="Rectangle 99"/>
          <p:cNvSpPr>
            <a:spLocks noChangeArrowheads="1"/>
          </p:cNvSpPr>
          <p:nvPr/>
        </p:nvSpPr>
        <p:spPr bwMode="auto">
          <a:xfrm>
            <a:off x="1252537" y="1235075"/>
            <a:ext cx="2278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For Year Ended April 30, 20X1</a:t>
            </a:r>
            <a:endParaRPr lang="en-US">
              <a:solidFill>
                <a:prstClr val="black"/>
              </a:solidFill>
              <a:cs typeface="+mn-cs"/>
            </a:endParaRPr>
          </a:p>
        </p:txBody>
      </p:sp>
      <p:sp>
        <p:nvSpPr>
          <p:cNvPr id="169" name="Rectangle 100"/>
          <p:cNvSpPr>
            <a:spLocks noChangeArrowheads="1"/>
          </p:cNvSpPr>
          <p:nvPr/>
        </p:nvSpPr>
        <p:spPr bwMode="auto">
          <a:xfrm>
            <a:off x="1706562" y="1019175"/>
            <a:ext cx="1381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Income Statement</a:t>
            </a:r>
            <a:endParaRPr lang="en-US">
              <a:solidFill>
                <a:prstClr val="black"/>
              </a:solidFill>
              <a:cs typeface="+mn-cs"/>
            </a:endParaRPr>
          </a:p>
        </p:txBody>
      </p:sp>
      <p:sp>
        <p:nvSpPr>
          <p:cNvPr id="170" name="Rectangle 111"/>
          <p:cNvSpPr>
            <a:spLocks noChangeArrowheads="1"/>
          </p:cNvSpPr>
          <p:nvPr/>
        </p:nvSpPr>
        <p:spPr bwMode="auto">
          <a:xfrm>
            <a:off x="325437" y="762000"/>
            <a:ext cx="40211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1" name="Rectangle 112"/>
          <p:cNvSpPr>
            <a:spLocks noChangeArrowheads="1"/>
          </p:cNvSpPr>
          <p:nvPr/>
        </p:nvSpPr>
        <p:spPr bwMode="auto">
          <a:xfrm>
            <a:off x="325437" y="1420812"/>
            <a:ext cx="40211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2" name="Line 113"/>
          <p:cNvSpPr>
            <a:spLocks noChangeShapeType="1"/>
          </p:cNvSpPr>
          <p:nvPr/>
        </p:nvSpPr>
        <p:spPr bwMode="auto">
          <a:xfrm>
            <a:off x="3671887" y="2460625"/>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3" name="Rectangle 114"/>
          <p:cNvSpPr>
            <a:spLocks noChangeArrowheads="1"/>
          </p:cNvSpPr>
          <p:nvPr/>
        </p:nvSpPr>
        <p:spPr bwMode="auto">
          <a:xfrm>
            <a:off x="3671887" y="2460625"/>
            <a:ext cx="6746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4" name="Rectangle 115"/>
          <p:cNvSpPr>
            <a:spLocks noChangeArrowheads="1"/>
          </p:cNvSpPr>
          <p:nvPr/>
        </p:nvSpPr>
        <p:spPr bwMode="auto">
          <a:xfrm>
            <a:off x="304800" y="762000"/>
            <a:ext cx="20638" cy="679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5" name="Rectangle 116"/>
          <p:cNvSpPr>
            <a:spLocks noChangeArrowheads="1"/>
          </p:cNvSpPr>
          <p:nvPr/>
        </p:nvSpPr>
        <p:spPr bwMode="auto">
          <a:xfrm>
            <a:off x="4327525" y="782637"/>
            <a:ext cx="19050" cy="658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6" name="Line 129"/>
          <p:cNvSpPr>
            <a:spLocks noChangeShapeType="1"/>
          </p:cNvSpPr>
          <p:nvPr/>
        </p:nvSpPr>
        <p:spPr bwMode="auto">
          <a:xfrm>
            <a:off x="3006725" y="2049462"/>
            <a:ext cx="1339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7" name="Rectangle 130"/>
          <p:cNvSpPr>
            <a:spLocks noChangeArrowheads="1"/>
          </p:cNvSpPr>
          <p:nvPr/>
        </p:nvSpPr>
        <p:spPr bwMode="auto">
          <a:xfrm>
            <a:off x="3006725" y="2049462"/>
            <a:ext cx="13398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8" name="Line 139"/>
          <p:cNvSpPr>
            <a:spLocks noChangeShapeType="1"/>
          </p:cNvSpPr>
          <p:nvPr/>
        </p:nvSpPr>
        <p:spPr bwMode="auto">
          <a:xfrm>
            <a:off x="3006725" y="3922712"/>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79" name="Rectangle 140"/>
          <p:cNvSpPr>
            <a:spLocks noChangeArrowheads="1"/>
          </p:cNvSpPr>
          <p:nvPr/>
        </p:nvSpPr>
        <p:spPr bwMode="auto">
          <a:xfrm>
            <a:off x="3006725" y="3922712"/>
            <a:ext cx="6746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0" name="Line 141"/>
          <p:cNvSpPr>
            <a:spLocks noChangeShapeType="1"/>
          </p:cNvSpPr>
          <p:nvPr/>
        </p:nvSpPr>
        <p:spPr bwMode="auto">
          <a:xfrm>
            <a:off x="3006725" y="4953000"/>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1" name="Rectangle 142"/>
          <p:cNvSpPr>
            <a:spLocks noChangeArrowheads="1"/>
          </p:cNvSpPr>
          <p:nvPr/>
        </p:nvSpPr>
        <p:spPr bwMode="auto">
          <a:xfrm>
            <a:off x="3006725" y="4953000"/>
            <a:ext cx="6746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2" name="Line 143"/>
          <p:cNvSpPr>
            <a:spLocks noChangeShapeType="1"/>
          </p:cNvSpPr>
          <p:nvPr/>
        </p:nvSpPr>
        <p:spPr bwMode="auto">
          <a:xfrm>
            <a:off x="3671887" y="5157787"/>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3" name="Rectangle 144"/>
          <p:cNvSpPr>
            <a:spLocks noChangeArrowheads="1"/>
          </p:cNvSpPr>
          <p:nvPr/>
        </p:nvSpPr>
        <p:spPr bwMode="auto">
          <a:xfrm>
            <a:off x="3671887" y="5157787"/>
            <a:ext cx="6746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4" name="Line 145"/>
          <p:cNvSpPr>
            <a:spLocks noChangeShapeType="1"/>
          </p:cNvSpPr>
          <p:nvPr/>
        </p:nvSpPr>
        <p:spPr bwMode="auto">
          <a:xfrm>
            <a:off x="3671887" y="5364162"/>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5" name="Rectangle 146"/>
          <p:cNvSpPr>
            <a:spLocks noChangeArrowheads="1"/>
          </p:cNvSpPr>
          <p:nvPr/>
        </p:nvSpPr>
        <p:spPr bwMode="auto">
          <a:xfrm>
            <a:off x="3671887" y="5364162"/>
            <a:ext cx="6746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6" name="Line 147"/>
          <p:cNvSpPr>
            <a:spLocks noChangeShapeType="1"/>
          </p:cNvSpPr>
          <p:nvPr/>
        </p:nvSpPr>
        <p:spPr bwMode="auto">
          <a:xfrm>
            <a:off x="3671887" y="5570537"/>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7" name="Rectangle 148"/>
          <p:cNvSpPr>
            <a:spLocks noChangeArrowheads="1"/>
          </p:cNvSpPr>
          <p:nvPr/>
        </p:nvSpPr>
        <p:spPr bwMode="auto">
          <a:xfrm>
            <a:off x="3671887" y="5570537"/>
            <a:ext cx="6746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8" name="Line 149"/>
          <p:cNvSpPr>
            <a:spLocks noChangeShapeType="1"/>
          </p:cNvSpPr>
          <p:nvPr/>
        </p:nvSpPr>
        <p:spPr bwMode="auto">
          <a:xfrm>
            <a:off x="3671887" y="5591175"/>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9" name="Rectangle 150"/>
          <p:cNvSpPr>
            <a:spLocks noChangeArrowheads="1"/>
          </p:cNvSpPr>
          <p:nvPr/>
        </p:nvSpPr>
        <p:spPr bwMode="auto">
          <a:xfrm>
            <a:off x="3671887" y="5591175"/>
            <a:ext cx="6746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9" name="Rectangle 128"/>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5-5 SOLUTION</a:t>
            </a:r>
            <a:endParaRPr lang="en-US" sz="2400" b="1" dirty="0">
              <a:solidFill>
                <a:prstClr val="white"/>
              </a:solidFill>
            </a:endParaRPr>
          </a:p>
        </p:txBody>
      </p:sp>
      <p:sp>
        <p:nvSpPr>
          <p:cNvPr id="130" name="Rounded Rectangle 129"/>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P4: </a:t>
            </a:r>
            <a:r>
              <a:rPr lang="en-US" sz="1100" dirty="0">
                <a:solidFill>
                  <a:prstClr val="black"/>
                </a:solidFill>
                <a:latin typeface="Calibri"/>
                <a:cs typeface="+mn-cs"/>
              </a:rPr>
              <a:t>Define and prepare multiple-step and single-step income </a:t>
            </a:r>
            <a:r>
              <a:rPr lang="en-US" sz="1100" dirty="0" smtClean="0">
                <a:solidFill>
                  <a:prstClr val="black"/>
                </a:solidFill>
                <a:latin typeface="Calibri"/>
                <a:cs typeface="+mn-cs"/>
              </a:rPr>
              <a:t>statements.</a:t>
            </a:r>
            <a:endParaRPr lang="en-US" sz="1100" dirty="0">
              <a:solidFill>
                <a:prstClr val="black"/>
              </a:solidFill>
              <a:latin typeface="Calibri"/>
              <a:cs typeface="+mn-cs"/>
            </a:endParaRPr>
          </a:p>
        </p:txBody>
      </p:sp>
    </p:spTree>
    <p:extLst>
      <p:ext uri="{BB962C8B-B14F-4D97-AF65-F5344CB8AC3E}">
        <p14:creationId xmlns:p14="http://schemas.microsoft.com/office/powerpoint/2010/main" val="681451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0"/>
                                        </p:tgtEl>
                                        <p:attrNameLst>
                                          <p:attrName>style.visibility</p:attrName>
                                        </p:attrNameLst>
                                      </p:cBhvr>
                                      <p:to>
                                        <p:strVal val="visible"/>
                                      </p:to>
                                    </p:set>
                                    <p:animEffect transition="in" filter="fade">
                                      <p:cBhvr>
                                        <p:cTn id="10" dur="500"/>
                                        <p:tgtEl>
                                          <p:spTgt spid="3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1"/>
                                        </p:tgtEl>
                                        <p:attrNameLst>
                                          <p:attrName>style.visibility</p:attrName>
                                        </p:attrNameLst>
                                      </p:cBhvr>
                                      <p:to>
                                        <p:strVal val="visible"/>
                                      </p:to>
                                    </p:set>
                                    <p:animEffect transition="in" filter="fade">
                                      <p:cBhvr>
                                        <p:cTn id="13" dur="500"/>
                                        <p:tgtEl>
                                          <p:spTgt spid="30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2"/>
                                        </p:tgtEl>
                                        <p:attrNameLst>
                                          <p:attrName>style.visibility</p:attrName>
                                        </p:attrNameLst>
                                      </p:cBhvr>
                                      <p:to>
                                        <p:strVal val="visible"/>
                                      </p:to>
                                    </p:set>
                                    <p:animEffect transition="in" filter="fade">
                                      <p:cBhvr>
                                        <p:cTn id="16" dur="500"/>
                                        <p:tgtEl>
                                          <p:spTgt spid="3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6"/>
                                        </p:tgtEl>
                                        <p:attrNameLst>
                                          <p:attrName>style.visibility</p:attrName>
                                        </p:attrNameLst>
                                      </p:cBhvr>
                                      <p:to>
                                        <p:strVal val="visible"/>
                                      </p:to>
                                    </p:set>
                                    <p:animEffect transition="in" filter="fade">
                                      <p:cBhvr>
                                        <p:cTn id="19" dur="500"/>
                                        <p:tgtEl>
                                          <p:spTgt spid="3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7"/>
                                        </p:tgtEl>
                                        <p:attrNameLst>
                                          <p:attrName>style.visibility</p:attrName>
                                        </p:attrNameLst>
                                      </p:cBhvr>
                                      <p:to>
                                        <p:strVal val="visible"/>
                                      </p:to>
                                    </p:set>
                                    <p:animEffect transition="in" filter="fade">
                                      <p:cBhvr>
                                        <p:cTn id="22" dur="500"/>
                                        <p:tgtEl>
                                          <p:spTgt spid="3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6"/>
                                        </p:tgtEl>
                                        <p:attrNameLst>
                                          <p:attrName>style.visibility</p:attrName>
                                        </p:attrNameLst>
                                      </p:cBhvr>
                                      <p:to>
                                        <p:strVal val="visible"/>
                                      </p:to>
                                    </p:set>
                                    <p:animEffect transition="in" filter="fade">
                                      <p:cBhvr>
                                        <p:cTn id="25" dur="500"/>
                                        <p:tgtEl>
                                          <p:spTgt spid="3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7"/>
                                        </p:tgtEl>
                                        <p:attrNameLst>
                                          <p:attrName>style.visibility</p:attrName>
                                        </p:attrNameLst>
                                      </p:cBhvr>
                                      <p:to>
                                        <p:strVal val="visible"/>
                                      </p:to>
                                    </p:set>
                                    <p:animEffect transition="in" filter="fade">
                                      <p:cBhvr>
                                        <p:cTn id="28" dur="500"/>
                                        <p:tgtEl>
                                          <p:spTgt spid="3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fade">
                                      <p:cBhvr>
                                        <p:cTn id="33" dur="500"/>
                                        <p:tgtEl>
                                          <p:spTgt spid="8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500"/>
                                        <p:tgtEl>
                                          <p:spTgt spid="8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fade">
                                      <p:cBhvr>
                                        <p:cTn id="41" dur="500"/>
                                        <p:tgtEl>
                                          <p:spTgt spid="8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fade">
                                      <p:cBhvr>
                                        <p:cTn id="46" dur="500"/>
                                        <p:tgtEl>
                                          <p:spTgt spid="9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fade">
                                      <p:cBhvr>
                                        <p:cTn id="49" dur="500"/>
                                        <p:tgtEl>
                                          <p:spTgt spid="1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fade">
                                      <p:cBhvr>
                                        <p:cTn id="54" dur="500"/>
                                        <p:tgtEl>
                                          <p:spTgt spid="1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2"/>
                                        </p:tgtEl>
                                        <p:attrNameLst>
                                          <p:attrName>style.visibility</p:attrName>
                                        </p:attrNameLst>
                                      </p:cBhvr>
                                      <p:to>
                                        <p:strVal val="visible"/>
                                      </p:to>
                                    </p:set>
                                    <p:animEffect transition="in" filter="fade">
                                      <p:cBhvr>
                                        <p:cTn id="57" dur="500"/>
                                        <p:tgtEl>
                                          <p:spTgt spid="1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5"/>
                                        </p:tgtEl>
                                        <p:attrNameLst>
                                          <p:attrName>style.visibility</p:attrName>
                                        </p:attrNameLst>
                                      </p:cBhvr>
                                      <p:to>
                                        <p:strVal val="visible"/>
                                      </p:to>
                                    </p:set>
                                    <p:animEffect transition="in" filter="fade">
                                      <p:cBhvr>
                                        <p:cTn id="62" dur="500"/>
                                        <p:tgtEl>
                                          <p:spTgt spid="1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6"/>
                                        </p:tgtEl>
                                        <p:attrNameLst>
                                          <p:attrName>style.visibility</p:attrName>
                                        </p:attrNameLst>
                                      </p:cBhvr>
                                      <p:to>
                                        <p:strVal val="visible"/>
                                      </p:to>
                                    </p:set>
                                    <p:animEffect transition="in" filter="fade">
                                      <p:cBhvr>
                                        <p:cTn id="65" dur="500"/>
                                        <p:tgtEl>
                                          <p:spTgt spid="13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0"/>
                                        </p:tgtEl>
                                        <p:attrNameLst>
                                          <p:attrName>style.visibility</p:attrName>
                                        </p:attrNameLst>
                                      </p:cBhvr>
                                      <p:to>
                                        <p:strVal val="visible"/>
                                      </p:to>
                                    </p:set>
                                    <p:animEffect transition="in" filter="fade">
                                      <p:cBhvr>
                                        <p:cTn id="70" dur="500"/>
                                        <p:tgtEl>
                                          <p:spTgt spid="1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1"/>
                                        </p:tgtEl>
                                        <p:attrNameLst>
                                          <p:attrName>style.visibility</p:attrName>
                                        </p:attrNameLst>
                                      </p:cBhvr>
                                      <p:to>
                                        <p:strVal val="visible"/>
                                      </p:to>
                                    </p:set>
                                    <p:animEffect transition="in" filter="fade">
                                      <p:cBhvr>
                                        <p:cTn id="73" dur="500"/>
                                        <p:tgtEl>
                                          <p:spTgt spid="14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0"/>
                                        </p:tgtEl>
                                        <p:attrNameLst>
                                          <p:attrName>style.visibility</p:attrName>
                                        </p:attrNameLst>
                                      </p:cBhvr>
                                      <p:to>
                                        <p:strVal val="visible"/>
                                      </p:to>
                                    </p:set>
                                    <p:animEffect transition="in" filter="fade">
                                      <p:cBhvr>
                                        <p:cTn id="76" dur="500"/>
                                        <p:tgtEl>
                                          <p:spTgt spid="33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31"/>
                                        </p:tgtEl>
                                        <p:attrNameLst>
                                          <p:attrName>style.visibility</p:attrName>
                                        </p:attrNameLst>
                                      </p:cBhvr>
                                      <p:to>
                                        <p:strVal val="visible"/>
                                      </p:to>
                                    </p:set>
                                    <p:animEffect transition="in" filter="fade">
                                      <p:cBhvr>
                                        <p:cTn id="79" dur="500"/>
                                        <p:tgtEl>
                                          <p:spTgt spid="33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3"/>
                                        </p:tgtEl>
                                        <p:attrNameLst>
                                          <p:attrName>style.visibility</p:attrName>
                                        </p:attrNameLst>
                                      </p:cBhvr>
                                      <p:to>
                                        <p:strVal val="visible"/>
                                      </p:to>
                                    </p:set>
                                    <p:animEffect transition="in" filter="fade">
                                      <p:cBhvr>
                                        <p:cTn id="84" dur="500"/>
                                        <p:tgtEl>
                                          <p:spTgt spid="14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4"/>
                                        </p:tgtEl>
                                        <p:attrNameLst>
                                          <p:attrName>style.visibility</p:attrName>
                                        </p:attrNameLst>
                                      </p:cBhvr>
                                      <p:to>
                                        <p:strVal val="visible"/>
                                      </p:to>
                                    </p:set>
                                    <p:animEffect transition="in" filter="fade">
                                      <p:cBhvr>
                                        <p:cTn id="87" dur="500"/>
                                        <p:tgtEl>
                                          <p:spTgt spid="14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32"/>
                                        </p:tgtEl>
                                        <p:attrNameLst>
                                          <p:attrName>style.visibility</p:attrName>
                                        </p:attrNameLst>
                                      </p:cBhvr>
                                      <p:to>
                                        <p:strVal val="visible"/>
                                      </p:to>
                                    </p:set>
                                    <p:animEffect transition="in" filter="fade">
                                      <p:cBhvr>
                                        <p:cTn id="90" dur="500"/>
                                        <p:tgtEl>
                                          <p:spTgt spid="33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33"/>
                                        </p:tgtEl>
                                        <p:attrNameLst>
                                          <p:attrName>style.visibility</p:attrName>
                                        </p:attrNameLst>
                                      </p:cBhvr>
                                      <p:to>
                                        <p:strVal val="visible"/>
                                      </p:to>
                                    </p:set>
                                    <p:animEffect transition="in" filter="fade">
                                      <p:cBhvr>
                                        <p:cTn id="93" dur="500"/>
                                        <p:tgtEl>
                                          <p:spTgt spid="33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34"/>
                                        </p:tgtEl>
                                        <p:attrNameLst>
                                          <p:attrName>style.visibility</p:attrName>
                                        </p:attrNameLst>
                                      </p:cBhvr>
                                      <p:to>
                                        <p:strVal val="visible"/>
                                      </p:to>
                                    </p:set>
                                    <p:animEffect transition="in" filter="fade">
                                      <p:cBhvr>
                                        <p:cTn id="96" dur="500"/>
                                        <p:tgtEl>
                                          <p:spTgt spid="33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35"/>
                                        </p:tgtEl>
                                        <p:attrNameLst>
                                          <p:attrName>style.visibility</p:attrName>
                                        </p:attrNameLst>
                                      </p:cBhvr>
                                      <p:to>
                                        <p:strVal val="visible"/>
                                      </p:to>
                                    </p:set>
                                    <p:animEffect transition="in" filter="fade">
                                      <p:cBhvr>
                                        <p:cTn id="99" dur="500"/>
                                        <p:tgtEl>
                                          <p:spTgt spid="33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36"/>
                                        </p:tgtEl>
                                        <p:attrNameLst>
                                          <p:attrName>style.visibility</p:attrName>
                                        </p:attrNameLst>
                                      </p:cBhvr>
                                      <p:to>
                                        <p:strVal val="visible"/>
                                      </p:to>
                                    </p:set>
                                    <p:animEffect transition="in" filter="fade">
                                      <p:cBhvr>
                                        <p:cTn id="102" dur="500"/>
                                        <p:tgtEl>
                                          <p:spTgt spid="33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37"/>
                                        </p:tgtEl>
                                        <p:attrNameLst>
                                          <p:attrName>style.visibility</p:attrName>
                                        </p:attrNameLst>
                                      </p:cBhvr>
                                      <p:to>
                                        <p:strVal val="visible"/>
                                      </p:to>
                                    </p:set>
                                    <p:animEffect transition="in" filter="fade">
                                      <p:cBhvr>
                                        <p:cTn id="105"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85" grpId="0"/>
      <p:bldP spid="86" grpId="0"/>
      <p:bldP spid="89" grpId="0"/>
      <p:bldP spid="95" grpId="0"/>
      <p:bldP spid="128" grpId="0"/>
      <p:bldP spid="131" grpId="0"/>
      <p:bldP spid="132" grpId="0"/>
      <p:bldP spid="135" grpId="0"/>
      <p:bldP spid="136" grpId="0"/>
      <p:bldP spid="140" grpId="0"/>
      <p:bldP spid="141" grpId="0"/>
      <p:bldP spid="143" grpId="0"/>
      <p:bldP spid="144" grpId="0"/>
      <p:bldP spid="300" grpId="0"/>
      <p:bldP spid="301" grpId="0"/>
      <p:bldP spid="302" grpId="0"/>
      <p:bldP spid="316" grpId="0" animBg="1"/>
      <p:bldP spid="317" grpId="0" animBg="1"/>
      <p:bldP spid="326" grpId="0" animBg="1"/>
      <p:bldP spid="327" grpId="0" animBg="1"/>
      <p:bldP spid="330" grpId="0" animBg="1"/>
      <p:bldP spid="331" grpId="0" animBg="1"/>
      <p:bldP spid="332" grpId="0" animBg="1"/>
      <p:bldP spid="333" grpId="0" animBg="1"/>
      <p:bldP spid="334" grpId="0" animBg="1"/>
      <p:bldP spid="335" grpId="0" animBg="1"/>
      <p:bldP spid="336" grpId="0" animBg="1"/>
      <p:bldP spid="33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133600"/>
            <a:ext cx="7315200" cy="3124200"/>
          </a:xfrm>
        </p:spPr>
        <p:txBody>
          <a:bodyPr/>
          <a:lstStyle/>
          <a:p>
            <a:r>
              <a:rPr lang="en-US" altLang="en-US" dirty="0" smtClean="0"/>
              <a:t>A1:	</a:t>
            </a:r>
            <a:br>
              <a:rPr lang="en-US" altLang="en-US" dirty="0" smtClean="0"/>
            </a:br>
            <a:r>
              <a:rPr lang="en-US" dirty="0">
                <a:solidFill>
                  <a:prstClr val="black"/>
                </a:solidFill>
              </a:rPr>
              <a:t>Compute the acid-test ratio and  explain its use it to assess </a:t>
            </a:r>
            <a:r>
              <a:rPr lang="en-US" dirty="0" smtClean="0">
                <a:solidFill>
                  <a:prstClr val="black"/>
                </a:solidFill>
              </a:rPr>
              <a:t>liquidity.</a:t>
            </a:r>
            <a:r>
              <a:rPr lang="en-US" dirty="0">
                <a:solidFill>
                  <a:prstClr val="black"/>
                </a:solidFill>
              </a:rPr>
              <a:t/>
            </a:r>
            <a:br>
              <a:rPr lang="en-US" dirty="0">
                <a:solidFill>
                  <a:prstClr val="black"/>
                </a:solidFill>
              </a:rPr>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857375"/>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14400" y="4857750"/>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58</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381000" y="4800600"/>
            <a:ext cx="8305800" cy="1197764"/>
          </a:xfrm>
          <a:prstGeom prst="rect">
            <a:avLst/>
          </a:prstGeom>
          <a:solidFill>
            <a:srgbClr val="F6E9B4"/>
          </a:solidFill>
          <a:ln w="25400">
            <a:solidFill>
              <a:schemeClr val="tx1"/>
            </a:solidFill>
            <a:miter lim="800000"/>
            <a:headEnd/>
            <a:tailEnd/>
          </a:ln>
          <a:effectLst>
            <a:outerShdw dist="35921" dir="2700000" algn="ctr" rotWithShape="0">
              <a:schemeClr val="tx1"/>
            </a:outerShdw>
          </a:effectLst>
        </p:spPr>
        <p:txBody>
          <a:bodyPr wrap="square" lIns="90488" tIns="44450" rIns="90488" bIns="44450">
            <a:spAutoFit/>
          </a:bodyPr>
          <a:lstStyle/>
          <a:p>
            <a:pPr algn="ctr">
              <a:defRPr/>
            </a:pPr>
            <a:r>
              <a:rPr lang="en-US" sz="2400" dirty="0">
                <a:solidFill>
                  <a:schemeClr val="accent2">
                    <a:lumMod val="50000"/>
                  </a:schemeClr>
                </a:solidFill>
                <a:latin typeface="Arial" charset="0"/>
              </a:rPr>
              <a:t>A common rule of thumb is the acid-test ratio should have a value of at least 1.0 to conclude a company is unlikely to face liquidity problems in the near future.</a:t>
            </a:r>
          </a:p>
        </p:txBody>
      </p:sp>
      <p:grpSp>
        <p:nvGrpSpPr>
          <p:cNvPr id="2" name="Group 4"/>
          <p:cNvGrpSpPr>
            <a:grpSpLocks/>
          </p:cNvGrpSpPr>
          <p:nvPr/>
        </p:nvGrpSpPr>
        <p:grpSpPr bwMode="auto">
          <a:xfrm>
            <a:off x="1101725" y="1752600"/>
            <a:ext cx="6705600" cy="1219200"/>
            <a:chOff x="768" y="853"/>
            <a:chExt cx="4224" cy="768"/>
          </a:xfrm>
          <a:solidFill>
            <a:schemeClr val="accent2">
              <a:lumMod val="75000"/>
            </a:schemeClr>
          </a:solidFill>
        </p:grpSpPr>
        <p:sp>
          <p:nvSpPr>
            <p:cNvPr id="89093" name="Rectangle 5"/>
            <p:cNvSpPr>
              <a:spLocks noChangeArrowheads="1"/>
            </p:cNvSpPr>
            <p:nvPr/>
          </p:nvSpPr>
          <p:spPr bwMode="auto">
            <a:xfrm>
              <a:off x="768" y="853"/>
              <a:ext cx="4224" cy="768"/>
            </a:xfrm>
            <a:prstGeom prst="rect">
              <a:avLst/>
            </a:prstGeom>
            <a:grpFill/>
            <a:ln w="9525">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sp>
          <p:nvSpPr>
            <p:cNvPr id="52237" name="Rectangle 6"/>
            <p:cNvSpPr>
              <a:spLocks noChangeArrowheads="1"/>
            </p:cNvSpPr>
            <p:nvPr/>
          </p:nvSpPr>
          <p:spPr bwMode="auto">
            <a:xfrm>
              <a:off x="2112" y="1041"/>
              <a:ext cx="267" cy="367"/>
            </a:xfrm>
            <a:prstGeom prst="rect">
              <a:avLst/>
            </a:prstGeom>
            <a:grpFill/>
            <a:ln w="12700">
              <a:noFill/>
              <a:miter lim="800000"/>
              <a:headEnd/>
              <a:tailEnd/>
            </a:ln>
          </p:spPr>
          <p:txBody>
            <a:bodyPr wrap="none" lIns="90488" tIns="44450" rIns="90488" bIns="44450">
              <a:spAutoFit/>
            </a:bodyPr>
            <a:lstStyle/>
            <a:p>
              <a:pPr>
                <a:defRPr/>
              </a:pPr>
              <a:r>
                <a:rPr lang="en-US" sz="3200" b="1" dirty="0">
                  <a:solidFill>
                    <a:schemeClr val="bg1"/>
                  </a:solidFill>
                  <a:latin typeface="Arial" charset="0"/>
                </a:rPr>
                <a:t>=</a:t>
              </a:r>
            </a:p>
          </p:txBody>
        </p:sp>
        <p:sp>
          <p:nvSpPr>
            <p:cNvPr id="89095" name="Rectangle 7"/>
            <p:cNvSpPr>
              <a:spLocks noChangeArrowheads="1"/>
            </p:cNvSpPr>
            <p:nvPr/>
          </p:nvSpPr>
          <p:spPr bwMode="auto">
            <a:xfrm>
              <a:off x="2456" y="888"/>
              <a:ext cx="2454" cy="677"/>
            </a:xfrm>
            <a:prstGeom prst="rect">
              <a:avLst/>
            </a:prstGeom>
            <a:grpFill/>
            <a:ln w="12700">
              <a:noFill/>
              <a:miter lim="800000"/>
              <a:headEnd/>
              <a:tailEnd/>
            </a:ln>
            <a:effectLst/>
          </p:spPr>
          <p:txBody>
            <a:bodyPr wrap="none" lIns="90488" tIns="44450" rIns="90488" bIns="44450">
              <a:spAutoFit/>
            </a:bodyPr>
            <a:lstStyle/>
            <a:p>
              <a:pPr algn="ctr">
                <a:defRPr/>
              </a:pPr>
              <a:r>
                <a:rPr lang="en-US" sz="3200" dirty="0">
                  <a:solidFill>
                    <a:schemeClr val="bg1"/>
                  </a:solidFill>
                  <a:effectLst>
                    <a:outerShdw blurRad="38100" dist="38100" dir="2700000" algn="tl">
                      <a:srgbClr val="000000"/>
                    </a:outerShdw>
                  </a:effectLst>
                  <a:latin typeface="Arial" charset="0"/>
                </a:rPr>
                <a:t>      Quick </a:t>
              </a:r>
              <a:r>
                <a:rPr lang="en-US" sz="3200" dirty="0" smtClean="0">
                  <a:solidFill>
                    <a:schemeClr val="bg1"/>
                  </a:solidFill>
                  <a:effectLst>
                    <a:outerShdw blurRad="38100" dist="38100" dir="2700000" algn="tl">
                      <a:srgbClr val="000000"/>
                    </a:outerShdw>
                  </a:effectLst>
                  <a:latin typeface="Arial" charset="0"/>
                </a:rPr>
                <a:t>assets      </a:t>
              </a:r>
              <a:endParaRPr lang="en-US" sz="3200" dirty="0">
                <a:solidFill>
                  <a:schemeClr val="bg1"/>
                </a:solidFill>
                <a:effectLst>
                  <a:outerShdw blurRad="38100" dist="38100" dir="2700000" algn="tl">
                    <a:srgbClr val="000000"/>
                  </a:outerShdw>
                </a:effectLst>
                <a:latin typeface="Arial" charset="0"/>
              </a:endParaRPr>
            </a:p>
            <a:p>
              <a:pPr algn="ctr">
                <a:defRPr/>
              </a:pPr>
              <a:r>
                <a:rPr lang="en-US" sz="3200" dirty="0">
                  <a:solidFill>
                    <a:schemeClr val="bg1"/>
                  </a:solidFill>
                  <a:effectLst>
                    <a:outerShdw blurRad="38100" dist="38100" dir="2700000" algn="tl">
                      <a:srgbClr val="000000"/>
                    </a:outerShdw>
                  </a:effectLst>
                  <a:latin typeface="Arial" charset="0"/>
                </a:rPr>
                <a:t>Current </a:t>
              </a:r>
              <a:r>
                <a:rPr lang="en-US" sz="3200" dirty="0" smtClean="0">
                  <a:solidFill>
                    <a:schemeClr val="bg1"/>
                  </a:solidFill>
                  <a:effectLst>
                    <a:outerShdw blurRad="38100" dist="38100" dir="2700000" algn="tl">
                      <a:srgbClr val="000000"/>
                    </a:outerShdw>
                  </a:effectLst>
                  <a:latin typeface="Arial" charset="0"/>
                </a:rPr>
                <a:t>liabilities</a:t>
              </a:r>
              <a:endParaRPr lang="en-US" sz="3200" dirty="0">
                <a:solidFill>
                  <a:schemeClr val="bg1"/>
                </a:solidFill>
                <a:effectLst>
                  <a:outerShdw blurRad="38100" dist="38100" dir="2700000" algn="tl">
                    <a:srgbClr val="000000"/>
                  </a:outerShdw>
                </a:effectLst>
                <a:latin typeface="Arial" charset="0"/>
              </a:endParaRPr>
            </a:p>
          </p:txBody>
        </p:sp>
        <p:sp>
          <p:nvSpPr>
            <p:cNvPr id="89096" name="Rectangle 8"/>
            <p:cNvSpPr>
              <a:spLocks noChangeArrowheads="1"/>
            </p:cNvSpPr>
            <p:nvPr/>
          </p:nvSpPr>
          <p:spPr bwMode="auto">
            <a:xfrm>
              <a:off x="818" y="888"/>
              <a:ext cx="1120" cy="677"/>
            </a:xfrm>
            <a:prstGeom prst="rect">
              <a:avLst/>
            </a:prstGeom>
            <a:grpFill/>
            <a:ln w="12700">
              <a:noFill/>
              <a:miter lim="800000"/>
              <a:headEnd/>
              <a:tailEnd/>
            </a:ln>
            <a:effectLst/>
          </p:spPr>
          <p:txBody>
            <a:bodyPr wrap="none" lIns="90488" tIns="44450" rIns="90488" bIns="44450">
              <a:spAutoFit/>
            </a:bodyPr>
            <a:lstStyle/>
            <a:p>
              <a:pPr algn="ctr">
                <a:defRPr/>
              </a:pPr>
              <a:r>
                <a:rPr lang="en-US" sz="3200" dirty="0" smtClean="0">
                  <a:solidFill>
                    <a:schemeClr val="bg1"/>
                  </a:solidFill>
                  <a:effectLst>
                    <a:outerShdw blurRad="38100" dist="38100" dir="2700000" algn="tl">
                      <a:srgbClr val="000000"/>
                    </a:outerShdw>
                  </a:effectLst>
                  <a:latin typeface="Arial" charset="0"/>
                </a:rPr>
                <a:t>Acid-test</a:t>
              </a:r>
              <a:endParaRPr lang="en-US" sz="3200" dirty="0">
                <a:solidFill>
                  <a:schemeClr val="bg1"/>
                </a:solidFill>
                <a:effectLst>
                  <a:outerShdw blurRad="38100" dist="38100" dir="2700000" algn="tl">
                    <a:srgbClr val="000000"/>
                  </a:outerShdw>
                </a:effectLst>
                <a:latin typeface="Arial" charset="0"/>
              </a:endParaRPr>
            </a:p>
            <a:p>
              <a:pPr algn="ctr">
                <a:defRPr/>
              </a:pPr>
              <a:r>
                <a:rPr lang="en-US" sz="3200" dirty="0" smtClean="0">
                  <a:solidFill>
                    <a:schemeClr val="bg1"/>
                  </a:solidFill>
                  <a:effectLst>
                    <a:outerShdw blurRad="38100" dist="38100" dir="2700000" algn="tl">
                      <a:srgbClr val="000000"/>
                    </a:outerShdw>
                  </a:effectLst>
                  <a:latin typeface="Arial" charset="0"/>
                </a:rPr>
                <a:t>ratio</a:t>
              </a:r>
              <a:endParaRPr lang="en-US" sz="3200" dirty="0">
                <a:solidFill>
                  <a:schemeClr val="bg1"/>
                </a:solidFill>
                <a:effectLst>
                  <a:outerShdw blurRad="38100" dist="38100" dir="2700000" algn="tl">
                    <a:srgbClr val="000000"/>
                  </a:outerShdw>
                </a:effectLst>
                <a:latin typeface="Arial" charset="0"/>
              </a:endParaRPr>
            </a:p>
          </p:txBody>
        </p:sp>
        <p:sp>
          <p:nvSpPr>
            <p:cNvPr id="89097" name="Line 9"/>
            <p:cNvSpPr>
              <a:spLocks noChangeShapeType="1"/>
            </p:cNvSpPr>
            <p:nvPr/>
          </p:nvSpPr>
          <p:spPr bwMode="auto">
            <a:xfrm>
              <a:off x="2533" y="1233"/>
              <a:ext cx="2352" cy="0"/>
            </a:xfrm>
            <a:prstGeom prst="line">
              <a:avLst/>
            </a:prstGeom>
            <a:grpFill/>
            <a:ln w="28575">
              <a:solidFill>
                <a:schemeClr val="bg1"/>
              </a:solidFill>
              <a:round/>
              <a:headEnd/>
              <a:tailEnd/>
            </a:ln>
            <a:effectLst>
              <a:outerShdw dist="28398" dir="1593903" algn="ctr" rotWithShape="0">
                <a:schemeClr val="hlink"/>
              </a:outerShdw>
            </a:effectLst>
          </p:spPr>
          <p:txBody>
            <a:bodyPr/>
            <a:lstStyle/>
            <a:p>
              <a:pPr>
                <a:defRPr/>
              </a:pPr>
              <a:endParaRPr lang="en-US" dirty="0">
                <a:latin typeface="Arial" charset="0"/>
              </a:endParaRPr>
            </a:p>
          </p:txBody>
        </p:sp>
      </p:grpSp>
      <p:sp>
        <p:nvSpPr>
          <p:cNvPr id="89099" name="Rectangle 11"/>
          <p:cNvSpPr>
            <a:spLocks noChangeArrowheads="1"/>
          </p:cNvSpPr>
          <p:nvPr/>
        </p:nvSpPr>
        <p:spPr bwMode="auto">
          <a:xfrm>
            <a:off x="475247" y="3437737"/>
            <a:ext cx="8305800" cy="914400"/>
          </a:xfrm>
          <a:prstGeom prst="rect">
            <a:avLst/>
          </a:prstGeom>
          <a:solidFill>
            <a:schemeClr val="accent2">
              <a:lumMod val="75000"/>
            </a:schemeClr>
          </a:solidFill>
          <a:ln w="9525">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p>
        </p:txBody>
      </p:sp>
      <p:sp>
        <p:nvSpPr>
          <p:cNvPr id="89100" name="Rectangle 12"/>
          <p:cNvSpPr>
            <a:spLocks noChangeArrowheads="1"/>
          </p:cNvSpPr>
          <p:nvPr/>
        </p:nvSpPr>
        <p:spPr bwMode="auto">
          <a:xfrm>
            <a:off x="648963" y="3556000"/>
            <a:ext cx="1380187" cy="828432"/>
          </a:xfrm>
          <a:prstGeom prst="rect">
            <a:avLst/>
          </a:prstGeom>
          <a:noFill/>
          <a:ln w="12700">
            <a:noFill/>
            <a:miter lim="800000"/>
            <a:headEnd/>
            <a:tailEnd/>
          </a:ln>
          <a:effectLst/>
        </p:spPr>
        <p:txBody>
          <a:bodyPr wrap="none" lIns="90488" tIns="44450" rIns="90488" bIns="44450">
            <a:spAutoFit/>
          </a:bodyPr>
          <a:lstStyle/>
          <a:p>
            <a:pPr algn="ctr">
              <a:defRPr/>
            </a:pPr>
            <a:r>
              <a:rPr lang="en-US" sz="2400" dirty="0" smtClean="0">
                <a:solidFill>
                  <a:schemeClr val="bg1"/>
                </a:solidFill>
              </a:rPr>
              <a:t>Acid-test</a:t>
            </a:r>
            <a:endParaRPr lang="en-US" sz="2400" dirty="0">
              <a:solidFill>
                <a:schemeClr val="bg1"/>
              </a:solidFill>
            </a:endParaRPr>
          </a:p>
          <a:p>
            <a:pPr algn="ctr">
              <a:defRPr/>
            </a:pPr>
            <a:r>
              <a:rPr lang="en-US" sz="2400" dirty="0" smtClean="0">
                <a:solidFill>
                  <a:schemeClr val="bg1"/>
                </a:solidFill>
              </a:rPr>
              <a:t>ratio</a:t>
            </a:r>
            <a:endParaRPr lang="en-US" sz="2400" dirty="0">
              <a:solidFill>
                <a:schemeClr val="bg1"/>
              </a:solidFill>
            </a:endParaRPr>
          </a:p>
        </p:txBody>
      </p:sp>
      <p:sp>
        <p:nvSpPr>
          <p:cNvPr id="89101" name="Rectangle 13"/>
          <p:cNvSpPr>
            <a:spLocks noChangeArrowheads="1"/>
          </p:cNvSpPr>
          <p:nvPr/>
        </p:nvSpPr>
        <p:spPr bwMode="auto">
          <a:xfrm>
            <a:off x="2159000" y="3738563"/>
            <a:ext cx="361950" cy="458787"/>
          </a:xfrm>
          <a:prstGeom prst="rect">
            <a:avLst/>
          </a:prstGeom>
          <a:noFill/>
          <a:ln w="12700">
            <a:noFill/>
            <a:miter lim="800000"/>
            <a:headEnd/>
            <a:tailEnd/>
          </a:ln>
          <a:effectLst/>
        </p:spPr>
        <p:txBody>
          <a:bodyPr wrap="none" lIns="90488" tIns="44450" rIns="90488" bIns="44450">
            <a:spAutoFit/>
          </a:bodyPr>
          <a:lstStyle/>
          <a:p>
            <a:pPr>
              <a:defRPr/>
            </a:pPr>
            <a:r>
              <a:rPr lang="en-US" sz="2400" dirty="0">
                <a:solidFill>
                  <a:schemeClr val="bg1"/>
                </a:solidFill>
                <a:effectLst>
                  <a:outerShdw blurRad="38100" dist="38100" dir="2700000" algn="tl">
                    <a:srgbClr val="C0C0C0"/>
                  </a:outerShdw>
                </a:effectLst>
              </a:rPr>
              <a:t>=</a:t>
            </a:r>
          </a:p>
        </p:txBody>
      </p:sp>
      <p:sp>
        <p:nvSpPr>
          <p:cNvPr id="89102" name="Rectangle 14"/>
          <p:cNvSpPr>
            <a:spLocks noChangeArrowheads="1"/>
          </p:cNvSpPr>
          <p:nvPr/>
        </p:nvSpPr>
        <p:spPr bwMode="auto">
          <a:xfrm>
            <a:off x="2068513" y="3497028"/>
            <a:ext cx="7142983" cy="828432"/>
          </a:xfrm>
          <a:prstGeom prst="rect">
            <a:avLst/>
          </a:prstGeom>
          <a:noFill/>
          <a:ln w="12700">
            <a:no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chemeClr val="bg1"/>
                </a:solidFill>
                <a:effectLst>
                  <a:outerShdw blurRad="38100" dist="38100" dir="2700000" algn="tl">
                    <a:srgbClr val="C0C0C0"/>
                  </a:outerShdw>
                </a:effectLst>
              </a:rPr>
              <a:t>    </a:t>
            </a:r>
            <a:r>
              <a:rPr lang="en-US" sz="2400" dirty="0">
                <a:solidFill>
                  <a:schemeClr val="bg1"/>
                </a:solidFill>
              </a:rPr>
              <a:t>Cash + </a:t>
            </a:r>
            <a:r>
              <a:rPr lang="en-US" sz="2400" dirty="0" smtClean="0">
                <a:solidFill>
                  <a:schemeClr val="bg1"/>
                </a:solidFill>
              </a:rPr>
              <a:t>Short-term </a:t>
            </a:r>
            <a:r>
              <a:rPr lang="en-US" sz="2400" dirty="0">
                <a:solidFill>
                  <a:schemeClr val="bg1"/>
                </a:solidFill>
              </a:rPr>
              <a:t>i</a:t>
            </a:r>
            <a:r>
              <a:rPr lang="en-US" sz="2400" dirty="0" smtClean="0">
                <a:solidFill>
                  <a:schemeClr val="bg1"/>
                </a:solidFill>
              </a:rPr>
              <a:t>nvestments </a:t>
            </a:r>
            <a:r>
              <a:rPr lang="en-US" sz="2400" dirty="0">
                <a:solidFill>
                  <a:schemeClr val="bg1"/>
                </a:solidFill>
              </a:rPr>
              <a:t>+ Receivables    </a:t>
            </a:r>
          </a:p>
          <a:p>
            <a:pPr algn="ctr">
              <a:defRPr/>
            </a:pPr>
            <a:r>
              <a:rPr lang="en-US" sz="2400" dirty="0">
                <a:solidFill>
                  <a:schemeClr val="bg1"/>
                </a:solidFill>
              </a:rPr>
              <a:t>Current </a:t>
            </a:r>
            <a:r>
              <a:rPr lang="en-US" sz="2400" dirty="0" smtClean="0">
                <a:solidFill>
                  <a:schemeClr val="bg1"/>
                </a:solidFill>
              </a:rPr>
              <a:t>liabilities</a:t>
            </a:r>
            <a:endParaRPr lang="en-US" sz="2400" dirty="0">
              <a:solidFill>
                <a:schemeClr val="bg1"/>
              </a:solidFill>
            </a:endParaRPr>
          </a:p>
        </p:txBody>
      </p:sp>
      <p:sp>
        <p:nvSpPr>
          <p:cNvPr id="218120" name="Line 15"/>
          <p:cNvSpPr>
            <a:spLocks noChangeShapeType="1"/>
          </p:cNvSpPr>
          <p:nvPr/>
        </p:nvSpPr>
        <p:spPr bwMode="auto">
          <a:xfrm>
            <a:off x="2540000" y="3962400"/>
            <a:ext cx="5638800" cy="0"/>
          </a:xfrm>
          <a:prstGeom prst="line">
            <a:avLst/>
          </a:prstGeom>
          <a:noFill/>
          <a:ln w="19050">
            <a:solidFill>
              <a:schemeClr val="bg1"/>
            </a:solidFill>
            <a:round/>
            <a:headEnd/>
            <a:tailEnd/>
          </a:ln>
          <a:effectLst>
            <a:outerShdw dist="28398" dir="1593903" algn="ctr" rotWithShape="0">
              <a:schemeClr val="hlink"/>
            </a:outerShdw>
          </a:effectLst>
        </p:spPr>
        <p:txBody>
          <a:bodyPr/>
          <a:lstStyle/>
          <a:p>
            <a:endParaRPr lang="en-US" dirty="0"/>
          </a:p>
        </p:txBody>
      </p:sp>
      <p:sp>
        <p:nvSpPr>
          <p:cNvPr id="218122" name="Rectangle 2"/>
          <p:cNvSpPr>
            <a:spLocks noGrp="1" noChangeArrowheads="1"/>
          </p:cNvSpPr>
          <p:nvPr>
            <p:ph type="title"/>
          </p:nvPr>
        </p:nvSpPr>
        <p:spPr>
          <a:xfrm>
            <a:off x="457200" y="457200"/>
            <a:ext cx="8229600" cy="1143000"/>
          </a:xfrm>
        </p:spPr>
        <p:txBody>
          <a:bodyPr/>
          <a:lstStyle/>
          <a:p>
            <a:r>
              <a:rPr lang="en-US" altLang="en-US" b="1" dirty="0" smtClean="0"/>
              <a:t>Acid-Test Ratio</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8" name="Slide Number Placeholder 17"/>
          <p:cNvSpPr>
            <a:spLocks noGrp="1"/>
          </p:cNvSpPr>
          <p:nvPr>
            <p:ph type="sldNum" sz="quarter" idx="12"/>
          </p:nvPr>
        </p:nvSpPr>
        <p:spPr/>
        <p:txBody>
          <a:bodyPr/>
          <a:lstStyle/>
          <a:p>
            <a:pPr>
              <a:defRPr/>
            </a:pPr>
            <a:fld id="{503C3CBC-2085-44FA-9ACE-00A0DEA6925A}" type="slidenum">
              <a:rPr lang="en-US" smtClean="0"/>
              <a:pPr>
                <a:defRPr/>
              </a:pPr>
              <a:t>59</a:t>
            </a:fld>
            <a:endParaRPr lang="en-US" dirty="0"/>
          </a:p>
        </p:txBody>
      </p:sp>
      <p:sp>
        <p:nvSpPr>
          <p:cNvPr id="19" name="Rounded Rectangle 1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solidFill>
                  <a:prstClr val="black"/>
                </a:solidFill>
              </a:rPr>
              <a:t>Compute the acid-test ratio and  explain its use it to assess </a:t>
            </a:r>
            <a:r>
              <a:rPr lang="en-US" sz="1100" dirty="0" smtClean="0">
                <a:solidFill>
                  <a:prstClr val="black"/>
                </a:solidFill>
              </a:rPr>
              <a:t>liquidity.</a:t>
            </a:r>
            <a:endParaRPr lang="en-US" sz="11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3" name="Picture 2"/>
          <p:cNvPicPr>
            <a:picLocks noChangeAspect="1" noChangeArrowheads="1"/>
          </p:cNvPicPr>
          <p:nvPr/>
        </p:nvPicPr>
        <p:blipFill>
          <a:blip r:embed="rId3" cstate="print"/>
          <a:srcRect/>
          <a:stretch>
            <a:fillRect/>
          </a:stretch>
        </p:blipFill>
        <p:spPr bwMode="auto">
          <a:xfrm>
            <a:off x="128337" y="2944297"/>
            <a:ext cx="8839200" cy="1238250"/>
          </a:xfrm>
          <a:prstGeom prst="rect">
            <a:avLst/>
          </a:prstGeom>
          <a:noFill/>
          <a:ln w="9525">
            <a:noFill/>
            <a:miter lim="800000"/>
            <a:headEnd/>
            <a:tailEnd/>
          </a:ln>
        </p:spPr>
      </p:pic>
      <p:sp>
        <p:nvSpPr>
          <p:cNvPr id="184324" name="Title 7"/>
          <p:cNvSpPr>
            <a:spLocks noGrp="1"/>
          </p:cNvSpPr>
          <p:nvPr>
            <p:ph type="title"/>
          </p:nvPr>
        </p:nvSpPr>
        <p:spPr>
          <a:xfrm>
            <a:off x="152400" y="771144"/>
            <a:ext cx="8839200" cy="609600"/>
          </a:xfrm>
        </p:spPr>
        <p:txBody>
          <a:bodyPr/>
          <a:lstStyle/>
          <a:p>
            <a:r>
              <a:rPr lang="en-US" altLang="en-US" b="1" dirty="0" smtClean="0"/>
              <a:t>Reporting Income for a Merchandiser</a:t>
            </a:r>
          </a:p>
        </p:txBody>
      </p:sp>
      <p:sp>
        <p:nvSpPr>
          <p:cNvPr id="15363" name="Rectangle 3"/>
          <p:cNvSpPr>
            <a:spLocks noGrp="1" noChangeArrowheads="1"/>
          </p:cNvSpPr>
          <p:nvPr>
            <p:ph type="body" idx="4294967295"/>
          </p:nvPr>
        </p:nvSpPr>
        <p:spPr>
          <a:xfrm>
            <a:off x="332874" y="1492819"/>
            <a:ext cx="8382000" cy="1447800"/>
          </a:xfrm>
          <a:solidFill>
            <a:schemeClr val="accent1">
              <a:lumMod val="20000"/>
              <a:lumOff val="80000"/>
            </a:schemeClr>
          </a:solidFill>
          <a:ln>
            <a:solidFill>
              <a:schemeClr val="tx1"/>
            </a:solidFill>
          </a:ln>
        </p:spPr>
        <p:txBody>
          <a:bodyPr lIns="90488" tIns="44450" rIns="90488" bIns="44450"/>
          <a:lstStyle/>
          <a:p>
            <a:pPr algn="ctr" eaLnBrk="1" hangingPunct="1">
              <a:spcBef>
                <a:spcPct val="5000"/>
              </a:spcBef>
              <a:buFont typeface="Wingdings" pitchFamily="-107" charset="2"/>
              <a:buNone/>
              <a:defRPr/>
            </a:pPr>
            <a:r>
              <a:rPr lang="en-US" sz="2400" b="1" dirty="0"/>
              <a:t>     </a:t>
            </a:r>
            <a:r>
              <a:rPr lang="en-US" b="1" dirty="0"/>
              <a:t>Merchandising companies sell </a:t>
            </a:r>
            <a:r>
              <a:rPr lang="en-US" b="1" dirty="0">
                <a:solidFill>
                  <a:srgbClr val="0033CC"/>
                </a:solidFill>
                <a:effectLst>
                  <a:outerShdw blurRad="38100" dist="38100" dir="2700000" algn="tl">
                    <a:srgbClr val="C0C0C0"/>
                  </a:outerShdw>
                </a:effectLst>
              </a:rPr>
              <a:t>products</a:t>
            </a:r>
            <a:r>
              <a:rPr lang="en-US" b="1" dirty="0"/>
              <a:t> to earn revenue</a:t>
            </a:r>
            <a:r>
              <a:rPr lang="en-US" b="1" dirty="0" smtClean="0"/>
              <a:t>. </a:t>
            </a:r>
            <a:endParaRPr lang="en-US" sz="2400" b="1" dirty="0" smtClean="0"/>
          </a:p>
          <a:p>
            <a:pPr algn="ctr" eaLnBrk="1" hangingPunct="1">
              <a:spcBef>
                <a:spcPct val="5000"/>
              </a:spcBef>
              <a:buFont typeface="Wingdings" pitchFamily="-107" charset="2"/>
              <a:buNone/>
              <a:defRPr/>
            </a:pPr>
            <a:r>
              <a:rPr lang="en-US" sz="2400" b="1" dirty="0" smtClean="0"/>
              <a:t>Examples</a:t>
            </a:r>
            <a:r>
              <a:rPr lang="en-US" sz="2400" b="1" dirty="0"/>
              <a:t>: sporting goods, clothing, and auto parts stores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503C3CBC-2085-44FA-9ACE-00A0DEA6925A}" type="slidenum">
              <a:rPr lang="en-US" smtClean="0"/>
              <a:pPr>
                <a:defRPr/>
              </a:pPr>
              <a:t>6</a:t>
            </a:fld>
            <a:endParaRPr lang="en-US" dirty="0"/>
          </a:p>
        </p:txBody>
      </p:sp>
      <p:sp>
        <p:nvSpPr>
          <p:cNvPr id="9" name="Rounded Rectangle 8"/>
          <p:cNvSpPr/>
          <p:nvPr/>
        </p:nvSpPr>
        <p:spPr>
          <a:xfrm>
            <a:off x="152400" y="6509982"/>
            <a:ext cx="7408460" cy="27023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Describe merchandise activities and identify income components for a merchandising </a:t>
            </a:r>
            <a:r>
              <a:rPr lang="en-US" sz="1100" dirty="0" smtClean="0">
                <a:solidFill>
                  <a:prstClr val="black"/>
                </a:solidFill>
              </a:rPr>
              <a:t>company.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TextBox 9"/>
          <p:cNvSpPr txBox="1"/>
          <p:nvPr/>
        </p:nvSpPr>
        <p:spPr>
          <a:xfrm>
            <a:off x="8077200" y="446441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5.2</a:t>
            </a:r>
            <a:endParaRPr lang="en-US" kern="0" dirty="0">
              <a:latin typeface="Berlin Sans FB" panose="020E0602020502020306" pitchFamily="34" charset="0"/>
            </a:endParaRPr>
          </a:p>
        </p:txBody>
      </p:sp>
      <p:pic>
        <p:nvPicPr>
          <p:cNvPr id="3" name="Picture 2"/>
          <p:cNvPicPr>
            <a:picLocks noChangeAspect="1"/>
          </p:cNvPicPr>
          <p:nvPr/>
        </p:nvPicPr>
        <p:blipFill>
          <a:blip r:embed="rId4"/>
          <a:stretch>
            <a:fillRect/>
          </a:stretch>
        </p:blipFill>
        <p:spPr>
          <a:xfrm>
            <a:off x="1010475" y="4172504"/>
            <a:ext cx="6537685" cy="21176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9" name="Rectangle 11"/>
          <p:cNvSpPr>
            <a:spLocks noChangeArrowheads="1"/>
          </p:cNvSpPr>
          <p:nvPr/>
        </p:nvSpPr>
        <p:spPr bwMode="auto">
          <a:xfrm>
            <a:off x="673026" y="2249108"/>
            <a:ext cx="8242374" cy="914400"/>
          </a:xfrm>
          <a:prstGeom prst="rect">
            <a:avLst/>
          </a:prstGeom>
          <a:solidFill>
            <a:schemeClr val="accent2">
              <a:lumMod val="75000"/>
            </a:schemeClr>
          </a:solidFill>
          <a:ln w="9525">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p>
        </p:txBody>
      </p:sp>
      <p:sp>
        <p:nvSpPr>
          <p:cNvPr id="89100" name="Rectangle 12"/>
          <p:cNvSpPr>
            <a:spLocks noChangeArrowheads="1"/>
          </p:cNvSpPr>
          <p:nvPr/>
        </p:nvSpPr>
        <p:spPr bwMode="auto">
          <a:xfrm>
            <a:off x="751751" y="2255519"/>
            <a:ext cx="1380187" cy="828432"/>
          </a:xfrm>
          <a:prstGeom prst="rect">
            <a:avLst/>
          </a:prstGeom>
          <a:noFill/>
          <a:ln w="12700">
            <a:noFill/>
            <a:miter lim="800000"/>
            <a:headEnd/>
            <a:tailEnd/>
          </a:ln>
          <a:effectLst/>
        </p:spPr>
        <p:txBody>
          <a:bodyPr wrap="none" lIns="90488" tIns="44450" rIns="90488" bIns="44450">
            <a:spAutoFit/>
          </a:bodyPr>
          <a:lstStyle/>
          <a:p>
            <a:pPr algn="ctr">
              <a:defRPr/>
            </a:pPr>
            <a:r>
              <a:rPr lang="en-US" sz="2400" dirty="0" smtClean="0">
                <a:solidFill>
                  <a:schemeClr val="bg1"/>
                </a:solidFill>
              </a:rPr>
              <a:t>Acid-test</a:t>
            </a:r>
            <a:endParaRPr lang="en-US" sz="2400" dirty="0">
              <a:solidFill>
                <a:schemeClr val="bg1"/>
              </a:solidFill>
            </a:endParaRPr>
          </a:p>
          <a:p>
            <a:pPr algn="ctr">
              <a:defRPr/>
            </a:pPr>
            <a:r>
              <a:rPr lang="en-US" sz="2400" dirty="0" smtClean="0">
                <a:solidFill>
                  <a:schemeClr val="bg1"/>
                </a:solidFill>
              </a:rPr>
              <a:t>ratio</a:t>
            </a:r>
            <a:endParaRPr lang="en-US" sz="2400" dirty="0">
              <a:solidFill>
                <a:schemeClr val="bg1"/>
              </a:solidFill>
            </a:endParaRPr>
          </a:p>
        </p:txBody>
      </p:sp>
      <p:sp>
        <p:nvSpPr>
          <p:cNvPr id="89101" name="Rectangle 13"/>
          <p:cNvSpPr>
            <a:spLocks noChangeArrowheads="1"/>
          </p:cNvSpPr>
          <p:nvPr/>
        </p:nvSpPr>
        <p:spPr bwMode="auto">
          <a:xfrm>
            <a:off x="2222426" y="2499933"/>
            <a:ext cx="361950" cy="458787"/>
          </a:xfrm>
          <a:prstGeom prst="rect">
            <a:avLst/>
          </a:prstGeom>
          <a:noFill/>
          <a:ln w="12700">
            <a:noFill/>
            <a:miter lim="800000"/>
            <a:headEnd/>
            <a:tailEnd/>
          </a:ln>
          <a:effectLst/>
        </p:spPr>
        <p:txBody>
          <a:bodyPr wrap="none" lIns="90488" tIns="44450" rIns="90488" bIns="44450">
            <a:spAutoFit/>
          </a:bodyPr>
          <a:lstStyle/>
          <a:p>
            <a:pPr>
              <a:defRPr/>
            </a:pPr>
            <a:r>
              <a:rPr lang="en-US" sz="2400" dirty="0">
                <a:solidFill>
                  <a:schemeClr val="bg1"/>
                </a:solidFill>
                <a:effectLst>
                  <a:outerShdw blurRad="38100" dist="38100" dir="2700000" algn="tl">
                    <a:srgbClr val="C0C0C0"/>
                  </a:outerShdw>
                </a:effectLst>
              </a:rPr>
              <a:t>=</a:t>
            </a:r>
          </a:p>
        </p:txBody>
      </p:sp>
      <p:sp>
        <p:nvSpPr>
          <p:cNvPr id="89102" name="Rectangle 14"/>
          <p:cNvSpPr>
            <a:spLocks noChangeArrowheads="1"/>
          </p:cNvSpPr>
          <p:nvPr/>
        </p:nvSpPr>
        <p:spPr bwMode="auto">
          <a:xfrm>
            <a:off x="2131938" y="2267649"/>
            <a:ext cx="7142983" cy="828432"/>
          </a:xfrm>
          <a:prstGeom prst="rect">
            <a:avLst/>
          </a:prstGeom>
          <a:noFill/>
          <a:ln w="12700">
            <a:no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chemeClr val="bg1"/>
                </a:solidFill>
                <a:effectLst>
                  <a:outerShdw blurRad="38100" dist="38100" dir="2700000" algn="tl">
                    <a:srgbClr val="C0C0C0"/>
                  </a:outerShdw>
                </a:effectLst>
              </a:rPr>
              <a:t>    </a:t>
            </a:r>
            <a:r>
              <a:rPr lang="en-US" sz="2400" dirty="0">
                <a:solidFill>
                  <a:schemeClr val="bg1"/>
                </a:solidFill>
              </a:rPr>
              <a:t>Cash + </a:t>
            </a:r>
            <a:r>
              <a:rPr lang="en-US" sz="2400" dirty="0" smtClean="0">
                <a:solidFill>
                  <a:schemeClr val="bg1"/>
                </a:solidFill>
              </a:rPr>
              <a:t>Short-term </a:t>
            </a:r>
            <a:r>
              <a:rPr lang="en-US" sz="2400" dirty="0">
                <a:solidFill>
                  <a:schemeClr val="bg1"/>
                </a:solidFill>
              </a:rPr>
              <a:t>i</a:t>
            </a:r>
            <a:r>
              <a:rPr lang="en-US" sz="2400" dirty="0" smtClean="0">
                <a:solidFill>
                  <a:schemeClr val="bg1"/>
                </a:solidFill>
              </a:rPr>
              <a:t>nvestments </a:t>
            </a:r>
            <a:r>
              <a:rPr lang="en-US" sz="2400" dirty="0">
                <a:solidFill>
                  <a:schemeClr val="bg1"/>
                </a:solidFill>
              </a:rPr>
              <a:t>+ Receivables    </a:t>
            </a:r>
          </a:p>
          <a:p>
            <a:pPr algn="ctr">
              <a:defRPr/>
            </a:pPr>
            <a:r>
              <a:rPr lang="en-US" sz="2400" dirty="0">
                <a:solidFill>
                  <a:schemeClr val="bg1"/>
                </a:solidFill>
              </a:rPr>
              <a:t>Current </a:t>
            </a:r>
            <a:r>
              <a:rPr lang="en-US" sz="2400" dirty="0" smtClean="0">
                <a:solidFill>
                  <a:schemeClr val="bg1"/>
                </a:solidFill>
              </a:rPr>
              <a:t>liabilities</a:t>
            </a:r>
            <a:endParaRPr lang="en-US" sz="2400" dirty="0">
              <a:solidFill>
                <a:schemeClr val="bg1"/>
              </a:solidFill>
            </a:endParaRPr>
          </a:p>
        </p:txBody>
      </p:sp>
      <p:sp>
        <p:nvSpPr>
          <p:cNvPr id="218120" name="Line 15"/>
          <p:cNvSpPr>
            <a:spLocks noChangeShapeType="1"/>
          </p:cNvSpPr>
          <p:nvPr/>
        </p:nvSpPr>
        <p:spPr bwMode="auto">
          <a:xfrm>
            <a:off x="2895600" y="2743200"/>
            <a:ext cx="5638800" cy="0"/>
          </a:xfrm>
          <a:prstGeom prst="line">
            <a:avLst/>
          </a:prstGeom>
          <a:noFill/>
          <a:ln w="19050">
            <a:solidFill>
              <a:schemeClr val="bg1"/>
            </a:solidFill>
            <a:round/>
            <a:headEnd/>
            <a:tailEnd/>
          </a:ln>
          <a:effectLst>
            <a:outerShdw dist="28398" dir="1593903" algn="ctr" rotWithShape="0">
              <a:schemeClr val="hlink"/>
            </a:outerShdw>
          </a:effectLst>
        </p:spPr>
        <p:txBody>
          <a:bodyPr/>
          <a:lstStyle/>
          <a:p>
            <a:endParaRPr lang="en-US" dirty="0"/>
          </a:p>
        </p:txBody>
      </p:sp>
      <p:sp>
        <p:nvSpPr>
          <p:cNvPr id="218122" name="Rectangle 2"/>
          <p:cNvSpPr>
            <a:spLocks noGrp="1" noChangeArrowheads="1"/>
          </p:cNvSpPr>
          <p:nvPr>
            <p:ph type="title"/>
          </p:nvPr>
        </p:nvSpPr>
        <p:spPr>
          <a:xfrm>
            <a:off x="457200" y="711071"/>
            <a:ext cx="8229600" cy="1143000"/>
          </a:xfrm>
        </p:spPr>
        <p:txBody>
          <a:bodyPr/>
          <a:lstStyle/>
          <a:p>
            <a:r>
              <a:rPr lang="en-US" altLang="en-US" b="1" dirty="0" smtClean="0"/>
              <a:t>Acid-Test Ratio</a:t>
            </a:r>
            <a:br>
              <a:rPr lang="en-US" altLang="en-US" b="1" dirty="0" smtClean="0"/>
            </a:br>
            <a:r>
              <a:rPr lang="en-US" altLang="en-US" b="1" dirty="0" err="1" smtClean="0"/>
              <a:t>JCPenney</a:t>
            </a:r>
            <a:endParaRPr lang="en-US" altLang="en-US" b="1" dirty="0" smtClean="0"/>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8" name="Slide Number Placeholder 17"/>
          <p:cNvSpPr>
            <a:spLocks noGrp="1"/>
          </p:cNvSpPr>
          <p:nvPr>
            <p:ph type="sldNum" sz="quarter" idx="12"/>
          </p:nvPr>
        </p:nvSpPr>
        <p:spPr/>
        <p:txBody>
          <a:bodyPr/>
          <a:lstStyle/>
          <a:p>
            <a:pPr>
              <a:defRPr/>
            </a:pPr>
            <a:fld id="{503C3CBC-2085-44FA-9ACE-00A0DEA6925A}" type="slidenum">
              <a:rPr lang="en-US" smtClean="0"/>
              <a:pPr>
                <a:defRPr/>
              </a:pPr>
              <a:t>60</a:t>
            </a:fld>
            <a:endParaRPr lang="en-US" dirty="0"/>
          </a:p>
        </p:txBody>
      </p:sp>
      <p:sp>
        <p:nvSpPr>
          <p:cNvPr id="19" name="Rounded Rectangle 18"/>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solidFill>
                  <a:prstClr val="black"/>
                </a:solidFill>
              </a:rPr>
              <a:t>Compute the acid-test ratio and  explain its use it to assess </a:t>
            </a:r>
            <a:r>
              <a:rPr lang="en-US" sz="1100" dirty="0" smtClean="0">
                <a:solidFill>
                  <a:prstClr val="black"/>
                </a:solidFill>
              </a:rPr>
              <a:t>liquidity.</a:t>
            </a:r>
            <a:endParaRPr lang="en-US" sz="1100" dirty="0">
              <a:solidFill>
                <a:prstClr val="black"/>
              </a:solidFill>
              <a:latin typeface="Calibri"/>
            </a:endParaRPr>
          </a:p>
        </p:txBody>
      </p:sp>
      <p:sp>
        <p:nvSpPr>
          <p:cNvPr id="20" name="TextBox 19"/>
          <p:cNvSpPr txBox="1"/>
          <p:nvPr/>
        </p:nvSpPr>
        <p:spPr>
          <a:xfrm>
            <a:off x="7686418" y="96453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5.17</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990600" y="3389089"/>
            <a:ext cx="7303159" cy="2356929"/>
          </a:xfrm>
          <a:prstGeom prst="rect">
            <a:avLst/>
          </a:prstGeom>
        </p:spPr>
      </p:pic>
    </p:spTree>
    <p:extLst>
      <p:ext uri="{BB962C8B-B14F-4D97-AF65-F5344CB8AC3E}">
        <p14:creationId xmlns:p14="http://schemas.microsoft.com/office/powerpoint/2010/main" val="42955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057400"/>
            <a:ext cx="7315200" cy="3124200"/>
          </a:xfrm>
        </p:spPr>
        <p:txBody>
          <a:bodyPr/>
          <a:lstStyle/>
          <a:p>
            <a:r>
              <a:rPr lang="en-US" altLang="en-US" dirty="0" smtClean="0"/>
              <a:t/>
            </a:r>
            <a:br>
              <a:rPr lang="en-US" altLang="en-US" dirty="0" smtClean="0"/>
            </a:br>
            <a:r>
              <a:rPr lang="en-US" altLang="en-US" dirty="0" smtClean="0"/>
              <a:t> A2:	</a:t>
            </a:r>
            <a:br>
              <a:rPr lang="en-US" altLang="en-US" dirty="0" smtClean="0"/>
            </a:br>
            <a:r>
              <a:rPr lang="en-US" dirty="0">
                <a:solidFill>
                  <a:prstClr val="black"/>
                </a:solidFill>
              </a:rPr>
              <a:t>Compute the gross margin ratio and explain its use to assess </a:t>
            </a:r>
            <a:r>
              <a:rPr lang="en-US" dirty="0" smtClean="0">
                <a:solidFill>
                  <a:prstClr val="black"/>
                </a:solidFill>
              </a:rPr>
              <a:t>profitability.</a:t>
            </a:r>
            <a:r>
              <a:rPr lang="en-US" b="1" dirty="0">
                <a:solidFill>
                  <a:prstClr val="black"/>
                </a:solidFill>
              </a:rPr>
              <a:t/>
            </a:r>
            <a:br>
              <a:rPr lang="en-US" b="1" dirty="0">
                <a:solidFill>
                  <a:prstClr val="black"/>
                </a:solidFill>
              </a:rPr>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810126" y="1749822"/>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34453" y="4953000"/>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61</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759502" y="3362158"/>
            <a:ext cx="6794500" cy="951543"/>
          </a:xfrm>
          <a:prstGeom prst="rect">
            <a:avLst/>
          </a:prstGeom>
          <a:solidFill>
            <a:schemeClr val="accent2">
              <a:lumMod val="7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800" dirty="0">
                <a:solidFill>
                  <a:schemeClr val="bg1"/>
                </a:solidFill>
                <a:effectLst>
                  <a:outerShdw blurRad="38100" dist="38100" dir="2700000" algn="tl">
                    <a:srgbClr val="000000">
                      <a:alpha val="43137"/>
                    </a:srgbClr>
                  </a:outerShdw>
                </a:effectLst>
                <a:latin typeface="Arial" charset="0"/>
              </a:rPr>
              <a:t>Percentage of dollar sales available to cover expenses and provide a profit.</a:t>
            </a:r>
          </a:p>
        </p:txBody>
      </p:sp>
      <p:grpSp>
        <p:nvGrpSpPr>
          <p:cNvPr id="2" name="Group 5"/>
          <p:cNvGrpSpPr>
            <a:grpSpLocks/>
          </p:cNvGrpSpPr>
          <p:nvPr/>
        </p:nvGrpSpPr>
        <p:grpSpPr bwMode="auto">
          <a:xfrm>
            <a:off x="381000" y="1524000"/>
            <a:ext cx="8382000" cy="1600200"/>
            <a:chOff x="240" y="960"/>
            <a:chExt cx="5280" cy="1008"/>
          </a:xfrm>
          <a:effectLst>
            <a:outerShdw blurRad="50800" dist="38100" dir="2700000" algn="tl" rotWithShape="0">
              <a:prstClr val="black">
                <a:alpha val="40000"/>
              </a:prstClr>
            </a:outerShdw>
          </a:effectLst>
        </p:grpSpPr>
        <p:sp>
          <p:nvSpPr>
            <p:cNvPr id="91142" name="Rectangle 6"/>
            <p:cNvSpPr>
              <a:spLocks noChangeArrowheads="1"/>
            </p:cNvSpPr>
            <p:nvPr/>
          </p:nvSpPr>
          <p:spPr bwMode="auto">
            <a:xfrm>
              <a:off x="240" y="960"/>
              <a:ext cx="5280" cy="1008"/>
            </a:xfrm>
            <a:prstGeom prst="rect">
              <a:avLst/>
            </a:prstGeom>
            <a:solidFill>
              <a:srgbClr val="F6E9B4"/>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sp>
          <p:nvSpPr>
            <p:cNvPr id="28679" name="Rectangle 7"/>
            <p:cNvSpPr>
              <a:spLocks noChangeArrowheads="1"/>
            </p:cNvSpPr>
            <p:nvPr/>
          </p:nvSpPr>
          <p:spPr bwMode="auto">
            <a:xfrm>
              <a:off x="279" y="1001"/>
              <a:ext cx="854" cy="929"/>
            </a:xfrm>
            <a:prstGeom prst="rect">
              <a:avLst/>
            </a:prstGeom>
            <a:solidFill>
              <a:srgbClr val="F6E9B4"/>
            </a:solidFill>
            <a:ln w="12700">
              <a:noFill/>
              <a:miter lim="800000"/>
              <a:headEnd/>
              <a:tailEnd/>
            </a:ln>
          </p:spPr>
          <p:txBody>
            <a:bodyPr wrap="none" lIns="90488" tIns="44450" rIns="90488" bIns="44450">
              <a:spAutoFit/>
            </a:bodyPr>
            <a:lstStyle/>
            <a:p>
              <a:pPr>
                <a:defRPr/>
              </a:pPr>
              <a:r>
                <a:rPr lang="en-US" sz="3000" dirty="0">
                  <a:solidFill>
                    <a:srgbClr val="663300"/>
                  </a:solidFill>
                  <a:latin typeface="Arial" charset="0"/>
                </a:rPr>
                <a:t>Gross</a:t>
              </a:r>
            </a:p>
            <a:p>
              <a:pPr>
                <a:defRPr/>
              </a:pPr>
              <a:r>
                <a:rPr lang="en-US" sz="3000" dirty="0">
                  <a:solidFill>
                    <a:srgbClr val="663300"/>
                  </a:solidFill>
                  <a:latin typeface="Arial" charset="0"/>
                </a:rPr>
                <a:t>m</a:t>
              </a:r>
              <a:r>
                <a:rPr lang="en-US" sz="3000" dirty="0" smtClean="0">
                  <a:solidFill>
                    <a:srgbClr val="663300"/>
                  </a:solidFill>
                  <a:latin typeface="Arial" charset="0"/>
                </a:rPr>
                <a:t>argin</a:t>
              </a:r>
              <a:endParaRPr lang="en-US" sz="3000" dirty="0">
                <a:solidFill>
                  <a:srgbClr val="663300"/>
                </a:solidFill>
                <a:latin typeface="Arial" charset="0"/>
              </a:endParaRPr>
            </a:p>
            <a:p>
              <a:pPr>
                <a:defRPr/>
              </a:pPr>
              <a:r>
                <a:rPr lang="en-US" sz="3000" dirty="0" smtClean="0">
                  <a:solidFill>
                    <a:srgbClr val="663300"/>
                  </a:solidFill>
                  <a:latin typeface="Arial" charset="0"/>
                </a:rPr>
                <a:t>ratio</a:t>
              </a:r>
              <a:endParaRPr lang="en-US" sz="3000" dirty="0">
                <a:solidFill>
                  <a:srgbClr val="663300"/>
                </a:solidFill>
                <a:latin typeface="Arial" charset="0"/>
              </a:endParaRPr>
            </a:p>
          </p:txBody>
        </p:sp>
        <p:sp>
          <p:nvSpPr>
            <p:cNvPr id="91144" name="Rectangle 8"/>
            <p:cNvSpPr>
              <a:spLocks noChangeArrowheads="1"/>
            </p:cNvSpPr>
            <p:nvPr/>
          </p:nvSpPr>
          <p:spPr bwMode="auto">
            <a:xfrm>
              <a:off x="1296" y="1145"/>
              <a:ext cx="4166" cy="632"/>
            </a:xfrm>
            <a:prstGeom prst="rect">
              <a:avLst/>
            </a:prstGeom>
            <a:solidFill>
              <a:srgbClr val="F6E9B4"/>
            </a:solidFill>
            <a:ln w="12700">
              <a:noFill/>
              <a:miter lim="800000"/>
              <a:headEnd/>
              <a:tailEnd/>
            </a:ln>
            <a:effectLst/>
          </p:spPr>
          <p:txBody>
            <a:bodyPr lIns="90488" tIns="44450" rIns="90488" bIns="44450">
              <a:spAutoFit/>
            </a:bodyPr>
            <a:lstStyle/>
            <a:p>
              <a:pPr algn="ctr">
                <a:defRPr/>
              </a:pPr>
              <a:r>
                <a:rPr lang="en-US" sz="3000" dirty="0">
                  <a:solidFill>
                    <a:srgbClr val="663300"/>
                  </a:solidFill>
                  <a:effectLst>
                    <a:outerShdw blurRad="38100" dist="38100" dir="2700000" algn="tl">
                      <a:srgbClr val="000000"/>
                    </a:outerShdw>
                  </a:effectLst>
                  <a:latin typeface="Arial" charset="0"/>
                </a:rPr>
                <a:t>    </a:t>
              </a:r>
              <a:r>
                <a:rPr lang="en-US" sz="3000" dirty="0">
                  <a:solidFill>
                    <a:srgbClr val="663300"/>
                  </a:solidFill>
                  <a:latin typeface="Arial" charset="0"/>
                </a:rPr>
                <a:t>Net </a:t>
              </a:r>
              <a:r>
                <a:rPr lang="en-US" sz="3000" dirty="0" smtClean="0">
                  <a:solidFill>
                    <a:srgbClr val="663300"/>
                  </a:solidFill>
                  <a:latin typeface="Arial" charset="0"/>
                </a:rPr>
                <a:t>sales  </a:t>
              </a:r>
              <a:r>
                <a:rPr lang="en-US" sz="3000" dirty="0">
                  <a:solidFill>
                    <a:srgbClr val="663300"/>
                  </a:solidFill>
                  <a:latin typeface="Arial" charset="0"/>
                </a:rPr>
                <a:t>-  Cost of </a:t>
              </a:r>
              <a:r>
                <a:rPr lang="en-US" sz="3000" dirty="0" smtClean="0">
                  <a:solidFill>
                    <a:srgbClr val="663300"/>
                  </a:solidFill>
                  <a:latin typeface="Arial" charset="0"/>
                </a:rPr>
                <a:t>goods sold</a:t>
              </a:r>
              <a:r>
                <a:rPr lang="en-US" sz="3000" u="sng" dirty="0" smtClean="0">
                  <a:solidFill>
                    <a:srgbClr val="663300"/>
                  </a:solidFill>
                  <a:effectLst>
                    <a:outerShdw blurRad="38100" dist="38100" dir="2700000" algn="tl">
                      <a:srgbClr val="000000"/>
                    </a:outerShdw>
                  </a:effectLst>
                  <a:latin typeface="Arial" charset="0"/>
                </a:rPr>
                <a:t>   </a:t>
              </a:r>
              <a:endParaRPr lang="en-US" sz="3000" dirty="0">
                <a:solidFill>
                  <a:srgbClr val="663300"/>
                </a:solidFill>
                <a:effectLst>
                  <a:outerShdw blurRad="38100" dist="38100" dir="2700000" algn="tl">
                    <a:srgbClr val="000000"/>
                  </a:outerShdw>
                </a:effectLst>
                <a:latin typeface="Arial" charset="0"/>
              </a:endParaRPr>
            </a:p>
            <a:p>
              <a:pPr algn="ctr">
                <a:defRPr/>
              </a:pPr>
              <a:r>
                <a:rPr lang="en-US" sz="3000" dirty="0">
                  <a:solidFill>
                    <a:srgbClr val="663300"/>
                  </a:solidFill>
                  <a:latin typeface="Arial" charset="0"/>
                </a:rPr>
                <a:t>Net </a:t>
              </a:r>
              <a:r>
                <a:rPr lang="en-US" sz="3000" dirty="0" smtClean="0">
                  <a:solidFill>
                    <a:srgbClr val="663300"/>
                  </a:solidFill>
                  <a:latin typeface="Arial" charset="0"/>
                </a:rPr>
                <a:t>sales</a:t>
              </a:r>
              <a:endParaRPr lang="en-US" sz="3000" dirty="0">
                <a:solidFill>
                  <a:srgbClr val="663300"/>
                </a:solidFill>
                <a:latin typeface="Arial" charset="0"/>
              </a:endParaRPr>
            </a:p>
          </p:txBody>
        </p:sp>
        <p:sp>
          <p:nvSpPr>
            <p:cNvPr id="28681" name="Rectangle 9"/>
            <p:cNvSpPr>
              <a:spLocks noChangeArrowheads="1"/>
            </p:cNvSpPr>
            <p:nvPr/>
          </p:nvSpPr>
          <p:spPr bwMode="auto">
            <a:xfrm>
              <a:off x="1191" y="1289"/>
              <a:ext cx="260" cy="344"/>
            </a:xfrm>
            <a:prstGeom prst="rect">
              <a:avLst/>
            </a:prstGeom>
            <a:solidFill>
              <a:srgbClr val="F6E9B4"/>
            </a:solidFill>
            <a:ln w="12700">
              <a:noFill/>
              <a:miter lim="800000"/>
              <a:headEnd/>
              <a:tailEnd/>
            </a:ln>
          </p:spPr>
          <p:txBody>
            <a:bodyPr wrap="none" lIns="90488" tIns="44450" rIns="90488" bIns="44450">
              <a:spAutoFit/>
            </a:bodyPr>
            <a:lstStyle/>
            <a:p>
              <a:pPr>
                <a:defRPr/>
              </a:pPr>
              <a:r>
                <a:rPr lang="en-US" sz="3000" b="1" dirty="0">
                  <a:solidFill>
                    <a:srgbClr val="663300"/>
                  </a:solidFill>
                  <a:latin typeface="Comic Sans MS" pitchFamily="66" charset="0"/>
                </a:rPr>
                <a:t>=</a:t>
              </a:r>
            </a:p>
          </p:txBody>
        </p:sp>
        <p:sp>
          <p:nvSpPr>
            <p:cNvPr id="28682" name="Line 10"/>
            <p:cNvSpPr>
              <a:spLocks noChangeShapeType="1"/>
            </p:cNvSpPr>
            <p:nvPr/>
          </p:nvSpPr>
          <p:spPr bwMode="auto">
            <a:xfrm>
              <a:off x="1552" y="1466"/>
              <a:ext cx="3840" cy="0"/>
            </a:xfrm>
            <a:prstGeom prst="line">
              <a:avLst/>
            </a:prstGeom>
            <a:noFill/>
            <a:ln w="28575">
              <a:solidFill>
                <a:srgbClr val="663300"/>
              </a:solidFill>
              <a:round/>
              <a:headEnd/>
              <a:tailEnd/>
            </a:ln>
          </p:spPr>
          <p:txBody>
            <a:bodyPr/>
            <a:lstStyle/>
            <a:p>
              <a:pPr>
                <a:defRPr/>
              </a:pPr>
              <a:endParaRPr lang="en-US" dirty="0">
                <a:latin typeface="Arial" charset="0"/>
              </a:endParaRPr>
            </a:p>
          </p:txBody>
        </p:sp>
      </p:grpSp>
      <p:sp>
        <p:nvSpPr>
          <p:cNvPr id="219140" name="Rectangle 2"/>
          <p:cNvSpPr>
            <a:spLocks noGrp="1" noChangeArrowheads="1"/>
          </p:cNvSpPr>
          <p:nvPr>
            <p:ph type="title"/>
          </p:nvPr>
        </p:nvSpPr>
        <p:spPr>
          <a:xfrm>
            <a:off x="457200" y="381000"/>
            <a:ext cx="8229600" cy="1036638"/>
          </a:xfrm>
        </p:spPr>
        <p:txBody>
          <a:bodyPr/>
          <a:lstStyle/>
          <a:p>
            <a:r>
              <a:rPr lang="en-US" altLang="en-US" b="1" dirty="0" smtClean="0"/>
              <a:t>Gross Margin Ratio</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11"/>
          <p:cNvSpPr>
            <a:spLocks noGrp="1"/>
          </p:cNvSpPr>
          <p:nvPr>
            <p:ph type="sldNum" sz="quarter" idx="12"/>
          </p:nvPr>
        </p:nvSpPr>
        <p:spPr/>
        <p:txBody>
          <a:bodyPr/>
          <a:lstStyle/>
          <a:p>
            <a:pPr>
              <a:defRPr/>
            </a:pPr>
            <a:fld id="{503C3CBC-2085-44FA-9ACE-00A0DEA6925A}" type="slidenum">
              <a:rPr lang="en-US" smtClean="0"/>
              <a:pPr>
                <a:defRPr/>
              </a:pPr>
              <a:t>62</a:t>
            </a:fld>
            <a:endParaRPr lang="en-US" dirty="0"/>
          </a:p>
        </p:txBody>
      </p:sp>
      <p:sp>
        <p:nvSpPr>
          <p:cNvPr id="13" name="Rounded Rectangle 12"/>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A2: </a:t>
            </a:r>
            <a:r>
              <a:rPr lang="en-US" sz="1100" dirty="0">
                <a:solidFill>
                  <a:prstClr val="black"/>
                </a:solidFill>
              </a:rPr>
              <a:t>Compute the gross margin ratio and explain its use to assess </a:t>
            </a:r>
            <a:r>
              <a:rPr lang="en-US" sz="1100" dirty="0" smtClean="0">
                <a:solidFill>
                  <a:prstClr val="black"/>
                </a:solidFill>
              </a:rPr>
              <a:t>profitability.</a:t>
            </a:r>
            <a:endParaRPr lang="en-US" sz="1100" dirty="0">
              <a:solidFill>
                <a:prstClr val="black"/>
              </a:solidFill>
              <a:latin typeface="Calibri"/>
            </a:endParaRPr>
          </a:p>
        </p:txBody>
      </p:sp>
      <p:sp>
        <p:nvSpPr>
          <p:cNvPr id="14" name="TextBox 13"/>
          <p:cNvSpPr txBox="1"/>
          <p:nvPr/>
        </p:nvSpPr>
        <p:spPr>
          <a:xfrm>
            <a:off x="7696200" y="374557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5.19</a:t>
            </a:r>
            <a:endParaRPr lang="en-US" kern="0" dirty="0">
              <a:latin typeface="Berlin Sans FB" panose="020E0602020502020306" pitchFamily="34" charset="0"/>
            </a:endParaRPr>
          </a:p>
        </p:txBody>
      </p:sp>
      <p:pic>
        <p:nvPicPr>
          <p:cNvPr id="4" name="Picture 3"/>
          <p:cNvPicPr>
            <a:picLocks noChangeAspect="1"/>
          </p:cNvPicPr>
          <p:nvPr/>
        </p:nvPicPr>
        <p:blipFill>
          <a:blip r:embed="rId3"/>
          <a:stretch>
            <a:fillRect/>
          </a:stretch>
        </p:blipFill>
        <p:spPr>
          <a:xfrm>
            <a:off x="762000" y="4624898"/>
            <a:ext cx="7288957" cy="1070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313781"/>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P5:	</a:t>
            </a:r>
            <a:br>
              <a:rPr lang="en-US" altLang="en-US" dirty="0" smtClean="0"/>
            </a:br>
            <a:r>
              <a:rPr lang="en-US" altLang="en-US" i="1" dirty="0" smtClean="0"/>
              <a:t>Appendix 5A </a:t>
            </a:r>
            <a:r>
              <a:rPr lang="en-US" dirty="0" smtClean="0">
                <a:solidFill>
                  <a:prstClr val="black"/>
                </a:solidFill>
              </a:rPr>
              <a:t>Record </a:t>
            </a:r>
            <a:r>
              <a:rPr lang="en-US" dirty="0">
                <a:solidFill>
                  <a:prstClr val="black"/>
                </a:solidFill>
              </a:rPr>
              <a:t>and compare merchandising transactions using both periodic and perpetual </a:t>
            </a:r>
            <a:r>
              <a:rPr lang="en-US" dirty="0" smtClean="0">
                <a:solidFill>
                  <a:prstClr val="black"/>
                </a:solidFill>
              </a:rPr>
              <a:t>inventory system.</a:t>
            </a:r>
            <a:r>
              <a:rPr lang="en-US" dirty="0">
                <a:solidFill>
                  <a:prstClr val="black"/>
                </a:solidFill>
              </a:rPr>
              <a:t/>
            </a:r>
            <a:br>
              <a:rPr lang="en-US" dirty="0">
                <a:solidFill>
                  <a:prstClr val="black"/>
                </a:solidFill>
              </a:rPr>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756271"/>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1219200" y="5943354"/>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63</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a:xfrm>
            <a:off x="457200" y="67375"/>
            <a:ext cx="8229600" cy="618425"/>
          </a:xfrm>
        </p:spPr>
        <p:txBody>
          <a:bodyPr/>
          <a:lstStyle/>
          <a:p>
            <a:r>
              <a:rPr lang="en-US" altLang="en-US" sz="3600" b="1" dirty="0" smtClean="0"/>
              <a:t>Periodic Inventory System - Purchases</a:t>
            </a:r>
          </a:p>
        </p:txBody>
      </p:sp>
      <p:sp>
        <p:nvSpPr>
          <p:cNvPr id="221195" name="TextBox 11"/>
          <p:cNvSpPr txBox="1">
            <a:spLocks noChangeArrowheads="1"/>
          </p:cNvSpPr>
          <p:nvPr/>
        </p:nvSpPr>
        <p:spPr bwMode="auto">
          <a:xfrm>
            <a:off x="381000" y="555160"/>
            <a:ext cx="8305800" cy="707886"/>
          </a:xfrm>
          <a:prstGeom prst="rect">
            <a:avLst/>
          </a:prstGeom>
          <a:noFill/>
          <a:ln w="9525">
            <a:noFill/>
            <a:miter lim="800000"/>
            <a:headEnd/>
            <a:tailEnd/>
          </a:ln>
        </p:spPr>
        <p:txBody>
          <a:bodyPr wrap="square">
            <a:spAutoFit/>
          </a:bodyPr>
          <a:lstStyle/>
          <a:p>
            <a:pPr algn="ctr"/>
            <a:r>
              <a:rPr lang="en-US" altLang="en-US" sz="2000" dirty="0"/>
              <a:t>P</a:t>
            </a:r>
            <a:r>
              <a:rPr lang="en-US" altLang="en-US" sz="2000" dirty="0" smtClean="0"/>
              <a:t>eriodic </a:t>
            </a:r>
            <a:r>
              <a:rPr lang="en-US" altLang="en-US" sz="2000" dirty="0"/>
              <a:t>inventory system </a:t>
            </a:r>
            <a:r>
              <a:rPr lang="en-US" altLang="en-US" sz="2000" dirty="0" smtClean="0"/>
              <a:t>updates inventory only </a:t>
            </a:r>
            <a:r>
              <a:rPr lang="en-US" altLang="en-US" sz="2000" dirty="0"/>
              <a:t>at the end of a period to reflect the quantity and cost of </a:t>
            </a:r>
            <a:r>
              <a:rPr lang="en-US" altLang="en-US" sz="2000" dirty="0" smtClean="0"/>
              <a:t> </a:t>
            </a:r>
            <a:r>
              <a:rPr lang="en-US" altLang="en-US" sz="2000" dirty="0"/>
              <a:t>goods available and </a:t>
            </a:r>
            <a:r>
              <a:rPr lang="en-US" altLang="en-US" sz="2000" dirty="0" smtClean="0"/>
              <a:t>goods </a:t>
            </a:r>
            <a:r>
              <a:rPr lang="en-US" altLang="en-US" sz="2000" dirty="0"/>
              <a:t>sold.</a:t>
            </a:r>
          </a:p>
        </p:txBody>
      </p:sp>
      <p:sp>
        <p:nvSpPr>
          <p:cNvPr id="20" name="Slide Number Placeholder 19"/>
          <p:cNvSpPr>
            <a:spLocks noGrp="1"/>
          </p:cNvSpPr>
          <p:nvPr>
            <p:ph type="sldNum" sz="quarter" idx="12"/>
          </p:nvPr>
        </p:nvSpPr>
        <p:spPr/>
        <p:txBody>
          <a:bodyPr/>
          <a:lstStyle/>
          <a:p>
            <a:pPr>
              <a:defRPr/>
            </a:pPr>
            <a:fld id="{503C3CBC-2085-44FA-9ACE-00A0DEA6925A}" type="slidenum">
              <a:rPr lang="en-US" smtClean="0"/>
              <a:pPr>
                <a:defRPr/>
              </a:pPr>
              <a:t>64</a:t>
            </a:fld>
            <a:endParaRPr lang="en-US" dirty="0"/>
          </a:p>
        </p:txBody>
      </p:sp>
      <p:sp>
        <p:nvSpPr>
          <p:cNvPr id="21" name="Rounded Rectangle 20"/>
          <p:cNvSpPr/>
          <p:nvPr/>
        </p:nvSpPr>
        <p:spPr>
          <a:xfrm>
            <a:off x="114300" y="6477000"/>
            <a:ext cx="8077200" cy="3032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a:solidFill>
                  <a:prstClr val="black"/>
                </a:solidFill>
              </a:rPr>
              <a:t>Record and compare merchandising transactions using both periodic and perpetual inventory </a:t>
            </a:r>
            <a:r>
              <a:rPr lang="en-US" sz="1100" dirty="0" smtClean="0">
                <a:solidFill>
                  <a:prstClr val="black"/>
                </a:solidFill>
              </a:rPr>
              <a:t>system.</a:t>
            </a:r>
            <a:endParaRPr lang="en-US" sz="1100" dirty="0">
              <a:solidFill>
                <a:prstClr val="black"/>
              </a:solidFill>
              <a:latin typeface="Calibri"/>
            </a:endParaRPr>
          </a:p>
        </p:txBody>
      </p:sp>
      <p:pic>
        <p:nvPicPr>
          <p:cNvPr id="3" name="Picture 2"/>
          <p:cNvPicPr>
            <a:picLocks noChangeAspect="1"/>
          </p:cNvPicPr>
          <p:nvPr/>
        </p:nvPicPr>
        <p:blipFill>
          <a:blip r:embed="rId3"/>
          <a:stretch>
            <a:fillRect/>
          </a:stretch>
        </p:blipFill>
        <p:spPr>
          <a:xfrm>
            <a:off x="1600200" y="1383696"/>
            <a:ext cx="5736594" cy="46361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a:xfrm>
            <a:off x="457200" y="67375"/>
            <a:ext cx="8229600" cy="618425"/>
          </a:xfrm>
        </p:spPr>
        <p:txBody>
          <a:bodyPr/>
          <a:lstStyle/>
          <a:p>
            <a:r>
              <a:rPr lang="en-US" altLang="en-US" sz="3600" b="1" dirty="0" smtClean="0"/>
              <a:t>Periodic Inventory System - Sales</a:t>
            </a:r>
          </a:p>
        </p:txBody>
      </p:sp>
      <p:sp>
        <p:nvSpPr>
          <p:cNvPr id="221195" name="TextBox 11"/>
          <p:cNvSpPr txBox="1">
            <a:spLocks noChangeArrowheads="1"/>
          </p:cNvSpPr>
          <p:nvPr/>
        </p:nvSpPr>
        <p:spPr bwMode="auto">
          <a:xfrm>
            <a:off x="381000" y="555160"/>
            <a:ext cx="8305800" cy="707886"/>
          </a:xfrm>
          <a:prstGeom prst="rect">
            <a:avLst/>
          </a:prstGeom>
          <a:noFill/>
          <a:ln w="9525">
            <a:noFill/>
            <a:miter lim="800000"/>
            <a:headEnd/>
            <a:tailEnd/>
          </a:ln>
        </p:spPr>
        <p:txBody>
          <a:bodyPr wrap="square">
            <a:spAutoFit/>
          </a:bodyPr>
          <a:lstStyle/>
          <a:p>
            <a:pPr algn="ctr"/>
            <a:r>
              <a:rPr lang="en-US" altLang="en-US" sz="2000" dirty="0"/>
              <a:t>P</a:t>
            </a:r>
            <a:r>
              <a:rPr lang="en-US" altLang="en-US" sz="2000" dirty="0" smtClean="0"/>
              <a:t>eriodic </a:t>
            </a:r>
            <a:r>
              <a:rPr lang="en-US" altLang="en-US" sz="2000" dirty="0"/>
              <a:t>inventory system </a:t>
            </a:r>
            <a:r>
              <a:rPr lang="en-US" altLang="en-US" sz="2000" dirty="0" smtClean="0"/>
              <a:t>updates inventory only </a:t>
            </a:r>
            <a:r>
              <a:rPr lang="en-US" altLang="en-US" sz="2000" dirty="0"/>
              <a:t>at the end of a period to reflect the quantity and cost of </a:t>
            </a:r>
            <a:r>
              <a:rPr lang="en-US" altLang="en-US" sz="2000" dirty="0" smtClean="0"/>
              <a:t> </a:t>
            </a:r>
            <a:r>
              <a:rPr lang="en-US" altLang="en-US" sz="2000" dirty="0"/>
              <a:t>goods available and </a:t>
            </a:r>
            <a:r>
              <a:rPr lang="en-US" altLang="en-US" sz="2000" dirty="0" smtClean="0"/>
              <a:t>goods </a:t>
            </a:r>
            <a:r>
              <a:rPr lang="en-US" altLang="en-US" sz="2000" dirty="0"/>
              <a:t>sold.</a:t>
            </a:r>
          </a:p>
        </p:txBody>
      </p:sp>
      <p:sp>
        <p:nvSpPr>
          <p:cNvPr id="20" name="Slide Number Placeholder 19"/>
          <p:cNvSpPr>
            <a:spLocks noGrp="1"/>
          </p:cNvSpPr>
          <p:nvPr>
            <p:ph type="sldNum" sz="quarter" idx="12"/>
          </p:nvPr>
        </p:nvSpPr>
        <p:spPr/>
        <p:txBody>
          <a:bodyPr/>
          <a:lstStyle/>
          <a:p>
            <a:pPr>
              <a:defRPr/>
            </a:pPr>
            <a:fld id="{503C3CBC-2085-44FA-9ACE-00A0DEA6925A}" type="slidenum">
              <a:rPr lang="en-US" smtClean="0"/>
              <a:pPr>
                <a:defRPr/>
              </a:pPr>
              <a:t>65</a:t>
            </a:fld>
            <a:endParaRPr lang="en-US" dirty="0"/>
          </a:p>
        </p:txBody>
      </p:sp>
      <p:sp>
        <p:nvSpPr>
          <p:cNvPr id="21" name="Rounded Rectangle 20"/>
          <p:cNvSpPr/>
          <p:nvPr/>
        </p:nvSpPr>
        <p:spPr>
          <a:xfrm>
            <a:off x="114300" y="6477000"/>
            <a:ext cx="8077200" cy="3032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a:solidFill>
                  <a:prstClr val="black"/>
                </a:solidFill>
              </a:rPr>
              <a:t>Record and compare merchandising transactions using both periodic and perpetual inventory </a:t>
            </a:r>
            <a:r>
              <a:rPr lang="en-US" sz="1100" dirty="0" smtClean="0">
                <a:solidFill>
                  <a:prstClr val="black"/>
                </a:solidFill>
              </a:rPr>
              <a:t>system.</a:t>
            </a:r>
            <a:endParaRPr lang="en-US" sz="1100" dirty="0">
              <a:solidFill>
                <a:prstClr val="black"/>
              </a:solidFill>
              <a:latin typeface="Calibri"/>
            </a:endParaRPr>
          </a:p>
        </p:txBody>
      </p:sp>
      <p:pic>
        <p:nvPicPr>
          <p:cNvPr id="2" name="Picture 1"/>
          <p:cNvPicPr>
            <a:picLocks noChangeAspect="1"/>
          </p:cNvPicPr>
          <p:nvPr/>
        </p:nvPicPr>
        <p:blipFill>
          <a:blip r:embed="rId3"/>
          <a:stretch>
            <a:fillRect/>
          </a:stretch>
        </p:blipFill>
        <p:spPr>
          <a:xfrm>
            <a:off x="1484334" y="1356214"/>
            <a:ext cx="6215854" cy="1148582"/>
          </a:xfrm>
          <a:prstGeom prst="rect">
            <a:avLst/>
          </a:prstGeom>
        </p:spPr>
      </p:pic>
      <p:pic>
        <p:nvPicPr>
          <p:cNvPr id="3" name="Picture 2"/>
          <p:cNvPicPr>
            <a:picLocks noChangeAspect="1"/>
          </p:cNvPicPr>
          <p:nvPr/>
        </p:nvPicPr>
        <p:blipFill>
          <a:blip r:embed="rId4"/>
          <a:stretch>
            <a:fillRect/>
          </a:stretch>
        </p:blipFill>
        <p:spPr>
          <a:xfrm>
            <a:off x="1295400" y="2830348"/>
            <a:ext cx="6438935" cy="1906865"/>
          </a:xfrm>
          <a:prstGeom prst="rect">
            <a:avLst/>
          </a:prstGeom>
        </p:spPr>
      </p:pic>
    </p:spTree>
    <p:extLst>
      <p:ext uri="{BB962C8B-B14F-4D97-AF65-F5344CB8AC3E}">
        <p14:creationId xmlns:p14="http://schemas.microsoft.com/office/powerpoint/2010/main" val="122559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4"/>
          <p:cNvSpPr>
            <a:spLocks noGrp="1"/>
          </p:cNvSpPr>
          <p:nvPr>
            <p:ph type="title"/>
          </p:nvPr>
        </p:nvSpPr>
        <p:spPr>
          <a:xfrm>
            <a:off x="365760" y="297180"/>
            <a:ext cx="8763000" cy="990600"/>
          </a:xfrm>
        </p:spPr>
        <p:txBody>
          <a:bodyPr/>
          <a:lstStyle/>
          <a:p>
            <a:r>
              <a:rPr lang="en-US" altLang="en-US" sz="3200" b="1" dirty="0" smtClean="0"/>
              <a:t>Periodic Inventory– Adjusting &amp; Closing Entries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66</a:t>
            </a:fld>
            <a:endParaRPr lang="en-US" dirty="0"/>
          </a:p>
        </p:txBody>
      </p:sp>
      <p:sp>
        <p:nvSpPr>
          <p:cNvPr id="8" name="Rounded Rectangle 7"/>
          <p:cNvSpPr/>
          <p:nvPr/>
        </p:nvSpPr>
        <p:spPr>
          <a:xfrm>
            <a:off x="152400" y="6477000"/>
            <a:ext cx="8077200" cy="3032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a:solidFill>
                  <a:prstClr val="black"/>
                </a:solidFill>
              </a:rPr>
              <a:t>Record and compare merchandising transactions using both periodic and perpetual inventory </a:t>
            </a:r>
            <a:r>
              <a:rPr lang="en-US" sz="1100" dirty="0" smtClean="0">
                <a:solidFill>
                  <a:prstClr val="black"/>
                </a:solidFill>
              </a:rPr>
              <a:t>system.</a:t>
            </a:r>
            <a:endParaRPr lang="en-US" sz="1100" dirty="0">
              <a:solidFill>
                <a:prstClr val="black"/>
              </a:solidFill>
              <a:latin typeface="Calibri"/>
            </a:endParaRPr>
          </a:p>
        </p:txBody>
      </p:sp>
      <p:sp>
        <p:nvSpPr>
          <p:cNvPr id="9" name="TextBox 8"/>
          <p:cNvSpPr txBox="1"/>
          <p:nvPr/>
        </p:nvSpPr>
        <p:spPr>
          <a:xfrm>
            <a:off x="7848600" y="108526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5A.1</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325218" y="1019475"/>
            <a:ext cx="6310022" cy="51832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4"/>
          <p:cNvSpPr>
            <a:spLocks noGrp="1"/>
          </p:cNvSpPr>
          <p:nvPr>
            <p:ph type="title"/>
          </p:nvPr>
        </p:nvSpPr>
        <p:spPr>
          <a:xfrm>
            <a:off x="457200" y="609600"/>
            <a:ext cx="8229600" cy="838200"/>
          </a:xfrm>
        </p:spPr>
        <p:txBody>
          <a:bodyPr/>
          <a:lstStyle/>
          <a:p>
            <a:r>
              <a:rPr lang="en-US" altLang="en-US" sz="3600" b="1" dirty="0" smtClean="0"/>
              <a:t>Appendix 5B: </a:t>
            </a:r>
            <a:br>
              <a:rPr lang="en-US" altLang="en-US" sz="3600" b="1" dirty="0" smtClean="0"/>
            </a:br>
            <a:r>
              <a:rPr lang="en-US" altLang="en-US" sz="3600" b="1" dirty="0" smtClean="0"/>
              <a:t>Work Sheet—Perpetual System</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67</a:t>
            </a:fld>
            <a:endParaRPr lang="en-US" dirty="0"/>
          </a:p>
        </p:txBody>
      </p:sp>
      <p:sp>
        <p:nvSpPr>
          <p:cNvPr id="7" name="Rounded Rectangle 6"/>
          <p:cNvSpPr/>
          <p:nvPr/>
        </p:nvSpPr>
        <p:spPr>
          <a:xfrm>
            <a:off x="152400" y="6477000"/>
            <a:ext cx="8077200" cy="3032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a:solidFill>
                  <a:prstClr val="black"/>
                </a:solidFill>
              </a:rPr>
              <a:t>Record and compare merchandising transactions using both periodic and perpetual inventory </a:t>
            </a:r>
            <a:r>
              <a:rPr lang="en-US" sz="1100" dirty="0" smtClean="0">
                <a:solidFill>
                  <a:prstClr val="black"/>
                </a:solidFill>
              </a:rPr>
              <a:t>system.</a:t>
            </a:r>
            <a:endParaRPr lang="en-US" sz="1100" dirty="0">
              <a:solidFill>
                <a:prstClr val="black"/>
              </a:solidFill>
              <a:latin typeface="Calibri"/>
            </a:endParaRPr>
          </a:p>
        </p:txBody>
      </p:sp>
      <p:sp>
        <p:nvSpPr>
          <p:cNvPr id="8" name="TextBox 7"/>
          <p:cNvSpPr txBox="1"/>
          <p:nvPr/>
        </p:nvSpPr>
        <p:spPr>
          <a:xfrm>
            <a:off x="7924800" y="7436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5B.1</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957796" y="1658034"/>
            <a:ext cx="7294289" cy="45241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313781"/>
            <a:ext cx="7315200" cy="3315546"/>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P6:	</a:t>
            </a:r>
            <a:br>
              <a:rPr lang="en-US" altLang="en-US" dirty="0" smtClean="0"/>
            </a:br>
            <a:r>
              <a:rPr lang="en-US" i="1" dirty="0" smtClean="0">
                <a:solidFill>
                  <a:prstClr val="black"/>
                </a:solidFill>
              </a:rPr>
              <a:t>Appendix </a:t>
            </a:r>
            <a:r>
              <a:rPr lang="en-US" i="1" dirty="0">
                <a:solidFill>
                  <a:prstClr val="black"/>
                </a:solidFill>
              </a:rPr>
              <a:t>5C – </a:t>
            </a:r>
            <a:r>
              <a:rPr lang="en-US" dirty="0">
                <a:solidFill>
                  <a:prstClr val="black"/>
                </a:solidFill>
              </a:rPr>
              <a:t>Prepare adjustments for discounts, returns and allowances per revenue recognition </a:t>
            </a:r>
            <a:r>
              <a:rPr lang="en-US" dirty="0" smtClean="0">
                <a:solidFill>
                  <a:prstClr val="black"/>
                </a:solidFill>
              </a:rPr>
              <a:t>rules</a:t>
            </a:r>
            <a:r>
              <a:rPr lang="en-US" dirty="0">
                <a:solidFill>
                  <a:prstClr val="black"/>
                </a:solidFill>
              </a:rPr>
              <a:t>.</a:t>
            </a:r>
            <a:br>
              <a:rPr lang="en-US" dirty="0">
                <a:solidFill>
                  <a:prstClr val="black"/>
                </a:solidFill>
              </a:rPr>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756271"/>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1143000" y="6099525"/>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68</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275210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944855" y="509458"/>
            <a:ext cx="7158037" cy="1219200"/>
          </a:xfrm>
        </p:spPr>
        <p:txBody>
          <a:bodyPr/>
          <a:lstStyle/>
          <a:p>
            <a:pPr eaLnBrk="1" hangingPunct="1"/>
            <a:r>
              <a:rPr lang="en-US" altLang="en-US" b="1" dirty="0" smtClean="0"/>
              <a:t>Adjusting Entries under New Revenue Recognition Rules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503C3CBC-2085-44FA-9ACE-00A0DEA6925A}" type="slidenum">
              <a:rPr lang="en-US" smtClean="0"/>
              <a:pPr>
                <a:defRPr/>
              </a:pPr>
              <a:t>69</a:t>
            </a:fld>
            <a:endParaRPr lang="en-US" dirty="0"/>
          </a:p>
        </p:txBody>
      </p:sp>
      <p:sp>
        <p:nvSpPr>
          <p:cNvPr id="9" name="Rounded Rectangle 8"/>
          <p:cNvSpPr/>
          <p:nvPr/>
        </p:nvSpPr>
        <p:spPr>
          <a:xfrm>
            <a:off x="152400" y="6477001"/>
            <a:ext cx="7162800" cy="3032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P6: </a:t>
            </a:r>
            <a:r>
              <a:rPr lang="en-US" sz="1100" dirty="0">
                <a:solidFill>
                  <a:prstClr val="black"/>
                </a:solidFill>
              </a:rPr>
              <a:t>Prepare adjustments for discounts, returns and allowances per revenue recognition rules</a:t>
            </a:r>
            <a:r>
              <a:rPr lang="en-US" sz="1100" dirty="0" smtClean="0">
                <a:solidFill>
                  <a:prstClr val="black"/>
                </a:solidFill>
              </a:rPr>
              <a:t>.</a:t>
            </a:r>
            <a:endParaRPr lang="en-US" sz="1100" dirty="0">
              <a:solidFill>
                <a:prstClr val="black"/>
              </a:solidFill>
              <a:latin typeface="Calibri"/>
            </a:endParaRPr>
          </a:p>
        </p:txBody>
      </p:sp>
      <p:sp>
        <p:nvSpPr>
          <p:cNvPr id="10" name="TextBox 9"/>
          <p:cNvSpPr txBox="1"/>
          <p:nvPr/>
        </p:nvSpPr>
        <p:spPr>
          <a:xfrm>
            <a:off x="228600" y="1809579"/>
            <a:ext cx="8458200" cy="3046988"/>
          </a:xfrm>
          <a:prstGeom prst="rect">
            <a:avLst/>
          </a:prstGeom>
          <a:solidFill>
            <a:schemeClr val="accent2">
              <a:lumMod val="50000"/>
            </a:schemeClr>
          </a:solidFill>
          <a:ln>
            <a:solidFill>
              <a:schemeClr val="accent2">
                <a:lumMod val="50000"/>
              </a:schemeClr>
            </a:solidFill>
          </a:ln>
        </p:spPr>
        <p:txBody>
          <a:bodyPr wrap="square">
            <a:spAutoFit/>
          </a:bodyPr>
          <a:lstStyle/>
          <a:p>
            <a:pPr algn="ctr">
              <a:defRPr/>
            </a:pPr>
            <a:r>
              <a:rPr lang="en-US" sz="2400" b="1" dirty="0" smtClean="0">
                <a:solidFill>
                  <a:schemeClr val="accent4">
                    <a:lumMod val="20000"/>
                    <a:lumOff val="80000"/>
                  </a:schemeClr>
                </a:solidFill>
                <a:latin typeface="Arial" charset="0"/>
              </a:rPr>
              <a:t>Expected Sales Discounts</a:t>
            </a:r>
          </a:p>
          <a:p>
            <a:pPr algn="ctr">
              <a:defRPr/>
            </a:pPr>
            <a:r>
              <a:rPr lang="en-US" sz="2400" dirty="0" smtClean="0">
                <a:solidFill>
                  <a:schemeClr val="accent4">
                    <a:lumMod val="20000"/>
                    <a:lumOff val="80000"/>
                  </a:schemeClr>
                </a:solidFill>
                <a:latin typeface="Arial" charset="0"/>
              </a:rPr>
              <a:t>Adjusting entries required to estimate sales discounts for current-period’s sales expected to be taken in future periods.</a:t>
            </a:r>
          </a:p>
          <a:p>
            <a:pPr marL="457200" indent="-457200">
              <a:buAutoNum type="arabicPeriod"/>
              <a:defRPr/>
            </a:pPr>
            <a:r>
              <a:rPr lang="en-US" sz="2400" dirty="0" smtClean="0">
                <a:solidFill>
                  <a:schemeClr val="accent4">
                    <a:lumMod val="20000"/>
                    <a:lumOff val="80000"/>
                  </a:schemeClr>
                </a:solidFill>
                <a:latin typeface="Arial" charset="0"/>
              </a:rPr>
              <a:t>Z-Mart has unadjusted Accounts Receivable of $11,250 and Allowance for Sales Discounts of $0.</a:t>
            </a:r>
          </a:p>
          <a:p>
            <a:pPr marL="457200" indent="-457200">
              <a:buAutoNum type="arabicPeriod"/>
              <a:defRPr/>
            </a:pPr>
            <a:r>
              <a:rPr lang="en-US" sz="2400" dirty="0" smtClean="0">
                <a:solidFill>
                  <a:schemeClr val="accent4">
                    <a:lumMod val="20000"/>
                    <a:lumOff val="80000"/>
                  </a:schemeClr>
                </a:solidFill>
                <a:latin typeface="Arial" charset="0"/>
              </a:rPr>
              <a:t>$2,500 of receivables are within 2% discount period.</a:t>
            </a:r>
          </a:p>
          <a:p>
            <a:pPr marL="457200" indent="-457200">
              <a:buAutoNum type="arabicPeriod"/>
              <a:defRPr/>
            </a:pPr>
            <a:r>
              <a:rPr lang="en-US" sz="2400" dirty="0" smtClean="0">
                <a:solidFill>
                  <a:schemeClr val="accent4">
                    <a:lumMod val="20000"/>
                    <a:lumOff val="80000"/>
                  </a:schemeClr>
                </a:solidFill>
                <a:latin typeface="Arial" charset="0"/>
              </a:rPr>
              <a:t>Expect buyers to take $50 in future period discounts ($2,500 x 2%).</a:t>
            </a:r>
          </a:p>
        </p:txBody>
      </p:sp>
      <p:pic>
        <p:nvPicPr>
          <p:cNvPr id="3" name="Picture 2"/>
          <p:cNvPicPr>
            <a:picLocks noChangeAspect="1"/>
          </p:cNvPicPr>
          <p:nvPr/>
        </p:nvPicPr>
        <p:blipFill>
          <a:blip r:embed="rId3"/>
          <a:stretch>
            <a:fillRect/>
          </a:stretch>
        </p:blipFill>
        <p:spPr>
          <a:xfrm>
            <a:off x="214859" y="5103701"/>
            <a:ext cx="8555513" cy="931601"/>
          </a:xfrm>
          <a:prstGeom prst="rect">
            <a:avLst/>
          </a:prstGeom>
        </p:spPr>
      </p:pic>
    </p:spTree>
    <p:extLst>
      <p:ext uri="{BB962C8B-B14F-4D97-AF65-F5344CB8AC3E}">
        <p14:creationId xmlns:p14="http://schemas.microsoft.com/office/powerpoint/2010/main" val="251340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1336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C2:	</a:t>
            </a:r>
            <a:br>
              <a:rPr lang="en-US" altLang="en-US" dirty="0" smtClean="0"/>
            </a:br>
            <a:r>
              <a:rPr lang="en-US" dirty="0">
                <a:solidFill>
                  <a:prstClr val="black"/>
                </a:solidFill>
              </a:rPr>
              <a:t>Identify and explain the inventory asset and cost flows of a merchandising </a:t>
            </a:r>
            <a:r>
              <a:rPr lang="en-US" dirty="0" smtClean="0">
                <a:solidFill>
                  <a:prstClr val="black"/>
                </a:solidFill>
              </a:rPr>
              <a:t>company.</a:t>
            </a:r>
            <a:r>
              <a:rPr lang="en-US" dirty="0">
                <a:solidFill>
                  <a:prstClr val="black"/>
                </a:solidFill>
              </a:rPr>
              <a:t/>
            </a:r>
            <a:br>
              <a:rPr lang="en-US" dirty="0">
                <a:solidFill>
                  <a:prstClr val="black"/>
                </a:solidFill>
              </a:rPr>
            </a:br>
            <a:r>
              <a:rPr lang="en-US" dirty="0" smtClean="0"/>
              <a:t/>
            </a:r>
            <a:br>
              <a:rPr 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36009" y="1857375"/>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961030" y="5214143"/>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7</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70</a:t>
            </a:fld>
            <a:endParaRPr lang="en-US" dirty="0"/>
          </a:p>
        </p:txBody>
      </p:sp>
      <p:sp>
        <p:nvSpPr>
          <p:cNvPr id="10" name="Rectangle 2"/>
          <p:cNvSpPr txBox="1">
            <a:spLocks noChangeArrowheads="1"/>
          </p:cNvSpPr>
          <p:nvPr/>
        </p:nvSpPr>
        <p:spPr bwMode="auto">
          <a:xfrm>
            <a:off x="944855" y="509458"/>
            <a:ext cx="7158037"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pPr eaLnBrk="1" hangingPunct="1"/>
            <a:r>
              <a:rPr lang="en-US" altLang="en-US" b="1" dirty="0" smtClean="0"/>
              <a:t>Adjusting Entries under New Revenue Recognition Rules</a:t>
            </a:r>
          </a:p>
        </p:txBody>
      </p:sp>
      <p:sp>
        <p:nvSpPr>
          <p:cNvPr id="11" name="TextBox 10"/>
          <p:cNvSpPr txBox="1"/>
          <p:nvPr/>
        </p:nvSpPr>
        <p:spPr>
          <a:xfrm>
            <a:off x="249906" y="1927766"/>
            <a:ext cx="8458200" cy="1200329"/>
          </a:xfrm>
          <a:prstGeom prst="rect">
            <a:avLst/>
          </a:prstGeom>
          <a:solidFill>
            <a:schemeClr val="accent2">
              <a:lumMod val="50000"/>
            </a:schemeClr>
          </a:solidFill>
          <a:ln>
            <a:solidFill>
              <a:schemeClr val="accent2">
                <a:lumMod val="50000"/>
              </a:schemeClr>
            </a:solidFill>
          </a:ln>
        </p:spPr>
        <p:txBody>
          <a:bodyPr wrap="square">
            <a:spAutoFit/>
          </a:bodyPr>
          <a:lstStyle/>
          <a:p>
            <a:pPr algn="ctr">
              <a:defRPr/>
            </a:pPr>
            <a:r>
              <a:rPr lang="en-US" sz="2400" b="1" dirty="0" smtClean="0">
                <a:solidFill>
                  <a:schemeClr val="accent4">
                    <a:lumMod val="20000"/>
                    <a:lumOff val="80000"/>
                  </a:schemeClr>
                </a:solidFill>
                <a:latin typeface="Arial" charset="0"/>
              </a:rPr>
              <a:t>Expected Sales Discounts:</a:t>
            </a:r>
          </a:p>
          <a:p>
            <a:pPr algn="ctr">
              <a:defRPr/>
            </a:pPr>
            <a:r>
              <a:rPr lang="en-US" sz="2400" b="1" dirty="0" smtClean="0">
                <a:solidFill>
                  <a:schemeClr val="accent4">
                    <a:lumMod val="20000"/>
                    <a:lumOff val="80000"/>
                  </a:schemeClr>
                </a:solidFill>
                <a:latin typeface="Arial" charset="0"/>
              </a:rPr>
              <a:t>Adjusting entries result in Accounts receivable and sales being reported at their net expected amounts:</a:t>
            </a:r>
          </a:p>
        </p:txBody>
      </p:sp>
      <p:pic>
        <p:nvPicPr>
          <p:cNvPr id="2" name="Picture 1"/>
          <p:cNvPicPr>
            <a:picLocks noChangeAspect="1"/>
          </p:cNvPicPr>
          <p:nvPr/>
        </p:nvPicPr>
        <p:blipFill>
          <a:blip r:embed="rId3"/>
          <a:stretch>
            <a:fillRect/>
          </a:stretch>
        </p:blipFill>
        <p:spPr>
          <a:xfrm>
            <a:off x="226172" y="3327203"/>
            <a:ext cx="8532497" cy="1292266"/>
          </a:xfrm>
          <a:prstGeom prst="rect">
            <a:avLst/>
          </a:prstGeom>
        </p:spPr>
      </p:pic>
      <p:sp>
        <p:nvSpPr>
          <p:cNvPr id="9" name="Rounded Rectangle 8"/>
          <p:cNvSpPr/>
          <p:nvPr/>
        </p:nvSpPr>
        <p:spPr>
          <a:xfrm>
            <a:off x="152400" y="6477001"/>
            <a:ext cx="7162800" cy="3032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P6: </a:t>
            </a:r>
            <a:r>
              <a:rPr lang="en-US" sz="1100" dirty="0">
                <a:solidFill>
                  <a:prstClr val="black"/>
                </a:solidFill>
              </a:rPr>
              <a:t>Prepare adjustments for discounts, returns and allowances per revenue recognition rules</a:t>
            </a:r>
            <a:r>
              <a:rPr lang="en-US" sz="1100" dirty="0" smtClean="0">
                <a:solidFill>
                  <a:prstClr val="black"/>
                </a:solidFill>
              </a:rPr>
              <a:t>.</a:t>
            </a:r>
            <a:endParaRPr lang="en-US" sz="1100" dirty="0">
              <a:solidFill>
                <a:prstClr val="black"/>
              </a:solidFill>
              <a:latin typeface="Calibri"/>
            </a:endParaRPr>
          </a:p>
        </p:txBody>
      </p:sp>
    </p:spTree>
    <p:extLst>
      <p:ext uri="{BB962C8B-B14F-4D97-AF65-F5344CB8AC3E}">
        <p14:creationId xmlns:p14="http://schemas.microsoft.com/office/powerpoint/2010/main" val="327514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944855" y="509458"/>
            <a:ext cx="7158037" cy="1219200"/>
          </a:xfrm>
        </p:spPr>
        <p:txBody>
          <a:bodyPr/>
          <a:lstStyle/>
          <a:p>
            <a:pPr eaLnBrk="1" hangingPunct="1"/>
            <a:r>
              <a:rPr lang="en-US" altLang="en-US" b="1" dirty="0" smtClean="0"/>
              <a:t>Adjusting Entries under New Revenue Recognition Rules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503C3CBC-2085-44FA-9ACE-00A0DEA6925A}" type="slidenum">
              <a:rPr lang="en-US" smtClean="0"/>
              <a:pPr>
                <a:defRPr/>
              </a:pPr>
              <a:t>71</a:t>
            </a:fld>
            <a:endParaRPr lang="en-US" dirty="0"/>
          </a:p>
        </p:txBody>
      </p:sp>
      <p:sp>
        <p:nvSpPr>
          <p:cNvPr id="10" name="TextBox 9"/>
          <p:cNvSpPr txBox="1"/>
          <p:nvPr/>
        </p:nvSpPr>
        <p:spPr>
          <a:xfrm>
            <a:off x="249906" y="1927766"/>
            <a:ext cx="8458200" cy="3046988"/>
          </a:xfrm>
          <a:prstGeom prst="rect">
            <a:avLst/>
          </a:prstGeom>
          <a:solidFill>
            <a:schemeClr val="accent2">
              <a:lumMod val="50000"/>
            </a:schemeClr>
          </a:solidFill>
          <a:ln>
            <a:solidFill>
              <a:schemeClr val="accent2">
                <a:lumMod val="50000"/>
              </a:schemeClr>
            </a:solidFill>
          </a:ln>
        </p:spPr>
        <p:txBody>
          <a:bodyPr wrap="square">
            <a:spAutoFit/>
          </a:bodyPr>
          <a:lstStyle/>
          <a:p>
            <a:pPr algn="ctr">
              <a:defRPr/>
            </a:pPr>
            <a:r>
              <a:rPr lang="en-US" sz="2400" b="1" dirty="0" smtClean="0">
                <a:solidFill>
                  <a:schemeClr val="accent4">
                    <a:lumMod val="20000"/>
                    <a:lumOff val="80000"/>
                  </a:schemeClr>
                </a:solidFill>
                <a:latin typeface="Arial" charset="0"/>
              </a:rPr>
              <a:t>Revenue side for Expected R&amp;A:</a:t>
            </a:r>
          </a:p>
          <a:p>
            <a:pPr algn="ctr">
              <a:defRPr/>
            </a:pPr>
            <a:r>
              <a:rPr lang="en-US" sz="2400" dirty="0" smtClean="0">
                <a:solidFill>
                  <a:schemeClr val="accent4">
                    <a:lumMod val="20000"/>
                    <a:lumOff val="80000"/>
                  </a:schemeClr>
                </a:solidFill>
                <a:latin typeface="Arial" charset="0"/>
              </a:rPr>
              <a:t>Seller sets up a Sales Refund Payable, current liability reflecting amount expected to be refunded to customers.</a:t>
            </a:r>
          </a:p>
          <a:p>
            <a:pPr algn="ctr">
              <a:defRPr/>
            </a:pPr>
            <a:endParaRPr lang="en-US" sz="2400" dirty="0" smtClean="0">
              <a:solidFill>
                <a:schemeClr val="accent4">
                  <a:lumMod val="20000"/>
                  <a:lumOff val="80000"/>
                </a:schemeClr>
              </a:solidFill>
              <a:latin typeface="Arial" charset="0"/>
            </a:endParaRPr>
          </a:p>
          <a:p>
            <a:pPr marL="457200" indent="-457200">
              <a:buFont typeface="+mj-lt"/>
              <a:buAutoNum type="arabicPeriod"/>
              <a:defRPr/>
            </a:pPr>
            <a:r>
              <a:rPr lang="en-US" sz="2400" dirty="0">
                <a:solidFill>
                  <a:schemeClr val="accent4">
                    <a:lumMod val="20000"/>
                    <a:lumOff val="80000"/>
                  </a:schemeClr>
                </a:solidFill>
                <a:latin typeface="Arial" charset="0"/>
              </a:rPr>
              <a:t>C</a:t>
            </a:r>
            <a:r>
              <a:rPr lang="en-US" sz="2400" dirty="0" smtClean="0">
                <a:solidFill>
                  <a:schemeClr val="accent4">
                    <a:lumMod val="20000"/>
                    <a:lumOff val="80000"/>
                  </a:schemeClr>
                </a:solidFill>
                <a:latin typeface="Arial" charset="0"/>
              </a:rPr>
              <a:t>ompany estimates future sales refunds to be $1,200.</a:t>
            </a:r>
          </a:p>
          <a:p>
            <a:pPr marL="457200" indent="-457200">
              <a:buFont typeface="+mj-lt"/>
              <a:buAutoNum type="arabicPeriod"/>
              <a:defRPr/>
            </a:pPr>
            <a:r>
              <a:rPr lang="en-US" sz="2400" dirty="0" smtClean="0">
                <a:solidFill>
                  <a:schemeClr val="accent4">
                    <a:lumMod val="20000"/>
                    <a:lumOff val="80000"/>
                  </a:schemeClr>
                </a:solidFill>
                <a:latin typeface="Arial" charset="0"/>
              </a:rPr>
              <a:t>Unadjusted balance in Sales Refund Payable is $300 credit.</a:t>
            </a:r>
          </a:p>
          <a:p>
            <a:pPr marL="457200" indent="-457200">
              <a:buFont typeface="+mj-lt"/>
              <a:buAutoNum type="arabicPeriod"/>
              <a:defRPr/>
            </a:pPr>
            <a:r>
              <a:rPr lang="en-US" sz="2400" dirty="0" smtClean="0">
                <a:solidFill>
                  <a:schemeClr val="accent4">
                    <a:lumMod val="20000"/>
                    <a:lumOff val="80000"/>
                  </a:schemeClr>
                </a:solidFill>
                <a:latin typeface="Arial" charset="0"/>
              </a:rPr>
              <a:t>Adjusting entry for $900 update to Sales Refund Payable </a:t>
            </a:r>
          </a:p>
        </p:txBody>
      </p:sp>
      <p:pic>
        <p:nvPicPr>
          <p:cNvPr id="3" name="Picture 2"/>
          <p:cNvPicPr>
            <a:picLocks noChangeAspect="1"/>
          </p:cNvPicPr>
          <p:nvPr/>
        </p:nvPicPr>
        <p:blipFill>
          <a:blip r:embed="rId3"/>
          <a:stretch>
            <a:fillRect/>
          </a:stretch>
        </p:blipFill>
        <p:spPr>
          <a:xfrm>
            <a:off x="603319" y="5124585"/>
            <a:ext cx="7937362" cy="875751"/>
          </a:xfrm>
          <a:prstGeom prst="rect">
            <a:avLst/>
          </a:prstGeom>
        </p:spPr>
      </p:pic>
      <p:sp>
        <p:nvSpPr>
          <p:cNvPr id="11" name="Rounded Rectangle 10"/>
          <p:cNvSpPr/>
          <p:nvPr/>
        </p:nvSpPr>
        <p:spPr>
          <a:xfrm>
            <a:off x="152400" y="6477001"/>
            <a:ext cx="7162800" cy="3032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P6: </a:t>
            </a:r>
            <a:r>
              <a:rPr lang="en-US" sz="1100" dirty="0">
                <a:solidFill>
                  <a:prstClr val="black"/>
                </a:solidFill>
              </a:rPr>
              <a:t>Prepare adjustments for discounts, returns and allowances per revenue recognition rules</a:t>
            </a:r>
            <a:r>
              <a:rPr lang="en-US" sz="1100" dirty="0" smtClean="0">
                <a:solidFill>
                  <a:prstClr val="black"/>
                </a:solidFill>
              </a:rPr>
              <a:t>.</a:t>
            </a:r>
            <a:endParaRPr lang="en-US" sz="1100" dirty="0">
              <a:solidFill>
                <a:prstClr val="black"/>
              </a:solidFill>
              <a:latin typeface="Calibri"/>
            </a:endParaRPr>
          </a:p>
        </p:txBody>
      </p:sp>
    </p:spTree>
    <p:extLst>
      <p:ext uri="{BB962C8B-B14F-4D97-AF65-F5344CB8AC3E}">
        <p14:creationId xmlns:p14="http://schemas.microsoft.com/office/powerpoint/2010/main" val="14606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944855" y="509458"/>
            <a:ext cx="7158037" cy="1219200"/>
          </a:xfrm>
        </p:spPr>
        <p:txBody>
          <a:bodyPr/>
          <a:lstStyle/>
          <a:p>
            <a:pPr eaLnBrk="1" hangingPunct="1"/>
            <a:r>
              <a:rPr lang="en-US" altLang="en-US" b="1" dirty="0" smtClean="0"/>
              <a:t>Adjusting Entries under New Revenue Recognition Rules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503C3CBC-2085-44FA-9ACE-00A0DEA6925A}" type="slidenum">
              <a:rPr lang="en-US" smtClean="0"/>
              <a:pPr>
                <a:defRPr/>
              </a:pPr>
              <a:t>72</a:t>
            </a:fld>
            <a:endParaRPr lang="en-US" dirty="0"/>
          </a:p>
        </p:txBody>
      </p:sp>
      <p:sp>
        <p:nvSpPr>
          <p:cNvPr id="10" name="TextBox 9"/>
          <p:cNvSpPr txBox="1"/>
          <p:nvPr/>
        </p:nvSpPr>
        <p:spPr>
          <a:xfrm>
            <a:off x="228600" y="1846814"/>
            <a:ext cx="8458200" cy="3046988"/>
          </a:xfrm>
          <a:prstGeom prst="rect">
            <a:avLst/>
          </a:prstGeom>
          <a:solidFill>
            <a:schemeClr val="accent2">
              <a:lumMod val="50000"/>
            </a:schemeClr>
          </a:solidFill>
          <a:ln>
            <a:solidFill>
              <a:schemeClr val="accent2">
                <a:lumMod val="50000"/>
              </a:schemeClr>
            </a:solidFill>
          </a:ln>
        </p:spPr>
        <p:txBody>
          <a:bodyPr wrap="square">
            <a:spAutoFit/>
          </a:bodyPr>
          <a:lstStyle/>
          <a:p>
            <a:pPr algn="ctr">
              <a:defRPr/>
            </a:pPr>
            <a:r>
              <a:rPr lang="en-US" sz="2400" b="1" dirty="0" smtClean="0">
                <a:solidFill>
                  <a:schemeClr val="accent4">
                    <a:lumMod val="20000"/>
                    <a:lumOff val="80000"/>
                  </a:schemeClr>
                </a:solidFill>
                <a:latin typeface="Arial" charset="0"/>
              </a:rPr>
              <a:t>Cost side for Expected R&amp;A:</a:t>
            </a:r>
          </a:p>
          <a:p>
            <a:pPr algn="ctr">
              <a:defRPr/>
            </a:pPr>
            <a:r>
              <a:rPr lang="en-US" sz="2400" dirty="0" smtClean="0">
                <a:solidFill>
                  <a:schemeClr val="accent4">
                    <a:lumMod val="20000"/>
                    <a:lumOff val="80000"/>
                  </a:schemeClr>
                </a:solidFill>
                <a:latin typeface="Arial" charset="0"/>
              </a:rPr>
              <a:t>Seller sets up an Inventory Returns Estimated account, current asset reflecting the inventory estimated to be returned.</a:t>
            </a:r>
          </a:p>
          <a:p>
            <a:pPr marL="457200" indent="-457200">
              <a:buFont typeface="+mj-lt"/>
              <a:buAutoNum type="arabicPeriod"/>
              <a:defRPr/>
            </a:pPr>
            <a:r>
              <a:rPr lang="en-US" sz="2400" dirty="0" smtClean="0">
                <a:solidFill>
                  <a:schemeClr val="accent4">
                    <a:lumMod val="20000"/>
                    <a:lumOff val="80000"/>
                  </a:schemeClr>
                </a:solidFill>
                <a:latin typeface="Arial" charset="0"/>
              </a:rPr>
              <a:t>Company estimates future inventory returns to be $500.</a:t>
            </a:r>
          </a:p>
          <a:p>
            <a:pPr marL="457200" indent="-457200">
              <a:buFont typeface="+mj-lt"/>
              <a:buAutoNum type="arabicPeriod"/>
              <a:defRPr/>
            </a:pPr>
            <a:r>
              <a:rPr lang="en-US" sz="2400" dirty="0" smtClean="0">
                <a:solidFill>
                  <a:schemeClr val="accent4">
                    <a:lumMod val="20000"/>
                    <a:lumOff val="80000"/>
                  </a:schemeClr>
                </a:solidFill>
                <a:latin typeface="Arial" charset="0"/>
              </a:rPr>
              <a:t>Unadjusted balance in Inventory Returns Estimated is $200 debit.</a:t>
            </a:r>
          </a:p>
          <a:p>
            <a:pPr marL="457200" indent="-457200">
              <a:buFont typeface="+mj-lt"/>
              <a:buAutoNum type="arabicPeriod"/>
              <a:defRPr/>
            </a:pPr>
            <a:r>
              <a:rPr lang="en-US" sz="2400" dirty="0" smtClean="0">
                <a:solidFill>
                  <a:schemeClr val="accent4">
                    <a:lumMod val="20000"/>
                    <a:lumOff val="80000"/>
                  </a:schemeClr>
                </a:solidFill>
                <a:latin typeface="Arial" charset="0"/>
              </a:rPr>
              <a:t>Adjusting entry for $300 update to Inventory Returns Est.</a:t>
            </a:r>
          </a:p>
        </p:txBody>
      </p:sp>
      <p:pic>
        <p:nvPicPr>
          <p:cNvPr id="2" name="Picture 1"/>
          <p:cNvPicPr>
            <a:picLocks noChangeAspect="1"/>
          </p:cNvPicPr>
          <p:nvPr/>
        </p:nvPicPr>
        <p:blipFill>
          <a:blip r:embed="rId3"/>
          <a:stretch>
            <a:fillRect/>
          </a:stretch>
        </p:blipFill>
        <p:spPr>
          <a:xfrm>
            <a:off x="499059" y="5155595"/>
            <a:ext cx="8049627" cy="870989"/>
          </a:xfrm>
          <a:prstGeom prst="rect">
            <a:avLst/>
          </a:prstGeom>
        </p:spPr>
      </p:pic>
      <p:sp>
        <p:nvSpPr>
          <p:cNvPr id="11" name="Rounded Rectangle 10"/>
          <p:cNvSpPr/>
          <p:nvPr/>
        </p:nvSpPr>
        <p:spPr>
          <a:xfrm>
            <a:off x="152400" y="6477001"/>
            <a:ext cx="7162800" cy="3032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P6: </a:t>
            </a:r>
            <a:r>
              <a:rPr lang="en-US" sz="1100" dirty="0">
                <a:solidFill>
                  <a:prstClr val="black"/>
                </a:solidFill>
              </a:rPr>
              <a:t>Prepare adjustments for discounts, returns and allowances per revenue recognition rules</a:t>
            </a:r>
            <a:r>
              <a:rPr lang="en-US" sz="1100" dirty="0" smtClean="0">
                <a:solidFill>
                  <a:prstClr val="black"/>
                </a:solidFill>
              </a:rPr>
              <a:t>.</a:t>
            </a:r>
            <a:endParaRPr lang="en-US" sz="1100" dirty="0">
              <a:solidFill>
                <a:prstClr val="black"/>
              </a:solidFill>
              <a:latin typeface="Calibri"/>
            </a:endParaRPr>
          </a:p>
        </p:txBody>
      </p:sp>
    </p:spTree>
    <p:extLst>
      <p:ext uri="{BB962C8B-B14F-4D97-AF65-F5344CB8AC3E}">
        <p14:creationId xmlns:p14="http://schemas.microsoft.com/office/powerpoint/2010/main" val="165898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Rectangle 5"/>
          <p:cNvSpPr>
            <a:spLocks noChangeArrowheads="1"/>
          </p:cNvSpPr>
          <p:nvPr/>
        </p:nvSpPr>
        <p:spPr bwMode="auto">
          <a:xfrm>
            <a:off x="544513" y="554038"/>
            <a:ext cx="7275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At the current year-end, a company shows the following unadjusted balances for selected accounts:</a:t>
            </a:r>
            <a:endParaRPr lang="en-US" altLang="en-US">
              <a:solidFill>
                <a:prstClr val="black"/>
              </a:solidFill>
              <a:cs typeface="+mn-cs"/>
            </a:endParaRPr>
          </a:p>
        </p:txBody>
      </p:sp>
      <p:sp>
        <p:nvSpPr>
          <p:cNvPr id="7" name="Rectangle 6"/>
          <p:cNvSpPr>
            <a:spLocks noChangeArrowheads="1"/>
          </p:cNvSpPr>
          <p:nvPr/>
        </p:nvSpPr>
        <p:spPr bwMode="auto">
          <a:xfrm>
            <a:off x="544513" y="962025"/>
            <a:ext cx="22733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Allowance for Sales Discounts</a:t>
            </a:r>
            <a:endParaRPr lang="en-US" altLang="en-US">
              <a:solidFill>
                <a:prstClr val="black"/>
              </a:solidFill>
              <a:cs typeface="+mn-cs"/>
            </a:endParaRPr>
          </a:p>
        </p:txBody>
      </p:sp>
      <p:sp>
        <p:nvSpPr>
          <p:cNvPr id="8" name="Rectangle 7"/>
          <p:cNvSpPr>
            <a:spLocks noChangeArrowheads="1"/>
          </p:cNvSpPr>
          <p:nvPr/>
        </p:nvSpPr>
        <p:spPr bwMode="auto">
          <a:xfrm>
            <a:off x="2908301" y="962025"/>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$75</a:t>
            </a:r>
            <a:endParaRPr lang="en-US" altLang="en-US">
              <a:solidFill>
                <a:prstClr val="black"/>
              </a:solidFill>
              <a:cs typeface="+mn-cs"/>
            </a:endParaRPr>
          </a:p>
        </p:txBody>
      </p:sp>
      <p:sp>
        <p:nvSpPr>
          <p:cNvPr id="9" name="Rectangle 8"/>
          <p:cNvSpPr>
            <a:spLocks noChangeArrowheads="1"/>
          </p:cNvSpPr>
          <p:nvPr/>
        </p:nvSpPr>
        <p:spPr bwMode="auto">
          <a:xfrm>
            <a:off x="3252788" y="962025"/>
            <a:ext cx="4667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credit</a:t>
            </a:r>
            <a:endParaRPr lang="en-US" altLang="en-US">
              <a:solidFill>
                <a:prstClr val="black"/>
              </a:solidFill>
              <a:cs typeface="+mn-cs"/>
            </a:endParaRPr>
          </a:p>
        </p:txBody>
      </p:sp>
      <p:sp>
        <p:nvSpPr>
          <p:cNvPr id="10" name="Rectangle 9"/>
          <p:cNvSpPr>
            <a:spLocks noChangeArrowheads="1"/>
          </p:cNvSpPr>
          <p:nvPr/>
        </p:nvSpPr>
        <p:spPr bwMode="auto">
          <a:xfrm>
            <a:off x="4156076" y="962025"/>
            <a:ext cx="12477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Sales Discounts</a:t>
            </a:r>
            <a:endParaRPr lang="en-US" altLang="en-US">
              <a:solidFill>
                <a:prstClr val="black"/>
              </a:solidFill>
              <a:cs typeface="+mn-cs"/>
            </a:endParaRPr>
          </a:p>
        </p:txBody>
      </p:sp>
      <p:sp>
        <p:nvSpPr>
          <p:cNvPr id="11" name="Rectangle 10"/>
          <p:cNvSpPr>
            <a:spLocks noChangeArrowheads="1"/>
          </p:cNvSpPr>
          <p:nvPr/>
        </p:nvSpPr>
        <p:spPr bwMode="auto">
          <a:xfrm>
            <a:off x="7199313" y="962025"/>
            <a:ext cx="5683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$1,850</a:t>
            </a:r>
            <a:endParaRPr lang="en-US" altLang="en-US">
              <a:solidFill>
                <a:prstClr val="black"/>
              </a:solidFill>
              <a:cs typeface="+mn-cs"/>
            </a:endParaRPr>
          </a:p>
        </p:txBody>
      </p:sp>
      <p:sp>
        <p:nvSpPr>
          <p:cNvPr id="12" name="Rectangle 11"/>
          <p:cNvSpPr>
            <a:spLocks noChangeArrowheads="1"/>
          </p:cNvSpPr>
          <p:nvPr/>
        </p:nvSpPr>
        <p:spPr bwMode="auto">
          <a:xfrm>
            <a:off x="7767638" y="9620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13" name="Rectangle 12"/>
          <p:cNvSpPr>
            <a:spLocks noChangeArrowheads="1"/>
          </p:cNvSpPr>
          <p:nvPr/>
        </p:nvSpPr>
        <p:spPr bwMode="auto">
          <a:xfrm>
            <a:off x="544513" y="1165225"/>
            <a:ext cx="16843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Sales Refund Payable</a:t>
            </a:r>
            <a:endParaRPr lang="en-US" altLang="en-US">
              <a:solidFill>
                <a:prstClr val="black"/>
              </a:solidFill>
              <a:cs typeface="+mn-cs"/>
            </a:endParaRPr>
          </a:p>
        </p:txBody>
      </p:sp>
      <p:sp>
        <p:nvSpPr>
          <p:cNvPr id="14" name="Rectangle 13"/>
          <p:cNvSpPr>
            <a:spLocks noChangeArrowheads="1"/>
          </p:cNvSpPr>
          <p:nvPr/>
        </p:nvSpPr>
        <p:spPr bwMode="auto">
          <a:xfrm>
            <a:off x="2908301" y="1165225"/>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800</a:t>
            </a:r>
            <a:endParaRPr lang="en-US" altLang="en-US">
              <a:solidFill>
                <a:prstClr val="black"/>
              </a:solidFill>
              <a:cs typeface="+mn-cs"/>
            </a:endParaRPr>
          </a:p>
        </p:txBody>
      </p:sp>
      <p:sp>
        <p:nvSpPr>
          <p:cNvPr id="15" name="Rectangle 14"/>
          <p:cNvSpPr>
            <a:spLocks noChangeArrowheads="1"/>
          </p:cNvSpPr>
          <p:nvPr/>
        </p:nvSpPr>
        <p:spPr bwMode="auto">
          <a:xfrm>
            <a:off x="3252788" y="1165225"/>
            <a:ext cx="4667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credit</a:t>
            </a:r>
            <a:endParaRPr lang="en-US" altLang="en-US">
              <a:solidFill>
                <a:prstClr val="black"/>
              </a:solidFill>
              <a:cs typeface="+mn-cs"/>
            </a:endParaRPr>
          </a:p>
        </p:txBody>
      </p:sp>
      <p:sp>
        <p:nvSpPr>
          <p:cNvPr id="16" name="Rectangle 15"/>
          <p:cNvSpPr>
            <a:spLocks noChangeArrowheads="1"/>
          </p:cNvSpPr>
          <p:nvPr/>
        </p:nvSpPr>
        <p:spPr bwMode="auto">
          <a:xfrm>
            <a:off x="4156076" y="1165225"/>
            <a:ext cx="22828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Sales Returns and Allowances</a:t>
            </a:r>
            <a:endParaRPr lang="en-US" altLang="en-US">
              <a:solidFill>
                <a:prstClr val="black"/>
              </a:solidFill>
              <a:cs typeface="+mn-cs"/>
            </a:endParaRPr>
          </a:p>
        </p:txBody>
      </p:sp>
      <p:sp>
        <p:nvSpPr>
          <p:cNvPr id="17" name="Rectangle 16"/>
          <p:cNvSpPr>
            <a:spLocks noChangeArrowheads="1"/>
          </p:cNvSpPr>
          <p:nvPr/>
        </p:nvSpPr>
        <p:spPr bwMode="auto">
          <a:xfrm>
            <a:off x="7291388" y="1165225"/>
            <a:ext cx="476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4,825</a:t>
            </a:r>
            <a:endParaRPr lang="en-US" altLang="en-US">
              <a:solidFill>
                <a:prstClr val="black"/>
              </a:solidFill>
              <a:cs typeface="+mn-cs"/>
            </a:endParaRPr>
          </a:p>
        </p:txBody>
      </p:sp>
      <p:sp>
        <p:nvSpPr>
          <p:cNvPr id="18" name="Rectangle 17"/>
          <p:cNvSpPr>
            <a:spLocks noChangeArrowheads="1"/>
          </p:cNvSpPr>
          <p:nvPr/>
        </p:nvSpPr>
        <p:spPr bwMode="auto">
          <a:xfrm>
            <a:off x="7767638" y="11652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19" name="Rectangle 18"/>
          <p:cNvSpPr>
            <a:spLocks noChangeArrowheads="1"/>
          </p:cNvSpPr>
          <p:nvPr/>
        </p:nvSpPr>
        <p:spPr bwMode="auto">
          <a:xfrm>
            <a:off x="544513" y="1368425"/>
            <a:ext cx="21304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Inventory Returns Estimated</a:t>
            </a:r>
            <a:endParaRPr lang="en-US" altLang="en-US">
              <a:solidFill>
                <a:prstClr val="black"/>
              </a:solidFill>
              <a:cs typeface="+mn-cs"/>
            </a:endParaRPr>
          </a:p>
        </p:txBody>
      </p:sp>
      <p:sp>
        <p:nvSpPr>
          <p:cNvPr id="20" name="Rectangle 19"/>
          <p:cNvSpPr>
            <a:spLocks noChangeArrowheads="1"/>
          </p:cNvSpPr>
          <p:nvPr/>
        </p:nvSpPr>
        <p:spPr bwMode="auto">
          <a:xfrm>
            <a:off x="2908301" y="1368425"/>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450</a:t>
            </a:r>
            <a:endParaRPr lang="en-US" altLang="en-US">
              <a:solidFill>
                <a:prstClr val="black"/>
              </a:solidFill>
              <a:cs typeface="+mn-cs"/>
            </a:endParaRPr>
          </a:p>
        </p:txBody>
      </p:sp>
      <p:sp>
        <p:nvSpPr>
          <p:cNvPr id="21" name="Rectangle 20"/>
          <p:cNvSpPr>
            <a:spLocks noChangeArrowheads="1"/>
          </p:cNvSpPr>
          <p:nvPr/>
        </p:nvSpPr>
        <p:spPr bwMode="auto">
          <a:xfrm>
            <a:off x="3252788" y="13684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22" name="Rectangle 21"/>
          <p:cNvSpPr>
            <a:spLocks noChangeArrowheads="1"/>
          </p:cNvSpPr>
          <p:nvPr/>
        </p:nvSpPr>
        <p:spPr bwMode="auto">
          <a:xfrm>
            <a:off x="4156076" y="1368425"/>
            <a:ext cx="1492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Cost of Goods Sold</a:t>
            </a:r>
            <a:endParaRPr lang="en-US" altLang="en-US">
              <a:solidFill>
                <a:prstClr val="black"/>
              </a:solidFill>
              <a:cs typeface="+mn-cs"/>
            </a:endParaRPr>
          </a:p>
        </p:txBody>
      </p:sp>
      <p:sp>
        <p:nvSpPr>
          <p:cNvPr id="23" name="Rectangle 22"/>
          <p:cNvSpPr>
            <a:spLocks noChangeArrowheads="1"/>
          </p:cNvSpPr>
          <p:nvPr/>
        </p:nvSpPr>
        <p:spPr bwMode="auto">
          <a:xfrm>
            <a:off x="7291388" y="1368425"/>
            <a:ext cx="476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9,875</a:t>
            </a:r>
            <a:endParaRPr lang="en-US" altLang="en-US">
              <a:solidFill>
                <a:prstClr val="black"/>
              </a:solidFill>
              <a:cs typeface="+mn-cs"/>
            </a:endParaRPr>
          </a:p>
        </p:txBody>
      </p:sp>
      <p:sp>
        <p:nvSpPr>
          <p:cNvPr id="24" name="Rectangle 23"/>
          <p:cNvSpPr>
            <a:spLocks noChangeArrowheads="1"/>
          </p:cNvSpPr>
          <p:nvPr/>
        </p:nvSpPr>
        <p:spPr bwMode="auto">
          <a:xfrm>
            <a:off x="7767638" y="13684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25" name="Rectangle 24"/>
          <p:cNvSpPr>
            <a:spLocks noChangeArrowheads="1"/>
          </p:cNvSpPr>
          <p:nvPr/>
        </p:nvSpPr>
        <p:spPr bwMode="auto">
          <a:xfrm>
            <a:off x="585788" y="1776413"/>
            <a:ext cx="2032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a:t>
            </a:r>
            <a:endParaRPr lang="en-US" altLang="en-US">
              <a:solidFill>
                <a:prstClr val="black"/>
              </a:solidFill>
              <a:cs typeface="+mn-cs"/>
            </a:endParaRPr>
          </a:p>
        </p:txBody>
      </p:sp>
      <p:sp>
        <p:nvSpPr>
          <p:cNvPr id="26" name="Rectangle 25"/>
          <p:cNvSpPr>
            <a:spLocks noChangeArrowheads="1"/>
          </p:cNvSpPr>
          <p:nvPr/>
        </p:nvSpPr>
        <p:spPr bwMode="auto">
          <a:xfrm>
            <a:off x="585788" y="2387600"/>
            <a:ext cx="2032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b.</a:t>
            </a:r>
            <a:endParaRPr lang="en-US" altLang="en-US">
              <a:solidFill>
                <a:prstClr val="black"/>
              </a:solidFill>
              <a:cs typeface="+mn-cs"/>
            </a:endParaRPr>
          </a:p>
        </p:txBody>
      </p:sp>
      <p:sp>
        <p:nvSpPr>
          <p:cNvPr id="27" name="Rectangle 26"/>
          <p:cNvSpPr>
            <a:spLocks noChangeArrowheads="1"/>
          </p:cNvSpPr>
          <p:nvPr/>
        </p:nvSpPr>
        <p:spPr bwMode="auto">
          <a:xfrm>
            <a:off x="595313" y="2795588"/>
            <a:ext cx="2032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a:t>
            </a:r>
            <a:endParaRPr lang="en-US" altLang="en-US">
              <a:solidFill>
                <a:prstClr val="black"/>
              </a:solidFill>
              <a:cs typeface="+mn-cs"/>
            </a:endParaRPr>
          </a:p>
        </p:txBody>
      </p:sp>
      <p:sp>
        <p:nvSpPr>
          <p:cNvPr id="28" name="Rectangle 27"/>
          <p:cNvSpPr>
            <a:spLocks noChangeArrowheads="1"/>
          </p:cNvSpPr>
          <p:nvPr/>
        </p:nvSpPr>
        <p:spPr bwMode="auto">
          <a:xfrm>
            <a:off x="787400" y="2387600"/>
            <a:ext cx="75184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After an analysis of future sales returns and allowances, the company estimates that the Sales Refund </a:t>
            </a:r>
            <a:endParaRPr lang="en-US" altLang="en-US">
              <a:solidFill>
                <a:prstClr val="black"/>
              </a:solidFill>
              <a:cs typeface="+mn-cs"/>
            </a:endParaRPr>
          </a:p>
        </p:txBody>
      </p:sp>
      <p:sp>
        <p:nvSpPr>
          <p:cNvPr id="29" name="Rectangle 28"/>
          <p:cNvSpPr>
            <a:spLocks noChangeArrowheads="1"/>
          </p:cNvSpPr>
          <p:nvPr/>
        </p:nvSpPr>
        <p:spPr bwMode="auto">
          <a:xfrm>
            <a:off x="787400" y="2590800"/>
            <a:ext cx="49926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Payable account should have a $870 credit balance (revenue side). </a:t>
            </a:r>
            <a:endParaRPr lang="en-US" altLang="en-US">
              <a:solidFill>
                <a:prstClr val="black"/>
              </a:solidFill>
              <a:cs typeface="+mn-cs"/>
            </a:endParaRPr>
          </a:p>
        </p:txBody>
      </p:sp>
      <p:sp>
        <p:nvSpPr>
          <p:cNvPr id="30" name="Rectangle 29"/>
          <p:cNvSpPr>
            <a:spLocks noChangeArrowheads="1"/>
          </p:cNvSpPr>
          <p:nvPr/>
        </p:nvSpPr>
        <p:spPr bwMode="auto">
          <a:xfrm>
            <a:off x="787400" y="2795588"/>
            <a:ext cx="69199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After an analysis of future inventory returns, the company estimates that the Inventory Returns </a:t>
            </a:r>
            <a:endParaRPr lang="en-US" altLang="en-US">
              <a:solidFill>
                <a:prstClr val="black"/>
              </a:solidFill>
              <a:cs typeface="+mn-cs"/>
            </a:endParaRPr>
          </a:p>
        </p:txBody>
      </p:sp>
      <p:sp>
        <p:nvSpPr>
          <p:cNvPr id="31" name="Rectangle 30"/>
          <p:cNvSpPr>
            <a:spLocks noChangeArrowheads="1"/>
          </p:cNvSpPr>
          <p:nvPr/>
        </p:nvSpPr>
        <p:spPr bwMode="auto">
          <a:xfrm>
            <a:off x="787400" y="2998788"/>
            <a:ext cx="47990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Estimated account should have a $500 debit balance (cost side). </a:t>
            </a:r>
            <a:endParaRPr lang="en-US" altLang="en-US">
              <a:solidFill>
                <a:prstClr val="black"/>
              </a:solidFill>
              <a:cs typeface="+mn-cs"/>
            </a:endParaRPr>
          </a:p>
        </p:txBody>
      </p:sp>
      <p:sp>
        <p:nvSpPr>
          <p:cNvPr id="32" name="Rectangle 31"/>
          <p:cNvSpPr>
            <a:spLocks noChangeArrowheads="1"/>
          </p:cNvSpPr>
          <p:nvPr/>
        </p:nvSpPr>
        <p:spPr bwMode="auto">
          <a:xfrm>
            <a:off x="787400" y="1776413"/>
            <a:ext cx="69802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After an analysis of future sales discounts, the company estimates that the Allowance for Sales </a:t>
            </a:r>
            <a:endParaRPr lang="en-US" altLang="en-US">
              <a:solidFill>
                <a:prstClr val="black"/>
              </a:solidFill>
              <a:cs typeface="+mn-cs"/>
            </a:endParaRPr>
          </a:p>
        </p:txBody>
      </p:sp>
      <p:sp>
        <p:nvSpPr>
          <p:cNvPr id="33" name="Rectangle 32"/>
          <p:cNvSpPr>
            <a:spLocks noChangeArrowheads="1"/>
          </p:cNvSpPr>
          <p:nvPr/>
        </p:nvSpPr>
        <p:spPr bwMode="auto">
          <a:xfrm>
            <a:off x="787400" y="1979613"/>
            <a:ext cx="74072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Discounts account should have a $275 credit balance. Prepare the current year-end adjusting journal </a:t>
            </a:r>
            <a:endParaRPr lang="en-US" altLang="en-US">
              <a:solidFill>
                <a:prstClr val="black"/>
              </a:solidFill>
              <a:cs typeface="+mn-cs"/>
            </a:endParaRPr>
          </a:p>
        </p:txBody>
      </p:sp>
      <p:sp>
        <p:nvSpPr>
          <p:cNvPr id="34" name="Rectangle 33"/>
          <p:cNvSpPr>
            <a:spLocks noChangeArrowheads="1"/>
          </p:cNvSpPr>
          <p:nvPr/>
        </p:nvSpPr>
        <p:spPr bwMode="auto">
          <a:xfrm>
            <a:off x="787400" y="2184400"/>
            <a:ext cx="23431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entry for future sales discounts.</a:t>
            </a:r>
            <a:endParaRPr lang="en-US" altLang="en-US">
              <a:solidFill>
                <a:prstClr val="black"/>
              </a:solidFill>
              <a:cs typeface="+mn-cs"/>
            </a:endParaRPr>
          </a:p>
        </p:txBody>
      </p:sp>
      <p:sp>
        <p:nvSpPr>
          <p:cNvPr id="35" name="Rectangle 3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5-8</a:t>
            </a:r>
            <a:endParaRPr lang="en-US" sz="2400" b="1" dirty="0">
              <a:solidFill>
                <a:prstClr val="white"/>
              </a:solidFill>
            </a:endParaRPr>
          </a:p>
        </p:txBody>
      </p:sp>
      <p:sp>
        <p:nvSpPr>
          <p:cNvPr id="36" name="Rounded Rectangle 35"/>
          <p:cNvSpPr/>
          <p:nvPr/>
        </p:nvSpPr>
        <p:spPr>
          <a:xfrm>
            <a:off x="152400" y="6477001"/>
            <a:ext cx="7162800" cy="3032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P6: </a:t>
            </a:r>
            <a:r>
              <a:rPr lang="en-US" sz="1100" dirty="0">
                <a:solidFill>
                  <a:prstClr val="black"/>
                </a:solidFill>
                <a:latin typeface="Calibri"/>
                <a:cs typeface="+mn-cs"/>
              </a:rPr>
              <a:t>Prepare adjustments for discounts, returns and allowances per revenue recognition rules</a:t>
            </a:r>
            <a:r>
              <a:rPr lang="en-US" sz="1100" dirty="0" smtClean="0">
                <a:solidFill>
                  <a:prstClr val="black"/>
                </a:solidFill>
                <a:latin typeface="Calibri"/>
                <a:cs typeface="+mn-cs"/>
              </a:rPr>
              <a:t>.</a:t>
            </a:r>
            <a:endParaRPr lang="en-US" sz="1100" dirty="0">
              <a:solidFill>
                <a:prstClr val="black"/>
              </a:solidFill>
              <a:latin typeface="Calibri"/>
              <a:cs typeface="+mn-cs"/>
            </a:endParaRPr>
          </a:p>
        </p:txBody>
      </p:sp>
    </p:spTree>
    <p:extLst>
      <p:ext uri="{BB962C8B-B14F-4D97-AF65-F5344CB8AC3E}">
        <p14:creationId xmlns:p14="http://schemas.microsoft.com/office/powerpoint/2010/main" val="2109208683"/>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Rectangle 5"/>
          <p:cNvSpPr>
            <a:spLocks noChangeArrowheads="1"/>
          </p:cNvSpPr>
          <p:nvPr/>
        </p:nvSpPr>
        <p:spPr bwMode="auto">
          <a:xfrm>
            <a:off x="544513" y="554038"/>
            <a:ext cx="7275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At the current year-end, a company shows the following unadjusted balances for selected accounts:</a:t>
            </a:r>
            <a:endParaRPr lang="en-US" altLang="en-US">
              <a:solidFill>
                <a:prstClr val="black"/>
              </a:solidFill>
              <a:cs typeface="+mn-cs"/>
            </a:endParaRPr>
          </a:p>
        </p:txBody>
      </p:sp>
      <p:sp>
        <p:nvSpPr>
          <p:cNvPr id="7" name="Rectangle 6"/>
          <p:cNvSpPr>
            <a:spLocks noChangeArrowheads="1"/>
          </p:cNvSpPr>
          <p:nvPr/>
        </p:nvSpPr>
        <p:spPr bwMode="auto">
          <a:xfrm>
            <a:off x="544513" y="962025"/>
            <a:ext cx="22733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Allowance for Sales Discounts</a:t>
            </a:r>
            <a:endParaRPr lang="en-US" altLang="en-US">
              <a:solidFill>
                <a:prstClr val="black"/>
              </a:solidFill>
              <a:cs typeface="+mn-cs"/>
            </a:endParaRPr>
          </a:p>
        </p:txBody>
      </p:sp>
      <p:sp>
        <p:nvSpPr>
          <p:cNvPr id="8" name="Rectangle 7"/>
          <p:cNvSpPr>
            <a:spLocks noChangeArrowheads="1"/>
          </p:cNvSpPr>
          <p:nvPr/>
        </p:nvSpPr>
        <p:spPr bwMode="auto">
          <a:xfrm>
            <a:off x="2908301" y="962025"/>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$75</a:t>
            </a:r>
            <a:endParaRPr lang="en-US" altLang="en-US">
              <a:solidFill>
                <a:prstClr val="black"/>
              </a:solidFill>
              <a:cs typeface="+mn-cs"/>
            </a:endParaRPr>
          </a:p>
        </p:txBody>
      </p:sp>
      <p:sp>
        <p:nvSpPr>
          <p:cNvPr id="9" name="Rectangle 8"/>
          <p:cNvSpPr>
            <a:spLocks noChangeArrowheads="1"/>
          </p:cNvSpPr>
          <p:nvPr/>
        </p:nvSpPr>
        <p:spPr bwMode="auto">
          <a:xfrm>
            <a:off x="3252788" y="962025"/>
            <a:ext cx="4667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credit</a:t>
            </a:r>
            <a:endParaRPr lang="en-US" altLang="en-US">
              <a:solidFill>
                <a:prstClr val="black"/>
              </a:solidFill>
              <a:cs typeface="+mn-cs"/>
            </a:endParaRPr>
          </a:p>
        </p:txBody>
      </p:sp>
      <p:sp>
        <p:nvSpPr>
          <p:cNvPr id="10" name="Rectangle 9"/>
          <p:cNvSpPr>
            <a:spLocks noChangeArrowheads="1"/>
          </p:cNvSpPr>
          <p:nvPr/>
        </p:nvSpPr>
        <p:spPr bwMode="auto">
          <a:xfrm>
            <a:off x="4156076" y="962025"/>
            <a:ext cx="12477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Sales Discounts</a:t>
            </a:r>
            <a:endParaRPr lang="en-US" altLang="en-US">
              <a:solidFill>
                <a:prstClr val="black"/>
              </a:solidFill>
              <a:cs typeface="+mn-cs"/>
            </a:endParaRPr>
          </a:p>
        </p:txBody>
      </p:sp>
      <p:sp>
        <p:nvSpPr>
          <p:cNvPr id="11" name="Rectangle 10"/>
          <p:cNvSpPr>
            <a:spLocks noChangeArrowheads="1"/>
          </p:cNvSpPr>
          <p:nvPr/>
        </p:nvSpPr>
        <p:spPr bwMode="auto">
          <a:xfrm>
            <a:off x="7199313" y="962025"/>
            <a:ext cx="5683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$1,850</a:t>
            </a:r>
            <a:endParaRPr lang="en-US" altLang="en-US">
              <a:solidFill>
                <a:prstClr val="black"/>
              </a:solidFill>
              <a:cs typeface="+mn-cs"/>
            </a:endParaRPr>
          </a:p>
        </p:txBody>
      </p:sp>
      <p:sp>
        <p:nvSpPr>
          <p:cNvPr id="12" name="Rectangle 11"/>
          <p:cNvSpPr>
            <a:spLocks noChangeArrowheads="1"/>
          </p:cNvSpPr>
          <p:nvPr/>
        </p:nvSpPr>
        <p:spPr bwMode="auto">
          <a:xfrm>
            <a:off x="7767638" y="9620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13" name="Rectangle 12"/>
          <p:cNvSpPr>
            <a:spLocks noChangeArrowheads="1"/>
          </p:cNvSpPr>
          <p:nvPr/>
        </p:nvSpPr>
        <p:spPr bwMode="auto">
          <a:xfrm>
            <a:off x="544513" y="1165225"/>
            <a:ext cx="16843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Sales Refund Payable</a:t>
            </a:r>
            <a:endParaRPr lang="en-US" altLang="en-US">
              <a:solidFill>
                <a:prstClr val="black"/>
              </a:solidFill>
              <a:cs typeface="+mn-cs"/>
            </a:endParaRPr>
          </a:p>
        </p:txBody>
      </p:sp>
      <p:sp>
        <p:nvSpPr>
          <p:cNvPr id="14" name="Rectangle 13"/>
          <p:cNvSpPr>
            <a:spLocks noChangeArrowheads="1"/>
          </p:cNvSpPr>
          <p:nvPr/>
        </p:nvSpPr>
        <p:spPr bwMode="auto">
          <a:xfrm>
            <a:off x="2908301" y="1165225"/>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800</a:t>
            </a:r>
            <a:endParaRPr lang="en-US" altLang="en-US">
              <a:solidFill>
                <a:prstClr val="black"/>
              </a:solidFill>
              <a:cs typeface="+mn-cs"/>
            </a:endParaRPr>
          </a:p>
        </p:txBody>
      </p:sp>
      <p:sp>
        <p:nvSpPr>
          <p:cNvPr id="15" name="Rectangle 14"/>
          <p:cNvSpPr>
            <a:spLocks noChangeArrowheads="1"/>
          </p:cNvSpPr>
          <p:nvPr/>
        </p:nvSpPr>
        <p:spPr bwMode="auto">
          <a:xfrm>
            <a:off x="3252788" y="1165225"/>
            <a:ext cx="4667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credit</a:t>
            </a:r>
            <a:endParaRPr lang="en-US" altLang="en-US">
              <a:solidFill>
                <a:prstClr val="black"/>
              </a:solidFill>
              <a:cs typeface="+mn-cs"/>
            </a:endParaRPr>
          </a:p>
        </p:txBody>
      </p:sp>
      <p:sp>
        <p:nvSpPr>
          <p:cNvPr id="16" name="Rectangle 15"/>
          <p:cNvSpPr>
            <a:spLocks noChangeArrowheads="1"/>
          </p:cNvSpPr>
          <p:nvPr/>
        </p:nvSpPr>
        <p:spPr bwMode="auto">
          <a:xfrm>
            <a:off x="4156076" y="1165225"/>
            <a:ext cx="22828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Sales Returns and Allowances</a:t>
            </a:r>
            <a:endParaRPr lang="en-US" altLang="en-US">
              <a:solidFill>
                <a:prstClr val="black"/>
              </a:solidFill>
              <a:cs typeface="+mn-cs"/>
            </a:endParaRPr>
          </a:p>
        </p:txBody>
      </p:sp>
      <p:sp>
        <p:nvSpPr>
          <p:cNvPr id="17" name="Rectangle 16"/>
          <p:cNvSpPr>
            <a:spLocks noChangeArrowheads="1"/>
          </p:cNvSpPr>
          <p:nvPr/>
        </p:nvSpPr>
        <p:spPr bwMode="auto">
          <a:xfrm>
            <a:off x="7291388" y="1165225"/>
            <a:ext cx="476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4,825</a:t>
            </a:r>
            <a:endParaRPr lang="en-US" altLang="en-US">
              <a:solidFill>
                <a:prstClr val="black"/>
              </a:solidFill>
              <a:cs typeface="+mn-cs"/>
            </a:endParaRPr>
          </a:p>
        </p:txBody>
      </p:sp>
      <p:sp>
        <p:nvSpPr>
          <p:cNvPr id="18" name="Rectangle 17"/>
          <p:cNvSpPr>
            <a:spLocks noChangeArrowheads="1"/>
          </p:cNvSpPr>
          <p:nvPr/>
        </p:nvSpPr>
        <p:spPr bwMode="auto">
          <a:xfrm>
            <a:off x="7767638" y="11652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19" name="Rectangle 18"/>
          <p:cNvSpPr>
            <a:spLocks noChangeArrowheads="1"/>
          </p:cNvSpPr>
          <p:nvPr/>
        </p:nvSpPr>
        <p:spPr bwMode="auto">
          <a:xfrm>
            <a:off x="544513" y="1368425"/>
            <a:ext cx="21304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Inventory Returns Estimated</a:t>
            </a:r>
            <a:endParaRPr lang="en-US" altLang="en-US">
              <a:solidFill>
                <a:prstClr val="black"/>
              </a:solidFill>
              <a:cs typeface="+mn-cs"/>
            </a:endParaRPr>
          </a:p>
        </p:txBody>
      </p:sp>
      <p:sp>
        <p:nvSpPr>
          <p:cNvPr id="20" name="Rectangle 19"/>
          <p:cNvSpPr>
            <a:spLocks noChangeArrowheads="1"/>
          </p:cNvSpPr>
          <p:nvPr/>
        </p:nvSpPr>
        <p:spPr bwMode="auto">
          <a:xfrm>
            <a:off x="2908301" y="1368425"/>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450</a:t>
            </a:r>
            <a:endParaRPr lang="en-US" altLang="en-US">
              <a:solidFill>
                <a:prstClr val="black"/>
              </a:solidFill>
              <a:cs typeface="+mn-cs"/>
            </a:endParaRPr>
          </a:p>
        </p:txBody>
      </p:sp>
      <p:sp>
        <p:nvSpPr>
          <p:cNvPr id="21" name="Rectangle 20"/>
          <p:cNvSpPr>
            <a:spLocks noChangeArrowheads="1"/>
          </p:cNvSpPr>
          <p:nvPr/>
        </p:nvSpPr>
        <p:spPr bwMode="auto">
          <a:xfrm>
            <a:off x="3252788" y="13684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22" name="Rectangle 21"/>
          <p:cNvSpPr>
            <a:spLocks noChangeArrowheads="1"/>
          </p:cNvSpPr>
          <p:nvPr/>
        </p:nvSpPr>
        <p:spPr bwMode="auto">
          <a:xfrm>
            <a:off x="4156076" y="1368425"/>
            <a:ext cx="1492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Cost of Goods Sold</a:t>
            </a:r>
            <a:endParaRPr lang="en-US" altLang="en-US">
              <a:solidFill>
                <a:prstClr val="black"/>
              </a:solidFill>
              <a:cs typeface="+mn-cs"/>
            </a:endParaRPr>
          </a:p>
        </p:txBody>
      </p:sp>
      <p:sp>
        <p:nvSpPr>
          <p:cNvPr id="23" name="Rectangle 22"/>
          <p:cNvSpPr>
            <a:spLocks noChangeArrowheads="1"/>
          </p:cNvSpPr>
          <p:nvPr/>
        </p:nvSpPr>
        <p:spPr bwMode="auto">
          <a:xfrm>
            <a:off x="7291388" y="1368425"/>
            <a:ext cx="476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9,875</a:t>
            </a:r>
            <a:endParaRPr lang="en-US" altLang="en-US">
              <a:solidFill>
                <a:prstClr val="black"/>
              </a:solidFill>
              <a:cs typeface="+mn-cs"/>
            </a:endParaRPr>
          </a:p>
        </p:txBody>
      </p:sp>
      <p:sp>
        <p:nvSpPr>
          <p:cNvPr id="24" name="Rectangle 23"/>
          <p:cNvSpPr>
            <a:spLocks noChangeArrowheads="1"/>
          </p:cNvSpPr>
          <p:nvPr/>
        </p:nvSpPr>
        <p:spPr bwMode="auto">
          <a:xfrm>
            <a:off x="7767638" y="13684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25" name="Rectangle 24"/>
          <p:cNvSpPr>
            <a:spLocks noChangeArrowheads="1"/>
          </p:cNvSpPr>
          <p:nvPr/>
        </p:nvSpPr>
        <p:spPr bwMode="auto">
          <a:xfrm>
            <a:off x="585788" y="1776413"/>
            <a:ext cx="2032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a:t>
            </a:r>
            <a:endParaRPr lang="en-US" altLang="en-US">
              <a:solidFill>
                <a:prstClr val="black"/>
              </a:solidFill>
              <a:cs typeface="+mn-cs"/>
            </a:endParaRPr>
          </a:p>
        </p:txBody>
      </p:sp>
      <p:sp>
        <p:nvSpPr>
          <p:cNvPr id="32" name="Rectangle 31"/>
          <p:cNvSpPr>
            <a:spLocks noChangeArrowheads="1"/>
          </p:cNvSpPr>
          <p:nvPr/>
        </p:nvSpPr>
        <p:spPr bwMode="auto">
          <a:xfrm>
            <a:off x="787400" y="1776413"/>
            <a:ext cx="69802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After an analysis of future sales discounts, the company estimates that the Allowance for Sales </a:t>
            </a:r>
            <a:endParaRPr lang="en-US" altLang="en-US">
              <a:solidFill>
                <a:prstClr val="black"/>
              </a:solidFill>
              <a:cs typeface="+mn-cs"/>
            </a:endParaRPr>
          </a:p>
        </p:txBody>
      </p:sp>
      <p:sp>
        <p:nvSpPr>
          <p:cNvPr id="33" name="Rectangle 32"/>
          <p:cNvSpPr>
            <a:spLocks noChangeArrowheads="1"/>
          </p:cNvSpPr>
          <p:nvPr/>
        </p:nvSpPr>
        <p:spPr bwMode="auto">
          <a:xfrm>
            <a:off x="787400" y="1979613"/>
            <a:ext cx="74072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Discounts account should have a $275 credit balance. Prepare the current year-end adjusting journal </a:t>
            </a:r>
            <a:endParaRPr lang="en-US" altLang="en-US">
              <a:solidFill>
                <a:prstClr val="black"/>
              </a:solidFill>
              <a:cs typeface="+mn-cs"/>
            </a:endParaRPr>
          </a:p>
        </p:txBody>
      </p:sp>
      <p:sp>
        <p:nvSpPr>
          <p:cNvPr id="34" name="Rectangle 33"/>
          <p:cNvSpPr>
            <a:spLocks noChangeArrowheads="1"/>
          </p:cNvSpPr>
          <p:nvPr/>
        </p:nvSpPr>
        <p:spPr bwMode="auto">
          <a:xfrm>
            <a:off x="787400" y="2184400"/>
            <a:ext cx="23431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entry for future sales discounts.</a:t>
            </a:r>
            <a:endParaRPr lang="en-US" altLang="en-US">
              <a:solidFill>
                <a:prstClr val="black"/>
              </a:solidFill>
              <a:cs typeface="+mn-cs"/>
            </a:endParaRPr>
          </a:p>
        </p:txBody>
      </p:sp>
      <p:sp>
        <p:nvSpPr>
          <p:cNvPr id="35" name="Rectangle 5"/>
          <p:cNvSpPr>
            <a:spLocks noChangeArrowheads="1"/>
          </p:cNvSpPr>
          <p:nvPr/>
        </p:nvSpPr>
        <p:spPr bwMode="auto">
          <a:xfrm>
            <a:off x="2568575" y="3179763"/>
            <a:ext cx="3624263" cy="234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6" name="Rectangle 6"/>
          <p:cNvSpPr>
            <a:spLocks noChangeArrowheads="1"/>
          </p:cNvSpPr>
          <p:nvPr/>
        </p:nvSpPr>
        <p:spPr bwMode="auto">
          <a:xfrm>
            <a:off x="1665288" y="4665663"/>
            <a:ext cx="6334125" cy="23495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7" name="Rectangle 7"/>
          <p:cNvSpPr>
            <a:spLocks noChangeArrowheads="1"/>
          </p:cNvSpPr>
          <p:nvPr/>
        </p:nvSpPr>
        <p:spPr bwMode="auto">
          <a:xfrm>
            <a:off x="803275" y="2549525"/>
            <a:ext cx="4770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Step 1:  Determine what the current account balance equals.</a:t>
            </a:r>
            <a:endParaRPr lang="en-US" altLang="en-US" dirty="0">
              <a:solidFill>
                <a:prstClr val="black"/>
              </a:solidFill>
              <a:cs typeface="+mn-cs"/>
            </a:endParaRPr>
          </a:p>
        </p:txBody>
      </p:sp>
      <p:sp>
        <p:nvSpPr>
          <p:cNvPr id="38" name="Rectangle 8"/>
          <p:cNvSpPr>
            <a:spLocks noChangeArrowheads="1"/>
          </p:cNvSpPr>
          <p:nvPr/>
        </p:nvSpPr>
        <p:spPr bwMode="auto">
          <a:xfrm>
            <a:off x="6731000" y="2549525"/>
            <a:ext cx="344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$75</a:t>
            </a:r>
            <a:endParaRPr lang="en-US" altLang="en-US" dirty="0">
              <a:solidFill>
                <a:prstClr val="black"/>
              </a:solidFill>
              <a:cs typeface="+mn-cs"/>
            </a:endParaRPr>
          </a:p>
        </p:txBody>
      </p:sp>
      <p:sp>
        <p:nvSpPr>
          <p:cNvPr id="39" name="Rectangle 9"/>
          <p:cNvSpPr>
            <a:spLocks noChangeArrowheads="1"/>
          </p:cNvSpPr>
          <p:nvPr/>
        </p:nvSpPr>
        <p:spPr bwMode="auto">
          <a:xfrm>
            <a:off x="7126288" y="2549525"/>
            <a:ext cx="4667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credit</a:t>
            </a:r>
            <a:endParaRPr lang="en-US" altLang="en-US">
              <a:solidFill>
                <a:prstClr val="black"/>
              </a:solidFill>
              <a:cs typeface="+mn-cs"/>
            </a:endParaRPr>
          </a:p>
        </p:txBody>
      </p:sp>
      <p:sp>
        <p:nvSpPr>
          <p:cNvPr id="40" name="Rectangle 10"/>
          <p:cNvSpPr>
            <a:spLocks noChangeArrowheads="1"/>
          </p:cNvSpPr>
          <p:nvPr/>
        </p:nvSpPr>
        <p:spPr bwMode="auto">
          <a:xfrm>
            <a:off x="803275" y="2762250"/>
            <a:ext cx="52689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Step 2:  Determine what the current account balance should equal.</a:t>
            </a:r>
            <a:endParaRPr lang="en-US" altLang="en-US" dirty="0">
              <a:solidFill>
                <a:prstClr val="black"/>
              </a:solidFill>
              <a:cs typeface="+mn-cs"/>
            </a:endParaRPr>
          </a:p>
        </p:txBody>
      </p:sp>
      <p:sp>
        <p:nvSpPr>
          <p:cNvPr id="41" name="Rectangle 11"/>
          <p:cNvSpPr>
            <a:spLocks noChangeArrowheads="1"/>
          </p:cNvSpPr>
          <p:nvPr/>
        </p:nvSpPr>
        <p:spPr bwMode="auto">
          <a:xfrm>
            <a:off x="6638925" y="2762250"/>
            <a:ext cx="4365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$275</a:t>
            </a:r>
            <a:endParaRPr lang="en-US" altLang="en-US" dirty="0">
              <a:solidFill>
                <a:prstClr val="black"/>
              </a:solidFill>
              <a:cs typeface="+mn-cs"/>
            </a:endParaRPr>
          </a:p>
        </p:txBody>
      </p:sp>
      <p:sp>
        <p:nvSpPr>
          <p:cNvPr id="42" name="Rectangle 12"/>
          <p:cNvSpPr>
            <a:spLocks noChangeArrowheads="1"/>
          </p:cNvSpPr>
          <p:nvPr/>
        </p:nvSpPr>
        <p:spPr bwMode="auto">
          <a:xfrm>
            <a:off x="7126288" y="2762250"/>
            <a:ext cx="4667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credit</a:t>
            </a:r>
            <a:endParaRPr lang="en-US" altLang="en-US">
              <a:solidFill>
                <a:prstClr val="black"/>
              </a:solidFill>
              <a:cs typeface="+mn-cs"/>
            </a:endParaRPr>
          </a:p>
        </p:txBody>
      </p:sp>
      <p:sp>
        <p:nvSpPr>
          <p:cNvPr id="43" name="Rectangle 13"/>
          <p:cNvSpPr>
            <a:spLocks noChangeArrowheads="1"/>
          </p:cNvSpPr>
          <p:nvPr/>
        </p:nvSpPr>
        <p:spPr bwMode="auto">
          <a:xfrm>
            <a:off x="4416425" y="3424238"/>
            <a:ext cx="8937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Unadjusted</a:t>
            </a:r>
            <a:endParaRPr lang="en-US" altLang="en-US" dirty="0">
              <a:solidFill>
                <a:prstClr val="black"/>
              </a:solidFill>
              <a:cs typeface="+mn-cs"/>
            </a:endParaRPr>
          </a:p>
        </p:txBody>
      </p:sp>
      <p:sp>
        <p:nvSpPr>
          <p:cNvPr id="44" name="Rectangle 14"/>
          <p:cNvSpPr>
            <a:spLocks noChangeArrowheads="1"/>
          </p:cNvSpPr>
          <p:nvPr/>
        </p:nvSpPr>
        <p:spPr bwMode="auto">
          <a:xfrm>
            <a:off x="5918200" y="3424238"/>
            <a:ext cx="254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75</a:t>
            </a:r>
            <a:endParaRPr lang="en-US" altLang="en-US">
              <a:solidFill>
                <a:prstClr val="black"/>
              </a:solidFill>
              <a:cs typeface="+mn-cs"/>
            </a:endParaRPr>
          </a:p>
        </p:txBody>
      </p:sp>
      <p:sp>
        <p:nvSpPr>
          <p:cNvPr id="45" name="Rectangle 15"/>
          <p:cNvSpPr>
            <a:spLocks noChangeArrowheads="1"/>
          </p:cNvSpPr>
          <p:nvPr/>
        </p:nvSpPr>
        <p:spPr bwMode="auto">
          <a:xfrm>
            <a:off x="4416425" y="3627438"/>
            <a:ext cx="8937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Adjustment</a:t>
            </a:r>
            <a:endParaRPr lang="en-US" altLang="en-US" dirty="0">
              <a:solidFill>
                <a:prstClr val="black"/>
              </a:solidFill>
              <a:cs typeface="+mn-cs"/>
            </a:endParaRPr>
          </a:p>
        </p:txBody>
      </p:sp>
      <p:sp>
        <p:nvSpPr>
          <p:cNvPr id="46" name="Rectangle 16"/>
          <p:cNvSpPr>
            <a:spLocks noChangeArrowheads="1"/>
          </p:cNvSpPr>
          <p:nvPr/>
        </p:nvSpPr>
        <p:spPr bwMode="auto">
          <a:xfrm>
            <a:off x="5827713" y="3627438"/>
            <a:ext cx="344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200</a:t>
            </a:r>
            <a:endParaRPr lang="en-US" altLang="en-US">
              <a:solidFill>
                <a:prstClr val="black"/>
              </a:solidFill>
              <a:cs typeface="+mn-cs"/>
            </a:endParaRPr>
          </a:p>
        </p:txBody>
      </p:sp>
      <p:sp>
        <p:nvSpPr>
          <p:cNvPr id="47" name="Rectangle 17"/>
          <p:cNvSpPr>
            <a:spLocks noChangeArrowheads="1"/>
          </p:cNvSpPr>
          <p:nvPr/>
        </p:nvSpPr>
        <p:spPr bwMode="auto">
          <a:xfrm>
            <a:off x="4416425" y="3841750"/>
            <a:ext cx="7112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Adjusted</a:t>
            </a:r>
            <a:endParaRPr lang="en-US" altLang="en-US" dirty="0">
              <a:solidFill>
                <a:prstClr val="black"/>
              </a:solidFill>
              <a:cs typeface="+mn-cs"/>
            </a:endParaRPr>
          </a:p>
        </p:txBody>
      </p:sp>
      <p:sp>
        <p:nvSpPr>
          <p:cNvPr id="48" name="Rectangle 18"/>
          <p:cNvSpPr>
            <a:spLocks noChangeArrowheads="1"/>
          </p:cNvSpPr>
          <p:nvPr/>
        </p:nvSpPr>
        <p:spPr bwMode="auto">
          <a:xfrm>
            <a:off x="5827713" y="3841750"/>
            <a:ext cx="344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275</a:t>
            </a:r>
            <a:endParaRPr lang="en-US" altLang="en-US">
              <a:solidFill>
                <a:prstClr val="black"/>
              </a:solidFill>
              <a:cs typeface="+mn-cs"/>
            </a:endParaRPr>
          </a:p>
        </p:txBody>
      </p:sp>
      <p:sp>
        <p:nvSpPr>
          <p:cNvPr id="49" name="Rectangle 19"/>
          <p:cNvSpPr>
            <a:spLocks noChangeArrowheads="1"/>
          </p:cNvSpPr>
          <p:nvPr/>
        </p:nvSpPr>
        <p:spPr bwMode="auto">
          <a:xfrm>
            <a:off x="803275" y="4249738"/>
            <a:ext cx="49133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Step 3:  Record an adjusting entry to get from step 1 to step 2.</a:t>
            </a:r>
            <a:endParaRPr lang="en-US" altLang="en-US" dirty="0">
              <a:solidFill>
                <a:prstClr val="black"/>
              </a:solidFill>
              <a:cs typeface="+mn-cs"/>
            </a:endParaRPr>
          </a:p>
        </p:txBody>
      </p:sp>
      <p:sp>
        <p:nvSpPr>
          <p:cNvPr id="50" name="Rectangle 20"/>
          <p:cNvSpPr>
            <a:spLocks noChangeArrowheads="1"/>
          </p:cNvSpPr>
          <p:nvPr/>
        </p:nvSpPr>
        <p:spPr bwMode="auto">
          <a:xfrm>
            <a:off x="1949450" y="4686300"/>
            <a:ext cx="4365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cs typeface="+mn-cs"/>
              </a:rPr>
              <a:t>Date</a:t>
            </a:r>
            <a:endParaRPr lang="en-US" altLang="en-US">
              <a:solidFill>
                <a:prstClr val="black"/>
              </a:solidFill>
              <a:cs typeface="+mn-cs"/>
            </a:endParaRPr>
          </a:p>
        </p:txBody>
      </p:sp>
      <p:sp>
        <p:nvSpPr>
          <p:cNvPr id="51" name="Rectangle 21"/>
          <p:cNvSpPr>
            <a:spLocks noChangeArrowheads="1"/>
          </p:cNvSpPr>
          <p:nvPr/>
        </p:nvSpPr>
        <p:spPr bwMode="auto">
          <a:xfrm>
            <a:off x="6435725" y="4686300"/>
            <a:ext cx="4873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cs typeface="+mn-cs"/>
              </a:rPr>
              <a:t>Debit</a:t>
            </a:r>
            <a:endParaRPr lang="en-US" altLang="en-US">
              <a:solidFill>
                <a:prstClr val="black"/>
              </a:solidFill>
              <a:cs typeface="+mn-cs"/>
            </a:endParaRPr>
          </a:p>
        </p:txBody>
      </p:sp>
      <p:sp>
        <p:nvSpPr>
          <p:cNvPr id="52" name="Rectangle 22"/>
          <p:cNvSpPr>
            <a:spLocks noChangeArrowheads="1"/>
          </p:cNvSpPr>
          <p:nvPr/>
        </p:nvSpPr>
        <p:spPr bwMode="auto">
          <a:xfrm>
            <a:off x="7308850" y="4686300"/>
            <a:ext cx="5476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cs typeface="+mn-cs"/>
              </a:rPr>
              <a:t>Credit</a:t>
            </a:r>
            <a:endParaRPr lang="en-US" altLang="en-US">
              <a:solidFill>
                <a:prstClr val="black"/>
              </a:solidFill>
              <a:cs typeface="+mn-cs"/>
            </a:endParaRPr>
          </a:p>
        </p:txBody>
      </p:sp>
      <p:sp>
        <p:nvSpPr>
          <p:cNvPr id="53" name="Rectangle 23"/>
          <p:cNvSpPr>
            <a:spLocks noChangeArrowheads="1"/>
          </p:cNvSpPr>
          <p:nvPr/>
        </p:nvSpPr>
        <p:spPr bwMode="auto">
          <a:xfrm>
            <a:off x="1868488" y="4910138"/>
            <a:ext cx="57547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Dec. 31</a:t>
            </a:r>
            <a:endParaRPr lang="en-US" altLang="en-US" dirty="0">
              <a:solidFill>
                <a:prstClr val="black"/>
              </a:solidFill>
              <a:cs typeface="+mn-cs"/>
            </a:endParaRPr>
          </a:p>
        </p:txBody>
      </p:sp>
      <p:sp>
        <p:nvSpPr>
          <p:cNvPr id="54" name="Rectangle 24"/>
          <p:cNvSpPr>
            <a:spLocks noChangeArrowheads="1"/>
          </p:cNvSpPr>
          <p:nvPr/>
        </p:nvSpPr>
        <p:spPr bwMode="auto">
          <a:xfrm>
            <a:off x="2609850" y="4910138"/>
            <a:ext cx="12477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Sales Discounts</a:t>
            </a:r>
            <a:endParaRPr lang="en-US" altLang="en-US" dirty="0">
              <a:solidFill>
                <a:prstClr val="black"/>
              </a:solidFill>
              <a:cs typeface="+mn-cs"/>
            </a:endParaRPr>
          </a:p>
        </p:txBody>
      </p:sp>
      <p:sp>
        <p:nvSpPr>
          <p:cNvPr id="55" name="Rectangle 25"/>
          <p:cNvSpPr>
            <a:spLocks noChangeArrowheads="1"/>
          </p:cNvSpPr>
          <p:nvPr/>
        </p:nvSpPr>
        <p:spPr bwMode="auto">
          <a:xfrm>
            <a:off x="6731000" y="4910138"/>
            <a:ext cx="344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200</a:t>
            </a:r>
            <a:endParaRPr lang="en-US" altLang="en-US">
              <a:solidFill>
                <a:prstClr val="black"/>
              </a:solidFill>
              <a:cs typeface="+mn-cs"/>
            </a:endParaRPr>
          </a:p>
        </p:txBody>
      </p:sp>
      <p:sp>
        <p:nvSpPr>
          <p:cNvPr id="56" name="Rectangle 26"/>
          <p:cNvSpPr>
            <a:spLocks noChangeArrowheads="1"/>
          </p:cNvSpPr>
          <p:nvPr/>
        </p:nvSpPr>
        <p:spPr bwMode="auto">
          <a:xfrm>
            <a:off x="2882900" y="5114925"/>
            <a:ext cx="22733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Allowance for Sales Discounts</a:t>
            </a:r>
            <a:endParaRPr lang="en-US" altLang="en-US" dirty="0">
              <a:solidFill>
                <a:prstClr val="black"/>
              </a:solidFill>
              <a:cs typeface="+mn-cs"/>
            </a:endParaRPr>
          </a:p>
        </p:txBody>
      </p:sp>
      <p:sp>
        <p:nvSpPr>
          <p:cNvPr id="57" name="Rectangle 27"/>
          <p:cNvSpPr>
            <a:spLocks noChangeArrowheads="1"/>
          </p:cNvSpPr>
          <p:nvPr/>
        </p:nvSpPr>
        <p:spPr bwMode="auto">
          <a:xfrm>
            <a:off x="7634288" y="5114925"/>
            <a:ext cx="344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200</a:t>
            </a:r>
            <a:endParaRPr lang="en-US" altLang="en-US">
              <a:solidFill>
                <a:prstClr val="black"/>
              </a:solidFill>
              <a:cs typeface="+mn-cs"/>
            </a:endParaRPr>
          </a:p>
        </p:txBody>
      </p:sp>
      <p:sp>
        <p:nvSpPr>
          <p:cNvPr id="58" name="Rectangle 28"/>
          <p:cNvSpPr>
            <a:spLocks noChangeArrowheads="1"/>
          </p:cNvSpPr>
          <p:nvPr/>
        </p:nvSpPr>
        <p:spPr bwMode="auto">
          <a:xfrm>
            <a:off x="3208338" y="3200400"/>
            <a:ext cx="24669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cs typeface="+mn-cs"/>
              </a:rPr>
              <a:t>Allowance for Sales Discounts</a:t>
            </a:r>
            <a:endParaRPr lang="en-US" altLang="en-US">
              <a:solidFill>
                <a:prstClr val="black"/>
              </a:solidFill>
              <a:cs typeface="+mn-cs"/>
            </a:endParaRPr>
          </a:p>
        </p:txBody>
      </p:sp>
      <p:sp>
        <p:nvSpPr>
          <p:cNvPr id="59" name="Rectangle 29"/>
          <p:cNvSpPr>
            <a:spLocks noChangeArrowheads="1"/>
          </p:cNvSpPr>
          <p:nvPr/>
        </p:nvSpPr>
        <p:spPr bwMode="auto">
          <a:xfrm>
            <a:off x="3767138" y="4686300"/>
            <a:ext cx="1330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cs typeface="+mn-cs"/>
              </a:rPr>
              <a:t>General Journal</a:t>
            </a:r>
            <a:endParaRPr lang="en-US" altLang="en-US">
              <a:solidFill>
                <a:prstClr val="black"/>
              </a:solidFill>
              <a:cs typeface="+mn-cs"/>
            </a:endParaRPr>
          </a:p>
        </p:txBody>
      </p:sp>
      <p:sp>
        <p:nvSpPr>
          <p:cNvPr id="60" name="Rectangle 30"/>
          <p:cNvSpPr>
            <a:spLocks noChangeArrowheads="1"/>
          </p:cNvSpPr>
          <p:nvPr/>
        </p:nvSpPr>
        <p:spPr bwMode="auto">
          <a:xfrm>
            <a:off x="2690813" y="5307013"/>
            <a:ext cx="20304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i="1">
                <a:solidFill>
                  <a:srgbClr val="000000"/>
                </a:solidFill>
                <a:cs typeface="+mn-cs"/>
              </a:rPr>
              <a:t>Adjustment for future discounts</a:t>
            </a:r>
            <a:endParaRPr lang="en-US" altLang="en-US">
              <a:solidFill>
                <a:prstClr val="black"/>
              </a:solidFill>
              <a:cs typeface="+mn-cs"/>
            </a:endParaRPr>
          </a:p>
        </p:txBody>
      </p:sp>
      <p:sp>
        <p:nvSpPr>
          <p:cNvPr id="61" name="Rectangle 31"/>
          <p:cNvSpPr>
            <a:spLocks noChangeArrowheads="1"/>
          </p:cNvSpPr>
          <p:nvPr/>
        </p:nvSpPr>
        <p:spPr bwMode="auto">
          <a:xfrm>
            <a:off x="1655763" y="4656138"/>
            <a:ext cx="19050" cy="244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Line 32"/>
          <p:cNvSpPr>
            <a:spLocks noChangeShapeType="1"/>
          </p:cNvSpPr>
          <p:nvPr/>
        </p:nvSpPr>
        <p:spPr bwMode="auto">
          <a:xfrm>
            <a:off x="2568575" y="4676775"/>
            <a:ext cx="0" cy="2032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3" name="Rectangle 33"/>
          <p:cNvSpPr>
            <a:spLocks noChangeArrowheads="1"/>
          </p:cNvSpPr>
          <p:nvPr/>
        </p:nvSpPr>
        <p:spPr bwMode="auto">
          <a:xfrm>
            <a:off x="2568575" y="4676775"/>
            <a:ext cx="11113" cy="203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8" name="Line 34"/>
          <p:cNvSpPr>
            <a:spLocks noChangeShapeType="1"/>
          </p:cNvSpPr>
          <p:nvPr/>
        </p:nvSpPr>
        <p:spPr bwMode="auto">
          <a:xfrm>
            <a:off x="6183313" y="4676775"/>
            <a:ext cx="0" cy="2032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9" name="Rectangle 35"/>
          <p:cNvSpPr>
            <a:spLocks noChangeArrowheads="1"/>
          </p:cNvSpPr>
          <p:nvPr/>
        </p:nvSpPr>
        <p:spPr bwMode="auto">
          <a:xfrm>
            <a:off x="6183313" y="4676775"/>
            <a:ext cx="9525" cy="203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0" name="Line 36"/>
          <p:cNvSpPr>
            <a:spLocks noChangeShapeType="1"/>
          </p:cNvSpPr>
          <p:nvPr/>
        </p:nvSpPr>
        <p:spPr bwMode="auto">
          <a:xfrm>
            <a:off x="7086600" y="4676775"/>
            <a:ext cx="0" cy="2032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1" name="Rectangle 37"/>
          <p:cNvSpPr>
            <a:spLocks noChangeArrowheads="1"/>
          </p:cNvSpPr>
          <p:nvPr/>
        </p:nvSpPr>
        <p:spPr bwMode="auto">
          <a:xfrm>
            <a:off x="7086600" y="4676775"/>
            <a:ext cx="9525" cy="203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2" name="Rectangle 38"/>
          <p:cNvSpPr>
            <a:spLocks noChangeArrowheads="1"/>
          </p:cNvSpPr>
          <p:nvPr/>
        </p:nvSpPr>
        <p:spPr bwMode="auto">
          <a:xfrm>
            <a:off x="7978775" y="4676775"/>
            <a:ext cx="20638" cy="2238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3" name="Rectangle 39"/>
          <p:cNvSpPr>
            <a:spLocks noChangeArrowheads="1"/>
          </p:cNvSpPr>
          <p:nvPr/>
        </p:nvSpPr>
        <p:spPr bwMode="auto">
          <a:xfrm>
            <a:off x="4365625" y="3414713"/>
            <a:ext cx="20638" cy="620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4" name="Line 40"/>
          <p:cNvSpPr>
            <a:spLocks noChangeShapeType="1"/>
          </p:cNvSpPr>
          <p:nvPr/>
        </p:nvSpPr>
        <p:spPr bwMode="auto">
          <a:xfrm>
            <a:off x="1665288" y="4900613"/>
            <a:ext cx="0" cy="6111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5" name="Rectangle 41"/>
          <p:cNvSpPr>
            <a:spLocks noChangeArrowheads="1"/>
          </p:cNvSpPr>
          <p:nvPr/>
        </p:nvSpPr>
        <p:spPr bwMode="auto">
          <a:xfrm>
            <a:off x="1665288" y="4900613"/>
            <a:ext cx="9525" cy="6111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6" name="Line 42"/>
          <p:cNvSpPr>
            <a:spLocks noChangeShapeType="1"/>
          </p:cNvSpPr>
          <p:nvPr/>
        </p:nvSpPr>
        <p:spPr bwMode="auto">
          <a:xfrm>
            <a:off x="2568575" y="4900613"/>
            <a:ext cx="0" cy="6111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8" name="Rectangle 43"/>
          <p:cNvSpPr>
            <a:spLocks noChangeArrowheads="1"/>
          </p:cNvSpPr>
          <p:nvPr/>
        </p:nvSpPr>
        <p:spPr bwMode="auto">
          <a:xfrm>
            <a:off x="2568575" y="4900613"/>
            <a:ext cx="11113" cy="6111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9" name="Line 44"/>
          <p:cNvSpPr>
            <a:spLocks noChangeShapeType="1"/>
          </p:cNvSpPr>
          <p:nvPr/>
        </p:nvSpPr>
        <p:spPr bwMode="auto">
          <a:xfrm>
            <a:off x="6183313" y="4900613"/>
            <a:ext cx="0" cy="6111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0" name="Rectangle 45"/>
          <p:cNvSpPr>
            <a:spLocks noChangeArrowheads="1"/>
          </p:cNvSpPr>
          <p:nvPr/>
        </p:nvSpPr>
        <p:spPr bwMode="auto">
          <a:xfrm>
            <a:off x="6183313" y="4900613"/>
            <a:ext cx="9525" cy="6111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1" name="Line 46"/>
          <p:cNvSpPr>
            <a:spLocks noChangeShapeType="1"/>
          </p:cNvSpPr>
          <p:nvPr/>
        </p:nvSpPr>
        <p:spPr bwMode="auto">
          <a:xfrm>
            <a:off x="7086600" y="4900613"/>
            <a:ext cx="0" cy="6111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2" name="Rectangle 47"/>
          <p:cNvSpPr>
            <a:spLocks noChangeArrowheads="1"/>
          </p:cNvSpPr>
          <p:nvPr/>
        </p:nvSpPr>
        <p:spPr bwMode="auto">
          <a:xfrm>
            <a:off x="7086600" y="4900613"/>
            <a:ext cx="9525" cy="6111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3" name="Line 48"/>
          <p:cNvSpPr>
            <a:spLocks noChangeShapeType="1"/>
          </p:cNvSpPr>
          <p:nvPr/>
        </p:nvSpPr>
        <p:spPr bwMode="auto">
          <a:xfrm>
            <a:off x="7989888" y="4900613"/>
            <a:ext cx="0" cy="6111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4" name="Rectangle 49"/>
          <p:cNvSpPr>
            <a:spLocks noChangeArrowheads="1"/>
          </p:cNvSpPr>
          <p:nvPr/>
        </p:nvSpPr>
        <p:spPr bwMode="auto">
          <a:xfrm>
            <a:off x="7989888" y="4900613"/>
            <a:ext cx="9525" cy="6111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5" name="Rectangle 50"/>
          <p:cNvSpPr>
            <a:spLocks noChangeArrowheads="1"/>
          </p:cNvSpPr>
          <p:nvPr/>
        </p:nvSpPr>
        <p:spPr bwMode="auto">
          <a:xfrm>
            <a:off x="2568575" y="3170238"/>
            <a:ext cx="362426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6" name="Rectangle 51"/>
          <p:cNvSpPr>
            <a:spLocks noChangeArrowheads="1"/>
          </p:cNvSpPr>
          <p:nvPr/>
        </p:nvSpPr>
        <p:spPr bwMode="auto">
          <a:xfrm>
            <a:off x="2568575" y="3394075"/>
            <a:ext cx="362426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7" name="Rectangle 52"/>
          <p:cNvSpPr>
            <a:spLocks noChangeArrowheads="1"/>
          </p:cNvSpPr>
          <p:nvPr/>
        </p:nvSpPr>
        <p:spPr bwMode="auto">
          <a:xfrm>
            <a:off x="2568575" y="3811588"/>
            <a:ext cx="362426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8" name="Rectangle 53"/>
          <p:cNvSpPr>
            <a:spLocks noChangeArrowheads="1"/>
          </p:cNvSpPr>
          <p:nvPr/>
        </p:nvSpPr>
        <p:spPr bwMode="auto">
          <a:xfrm>
            <a:off x="1674813" y="4656138"/>
            <a:ext cx="63246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9" name="Rectangle 54"/>
          <p:cNvSpPr>
            <a:spLocks noChangeArrowheads="1"/>
          </p:cNvSpPr>
          <p:nvPr/>
        </p:nvSpPr>
        <p:spPr bwMode="auto">
          <a:xfrm>
            <a:off x="1674813" y="4879975"/>
            <a:ext cx="63246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0" name="Line 55"/>
          <p:cNvSpPr>
            <a:spLocks noChangeShapeType="1"/>
          </p:cNvSpPr>
          <p:nvPr/>
        </p:nvSpPr>
        <p:spPr bwMode="auto">
          <a:xfrm>
            <a:off x="1674813" y="5094288"/>
            <a:ext cx="63246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1" name="Rectangle 56"/>
          <p:cNvSpPr>
            <a:spLocks noChangeArrowheads="1"/>
          </p:cNvSpPr>
          <p:nvPr/>
        </p:nvSpPr>
        <p:spPr bwMode="auto">
          <a:xfrm>
            <a:off x="1674813" y="5094288"/>
            <a:ext cx="63246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2" name="Line 57"/>
          <p:cNvSpPr>
            <a:spLocks noChangeShapeType="1"/>
          </p:cNvSpPr>
          <p:nvPr/>
        </p:nvSpPr>
        <p:spPr bwMode="auto">
          <a:xfrm>
            <a:off x="1674813" y="5297488"/>
            <a:ext cx="63246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3" name="Rectangle 58"/>
          <p:cNvSpPr>
            <a:spLocks noChangeArrowheads="1"/>
          </p:cNvSpPr>
          <p:nvPr/>
        </p:nvSpPr>
        <p:spPr bwMode="auto">
          <a:xfrm>
            <a:off x="1674813" y="5297488"/>
            <a:ext cx="63246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4" name="Line 59"/>
          <p:cNvSpPr>
            <a:spLocks noChangeShapeType="1"/>
          </p:cNvSpPr>
          <p:nvPr/>
        </p:nvSpPr>
        <p:spPr bwMode="auto">
          <a:xfrm>
            <a:off x="1674813" y="5500688"/>
            <a:ext cx="63246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5" name="Rectangle 60"/>
          <p:cNvSpPr>
            <a:spLocks noChangeArrowheads="1"/>
          </p:cNvSpPr>
          <p:nvPr/>
        </p:nvSpPr>
        <p:spPr bwMode="auto">
          <a:xfrm>
            <a:off x="1674813" y="5500688"/>
            <a:ext cx="63246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3" name="Rectangle 82"/>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5-8 SOLUTION</a:t>
            </a:r>
            <a:endParaRPr lang="en-US" sz="2400" b="1" dirty="0">
              <a:solidFill>
                <a:prstClr val="white"/>
              </a:solidFill>
            </a:endParaRPr>
          </a:p>
        </p:txBody>
      </p:sp>
      <p:sp>
        <p:nvSpPr>
          <p:cNvPr id="84" name="Rounded Rectangle 83"/>
          <p:cNvSpPr/>
          <p:nvPr/>
        </p:nvSpPr>
        <p:spPr>
          <a:xfrm>
            <a:off x="152400" y="6477001"/>
            <a:ext cx="7162800" cy="3032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P6: </a:t>
            </a:r>
            <a:r>
              <a:rPr lang="en-US" sz="1100" dirty="0">
                <a:solidFill>
                  <a:prstClr val="black"/>
                </a:solidFill>
                <a:latin typeface="Calibri"/>
                <a:cs typeface="+mn-cs"/>
              </a:rPr>
              <a:t>Prepare adjustments for discounts, returns and allowances per revenue recognition rules</a:t>
            </a:r>
            <a:r>
              <a:rPr lang="en-US" sz="1100" dirty="0" smtClean="0">
                <a:solidFill>
                  <a:prstClr val="black"/>
                </a:solidFill>
                <a:latin typeface="Calibri"/>
                <a:cs typeface="+mn-cs"/>
              </a:rPr>
              <a:t>.</a:t>
            </a:r>
            <a:endParaRPr lang="en-US" sz="1100" dirty="0">
              <a:solidFill>
                <a:prstClr val="black"/>
              </a:solidFill>
              <a:latin typeface="Calibri"/>
              <a:cs typeface="+mn-cs"/>
            </a:endParaRPr>
          </a:p>
        </p:txBody>
      </p:sp>
    </p:spTree>
    <p:extLst>
      <p:ext uri="{BB962C8B-B14F-4D97-AF65-F5344CB8AC3E}">
        <p14:creationId xmlns:p14="http://schemas.microsoft.com/office/powerpoint/2010/main" val="2861334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fade">
                                      <p:cBhvr>
                                        <p:cTn id="18" dur="500"/>
                                        <p:tgtEl>
                                          <p:spTgt spid="1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500"/>
                                        <p:tgtEl>
                                          <p:spTgt spid="1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6"/>
                                        </p:tgtEl>
                                        <p:attrNameLst>
                                          <p:attrName>style.visibility</p:attrName>
                                        </p:attrNameLst>
                                      </p:cBhvr>
                                      <p:to>
                                        <p:strVal val="visible"/>
                                      </p:to>
                                    </p:set>
                                    <p:animEffect transition="in" filter="fade">
                                      <p:cBhvr>
                                        <p:cTn id="24" dur="500"/>
                                        <p:tgtEl>
                                          <p:spTgt spid="1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7"/>
                                        </p:tgtEl>
                                        <p:attrNameLst>
                                          <p:attrName>style.visibility</p:attrName>
                                        </p:attrNameLst>
                                      </p:cBhvr>
                                      <p:to>
                                        <p:strVal val="visible"/>
                                      </p:to>
                                    </p:set>
                                    <p:animEffect transition="in" filter="fade">
                                      <p:cBhvr>
                                        <p:cTn id="27" dur="500"/>
                                        <p:tgtEl>
                                          <p:spTgt spid="1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500"/>
                                        <p:tgtEl>
                                          <p:spTgt spid="6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500"/>
                                        <p:tgtEl>
                                          <p:spTgt spid="6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fade">
                                      <p:cBhvr>
                                        <p:cTn id="96" dur="500"/>
                                        <p:tgtEl>
                                          <p:spTgt spid="6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28"/>
                                        </p:tgtEl>
                                        <p:attrNameLst>
                                          <p:attrName>style.visibility</p:attrName>
                                        </p:attrNameLst>
                                      </p:cBhvr>
                                      <p:to>
                                        <p:strVal val="visible"/>
                                      </p:to>
                                    </p:set>
                                    <p:animEffect transition="in" filter="fade">
                                      <p:cBhvr>
                                        <p:cTn id="102" dur="500"/>
                                        <p:tgtEl>
                                          <p:spTgt spid="12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29"/>
                                        </p:tgtEl>
                                        <p:attrNameLst>
                                          <p:attrName>style.visibility</p:attrName>
                                        </p:attrNameLst>
                                      </p:cBhvr>
                                      <p:to>
                                        <p:strVal val="visible"/>
                                      </p:to>
                                    </p:set>
                                    <p:animEffect transition="in" filter="fade">
                                      <p:cBhvr>
                                        <p:cTn id="105" dur="500"/>
                                        <p:tgtEl>
                                          <p:spTgt spid="12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30"/>
                                        </p:tgtEl>
                                        <p:attrNameLst>
                                          <p:attrName>style.visibility</p:attrName>
                                        </p:attrNameLst>
                                      </p:cBhvr>
                                      <p:to>
                                        <p:strVal val="visible"/>
                                      </p:to>
                                    </p:set>
                                    <p:animEffect transition="in" filter="fade">
                                      <p:cBhvr>
                                        <p:cTn id="108" dur="500"/>
                                        <p:tgtEl>
                                          <p:spTgt spid="13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31"/>
                                        </p:tgtEl>
                                        <p:attrNameLst>
                                          <p:attrName>style.visibility</p:attrName>
                                        </p:attrNameLst>
                                      </p:cBhvr>
                                      <p:to>
                                        <p:strVal val="visible"/>
                                      </p:to>
                                    </p:set>
                                    <p:animEffect transition="in" filter="fade">
                                      <p:cBhvr>
                                        <p:cTn id="111" dur="500"/>
                                        <p:tgtEl>
                                          <p:spTgt spid="13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32"/>
                                        </p:tgtEl>
                                        <p:attrNameLst>
                                          <p:attrName>style.visibility</p:attrName>
                                        </p:attrNameLst>
                                      </p:cBhvr>
                                      <p:to>
                                        <p:strVal val="visible"/>
                                      </p:to>
                                    </p:set>
                                    <p:animEffect transition="in" filter="fade">
                                      <p:cBhvr>
                                        <p:cTn id="114" dur="500"/>
                                        <p:tgtEl>
                                          <p:spTgt spid="13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500"/>
                                        <p:tgtEl>
                                          <p:spTgt spid="13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35"/>
                                        </p:tgtEl>
                                        <p:attrNameLst>
                                          <p:attrName>style.visibility</p:attrName>
                                        </p:attrNameLst>
                                      </p:cBhvr>
                                      <p:to>
                                        <p:strVal val="visible"/>
                                      </p:to>
                                    </p:set>
                                    <p:animEffect transition="in" filter="fade">
                                      <p:cBhvr>
                                        <p:cTn id="120" dur="500"/>
                                        <p:tgtEl>
                                          <p:spTgt spid="13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500"/>
                                        <p:tgtEl>
                                          <p:spTgt spid="13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38"/>
                                        </p:tgtEl>
                                        <p:attrNameLst>
                                          <p:attrName>style.visibility</p:attrName>
                                        </p:attrNameLst>
                                      </p:cBhvr>
                                      <p:to>
                                        <p:strVal val="visible"/>
                                      </p:to>
                                    </p:set>
                                    <p:animEffect transition="in" filter="fade">
                                      <p:cBhvr>
                                        <p:cTn id="126" dur="500"/>
                                        <p:tgtEl>
                                          <p:spTgt spid="13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39"/>
                                        </p:tgtEl>
                                        <p:attrNameLst>
                                          <p:attrName>style.visibility</p:attrName>
                                        </p:attrNameLst>
                                      </p:cBhvr>
                                      <p:to>
                                        <p:strVal val="visible"/>
                                      </p:to>
                                    </p:set>
                                    <p:animEffect transition="in" filter="fade">
                                      <p:cBhvr>
                                        <p:cTn id="129" dur="500"/>
                                        <p:tgtEl>
                                          <p:spTgt spid="13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40"/>
                                        </p:tgtEl>
                                        <p:attrNameLst>
                                          <p:attrName>style.visibility</p:attrName>
                                        </p:attrNameLst>
                                      </p:cBhvr>
                                      <p:to>
                                        <p:strVal val="visible"/>
                                      </p:to>
                                    </p:set>
                                    <p:animEffect transition="in" filter="fade">
                                      <p:cBhvr>
                                        <p:cTn id="132" dur="500"/>
                                        <p:tgtEl>
                                          <p:spTgt spid="140"/>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41"/>
                                        </p:tgtEl>
                                        <p:attrNameLst>
                                          <p:attrName>style.visibility</p:attrName>
                                        </p:attrNameLst>
                                      </p:cBhvr>
                                      <p:to>
                                        <p:strVal val="visible"/>
                                      </p:to>
                                    </p:set>
                                    <p:animEffect transition="in" filter="fade">
                                      <p:cBhvr>
                                        <p:cTn id="135" dur="500"/>
                                        <p:tgtEl>
                                          <p:spTgt spid="14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42"/>
                                        </p:tgtEl>
                                        <p:attrNameLst>
                                          <p:attrName>style.visibility</p:attrName>
                                        </p:attrNameLst>
                                      </p:cBhvr>
                                      <p:to>
                                        <p:strVal val="visible"/>
                                      </p:to>
                                    </p:set>
                                    <p:animEffect transition="in" filter="fade">
                                      <p:cBhvr>
                                        <p:cTn id="138" dur="500"/>
                                        <p:tgtEl>
                                          <p:spTgt spid="14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fade">
                                      <p:cBhvr>
                                        <p:cTn id="141" dur="500"/>
                                        <p:tgtEl>
                                          <p:spTgt spid="14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44"/>
                                        </p:tgtEl>
                                        <p:attrNameLst>
                                          <p:attrName>style.visibility</p:attrName>
                                        </p:attrNameLst>
                                      </p:cBhvr>
                                      <p:to>
                                        <p:strVal val="visible"/>
                                      </p:to>
                                    </p:set>
                                    <p:animEffect transition="in" filter="fade">
                                      <p:cBhvr>
                                        <p:cTn id="144" dur="500"/>
                                        <p:tgtEl>
                                          <p:spTgt spid="144"/>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48"/>
                                        </p:tgtEl>
                                        <p:attrNameLst>
                                          <p:attrName>style.visibility</p:attrName>
                                        </p:attrNameLst>
                                      </p:cBhvr>
                                      <p:to>
                                        <p:strVal val="visible"/>
                                      </p:to>
                                    </p:set>
                                    <p:animEffect transition="in" filter="fade">
                                      <p:cBhvr>
                                        <p:cTn id="147" dur="500"/>
                                        <p:tgtEl>
                                          <p:spTgt spid="148"/>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Effect transition="in" filter="fade">
                                      <p:cBhvr>
                                        <p:cTn id="150" dur="500"/>
                                        <p:tgtEl>
                                          <p:spTgt spid="14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50"/>
                                        </p:tgtEl>
                                        <p:attrNameLst>
                                          <p:attrName>style.visibility</p:attrName>
                                        </p:attrNameLst>
                                      </p:cBhvr>
                                      <p:to>
                                        <p:strVal val="visible"/>
                                      </p:to>
                                    </p:set>
                                    <p:animEffect transition="in" filter="fade">
                                      <p:cBhvr>
                                        <p:cTn id="153" dur="500"/>
                                        <p:tgtEl>
                                          <p:spTgt spid="15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51"/>
                                        </p:tgtEl>
                                        <p:attrNameLst>
                                          <p:attrName>style.visibility</p:attrName>
                                        </p:attrNameLst>
                                      </p:cBhvr>
                                      <p:to>
                                        <p:strVal val="visible"/>
                                      </p:to>
                                    </p:set>
                                    <p:animEffect transition="in" filter="fade">
                                      <p:cBhvr>
                                        <p:cTn id="156" dur="500"/>
                                        <p:tgtEl>
                                          <p:spTgt spid="15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52"/>
                                        </p:tgtEl>
                                        <p:attrNameLst>
                                          <p:attrName>style.visibility</p:attrName>
                                        </p:attrNameLst>
                                      </p:cBhvr>
                                      <p:to>
                                        <p:strVal val="visible"/>
                                      </p:to>
                                    </p:set>
                                    <p:animEffect transition="in" filter="fade">
                                      <p:cBhvr>
                                        <p:cTn id="159" dur="500"/>
                                        <p:tgtEl>
                                          <p:spTgt spid="152"/>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53"/>
                                        </p:tgtEl>
                                        <p:attrNameLst>
                                          <p:attrName>style.visibility</p:attrName>
                                        </p:attrNameLst>
                                      </p:cBhvr>
                                      <p:to>
                                        <p:strVal val="visible"/>
                                      </p:to>
                                    </p:set>
                                    <p:animEffect transition="in" filter="fade">
                                      <p:cBhvr>
                                        <p:cTn id="162" dur="500"/>
                                        <p:tgtEl>
                                          <p:spTgt spid="15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54"/>
                                        </p:tgtEl>
                                        <p:attrNameLst>
                                          <p:attrName>style.visibility</p:attrName>
                                        </p:attrNameLst>
                                      </p:cBhvr>
                                      <p:to>
                                        <p:strVal val="visible"/>
                                      </p:to>
                                    </p:set>
                                    <p:animEffect transition="in" filter="fade">
                                      <p:cBhvr>
                                        <p:cTn id="165" dur="500"/>
                                        <p:tgtEl>
                                          <p:spTgt spid="154"/>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55"/>
                                        </p:tgtEl>
                                        <p:attrNameLst>
                                          <p:attrName>style.visibility</p:attrName>
                                        </p:attrNameLst>
                                      </p:cBhvr>
                                      <p:to>
                                        <p:strVal val="visible"/>
                                      </p:to>
                                    </p:set>
                                    <p:animEffect transition="in" filter="fade">
                                      <p:cBhvr>
                                        <p:cTn id="168" dur="500"/>
                                        <p:tgtEl>
                                          <p:spTgt spid="155"/>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45"/>
                                        </p:tgtEl>
                                        <p:attrNameLst>
                                          <p:attrName>style.visibility</p:attrName>
                                        </p:attrNameLst>
                                      </p:cBhvr>
                                      <p:to>
                                        <p:strVal val="visible"/>
                                      </p:to>
                                    </p:set>
                                    <p:animEffect transition="in" filter="fade">
                                      <p:cBhvr>
                                        <p:cTn id="173" dur="500"/>
                                        <p:tgtEl>
                                          <p:spTgt spid="45"/>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6"/>
                                        </p:tgtEl>
                                        <p:attrNameLst>
                                          <p:attrName>style.visibility</p:attrName>
                                        </p:attrNameLst>
                                      </p:cBhvr>
                                      <p:to>
                                        <p:strVal val="visible"/>
                                      </p:to>
                                    </p:set>
                                    <p:animEffect transition="in" filter="fade">
                                      <p:cBhvr>
                                        <p:cTn id="176" dur="500"/>
                                        <p:tgtEl>
                                          <p:spTgt spid="46"/>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56"/>
                                        </p:tgtEl>
                                        <p:attrNameLst>
                                          <p:attrName>style.visibility</p:attrName>
                                        </p:attrNameLst>
                                      </p:cBhvr>
                                      <p:to>
                                        <p:strVal val="visible"/>
                                      </p:to>
                                    </p:set>
                                    <p:animEffect transition="in" filter="fade">
                                      <p:cBhvr>
                                        <p:cTn id="181" dur="500"/>
                                        <p:tgtEl>
                                          <p:spTgt spid="5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7"/>
                                        </p:tgtEl>
                                        <p:attrNameLst>
                                          <p:attrName>style.visibility</p:attrName>
                                        </p:attrNameLst>
                                      </p:cBhvr>
                                      <p:to>
                                        <p:strVal val="visible"/>
                                      </p:to>
                                    </p:set>
                                    <p:animEffect transition="in" filter="fade">
                                      <p:cBhvr>
                                        <p:cTn id="184" dur="500"/>
                                        <p:tgtEl>
                                          <p:spTgt spid="57"/>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54"/>
                                        </p:tgtEl>
                                        <p:attrNameLst>
                                          <p:attrName>style.visibility</p:attrName>
                                        </p:attrNameLst>
                                      </p:cBhvr>
                                      <p:to>
                                        <p:strVal val="visible"/>
                                      </p:to>
                                    </p:set>
                                    <p:animEffect transition="in" filter="fade">
                                      <p:cBhvr>
                                        <p:cTn id="189" dur="500"/>
                                        <p:tgtEl>
                                          <p:spTgt spid="54"/>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55"/>
                                        </p:tgtEl>
                                        <p:attrNameLst>
                                          <p:attrName>style.visibility</p:attrName>
                                        </p:attrNameLst>
                                      </p:cBhvr>
                                      <p:to>
                                        <p:strVal val="visible"/>
                                      </p:to>
                                    </p:set>
                                    <p:animEffect transition="in" filter="fade">
                                      <p:cBhvr>
                                        <p:cTn id="1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animBg="1"/>
      <p:bldP spid="62" grpId="0" animBg="1"/>
      <p:bldP spid="63"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Rectangle 5"/>
          <p:cNvSpPr>
            <a:spLocks noChangeArrowheads="1"/>
          </p:cNvSpPr>
          <p:nvPr/>
        </p:nvSpPr>
        <p:spPr bwMode="auto">
          <a:xfrm>
            <a:off x="544513" y="554038"/>
            <a:ext cx="7275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At the current year-end, a company shows the following unadjusted balances for selected accounts:</a:t>
            </a:r>
            <a:endParaRPr lang="en-US" altLang="en-US">
              <a:solidFill>
                <a:prstClr val="black"/>
              </a:solidFill>
              <a:cs typeface="+mn-cs"/>
            </a:endParaRPr>
          </a:p>
        </p:txBody>
      </p:sp>
      <p:sp>
        <p:nvSpPr>
          <p:cNvPr id="7" name="Rectangle 6"/>
          <p:cNvSpPr>
            <a:spLocks noChangeArrowheads="1"/>
          </p:cNvSpPr>
          <p:nvPr/>
        </p:nvSpPr>
        <p:spPr bwMode="auto">
          <a:xfrm>
            <a:off x="544513" y="962025"/>
            <a:ext cx="22733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Allowance for Sales Discounts</a:t>
            </a:r>
            <a:endParaRPr lang="en-US" altLang="en-US">
              <a:solidFill>
                <a:prstClr val="black"/>
              </a:solidFill>
              <a:cs typeface="+mn-cs"/>
            </a:endParaRPr>
          </a:p>
        </p:txBody>
      </p:sp>
      <p:sp>
        <p:nvSpPr>
          <p:cNvPr id="8" name="Rectangle 7"/>
          <p:cNvSpPr>
            <a:spLocks noChangeArrowheads="1"/>
          </p:cNvSpPr>
          <p:nvPr/>
        </p:nvSpPr>
        <p:spPr bwMode="auto">
          <a:xfrm>
            <a:off x="2908301" y="962025"/>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$75</a:t>
            </a:r>
            <a:endParaRPr lang="en-US" altLang="en-US">
              <a:solidFill>
                <a:prstClr val="black"/>
              </a:solidFill>
              <a:cs typeface="+mn-cs"/>
            </a:endParaRPr>
          </a:p>
        </p:txBody>
      </p:sp>
      <p:sp>
        <p:nvSpPr>
          <p:cNvPr id="9" name="Rectangle 8"/>
          <p:cNvSpPr>
            <a:spLocks noChangeArrowheads="1"/>
          </p:cNvSpPr>
          <p:nvPr/>
        </p:nvSpPr>
        <p:spPr bwMode="auto">
          <a:xfrm>
            <a:off x="3252788" y="962025"/>
            <a:ext cx="4667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credit</a:t>
            </a:r>
            <a:endParaRPr lang="en-US" altLang="en-US">
              <a:solidFill>
                <a:prstClr val="black"/>
              </a:solidFill>
              <a:cs typeface="+mn-cs"/>
            </a:endParaRPr>
          </a:p>
        </p:txBody>
      </p:sp>
      <p:sp>
        <p:nvSpPr>
          <p:cNvPr id="10" name="Rectangle 9"/>
          <p:cNvSpPr>
            <a:spLocks noChangeArrowheads="1"/>
          </p:cNvSpPr>
          <p:nvPr/>
        </p:nvSpPr>
        <p:spPr bwMode="auto">
          <a:xfrm>
            <a:off x="4156076" y="962025"/>
            <a:ext cx="12477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Sales Discounts</a:t>
            </a:r>
            <a:endParaRPr lang="en-US" altLang="en-US">
              <a:solidFill>
                <a:prstClr val="black"/>
              </a:solidFill>
              <a:cs typeface="+mn-cs"/>
            </a:endParaRPr>
          </a:p>
        </p:txBody>
      </p:sp>
      <p:sp>
        <p:nvSpPr>
          <p:cNvPr id="11" name="Rectangle 10"/>
          <p:cNvSpPr>
            <a:spLocks noChangeArrowheads="1"/>
          </p:cNvSpPr>
          <p:nvPr/>
        </p:nvSpPr>
        <p:spPr bwMode="auto">
          <a:xfrm>
            <a:off x="7199313" y="962025"/>
            <a:ext cx="5683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$1,850</a:t>
            </a:r>
            <a:endParaRPr lang="en-US" altLang="en-US">
              <a:solidFill>
                <a:prstClr val="black"/>
              </a:solidFill>
              <a:cs typeface="+mn-cs"/>
            </a:endParaRPr>
          </a:p>
        </p:txBody>
      </p:sp>
      <p:sp>
        <p:nvSpPr>
          <p:cNvPr id="12" name="Rectangle 11"/>
          <p:cNvSpPr>
            <a:spLocks noChangeArrowheads="1"/>
          </p:cNvSpPr>
          <p:nvPr/>
        </p:nvSpPr>
        <p:spPr bwMode="auto">
          <a:xfrm>
            <a:off x="7767638" y="9620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13" name="Rectangle 12"/>
          <p:cNvSpPr>
            <a:spLocks noChangeArrowheads="1"/>
          </p:cNvSpPr>
          <p:nvPr/>
        </p:nvSpPr>
        <p:spPr bwMode="auto">
          <a:xfrm>
            <a:off x="544513" y="1165225"/>
            <a:ext cx="16843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Sales Refund Payable</a:t>
            </a:r>
            <a:endParaRPr lang="en-US" altLang="en-US">
              <a:solidFill>
                <a:prstClr val="black"/>
              </a:solidFill>
              <a:cs typeface="+mn-cs"/>
            </a:endParaRPr>
          </a:p>
        </p:txBody>
      </p:sp>
      <p:sp>
        <p:nvSpPr>
          <p:cNvPr id="14" name="Rectangle 13"/>
          <p:cNvSpPr>
            <a:spLocks noChangeArrowheads="1"/>
          </p:cNvSpPr>
          <p:nvPr/>
        </p:nvSpPr>
        <p:spPr bwMode="auto">
          <a:xfrm>
            <a:off x="2908301" y="1165225"/>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800</a:t>
            </a:r>
            <a:endParaRPr lang="en-US" altLang="en-US">
              <a:solidFill>
                <a:prstClr val="black"/>
              </a:solidFill>
              <a:cs typeface="+mn-cs"/>
            </a:endParaRPr>
          </a:p>
        </p:txBody>
      </p:sp>
      <p:sp>
        <p:nvSpPr>
          <p:cNvPr id="15" name="Rectangle 14"/>
          <p:cNvSpPr>
            <a:spLocks noChangeArrowheads="1"/>
          </p:cNvSpPr>
          <p:nvPr/>
        </p:nvSpPr>
        <p:spPr bwMode="auto">
          <a:xfrm>
            <a:off x="3252788" y="1165225"/>
            <a:ext cx="4667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credit</a:t>
            </a:r>
            <a:endParaRPr lang="en-US" altLang="en-US">
              <a:solidFill>
                <a:prstClr val="black"/>
              </a:solidFill>
              <a:cs typeface="+mn-cs"/>
            </a:endParaRPr>
          </a:p>
        </p:txBody>
      </p:sp>
      <p:sp>
        <p:nvSpPr>
          <p:cNvPr id="16" name="Rectangle 15"/>
          <p:cNvSpPr>
            <a:spLocks noChangeArrowheads="1"/>
          </p:cNvSpPr>
          <p:nvPr/>
        </p:nvSpPr>
        <p:spPr bwMode="auto">
          <a:xfrm>
            <a:off x="4156076" y="1165225"/>
            <a:ext cx="22828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Sales Returns and Allowances</a:t>
            </a:r>
            <a:endParaRPr lang="en-US" altLang="en-US">
              <a:solidFill>
                <a:prstClr val="black"/>
              </a:solidFill>
              <a:cs typeface="+mn-cs"/>
            </a:endParaRPr>
          </a:p>
        </p:txBody>
      </p:sp>
      <p:sp>
        <p:nvSpPr>
          <p:cNvPr id="17" name="Rectangle 16"/>
          <p:cNvSpPr>
            <a:spLocks noChangeArrowheads="1"/>
          </p:cNvSpPr>
          <p:nvPr/>
        </p:nvSpPr>
        <p:spPr bwMode="auto">
          <a:xfrm>
            <a:off x="7291388" y="1165225"/>
            <a:ext cx="476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4,825</a:t>
            </a:r>
            <a:endParaRPr lang="en-US" altLang="en-US">
              <a:solidFill>
                <a:prstClr val="black"/>
              </a:solidFill>
              <a:cs typeface="+mn-cs"/>
            </a:endParaRPr>
          </a:p>
        </p:txBody>
      </p:sp>
      <p:sp>
        <p:nvSpPr>
          <p:cNvPr id="18" name="Rectangle 17"/>
          <p:cNvSpPr>
            <a:spLocks noChangeArrowheads="1"/>
          </p:cNvSpPr>
          <p:nvPr/>
        </p:nvSpPr>
        <p:spPr bwMode="auto">
          <a:xfrm>
            <a:off x="7767638" y="11652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19" name="Rectangle 18"/>
          <p:cNvSpPr>
            <a:spLocks noChangeArrowheads="1"/>
          </p:cNvSpPr>
          <p:nvPr/>
        </p:nvSpPr>
        <p:spPr bwMode="auto">
          <a:xfrm>
            <a:off x="544513" y="1368425"/>
            <a:ext cx="21304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Inventory Returns Estimated</a:t>
            </a:r>
            <a:endParaRPr lang="en-US" altLang="en-US">
              <a:solidFill>
                <a:prstClr val="black"/>
              </a:solidFill>
              <a:cs typeface="+mn-cs"/>
            </a:endParaRPr>
          </a:p>
        </p:txBody>
      </p:sp>
      <p:sp>
        <p:nvSpPr>
          <p:cNvPr id="20" name="Rectangle 19"/>
          <p:cNvSpPr>
            <a:spLocks noChangeArrowheads="1"/>
          </p:cNvSpPr>
          <p:nvPr/>
        </p:nvSpPr>
        <p:spPr bwMode="auto">
          <a:xfrm>
            <a:off x="2908301" y="1368425"/>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450</a:t>
            </a:r>
            <a:endParaRPr lang="en-US" altLang="en-US">
              <a:solidFill>
                <a:prstClr val="black"/>
              </a:solidFill>
              <a:cs typeface="+mn-cs"/>
            </a:endParaRPr>
          </a:p>
        </p:txBody>
      </p:sp>
      <p:sp>
        <p:nvSpPr>
          <p:cNvPr id="21" name="Rectangle 20"/>
          <p:cNvSpPr>
            <a:spLocks noChangeArrowheads="1"/>
          </p:cNvSpPr>
          <p:nvPr/>
        </p:nvSpPr>
        <p:spPr bwMode="auto">
          <a:xfrm>
            <a:off x="3252788" y="13684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22" name="Rectangle 21"/>
          <p:cNvSpPr>
            <a:spLocks noChangeArrowheads="1"/>
          </p:cNvSpPr>
          <p:nvPr/>
        </p:nvSpPr>
        <p:spPr bwMode="auto">
          <a:xfrm>
            <a:off x="4156076" y="1368425"/>
            <a:ext cx="1492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Cost of Goods Sold</a:t>
            </a:r>
            <a:endParaRPr lang="en-US" altLang="en-US">
              <a:solidFill>
                <a:prstClr val="black"/>
              </a:solidFill>
              <a:cs typeface="+mn-cs"/>
            </a:endParaRPr>
          </a:p>
        </p:txBody>
      </p:sp>
      <p:sp>
        <p:nvSpPr>
          <p:cNvPr id="23" name="Rectangle 22"/>
          <p:cNvSpPr>
            <a:spLocks noChangeArrowheads="1"/>
          </p:cNvSpPr>
          <p:nvPr/>
        </p:nvSpPr>
        <p:spPr bwMode="auto">
          <a:xfrm>
            <a:off x="7291388" y="1368425"/>
            <a:ext cx="476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9,875</a:t>
            </a:r>
            <a:endParaRPr lang="en-US" altLang="en-US">
              <a:solidFill>
                <a:prstClr val="black"/>
              </a:solidFill>
              <a:cs typeface="+mn-cs"/>
            </a:endParaRPr>
          </a:p>
        </p:txBody>
      </p:sp>
      <p:sp>
        <p:nvSpPr>
          <p:cNvPr id="24" name="Rectangle 23"/>
          <p:cNvSpPr>
            <a:spLocks noChangeArrowheads="1"/>
          </p:cNvSpPr>
          <p:nvPr/>
        </p:nvSpPr>
        <p:spPr bwMode="auto">
          <a:xfrm>
            <a:off x="7767638" y="13684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26" name="Rectangle 25"/>
          <p:cNvSpPr>
            <a:spLocks noChangeArrowheads="1"/>
          </p:cNvSpPr>
          <p:nvPr/>
        </p:nvSpPr>
        <p:spPr bwMode="auto">
          <a:xfrm>
            <a:off x="585788" y="1706562"/>
            <a:ext cx="2032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b.</a:t>
            </a:r>
            <a:endParaRPr lang="en-US" altLang="en-US">
              <a:solidFill>
                <a:prstClr val="black"/>
              </a:solidFill>
              <a:cs typeface="+mn-cs"/>
            </a:endParaRPr>
          </a:p>
        </p:txBody>
      </p:sp>
      <p:sp>
        <p:nvSpPr>
          <p:cNvPr id="28" name="Rectangle 27"/>
          <p:cNvSpPr>
            <a:spLocks noChangeArrowheads="1"/>
          </p:cNvSpPr>
          <p:nvPr/>
        </p:nvSpPr>
        <p:spPr bwMode="auto">
          <a:xfrm>
            <a:off x="787400" y="1706562"/>
            <a:ext cx="75184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After an analysis of future sales returns and allowances, the company estimates that the Sales Refund </a:t>
            </a:r>
            <a:endParaRPr lang="en-US" altLang="en-US">
              <a:solidFill>
                <a:prstClr val="black"/>
              </a:solidFill>
              <a:cs typeface="+mn-cs"/>
            </a:endParaRPr>
          </a:p>
        </p:txBody>
      </p:sp>
      <p:sp>
        <p:nvSpPr>
          <p:cNvPr id="29" name="Rectangle 28"/>
          <p:cNvSpPr>
            <a:spLocks noChangeArrowheads="1"/>
          </p:cNvSpPr>
          <p:nvPr/>
        </p:nvSpPr>
        <p:spPr bwMode="auto">
          <a:xfrm>
            <a:off x="787400" y="1909762"/>
            <a:ext cx="49926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Payable account should have a $870 credit balance (revenue side). </a:t>
            </a:r>
            <a:endParaRPr lang="en-US" altLang="en-US">
              <a:solidFill>
                <a:prstClr val="black"/>
              </a:solidFill>
              <a:cs typeface="+mn-cs"/>
            </a:endParaRPr>
          </a:p>
        </p:txBody>
      </p:sp>
      <p:sp>
        <p:nvSpPr>
          <p:cNvPr id="181" name="Rectangle 62"/>
          <p:cNvSpPr>
            <a:spLocks noChangeArrowheads="1"/>
          </p:cNvSpPr>
          <p:nvPr/>
        </p:nvSpPr>
        <p:spPr bwMode="auto">
          <a:xfrm>
            <a:off x="2339975" y="3001963"/>
            <a:ext cx="3624263" cy="234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2" name="Rectangle 63"/>
          <p:cNvSpPr>
            <a:spLocks noChangeArrowheads="1"/>
          </p:cNvSpPr>
          <p:nvPr/>
        </p:nvSpPr>
        <p:spPr bwMode="auto">
          <a:xfrm>
            <a:off x="1436688" y="4489450"/>
            <a:ext cx="6334125" cy="233362"/>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83" name="Rectangle 64"/>
          <p:cNvSpPr>
            <a:spLocks noChangeArrowheads="1"/>
          </p:cNvSpPr>
          <p:nvPr/>
        </p:nvSpPr>
        <p:spPr bwMode="auto">
          <a:xfrm>
            <a:off x="574675" y="2371725"/>
            <a:ext cx="47704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Step 1:  Determine what the current account balance equals.</a:t>
            </a:r>
            <a:endParaRPr lang="en-US" altLang="en-US" dirty="0">
              <a:solidFill>
                <a:prstClr val="black"/>
              </a:solidFill>
              <a:cs typeface="+mn-cs"/>
            </a:endParaRPr>
          </a:p>
        </p:txBody>
      </p:sp>
      <p:sp>
        <p:nvSpPr>
          <p:cNvPr id="184" name="Rectangle 65"/>
          <p:cNvSpPr>
            <a:spLocks noChangeArrowheads="1"/>
          </p:cNvSpPr>
          <p:nvPr/>
        </p:nvSpPr>
        <p:spPr bwMode="auto">
          <a:xfrm>
            <a:off x="6410325" y="2371725"/>
            <a:ext cx="4365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$800</a:t>
            </a:r>
            <a:endParaRPr lang="en-US" altLang="en-US" dirty="0">
              <a:solidFill>
                <a:prstClr val="black"/>
              </a:solidFill>
              <a:cs typeface="+mn-cs"/>
            </a:endParaRPr>
          </a:p>
        </p:txBody>
      </p:sp>
      <p:sp>
        <p:nvSpPr>
          <p:cNvPr id="185" name="Rectangle 66"/>
          <p:cNvSpPr>
            <a:spLocks noChangeArrowheads="1"/>
          </p:cNvSpPr>
          <p:nvPr/>
        </p:nvSpPr>
        <p:spPr bwMode="auto">
          <a:xfrm>
            <a:off x="6897688" y="2371725"/>
            <a:ext cx="4667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credit</a:t>
            </a:r>
            <a:endParaRPr lang="en-US" altLang="en-US">
              <a:solidFill>
                <a:prstClr val="black"/>
              </a:solidFill>
              <a:cs typeface="+mn-cs"/>
            </a:endParaRPr>
          </a:p>
        </p:txBody>
      </p:sp>
      <p:sp>
        <p:nvSpPr>
          <p:cNvPr id="186" name="Rectangle 67"/>
          <p:cNvSpPr>
            <a:spLocks noChangeArrowheads="1"/>
          </p:cNvSpPr>
          <p:nvPr/>
        </p:nvSpPr>
        <p:spPr bwMode="auto">
          <a:xfrm>
            <a:off x="574675" y="2584450"/>
            <a:ext cx="52689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Step 2:  Determine what the current account balance should equal.</a:t>
            </a:r>
            <a:endParaRPr lang="en-US" altLang="en-US" dirty="0">
              <a:solidFill>
                <a:prstClr val="black"/>
              </a:solidFill>
              <a:cs typeface="+mn-cs"/>
            </a:endParaRPr>
          </a:p>
        </p:txBody>
      </p:sp>
      <p:sp>
        <p:nvSpPr>
          <p:cNvPr id="187" name="Rectangle 68"/>
          <p:cNvSpPr>
            <a:spLocks noChangeArrowheads="1"/>
          </p:cNvSpPr>
          <p:nvPr/>
        </p:nvSpPr>
        <p:spPr bwMode="auto">
          <a:xfrm>
            <a:off x="6410325" y="2584450"/>
            <a:ext cx="4365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$870</a:t>
            </a:r>
            <a:endParaRPr lang="en-US" altLang="en-US" dirty="0">
              <a:solidFill>
                <a:prstClr val="black"/>
              </a:solidFill>
              <a:cs typeface="+mn-cs"/>
            </a:endParaRPr>
          </a:p>
        </p:txBody>
      </p:sp>
      <p:sp>
        <p:nvSpPr>
          <p:cNvPr id="188" name="Rectangle 69"/>
          <p:cNvSpPr>
            <a:spLocks noChangeArrowheads="1"/>
          </p:cNvSpPr>
          <p:nvPr/>
        </p:nvSpPr>
        <p:spPr bwMode="auto">
          <a:xfrm>
            <a:off x="6897688" y="2584450"/>
            <a:ext cx="4667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credit</a:t>
            </a:r>
            <a:endParaRPr lang="en-US" altLang="en-US">
              <a:solidFill>
                <a:prstClr val="black"/>
              </a:solidFill>
              <a:cs typeface="+mn-cs"/>
            </a:endParaRPr>
          </a:p>
        </p:txBody>
      </p:sp>
      <p:sp>
        <p:nvSpPr>
          <p:cNvPr id="189" name="Rectangle 70"/>
          <p:cNvSpPr>
            <a:spLocks noChangeArrowheads="1"/>
          </p:cNvSpPr>
          <p:nvPr/>
        </p:nvSpPr>
        <p:spPr bwMode="auto">
          <a:xfrm>
            <a:off x="4187825" y="3246438"/>
            <a:ext cx="8937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Unadjusted</a:t>
            </a:r>
            <a:endParaRPr lang="en-US" altLang="en-US" dirty="0">
              <a:solidFill>
                <a:prstClr val="black"/>
              </a:solidFill>
              <a:cs typeface="+mn-cs"/>
            </a:endParaRPr>
          </a:p>
        </p:txBody>
      </p:sp>
      <p:sp>
        <p:nvSpPr>
          <p:cNvPr id="190" name="Rectangle 71"/>
          <p:cNvSpPr>
            <a:spLocks noChangeArrowheads="1"/>
          </p:cNvSpPr>
          <p:nvPr/>
        </p:nvSpPr>
        <p:spPr bwMode="auto">
          <a:xfrm>
            <a:off x="5599113" y="3246438"/>
            <a:ext cx="344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800</a:t>
            </a:r>
            <a:endParaRPr lang="en-US" altLang="en-US">
              <a:solidFill>
                <a:prstClr val="black"/>
              </a:solidFill>
              <a:cs typeface="+mn-cs"/>
            </a:endParaRPr>
          </a:p>
        </p:txBody>
      </p:sp>
      <p:sp>
        <p:nvSpPr>
          <p:cNvPr id="191" name="Rectangle 72"/>
          <p:cNvSpPr>
            <a:spLocks noChangeArrowheads="1"/>
          </p:cNvSpPr>
          <p:nvPr/>
        </p:nvSpPr>
        <p:spPr bwMode="auto">
          <a:xfrm>
            <a:off x="4187825" y="3451225"/>
            <a:ext cx="8937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Adjustment</a:t>
            </a:r>
            <a:endParaRPr lang="en-US" altLang="en-US">
              <a:solidFill>
                <a:prstClr val="black"/>
              </a:solidFill>
              <a:cs typeface="+mn-cs"/>
            </a:endParaRPr>
          </a:p>
        </p:txBody>
      </p:sp>
      <p:sp>
        <p:nvSpPr>
          <p:cNvPr id="192" name="Rectangle 73"/>
          <p:cNvSpPr>
            <a:spLocks noChangeArrowheads="1"/>
          </p:cNvSpPr>
          <p:nvPr/>
        </p:nvSpPr>
        <p:spPr bwMode="auto">
          <a:xfrm>
            <a:off x="5689600" y="3451225"/>
            <a:ext cx="254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70</a:t>
            </a:r>
            <a:endParaRPr lang="en-US" altLang="en-US">
              <a:solidFill>
                <a:prstClr val="black"/>
              </a:solidFill>
              <a:cs typeface="+mn-cs"/>
            </a:endParaRPr>
          </a:p>
        </p:txBody>
      </p:sp>
      <p:sp>
        <p:nvSpPr>
          <p:cNvPr id="193" name="Rectangle 74"/>
          <p:cNvSpPr>
            <a:spLocks noChangeArrowheads="1"/>
          </p:cNvSpPr>
          <p:nvPr/>
        </p:nvSpPr>
        <p:spPr bwMode="auto">
          <a:xfrm>
            <a:off x="4187825" y="3663950"/>
            <a:ext cx="7112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Adjusted</a:t>
            </a:r>
            <a:endParaRPr lang="en-US" altLang="en-US" dirty="0">
              <a:solidFill>
                <a:prstClr val="black"/>
              </a:solidFill>
              <a:cs typeface="+mn-cs"/>
            </a:endParaRPr>
          </a:p>
        </p:txBody>
      </p:sp>
      <p:sp>
        <p:nvSpPr>
          <p:cNvPr id="194" name="Rectangle 75"/>
          <p:cNvSpPr>
            <a:spLocks noChangeArrowheads="1"/>
          </p:cNvSpPr>
          <p:nvPr/>
        </p:nvSpPr>
        <p:spPr bwMode="auto">
          <a:xfrm>
            <a:off x="5599113" y="3663950"/>
            <a:ext cx="344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870</a:t>
            </a:r>
            <a:endParaRPr lang="en-US" altLang="en-US">
              <a:solidFill>
                <a:prstClr val="black"/>
              </a:solidFill>
              <a:cs typeface="+mn-cs"/>
            </a:endParaRPr>
          </a:p>
        </p:txBody>
      </p:sp>
      <p:sp>
        <p:nvSpPr>
          <p:cNvPr id="195" name="Rectangle 76"/>
          <p:cNvSpPr>
            <a:spLocks noChangeArrowheads="1"/>
          </p:cNvSpPr>
          <p:nvPr/>
        </p:nvSpPr>
        <p:spPr bwMode="auto">
          <a:xfrm>
            <a:off x="574675" y="4071938"/>
            <a:ext cx="49133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C00000"/>
                </a:solidFill>
                <a:cs typeface="+mn-cs"/>
              </a:rPr>
              <a:t>Step 3:  Record an adjusting entry to get from step 1 to step 2.</a:t>
            </a:r>
            <a:endParaRPr lang="en-US" altLang="en-US">
              <a:solidFill>
                <a:prstClr val="black"/>
              </a:solidFill>
              <a:cs typeface="+mn-cs"/>
            </a:endParaRPr>
          </a:p>
        </p:txBody>
      </p:sp>
      <p:sp>
        <p:nvSpPr>
          <p:cNvPr id="196" name="Rectangle 77"/>
          <p:cNvSpPr>
            <a:spLocks noChangeArrowheads="1"/>
          </p:cNvSpPr>
          <p:nvPr/>
        </p:nvSpPr>
        <p:spPr bwMode="auto">
          <a:xfrm>
            <a:off x="1720850" y="4510088"/>
            <a:ext cx="4365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cs typeface="+mn-cs"/>
              </a:rPr>
              <a:t>Date</a:t>
            </a:r>
            <a:endParaRPr lang="en-US" altLang="en-US">
              <a:solidFill>
                <a:prstClr val="black"/>
              </a:solidFill>
              <a:cs typeface="+mn-cs"/>
            </a:endParaRPr>
          </a:p>
        </p:txBody>
      </p:sp>
      <p:sp>
        <p:nvSpPr>
          <p:cNvPr id="197" name="Rectangle 78"/>
          <p:cNvSpPr>
            <a:spLocks noChangeArrowheads="1"/>
          </p:cNvSpPr>
          <p:nvPr/>
        </p:nvSpPr>
        <p:spPr bwMode="auto">
          <a:xfrm>
            <a:off x="6207125" y="4510088"/>
            <a:ext cx="4873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cs typeface="+mn-cs"/>
              </a:rPr>
              <a:t>Debit</a:t>
            </a:r>
            <a:endParaRPr lang="en-US" altLang="en-US">
              <a:solidFill>
                <a:prstClr val="black"/>
              </a:solidFill>
              <a:cs typeface="+mn-cs"/>
            </a:endParaRPr>
          </a:p>
        </p:txBody>
      </p:sp>
      <p:sp>
        <p:nvSpPr>
          <p:cNvPr id="198" name="Rectangle 79"/>
          <p:cNvSpPr>
            <a:spLocks noChangeArrowheads="1"/>
          </p:cNvSpPr>
          <p:nvPr/>
        </p:nvSpPr>
        <p:spPr bwMode="auto">
          <a:xfrm>
            <a:off x="7080250" y="4510088"/>
            <a:ext cx="5476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cs typeface="+mn-cs"/>
              </a:rPr>
              <a:t>Credit</a:t>
            </a:r>
            <a:endParaRPr lang="en-US" altLang="en-US">
              <a:solidFill>
                <a:prstClr val="black"/>
              </a:solidFill>
              <a:cs typeface="+mn-cs"/>
            </a:endParaRPr>
          </a:p>
        </p:txBody>
      </p:sp>
      <p:sp>
        <p:nvSpPr>
          <p:cNvPr id="199" name="Rectangle 80"/>
          <p:cNvSpPr>
            <a:spLocks noChangeArrowheads="1"/>
          </p:cNvSpPr>
          <p:nvPr/>
        </p:nvSpPr>
        <p:spPr bwMode="auto">
          <a:xfrm>
            <a:off x="1639888" y="4733925"/>
            <a:ext cx="57547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Dec. 31</a:t>
            </a:r>
            <a:endParaRPr lang="en-US" altLang="en-US" dirty="0">
              <a:solidFill>
                <a:prstClr val="black"/>
              </a:solidFill>
              <a:cs typeface="+mn-cs"/>
            </a:endParaRPr>
          </a:p>
        </p:txBody>
      </p:sp>
      <p:sp>
        <p:nvSpPr>
          <p:cNvPr id="200" name="Rectangle 81"/>
          <p:cNvSpPr>
            <a:spLocks noChangeArrowheads="1"/>
          </p:cNvSpPr>
          <p:nvPr/>
        </p:nvSpPr>
        <p:spPr bwMode="auto">
          <a:xfrm>
            <a:off x="2381250" y="4733925"/>
            <a:ext cx="22844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Sales Returns and Allowances</a:t>
            </a:r>
            <a:endParaRPr lang="en-US" altLang="en-US" dirty="0">
              <a:solidFill>
                <a:prstClr val="black"/>
              </a:solidFill>
              <a:cs typeface="+mn-cs"/>
            </a:endParaRPr>
          </a:p>
        </p:txBody>
      </p:sp>
      <p:sp>
        <p:nvSpPr>
          <p:cNvPr id="201" name="Rectangle 82"/>
          <p:cNvSpPr>
            <a:spLocks noChangeArrowheads="1"/>
          </p:cNvSpPr>
          <p:nvPr/>
        </p:nvSpPr>
        <p:spPr bwMode="auto">
          <a:xfrm>
            <a:off x="6592888" y="4733925"/>
            <a:ext cx="254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70</a:t>
            </a:r>
            <a:endParaRPr lang="en-US" altLang="en-US" dirty="0">
              <a:solidFill>
                <a:prstClr val="black"/>
              </a:solidFill>
              <a:cs typeface="+mn-cs"/>
            </a:endParaRPr>
          </a:p>
        </p:txBody>
      </p:sp>
      <p:sp>
        <p:nvSpPr>
          <p:cNvPr id="202" name="Rectangle 83"/>
          <p:cNvSpPr>
            <a:spLocks noChangeArrowheads="1"/>
          </p:cNvSpPr>
          <p:nvPr/>
        </p:nvSpPr>
        <p:spPr bwMode="auto">
          <a:xfrm>
            <a:off x="2654300" y="4937125"/>
            <a:ext cx="16843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Sales Refund Payable</a:t>
            </a:r>
            <a:endParaRPr lang="en-US" altLang="en-US" dirty="0">
              <a:solidFill>
                <a:prstClr val="black"/>
              </a:solidFill>
              <a:cs typeface="+mn-cs"/>
            </a:endParaRPr>
          </a:p>
        </p:txBody>
      </p:sp>
      <p:sp>
        <p:nvSpPr>
          <p:cNvPr id="203" name="Rectangle 84"/>
          <p:cNvSpPr>
            <a:spLocks noChangeArrowheads="1"/>
          </p:cNvSpPr>
          <p:nvPr/>
        </p:nvSpPr>
        <p:spPr bwMode="auto">
          <a:xfrm>
            <a:off x="7496175" y="4937125"/>
            <a:ext cx="254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70</a:t>
            </a:r>
            <a:endParaRPr lang="en-US" altLang="en-US">
              <a:solidFill>
                <a:prstClr val="black"/>
              </a:solidFill>
              <a:cs typeface="+mn-cs"/>
            </a:endParaRPr>
          </a:p>
        </p:txBody>
      </p:sp>
      <p:sp>
        <p:nvSpPr>
          <p:cNvPr id="204" name="Rectangle 85"/>
          <p:cNvSpPr>
            <a:spLocks noChangeArrowheads="1"/>
          </p:cNvSpPr>
          <p:nvPr/>
        </p:nvSpPr>
        <p:spPr bwMode="auto">
          <a:xfrm>
            <a:off x="3305175" y="3022600"/>
            <a:ext cx="17764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cs typeface="+mn-cs"/>
              </a:rPr>
              <a:t>Sales Refund Payable</a:t>
            </a:r>
            <a:endParaRPr lang="en-US" altLang="en-US">
              <a:solidFill>
                <a:prstClr val="black"/>
              </a:solidFill>
              <a:cs typeface="+mn-cs"/>
            </a:endParaRPr>
          </a:p>
        </p:txBody>
      </p:sp>
      <p:sp>
        <p:nvSpPr>
          <p:cNvPr id="205" name="Rectangle 86"/>
          <p:cNvSpPr>
            <a:spLocks noChangeArrowheads="1"/>
          </p:cNvSpPr>
          <p:nvPr/>
        </p:nvSpPr>
        <p:spPr bwMode="auto">
          <a:xfrm>
            <a:off x="3538538" y="4510088"/>
            <a:ext cx="1330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cs typeface="+mn-cs"/>
              </a:rPr>
              <a:t>General Journal</a:t>
            </a:r>
            <a:endParaRPr lang="en-US" altLang="en-US">
              <a:solidFill>
                <a:prstClr val="black"/>
              </a:solidFill>
              <a:cs typeface="+mn-cs"/>
            </a:endParaRPr>
          </a:p>
        </p:txBody>
      </p:sp>
      <p:sp>
        <p:nvSpPr>
          <p:cNvPr id="206" name="Rectangle 87"/>
          <p:cNvSpPr>
            <a:spLocks noChangeArrowheads="1"/>
          </p:cNvSpPr>
          <p:nvPr/>
        </p:nvSpPr>
        <p:spPr bwMode="auto">
          <a:xfrm>
            <a:off x="2462213" y="5130800"/>
            <a:ext cx="22733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i="1">
                <a:solidFill>
                  <a:srgbClr val="000000"/>
                </a:solidFill>
                <a:cs typeface="+mn-cs"/>
              </a:rPr>
              <a:t>Adjustment for future sales refunds</a:t>
            </a:r>
            <a:endParaRPr lang="en-US" altLang="en-US">
              <a:solidFill>
                <a:prstClr val="black"/>
              </a:solidFill>
              <a:cs typeface="+mn-cs"/>
            </a:endParaRPr>
          </a:p>
        </p:txBody>
      </p:sp>
      <p:sp>
        <p:nvSpPr>
          <p:cNvPr id="207" name="Rectangle 88"/>
          <p:cNvSpPr>
            <a:spLocks noChangeArrowheads="1"/>
          </p:cNvSpPr>
          <p:nvPr/>
        </p:nvSpPr>
        <p:spPr bwMode="auto">
          <a:xfrm>
            <a:off x="1427163" y="4478338"/>
            <a:ext cx="19050" cy="244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8" name="Line 89"/>
          <p:cNvSpPr>
            <a:spLocks noChangeShapeType="1"/>
          </p:cNvSpPr>
          <p:nvPr/>
        </p:nvSpPr>
        <p:spPr bwMode="auto">
          <a:xfrm>
            <a:off x="2339975" y="4498975"/>
            <a:ext cx="0" cy="2032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09" name="Rectangle 90"/>
          <p:cNvSpPr>
            <a:spLocks noChangeArrowheads="1"/>
          </p:cNvSpPr>
          <p:nvPr/>
        </p:nvSpPr>
        <p:spPr bwMode="auto">
          <a:xfrm>
            <a:off x="2339975" y="4498975"/>
            <a:ext cx="11113" cy="203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0" name="Line 91"/>
          <p:cNvSpPr>
            <a:spLocks noChangeShapeType="1"/>
          </p:cNvSpPr>
          <p:nvPr/>
        </p:nvSpPr>
        <p:spPr bwMode="auto">
          <a:xfrm>
            <a:off x="5954713" y="4498975"/>
            <a:ext cx="0" cy="2032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1" name="Rectangle 92"/>
          <p:cNvSpPr>
            <a:spLocks noChangeArrowheads="1"/>
          </p:cNvSpPr>
          <p:nvPr/>
        </p:nvSpPr>
        <p:spPr bwMode="auto">
          <a:xfrm>
            <a:off x="5954713" y="4498975"/>
            <a:ext cx="9525" cy="203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2" name="Line 93"/>
          <p:cNvSpPr>
            <a:spLocks noChangeShapeType="1"/>
          </p:cNvSpPr>
          <p:nvPr/>
        </p:nvSpPr>
        <p:spPr bwMode="auto">
          <a:xfrm>
            <a:off x="6858000" y="4498975"/>
            <a:ext cx="0" cy="2032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3" name="Rectangle 94"/>
          <p:cNvSpPr>
            <a:spLocks noChangeArrowheads="1"/>
          </p:cNvSpPr>
          <p:nvPr/>
        </p:nvSpPr>
        <p:spPr bwMode="auto">
          <a:xfrm>
            <a:off x="6858000" y="4498975"/>
            <a:ext cx="9525" cy="203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4" name="Rectangle 95"/>
          <p:cNvSpPr>
            <a:spLocks noChangeArrowheads="1"/>
          </p:cNvSpPr>
          <p:nvPr/>
        </p:nvSpPr>
        <p:spPr bwMode="auto">
          <a:xfrm>
            <a:off x="7750175" y="4498975"/>
            <a:ext cx="20638" cy="2238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5" name="Rectangle 96"/>
          <p:cNvSpPr>
            <a:spLocks noChangeArrowheads="1"/>
          </p:cNvSpPr>
          <p:nvPr/>
        </p:nvSpPr>
        <p:spPr bwMode="auto">
          <a:xfrm>
            <a:off x="4137025" y="3236913"/>
            <a:ext cx="20638" cy="620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6" name="Line 97"/>
          <p:cNvSpPr>
            <a:spLocks noChangeShapeType="1"/>
          </p:cNvSpPr>
          <p:nvPr/>
        </p:nvSpPr>
        <p:spPr bwMode="auto">
          <a:xfrm>
            <a:off x="1436688" y="4722813"/>
            <a:ext cx="0" cy="6111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7" name="Rectangle 98"/>
          <p:cNvSpPr>
            <a:spLocks noChangeArrowheads="1"/>
          </p:cNvSpPr>
          <p:nvPr/>
        </p:nvSpPr>
        <p:spPr bwMode="auto">
          <a:xfrm>
            <a:off x="1436688" y="4722813"/>
            <a:ext cx="9525" cy="6111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8" name="Line 99"/>
          <p:cNvSpPr>
            <a:spLocks noChangeShapeType="1"/>
          </p:cNvSpPr>
          <p:nvPr/>
        </p:nvSpPr>
        <p:spPr bwMode="auto">
          <a:xfrm>
            <a:off x="2339975" y="4722813"/>
            <a:ext cx="0" cy="6111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19" name="Rectangle 100"/>
          <p:cNvSpPr>
            <a:spLocks noChangeArrowheads="1"/>
          </p:cNvSpPr>
          <p:nvPr/>
        </p:nvSpPr>
        <p:spPr bwMode="auto">
          <a:xfrm>
            <a:off x="2339975" y="4722813"/>
            <a:ext cx="11113" cy="6111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0" name="Line 101"/>
          <p:cNvSpPr>
            <a:spLocks noChangeShapeType="1"/>
          </p:cNvSpPr>
          <p:nvPr/>
        </p:nvSpPr>
        <p:spPr bwMode="auto">
          <a:xfrm>
            <a:off x="5954713" y="4722813"/>
            <a:ext cx="0" cy="6111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1" name="Rectangle 102"/>
          <p:cNvSpPr>
            <a:spLocks noChangeArrowheads="1"/>
          </p:cNvSpPr>
          <p:nvPr/>
        </p:nvSpPr>
        <p:spPr bwMode="auto">
          <a:xfrm>
            <a:off x="5954713" y="4722813"/>
            <a:ext cx="9525" cy="6111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2" name="Line 103"/>
          <p:cNvSpPr>
            <a:spLocks noChangeShapeType="1"/>
          </p:cNvSpPr>
          <p:nvPr/>
        </p:nvSpPr>
        <p:spPr bwMode="auto">
          <a:xfrm>
            <a:off x="6858000" y="4722813"/>
            <a:ext cx="0" cy="6111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3" name="Rectangle 104"/>
          <p:cNvSpPr>
            <a:spLocks noChangeArrowheads="1"/>
          </p:cNvSpPr>
          <p:nvPr/>
        </p:nvSpPr>
        <p:spPr bwMode="auto">
          <a:xfrm>
            <a:off x="6858000" y="4722813"/>
            <a:ext cx="9525" cy="6111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4" name="Line 105"/>
          <p:cNvSpPr>
            <a:spLocks noChangeShapeType="1"/>
          </p:cNvSpPr>
          <p:nvPr/>
        </p:nvSpPr>
        <p:spPr bwMode="auto">
          <a:xfrm>
            <a:off x="7761288" y="4722813"/>
            <a:ext cx="0" cy="6111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5" name="Rectangle 106"/>
          <p:cNvSpPr>
            <a:spLocks noChangeArrowheads="1"/>
          </p:cNvSpPr>
          <p:nvPr/>
        </p:nvSpPr>
        <p:spPr bwMode="auto">
          <a:xfrm>
            <a:off x="7761288" y="4722813"/>
            <a:ext cx="9525" cy="6111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6" name="Rectangle 107"/>
          <p:cNvSpPr>
            <a:spLocks noChangeArrowheads="1"/>
          </p:cNvSpPr>
          <p:nvPr/>
        </p:nvSpPr>
        <p:spPr bwMode="auto">
          <a:xfrm>
            <a:off x="2339975" y="2992438"/>
            <a:ext cx="362426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7" name="Rectangle 108"/>
          <p:cNvSpPr>
            <a:spLocks noChangeArrowheads="1"/>
          </p:cNvSpPr>
          <p:nvPr/>
        </p:nvSpPr>
        <p:spPr bwMode="auto">
          <a:xfrm>
            <a:off x="2339975" y="3216275"/>
            <a:ext cx="362426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8" name="Rectangle 109"/>
          <p:cNvSpPr>
            <a:spLocks noChangeArrowheads="1"/>
          </p:cNvSpPr>
          <p:nvPr/>
        </p:nvSpPr>
        <p:spPr bwMode="auto">
          <a:xfrm>
            <a:off x="2339975" y="3633788"/>
            <a:ext cx="362426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29" name="Rectangle 110"/>
          <p:cNvSpPr>
            <a:spLocks noChangeArrowheads="1"/>
          </p:cNvSpPr>
          <p:nvPr/>
        </p:nvSpPr>
        <p:spPr bwMode="auto">
          <a:xfrm>
            <a:off x="1446213" y="4478338"/>
            <a:ext cx="63246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0" name="Rectangle 111"/>
          <p:cNvSpPr>
            <a:spLocks noChangeArrowheads="1"/>
          </p:cNvSpPr>
          <p:nvPr/>
        </p:nvSpPr>
        <p:spPr bwMode="auto">
          <a:xfrm>
            <a:off x="1446213" y="4702175"/>
            <a:ext cx="63246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1" name="Line 112"/>
          <p:cNvSpPr>
            <a:spLocks noChangeShapeType="1"/>
          </p:cNvSpPr>
          <p:nvPr/>
        </p:nvSpPr>
        <p:spPr bwMode="auto">
          <a:xfrm>
            <a:off x="1446213" y="4916488"/>
            <a:ext cx="63246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2" name="Rectangle 113"/>
          <p:cNvSpPr>
            <a:spLocks noChangeArrowheads="1"/>
          </p:cNvSpPr>
          <p:nvPr/>
        </p:nvSpPr>
        <p:spPr bwMode="auto">
          <a:xfrm>
            <a:off x="1446213" y="4916488"/>
            <a:ext cx="63246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3" name="Line 114"/>
          <p:cNvSpPr>
            <a:spLocks noChangeShapeType="1"/>
          </p:cNvSpPr>
          <p:nvPr/>
        </p:nvSpPr>
        <p:spPr bwMode="auto">
          <a:xfrm>
            <a:off x="1446213" y="5119688"/>
            <a:ext cx="63246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4" name="Rectangle 115"/>
          <p:cNvSpPr>
            <a:spLocks noChangeArrowheads="1"/>
          </p:cNvSpPr>
          <p:nvPr/>
        </p:nvSpPr>
        <p:spPr bwMode="auto">
          <a:xfrm>
            <a:off x="1446213" y="5119688"/>
            <a:ext cx="63246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5" name="Line 116"/>
          <p:cNvSpPr>
            <a:spLocks noChangeShapeType="1"/>
          </p:cNvSpPr>
          <p:nvPr/>
        </p:nvSpPr>
        <p:spPr bwMode="auto">
          <a:xfrm>
            <a:off x="1446213" y="5324475"/>
            <a:ext cx="63246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36" name="Rectangle 117"/>
          <p:cNvSpPr>
            <a:spLocks noChangeArrowheads="1"/>
          </p:cNvSpPr>
          <p:nvPr/>
        </p:nvSpPr>
        <p:spPr bwMode="auto">
          <a:xfrm>
            <a:off x="1446213" y="5324475"/>
            <a:ext cx="63246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2" name="Rectangle 8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5-8 SOLUTION</a:t>
            </a:r>
            <a:endParaRPr lang="en-US" sz="2400" b="1" dirty="0">
              <a:solidFill>
                <a:prstClr val="white"/>
              </a:solidFill>
            </a:endParaRPr>
          </a:p>
        </p:txBody>
      </p:sp>
      <p:sp>
        <p:nvSpPr>
          <p:cNvPr id="83" name="Rounded Rectangle 82"/>
          <p:cNvSpPr/>
          <p:nvPr/>
        </p:nvSpPr>
        <p:spPr>
          <a:xfrm>
            <a:off x="152400" y="6477001"/>
            <a:ext cx="7162800" cy="3032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P6: </a:t>
            </a:r>
            <a:r>
              <a:rPr lang="en-US" sz="1100" dirty="0">
                <a:solidFill>
                  <a:prstClr val="black"/>
                </a:solidFill>
                <a:latin typeface="Calibri"/>
                <a:cs typeface="+mn-cs"/>
              </a:rPr>
              <a:t>Prepare adjustments for discounts, returns and allowances per revenue recognition rules</a:t>
            </a:r>
            <a:r>
              <a:rPr lang="en-US" sz="1100" dirty="0" smtClean="0">
                <a:solidFill>
                  <a:prstClr val="black"/>
                </a:solidFill>
                <a:latin typeface="Calibri"/>
                <a:cs typeface="+mn-cs"/>
              </a:rPr>
              <a:t>.</a:t>
            </a:r>
            <a:endParaRPr lang="en-US" sz="1100" dirty="0">
              <a:solidFill>
                <a:prstClr val="black"/>
              </a:solidFill>
              <a:latin typeface="Calibri"/>
              <a:cs typeface="+mn-cs"/>
            </a:endParaRPr>
          </a:p>
        </p:txBody>
      </p:sp>
    </p:spTree>
    <p:extLst>
      <p:ext uri="{BB962C8B-B14F-4D97-AF65-F5344CB8AC3E}">
        <p14:creationId xmlns:p14="http://schemas.microsoft.com/office/powerpoint/2010/main" val="279951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3"/>
                                        </p:tgtEl>
                                        <p:attrNameLst>
                                          <p:attrName>style.visibility</p:attrName>
                                        </p:attrNameLst>
                                      </p:cBhvr>
                                      <p:to>
                                        <p:strVal val="visible"/>
                                      </p:to>
                                    </p:set>
                                    <p:animEffect transition="in" filter="fade">
                                      <p:cBhvr>
                                        <p:cTn id="10" dur="500"/>
                                        <p:tgtEl>
                                          <p:spTgt spid="18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500"/>
                                        <p:tgtEl>
                                          <p:spTgt spid="20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5"/>
                                        </p:tgtEl>
                                        <p:attrNameLst>
                                          <p:attrName>style.visibility</p:attrName>
                                        </p:attrNameLst>
                                      </p:cBhvr>
                                      <p:to>
                                        <p:strVal val="visible"/>
                                      </p:to>
                                    </p:set>
                                    <p:animEffect transition="in" filter="fade">
                                      <p:cBhvr>
                                        <p:cTn id="16" dur="500"/>
                                        <p:tgtEl>
                                          <p:spTgt spid="2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6"/>
                                        </p:tgtEl>
                                        <p:attrNameLst>
                                          <p:attrName>style.visibility</p:attrName>
                                        </p:attrNameLst>
                                      </p:cBhvr>
                                      <p:to>
                                        <p:strVal val="visible"/>
                                      </p:to>
                                    </p:set>
                                    <p:animEffect transition="in" filter="fade">
                                      <p:cBhvr>
                                        <p:cTn id="19" dur="500"/>
                                        <p:tgtEl>
                                          <p:spTgt spid="2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7"/>
                                        </p:tgtEl>
                                        <p:attrNameLst>
                                          <p:attrName>style.visibility</p:attrName>
                                        </p:attrNameLst>
                                      </p:cBhvr>
                                      <p:to>
                                        <p:strVal val="visible"/>
                                      </p:to>
                                    </p:set>
                                    <p:animEffect transition="in" filter="fade">
                                      <p:cBhvr>
                                        <p:cTn id="22" dur="500"/>
                                        <p:tgtEl>
                                          <p:spTgt spid="2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8"/>
                                        </p:tgtEl>
                                        <p:attrNameLst>
                                          <p:attrName>style.visibility</p:attrName>
                                        </p:attrNameLst>
                                      </p:cBhvr>
                                      <p:to>
                                        <p:strVal val="visible"/>
                                      </p:to>
                                    </p:set>
                                    <p:animEffect transition="in" filter="fade">
                                      <p:cBhvr>
                                        <p:cTn id="25" dur="500"/>
                                        <p:tgtEl>
                                          <p:spTgt spid="2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4"/>
                                        </p:tgtEl>
                                        <p:attrNameLst>
                                          <p:attrName>style.visibility</p:attrName>
                                        </p:attrNameLst>
                                      </p:cBhvr>
                                      <p:to>
                                        <p:strVal val="visible"/>
                                      </p:to>
                                    </p:set>
                                    <p:animEffect transition="in" filter="fade">
                                      <p:cBhvr>
                                        <p:cTn id="30" dur="500"/>
                                        <p:tgtEl>
                                          <p:spTgt spid="18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5"/>
                                        </p:tgtEl>
                                        <p:attrNameLst>
                                          <p:attrName>style.visibility</p:attrName>
                                        </p:attrNameLst>
                                      </p:cBhvr>
                                      <p:to>
                                        <p:strVal val="visible"/>
                                      </p:to>
                                    </p:set>
                                    <p:animEffect transition="in" filter="fade">
                                      <p:cBhvr>
                                        <p:cTn id="33" dur="500"/>
                                        <p:tgtEl>
                                          <p:spTgt spid="18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9"/>
                                        </p:tgtEl>
                                        <p:attrNameLst>
                                          <p:attrName>style.visibility</p:attrName>
                                        </p:attrNameLst>
                                      </p:cBhvr>
                                      <p:to>
                                        <p:strVal val="visible"/>
                                      </p:to>
                                    </p:set>
                                    <p:animEffect transition="in" filter="fade">
                                      <p:cBhvr>
                                        <p:cTn id="38" dur="500"/>
                                        <p:tgtEl>
                                          <p:spTgt spid="18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0"/>
                                        </p:tgtEl>
                                        <p:attrNameLst>
                                          <p:attrName>style.visibility</p:attrName>
                                        </p:attrNameLst>
                                      </p:cBhvr>
                                      <p:to>
                                        <p:strVal val="visible"/>
                                      </p:to>
                                    </p:set>
                                    <p:animEffect transition="in" filter="fade">
                                      <p:cBhvr>
                                        <p:cTn id="41" dur="500"/>
                                        <p:tgtEl>
                                          <p:spTgt spid="19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6"/>
                                        </p:tgtEl>
                                        <p:attrNameLst>
                                          <p:attrName>style.visibility</p:attrName>
                                        </p:attrNameLst>
                                      </p:cBhvr>
                                      <p:to>
                                        <p:strVal val="visible"/>
                                      </p:to>
                                    </p:set>
                                    <p:animEffect transition="in" filter="fade">
                                      <p:cBhvr>
                                        <p:cTn id="46" dur="500"/>
                                        <p:tgtEl>
                                          <p:spTgt spid="18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7"/>
                                        </p:tgtEl>
                                        <p:attrNameLst>
                                          <p:attrName>style.visibility</p:attrName>
                                        </p:attrNameLst>
                                      </p:cBhvr>
                                      <p:to>
                                        <p:strVal val="visible"/>
                                      </p:to>
                                    </p:set>
                                    <p:animEffect transition="in" filter="fade">
                                      <p:cBhvr>
                                        <p:cTn id="51" dur="500"/>
                                        <p:tgtEl>
                                          <p:spTgt spid="18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8"/>
                                        </p:tgtEl>
                                        <p:attrNameLst>
                                          <p:attrName>style.visibility</p:attrName>
                                        </p:attrNameLst>
                                      </p:cBhvr>
                                      <p:to>
                                        <p:strVal val="visible"/>
                                      </p:to>
                                    </p:set>
                                    <p:animEffect transition="in" filter="fade">
                                      <p:cBhvr>
                                        <p:cTn id="54" dur="500"/>
                                        <p:tgtEl>
                                          <p:spTgt spid="18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3"/>
                                        </p:tgtEl>
                                        <p:attrNameLst>
                                          <p:attrName>style.visibility</p:attrName>
                                        </p:attrNameLst>
                                      </p:cBhvr>
                                      <p:to>
                                        <p:strVal val="visible"/>
                                      </p:to>
                                    </p:set>
                                    <p:animEffect transition="in" filter="fade">
                                      <p:cBhvr>
                                        <p:cTn id="59" dur="500"/>
                                        <p:tgtEl>
                                          <p:spTgt spid="19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4"/>
                                        </p:tgtEl>
                                        <p:attrNameLst>
                                          <p:attrName>style.visibility</p:attrName>
                                        </p:attrNameLst>
                                      </p:cBhvr>
                                      <p:to>
                                        <p:strVal val="visible"/>
                                      </p:to>
                                    </p:set>
                                    <p:animEffect transition="in" filter="fade">
                                      <p:cBhvr>
                                        <p:cTn id="62" dur="500"/>
                                        <p:tgtEl>
                                          <p:spTgt spid="19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2"/>
                                        </p:tgtEl>
                                        <p:attrNameLst>
                                          <p:attrName>style.visibility</p:attrName>
                                        </p:attrNameLst>
                                      </p:cBhvr>
                                      <p:to>
                                        <p:strVal val="visible"/>
                                      </p:to>
                                    </p:set>
                                    <p:animEffect transition="in" filter="fade">
                                      <p:cBhvr>
                                        <p:cTn id="67" dur="500"/>
                                        <p:tgtEl>
                                          <p:spTgt spid="18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5"/>
                                        </p:tgtEl>
                                        <p:attrNameLst>
                                          <p:attrName>style.visibility</p:attrName>
                                        </p:attrNameLst>
                                      </p:cBhvr>
                                      <p:to>
                                        <p:strVal val="visible"/>
                                      </p:to>
                                    </p:set>
                                    <p:animEffect transition="in" filter="fade">
                                      <p:cBhvr>
                                        <p:cTn id="70" dur="500"/>
                                        <p:tgtEl>
                                          <p:spTgt spid="19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6"/>
                                        </p:tgtEl>
                                        <p:attrNameLst>
                                          <p:attrName>style.visibility</p:attrName>
                                        </p:attrNameLst>
                                      </p:cBhvr>
                                      <p:to>
                                        <p:strVal val="visible"/>
                                      </p:to>
                                    </p:set>
                                    <p:animEffect transition="in" filter="fade">
                                      <p:cBhvr>
                                        <p:cTn id="73" dur="500"/>
                                        <p:tgtEl>
                                          <p:spTgt spid="19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7"/>
                                        </p:tgtEl>
                                        <p:attrNameLst>
                                          <p:attrName>style.visibility</p:attrName>
                                        </p:attrNameLst>
                                      </p:cBhvr>
                                      <p:to>
                                        <p:strVal val="visible"/>
                                      </p:to>
                                    </p:set>
                                    <p:animEffect transition="in" filter="fade">
                                      <p:cBhvr>
                                        <p:cTn id="76" dur="500"/>
                                        <p:tgtEl>
                                          <p:spTgt spid="19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98"/>
                                        </p:tgtEl>
                                        <p:attrNameLst>
                                          <p:attrName>style.visibility</p:attrName>
                                        </p:attrNameLst>
                                      </p:cBhvr>
                                      <p:to>
                                        <p:strVal val="visible"/>
                                      </p:to>
                                    </p:set>
                                    <p:animEffect transition="in" filter="fade">
                                      <p:cBhvr>
                                        <p:cTn id="79" dur="500"/>
                                        <p:tgtEl>
                                          <p:spTgt spid="19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9"/>
                                        </p:tgtEl>
                                        <p:attrNameLst>
                                          <p:attrName>style.visibility</p:attrName>
                                        </p:attrNameLst>
                                      </p:cBhvr>
                                      <p:to>
                                        <p:strVal val="visible"/>
                                      </p:to>
                                    </p:set>
                                    <p:animEffect transition="in" filter="fade">
                                      <p:cBhvr>
                                        <p:cTn id="82" dur="500"/>
                                        <p:tgtEl>
                                          <p:spTgt spid="19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5"/>
                                        </p:tgtEl>
                                        <p:attrNameLst>
                                          <p:attrName>style.visibility</p:attrName>
                                        </p:attrNameLst>
                                      </p:cBhvr>
                                      <p:to>
                                        <p:strVal val="visible"/>
                                      </p:to>
                                    </p:set>
                                    <p:animEffect transition="in" filter="fade">
                                      <p:cBhvr>
                                        <p:cTn id="85" dur="500"/>
                                        <p:tgtEl>
                                          <p:spTgt spid="20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06"/>
                                        </p:tgtEl>
                                        <p:attrNameLst>
                                          <p:attrName>style.visibility</p:attrName>
                                        </p:attrNameLst>
                                      </p:cBhvr>
                                      <p:to>
                                        <p:strVal val="visible"/>
                                      </p:to>
                                    </p:set>
                                    <p:animEffect transition="in" filter="fade">
                                      <p:cBhvr>
                                        <p:cTn id="88" dur="500"/>
                                        <p:tgtEl>
                                          <p:spTgt spid="20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Effect transition="in" filter="fade">
                                      <p:cBhvr>
                                        <p:cTn id="91" dur="500"/>
                                        <p:tgtEl>
                                          <p:spTgt spid="20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08"/>
                                        </p:tgtEl>
                                        <p:attrNameLst>
                                          <p:attrName>style.visibility</p:attrName>
                                        </p:attrNameLst>
                                      </p:cBhvr>
                                      <p:to>
                                        <p:strVal val="visible"/>
                                      </p:to>
                                    </p:set>
                                    <p:animEffect transition="in" filter="fade">
                                      <p:cBhvr>
                                        <p:cTn id="94" dur="500"/>
                                        <p:tgtEl>
                                          <p:spTgt spid="20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09"/>
                                        </p:tgtEl>
                                        <p:attrNameLst>
                                          <p:attrName>style.visibility</p:attrName>
                                        </p:attrNameLst>
                                      </p:cBhvr>
                                      <p:to>
                                        <p:strVal val="visible"/>
                                      </p:to>
                                    </p:set>
                                    <p:animEffect transition="in" filter="fade">
                                      <p:cBhvr>
                                        <p:cTn id="97" dur="500"/>
                                        <p:tgtEl>
                                          <p:spTgt spid="20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10"/>
                                        </p:tgtEl>
                                        <p:attrNameLst>
                                          <p:attrName>style.visibility</p:attrName>
                                        </p:attrNameLst>
                                      </p:cBhvr>
                                      <p:to>
                                        <p:strVal val="visible"/>
                                      </p:to>
                                    </p:set>
                                    <p:animEffect transition="in" filter="fade">
                                      <p:cBhvr>
                                        <p:cTn id="100" dur="500"/>
                                        <p:tgtEl>
                                          <p:spTgt spid="21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11"/>
                                        </p:tgtEl>
                                        <p:attrNameLst>
                                          <p:attrName>style.visibility</p:attrName>
                                        </p:attrNameLst>
                                      </p:cBhvr>
                                      <p:to>
                                        <p:strVal val="visible"/>
                                      </p:to>
                                    </p:set>
                                    <p:animEffect transition="in" filter="fade">
                                      <p:cBhvr>
                                        <p:cTn id="103" dur="500"/>
                                        <p:tgtEl>
                                          <p:spTgt spid="21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12"/>
                                        </p:tgtEl>
                                        <p:attrNameLst>
                                          <p:attrName>style.visibility</p:attrName>
                                        </p:attrNameLst>
                                      </p:cBhvr>
                                      <p:to>
                                        <p:strVal val="visible"/>
                                      </p:to>
                                    </p:set>
                                    <p:animEffect transition="in" filter="fade">
                                      <p:cBhvr>
                                        <p:cTn id="106" dur="500"/>
                                        <p:tgtEl>
                                          <p:spTgt spid="21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13"/>
                                        </p:tgtEl>
                                        <p:attrNameLst>
                                          <p:attrName>style.visibility</p:attrName>
                                        </p:attrNameLst>
                                      </p:cBhvr>
                                      <p:to>
                                        <p:strVal val="visible"/>
                                      </p:to>
                                    </p:set>
                                    <p:animEffect transition="in" filter="fade">
                                      <p:cBhvr>
                                        <p:cTn id="109" dur="500"/>
                                        <p:tgtEl>
                                          <p:spTgt spid="21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14"/>
                                        </p:tgtEl>
                                        <p:attrNameLst>
                                          <p:attrName>style.visibility</p:attrName>
                                        </p:attrNameLst>
                                      </p:cBhvr>
                                      <p:to>
                                        <p:strVal val="visible"/>
                                      </p:to>
                                    </p:set>
                                    <p:animEffect transition="in" filter="fade">
                                      <p:cBhvr>
                                        <p:cTn id="112" dur="500"/>
                                        <p:tgtEl>
                                          <p:spTgt spid="21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16"/>
                                        </p:tgtEl>
                                        <p:attrNameLst>
                                          <p:attrName>style.visibility</p:attrName>
                                        </p:attrNameLst>
                                      </p:cBhvr>
                                      <p:to>
                                        <p:strVal val="visible"/>
                                      </p:to>
                                    </p:set>
                                    <p:animEffect transition="in" filter="fade">
                                      <p:cBhvr>
                                        <p:cTn id="115" dur="500"/>
                                        <p:tgtEl>
                                          <p:spTgt spid="21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17"/>
                                        </p:tgtEl>
                                        <p:attrNameLst>
                                          <p:attrName>style.visibility</p:attrName>
                                        </p:attrNameLst>
                                      </p:cBhvr>
                                      <p:to>
                                        <p:strVal val="visible"/>
                                      </p:to>
                                    </p:set>
                                    <p:animEffect transition="in" filter="fade">
                                      <p:cBhvr>
                                        <p:cTn id="118" dur="500"/>
                                        <p:tgtEl>
                                          <p:spTgt spid="21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18"/>
                                        </p:tgtEl>
                                        <p:attrNameLst>
                                          <p:attrName>style.visibility</p:attrName>
                                        </p:attrNameLst>
                                      </p:cBhvr>
                                      <p:to>
                                        <p:strVal val="visible"/>
                                      </p:to>
                                    </p:set>
                                    <p:animEffect transition="in" filter="fade">
                                      <p:cBhvr>
                                        <p:cTn id="121" dur="500"/>
                                        <p:tgtEl>
                                          <p:spTgt spid="21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19"/>
                                        </p:tgtEl>
                                        <p:attrNameLst>
                                          <p:attrName>style.visibility</p:attrName>
                                        </p:attrNameLst>
                                      </p:cBhvr>
                                      <p:to>
                                        <p:strVal val="visible"/>
                                      </p:to>
                                    </p:set>
                                    <p:animEffect transition="in" filter="fade">
                                      <p:cBhvr>
                                        <p:cTn id="124" dur="500"/>
                                        <p:tgtEl>
                                          <p:spTgt spid="21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20"/>
                                        </p:tgtEl>
                                        <p:attrNameLst>
                                          <p:attrName>style.visibility</p:attrName>
                                        </p:attrNameLst>
                                      </p:cBhvr>
                                      <p:to>
                                        <p:strVal val="visible"/>
                                      </p:to>
                                    </p:set>
                                    <p:animEffect transition="in" filter="fade">
                                      <p:cBhvr>
                                        <p:cTn id="127" dur="500"/>
                                        <p:tgtEl>
                                          <p:spTgt spid="22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21"/>
                                        </p:tgtEl>
                                        <p:attrNameLst>
                                          <p:attrName>style.visibility</p:attrName>
                                        </p:attrNameLst>
                                      </p:cBhvr>
                                      <p:to>
                                        <p:strVal val="visible"/>
                                      </p:to>
                                    </p:set>
                                    <p:animEffect transition="in" filter="fade">
                                      <p:cBhvr>
                                        <p:cTn id="130" dur="500"/>
                                        <p:tgtEl>
                                          <p:spTgt spid="22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22"/>
                                        </p:tgtEl>
                                        <p:attrNameLst>
                                          <p:attrName>style.visibility</p:attrName>
                                        </p:attrNameLst>
                                      </p:cBhvr>
                                      <p:to>
                                        <p:strVal val="visible"/>
                                      </p:to>
                                    </p:set>
                                    <p:animEffect transition="in" filter="fade">
                                      <p:cBhvr>
                                        <p:cTn id="133" dur="500"/>
                                        <p:tgtEl>
                                          <p:spTgt spid="22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23"/>
                                        </p:tgtEl>
                                        <p:attrNameLst>
                                          <p:attrName>style.visibility</p:attrName>
                                        </p:attrNameLst>
                                      </p:cBhvr>
                                      <p:to>
                                        <p:strVal val="visible"/>
                                      </p:to>
                                    </p:set>
                                    <p:animEffect transition="in" filter="fade">
                                      <p:cBhvr>
                                        <p:cTn id="136" dur="500"/>
                                        <p:tgtEl>
                                          <p:spTgt spid="22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24"/>
                                        </p:tgtEl>
                                        <p:attrNameLst>
                                          <p:attrName>style.visibility</p:attrName>
                                        </p:attrNameLst>
                                      </p:cBhvr>
                                      <p:to>
                                        <p:strVal val="visible"/>
                                      </p:to>
                                    </p:set>
                                    <p:animEffect transition="in" filter="fade">
                                      <p:cBhvr>
                                        <p:cTn id="139" dur="500"/>
                                        <p:tgtEl>
                                          <p:spTgt spid="22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25"/>
                                        </p:tgtEl>
                                        <p:attrNameLst>
                                          <p:attrName>style.visibility</p:attrName>
                                        </p:attrNameLst>
                                      </p:cBhvr>
                                      <p:to>
                                        <p:strVal val="visible"/>
                                      </p:to>
                                    </p:set>
                                    <p:animEffect transition="in" filter="fade">
                                      <p:cBhvr>
                                        <p:cTn id="142" dur="500"/>
                                        <p:tgtEl>
                                          <p:spTgt spid="22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29"/>
                                        </p:tgtEl>
                                        <p:attrNameLst>
                                          <p:attrName>style.visibility</p:attrName>
                                        </p:attrNameLst>
                                      </p:cBhvr>
                                      <p:to>
                                        <p:strVal val="visible"/>
                                      </p:to>
                                    </p:set>
                                    <p:animEffect transition="in" filter="fade">
                                      <p:cBhvr>
                                        <p:cTn id="145" dur="500"/>
                                        <p:tgtEl>
                                          <p:spTgt spid="229"/>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30"/>
                                        </p:tgtEl>
                                        <p:attrNameLst>
                                          <p:attrName>style.visibility</p:attrName>
                                        </p:attrNameLst>
                                      </p:cBhvr>
                                      <p:to>
                                        <p:strVal val="visible"/>
                                      </p:to>
                                    </p:set>
                                    <p:animEffect transition="in" filter="fade">
                                      <p:cBhvr>
                                        <p:cTn id="148" dur="500"/>
                                        <p:tgtEl>
                                          <p:spTgt spid="230"/>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31"/>
                                        </p:tgtEl>
                                        <p:attrNameLst>
                                          <p:attrName>style.visibility</p:attrName>
                                        </p:attrNameLst>
                                      </p:cBhvr>
                                      <p:to>
                                        <p:strVal val="visible"/>
                                      </p:to>
                                    </p:set>
                                    <p:animEffect transition="in" filter="fade">
                                      <p:cBhvr>
                                        <p:cTn id="151" dur="500"/>
                                        <p:tgtEl>
                                          <p:spTgt spid="231"/>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32"/>
                                        </p:tgtEl>
                                        <p:attrNameLst>
                                          <p:attrName>style.visibility</p:attrName>
                                        </p:attrNameLst>
                                      </p:cBhvr>
                                      <p:to>
                                        <p:strVal val="visible"/>
                                      </p:to>
                                    </p:set>
                                    <p:animEffect transition="in" filter="fade">
                                      <p:cBhvr>
                                        <p:cTn id="154" dur="500"/>
                                        <p:tgtEl>
                                          <p:spTgt spid="232"/>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33"/>
                                        </p:tgtEl>
                                        <p:attrNameLst>
                                          <p:attrName>style.visibility</p:attrName>
                                        </p:attrNameLst>
                                      </p:cBhvr>
                                      <p:to>
                                        <p:strVal val="visible"/>
                                      </p:to>
                                    </p:set>
                                    <p:animEffect transition="in" filter="fade">
                                      <p:cBhvr>
                                        <p:cTn id="157" dur="500"/>
                                        <p:tgtEl>
                                          <p:spTgt spid="233"/>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34"/>
                                        </p:tgtEl>
                                        <p:attrNameLst>
                                          <p:attrName>style.visibility</p:attrName>
                                        </p:attrNameLst>
                                      </p:cBhvr>
                                      <p:to>
                                        <p:strVal val="visible"/>
                                      </p:to>
                                    </p:set>
                                    <p:animEffect transition="in" filter="fade">
                                      <p:cBhvr>
                                        <p:cTn id="160" dur="500"/>
                                        <p:tgtEl>
                                          <p:spTgt spid="23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35"/>
                                        </p:tgtEl>
                                        <p:attrNameLst>
                                          <p:attrName>style.visibility</p:attrName>
                                        </p:attrNameLst>
                                      </p:cBhvr>
                                      <p:to>
                                        <p:strVal val="visible"/>
                                      </p:to>
                                    </p:set>
                                    <p:animEffect transition="in" filter="fade">
                                      <p:cBhvr>
                                        <p:cTn id="163" dur="500"/>
                                        <p:tgtEl>
                                          <p:spTgt spid="235"/>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36"/>
                                        </p:tgtEl>
                                        <p:attrNameLst>
                                          <p:attrName>style.visibility</p:attrName>
                                        </p:attrNameLst>
                                      </p:cBhvr>
                                      <p:to>
                                        <p:strVal val="visible"/>
                                      </p:to>
                                    </p:set>
                                    <p:animEffect transition="in" filter="fade">
                                      <p:cBhvr>
                                        <p:cTn id="166" dur="500"/>
                                        <p:tgtEl>
                                          <p:spTgt spid="236"/>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191"/>
                                        </p:tgtEl>
                                        <p:attrNameLst>
                                          <p:attrName>style.visibility</p:attrName>
                                        </p:attrNameLst>
                                      </p:cBhvr>
                                      <p:to>
                                        <p:strVal val="visible"/>
                                      </p:to>
                                    </p:set>
                                    <p:animEffect transition="in" filter="fade">
                                      <p:cBhvr>
                                        <p:cTn id="171" dur="500"/>
                                        <p:tgtEl>
                                          <p:spTgt spid="191"/>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92"/>
                                        </p:tgtEl>
                                        <p:attrNameLst>
                                          <p:attrName>style.visibility</p:attrName>
                                        </p:attrNameLst>
                                      </p:cBhvr>
                                      <p:to>
                                        <p:strVal val="visible"/>
                                      </p:to>
                                    </p:set>
                                    <p:animEffect transition="in" filter="fade">
                                      <p:cBhvr>
                                        <p:cTn id="174" dur="500"/>
                                        <p:tgtEl>
                                          <p:spTgt spid="192"/>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202"/>
                                        </p:tgtEl>
                                        <p:attrNameLst>
                                          <p:attrName>style.visibility</p:attrName>
                                        </p:attrNameLst>
                                      </p:cBhvr>
                                      <p:to>
                                        <p:strVal val="visible"/>
                                      </p:to>
                                    </p:set>
                                    <p:animEffect transition="in" filter="fade">
                                      <p:cBhvr>
                                        <p:cTn id="179" dur="500"/>
                                        <p:tgtEl>
                                          <p:spTgt spid="202"/>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203"/>
                                        </p:tgtEl>
                                        <p:attrNameLst>
                                          <p:attrName>style.visibility</p:attrName>
                                        </p:attrNameLst>
                                      </p:cBhvr>
                                      <p:to>
                                        <p:strVal val="visible"/>
                                      </p:to>
                                    </p:set>
                                    <p:animEffect transition="in" filter="fade">
                                      <p:cBhvr>
                                        <p:cTn id="182" dur="500"/>
                                        <p:tgtEl>
                                          <p:spTgt spid="203"/>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200"/>
                                        </p:tgtEl>
                                        <p:attrNameLst>
                                          <p:attrName>style.visibility</p:attrName>
                                        </p:attrNameLst>
                                      </p:cBhvr>
                                      <p:to>
                                        <p:strVal val="visible"/>
                                      </p:to>
                                    </p:set>
                                    <p:animEffect transition="in" filter="fade">
                                      <p:cBhvr>
                                        <p:cTn id="187" dur="500"/>
                                        <p:tgtEl>
                                          <p:spTgt spid="200"/>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01"/>
                                        </p:tgtEl>
                                        <p:attrNameLst>
                                          <p:attrName>style.visibility</p:attrName>
                                        </p:attrNameLst>
                                      </p:cBhvr>
                                      <p:to>
                                        <p:strVal val="visible"/>
                                      </p:to>
                                    </p:set>
                                    <p:animEffect transition="in" filter="fade">
                                      <p:cBhvr>
                                        <p:cTn id="190"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2" grpId="0" animBg="1"/>
      <p:bldP spid="183" grpId="0"/>
      <p:bldP spid="184" grpId="0"/>
      <p:bldP spid="185" grpId="0"/>
      <p:bldP spid="186" grpId="0"/>
      <p:bldP spid="187"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Rectangle 5"/>
          <p:cNvSpPr>
            <a:spLocks noChangeArrowheads="1"/>
          </p:cNvSpPr>
          <p:nvPr/>
        </p:nvSpPr>
        <p:spPr bwMode="auto">
          <a:xfrm>
            <a:off x="544513" y="554038"/>
            <a:ext cx="7275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At the current year-end, a company shows the following unadjusted balances for selected accounts:</a:t>
            </a:r>
            <a:endParaRPr lang="en-US" altLang="en-US">
              <a:solidFill>
                <a:prstClr val="black"/>
              </a:solidFill>
              <a:cs typeface="+mn-cs"/>
            </a:endParaRPr>
          </a:p>
        </p:txBody>
      </p:sp>
      <p:sp>
        <p:nvSpPr>
          <p:cNvPr id="7" name="Rectangle 6"/>
          <p:cNvSpPr>
            <a:spLocks noChangeArrowheads="1"/>
          </p:cNvSpPr>
          <p:nvPr/>
        </p:nvSpPr>
        <p:spPr bwMode="auto">
          <a:xfrm>
            <a:off x="544513" y="962025"/>
            <a:ext cx="22733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Allowance for Sales Discounts</a:t>
            </a:r>
            <a:endParaRPr lang="en-US" altLang="en-US">
              <a:solidFill>
                <a:prstClr val="black"/>
              </a:solidFill>
              <a:cs typeface="+mn-cs"/>
            </a:endParaRPr>
          </a:p>
        </p:txBody>
      </p:sp>
      <p:sp>
        <p:nvSpPr>
          <p:cNvPr id="8" name="Rectangle 7"/>
          <p:cNvSpPr>
            <a:spLocks noChangeArrowheads="1"/>
          </p:cNvSpPr>
          <p:nvPr/>
        </p:nvSpPr>
        <p:spPr bwMode="auto">
          <a:xfrm>
            <a:off x="2908301" y="962025"/>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$75</a:t>
            </a:r>
            <a:endParaRPr lang="en-US" altLang="en-US">
              <a:solidFill>
                <a:prstClr val="black"/>
              </a:solidFill>
              <a:cs typeface="+mn-cs"/>
            </a:endParaRPr>
          </a:p>
        </p:txBody>
      </p:sp>
      <p:sp>
        <p:nvSpPr>
          <p:cNvPr id="9" name="Rectangle 8"/>
          <p:cNvSpPr>
            <a:spLocks noChangeArrowheads="1"/>
          </p:cNvSpPr>
          <p:nvPr/>
        </p:nvSpPr>
        <p:spPr bwMode="auto">
          <a:xfrm>
            <a:off x="3252788" y="962025"/>
            <a:ext cx="4667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credit</a:t>
            </a:r>
            <a:endParaRPr lang="en-US" altLang="en-US">
              <a:solidFill>
                <a:prstClr val="black"/>
              </a:solidFill>
              <a:cs typeface="+mn-cs"/>
            </a:endParaRPr>
          </a:p>
        </p:txBody>
      </p:sp>
      <p:sp>
        <p:nvSpPr>
          <p:cNvPr id="10" name="Rectangle 9"/>
          <p:cNvSpPr>
            <a:spLocks noChangeArrowheads="1"/>
          </p:cNvSpPr>
          <p:nvPr/>
        </p:nvSpPr>
        <p:spPr bwMode="auto">
          <a:xfrm>
            <a:off x="4156076" y="962025"/>
            <a:ext cx="12477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Sales Discounts</a:t>
            </a:r>
            <a:endParaRPr lang="en-US" altLang="en-US">
              <a:solidFill>
                <a:prstClr val="black"/>
              </a:solidFill>
              <a:cs typeface="+mn-cs"/>
            </a:endParaRPr>
          </a:p>
        </p:txBody>
      </p:sp>
      <p:sp>
        <p:nvSpPr>
          <p:cNvPr id="11" name="Rectangle 10"/>
          <p:cNvSpPr>
            <a:spLocks noChangeArrowheads="1"/>
          </p:cNvSpPr>
          <p:nvPr/>
        </p:nvSpPr>
        <p:spPr bwMode="auto">
          <a:xfrm>
            <a:off x="7199313" y="962025"/>
            <a:ext cx="5683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$1,850</a:t>
            </a:r>
            <a:endParaRPr lang="en-US" altLang="en-US">
              <a:solidFill>
                <a:prstClr val="black"/>
              </a:solidFill>
              <a:cs typeface="+mn-cs"/>
            </a:endParaRPr>
          </a:p>
        </p:txBody>
      </p:sp>
      <p:sp>
        <p:nvSpPr>
          <p:cNvPr id="12" name="Rectangle 11"/>
          <p:cNvSpPr>
            <a:spLocks noChangeArrowheads="1"/>
          </p:cNvSpPr>
          <p:nvPr/>
        </p:nvSpPr>
        <p:spPr bwMode="auto">
          <a:xfrm>
            <a:off x="7767638" y="9620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13" name="Rectangle 12"/>
          <p:cNvSpPr>
            <a:spLocks noChangeArrowheads="1"/>
          </p:cNvSpPr>
          <p:nvPr/>
        </p:nvSpPr>
        <p:spPr bwMode="auto">
          <a:xfrm>
            <a:off x="544513" y="1165225"/>
            <a:ext cx="16843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Sales Refund Payable</a:t>
            </a:r>
            <a:endParaRPr lang="en-US" altLang="en-US">
              <a:solidFill>
                <a:prstClr val="black"/>
              </a:solidFill>
              <a:cs typeface="+mn-cs"/>
            </a:endParaRPr>
          </a:p>
        </p:txBody>
      </p:sp>
      <p:sp>
        <p:nvSpPr>
          <p:cNvPr id="14" name="Rectangle 13"/>
          <p:cNvSpPr>
            <a:spLocks noChangeArrowheads="1"/>
          </p:cNvSpPr>
          <p:nvPr/>
        </p:nvSpPr>
        <p:spPr bwMode="auto">
          <a:xfrm>
            <a:off x="2908301" y="1165225"/>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800</a:t>
            </a:r>
            <a:endParaRPr lang="en-US" altLang="en-US">
              <a:solidFill>
                <a:prstClr val="black"/>
              </a:solidFill>
              <a:cs typeface="+mn-cs"/>
            </a:endParaRPr>
          </a:p>
        </p:txBody>
      </p:sp>
      <p:sp>
        <p:nvSpPr>
          <p:cNvPr id="15" name="Rectangle 14"/>
          <p:cNvSpPr>
            <a:spLocks noChangeArrowheads="1"/>
          </p:cNvSpPr>
          <p:nvPr/>
        </p:nvSpPr>
        <p:spPr bwMode="auto">
          <a:xfrm>
            <a:off x="3252788" y="1165225"/>
            <a:ext cx="4667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credit</a:t>
            </a:r>
            <a:endParaRPr lang="en-US" altLang="en-US">
              <a:solidFill>
                <a:prstClr val="black"/>
              </a:solidFill>
              <a:cs typeface="+mn-cs"/>
            </a:endParaRPr>
          </a:p>
        </p:txBody>
      </p:sp>
      <p:sp>
        <p:nvSpPr>
          <p:cNvPr id="16" name="Rectangle 15"/>
          <p:cNvSpPr>
            <a:spLocks noChangeArrowheads="1"/>
          </p:cNvSpPr>
          <p:nvPr/>
        </p:nvSpPr>
        <p:spPr bwMode="auto">
          <a:xfrm>
            <a:off x="4156076" y="1165225"/>
            <a:ext cx="22828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Sales Returns and Allowances</a:t>
            </a:r>
            <a:endParaRPr lang="en-US" altLang="en-US">
              <a:solidFill>
                <a:prstClr val="black"/>
              </a:solidFill>
              <a:cs typeface="+mn-cs"/>
            </a:endParaRPr>
          </a:p>
        </p:txBody>
      </p:sp>
      <p:sp>
        <p:nvSpPr>
          <p:cNvPr id="17" name="Rectangle 16"/>
          <p:cNvSpPr>
            <a:spLocks noChangeArrowheads="1"/>
          </p:cNvSpPr>
          <p:nvPr/>
        </p:nvSpPr>
        <p:spPr bwMode="auto">
          <a:xfrm>
            <a:off x="7291388" y="1165225"/>
            <a:ext cx="476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4,825</a:t>
            </a:r>
            <a:endParaRPr lang="en-US" altLang="en-US">
              <a:solidFill>
                <a:prstClr val="black"/>
              </a:solidFill>
              <a:cs typeface="+mn-cs"/>
            </a:endParaRPr>
          </a:p>
        </p:txBody>
      </p:sp>
      <p:sp>
        <p:nvSpPr>
          <p:cNvPr id="18" name="Rectangle 17"/>
          <p:cNvSpPr>
            <a:spLocks noChangeArrowheads="1"/>
          </p:cNvSpPr>
          <p:nvPr/>
        </p:nvSpPr>
        <p:spPr bwMode="auto">
          <a:xfrm>
            <a:off x="7767638" y="11652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19" name="Rectangle 18"/>
          <p:cNvSpPr>
            <a:spLocks noChangeArrowheads="1"/>
          </p:cNvSpPr>
          <p:nvPr/>
        </p:nvSpPr>
        <p:spPr bwMode="auto">
          <a:xfrm>
            <a:off x="544513" y="1368425"/>
            <a:ext cx="21304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Inventory Returns Estimated</a:t>
            </a:r>
            <a:endParaRPr lang="en-US" altLang="en-US">
              <a:solidFill>
                <a:prstClr val="black"/>
              </a:solidFill>
              <a:cs typeface="+mn-cs"/>
            </a:endParaRPr>
          </a:p>
        </p:txBody>
      </p:sp>
      <p:sp>
        <p:nvSpPr>
          <p:cNvPr id="20" name="Rectangle 19"/>
          <p:cNvSpPr>
            <a:spLocks noChangeArrowheads="1"/>
          </p:cNvSpPr>
          <p:nvPr/>
        </p:nvSpPr>
        <p:spPr bwMode="auto">
          <a:xfrm>
            <a:off x="2908301" y="1368425"/>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450</a:t>
            </a:r>
            <a:endParaRPr lang="en-US" altLang="en-US">
              <a:solidFill>
                <a:prstClr val="black"/>
              </a:solidFill>
              <a:cs typeface="+mn-cs"/>
            </a:endParaRPr>
          </a:p>
        </p:txBody>
      </p:sp>
      <p:sp>
        <p:nvSpPr>
          <p:cNvPr id="21" name="Rectangle 20"/>
          <p:cNvSpPr>
            <a:spLocks noChangeArrowheads="1"/>
          </p:cNvSpPr>
          <p:nvPr/>
        </p:nvSpPr>
        <p:spPr bwMode="auto">
          <a:xfrm>
            <a:off x="3252788" y="13684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22" name="Rectangle 21"/>
          <p:cNvSpPr>
            <a:spLocks noChangeArrowheads="1"/>
          </p:cNvSpPr>
          <p:nvPr/>
        </p:nvSpPr>
        <p:spPr bwMode="auto">
          <a:xfrm>
            <a:off x="4156076" y="1368425"/>
            <a:ext cx="1492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Cost of Goods Sold</a:t>
            </a:r>
            <a:endParaRPr lang="en-US" altLang="en-US">
              <a:solidFill>
                <a:prstClr val="black"/>
              </a:solidFill>
              <a:cs typeface="+mn-cs"/>
            </a:endParaRPr>
          </a:p>
        </p:txBody>
      </p:sp>
      <p:sp>
        <p:nvSpPr>
          <p:cNvPr id="23" name="Rectangle 22"/>
          <p:cNvSpPr>
            <a:spLocks noChangeArrowheads="1"/>
          </p:cNvSpPr>
          <p:nvPr/>
        </p:nvSpPr>
        <p:spPr bwMode="auto">
          <a:xfrm>
            <a:off x="7291388" y="1368425"/>
            <a:ext cx="476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9,875</a:t>
            </a:r>
            <a:endParaRPr lang="en-US" altLang="en-US">
              <a:solidFill>
                <a:prstClr val="black"/>
              </a:solidFill>
              <a:cs typeface="+mn-cs"/>
            </a:endParaRPr>
          </a:p>
        </p:txBody>
      </p:sp>
      <p:sp>
        <p:nvSpPr>
          <p:cNvPr id="24" name="Rectangle 23"/>
          <p:cNvSpPr>
            <a:spLocks noChangeArrowheads="1"/>
          </p:cNvSpPr>
          <p:nvPr/>
        </p:nvSpPr>
        <p:spPr bwMode="auto">
          <a:xfrm>
            <a:off x="7767638" y="1368425"/>
            <a:ext cx="425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27" name="Rectangle 26"/>
          <p:cNvSpPr>
            <a:spLocks noChangeArrowheads="1"/>
          </p:cNvSpPr>
          <p:nvPr/>
        </p:nvSpPr>
        <p:spPr bwMode="auto">
          <a:xfrm>
            <a:off x="595313" y="1752600"/>
            <a:ext cx="2032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c.</a:t>
            </a:r>
            <a:endParaRPr lang="en-US" altLang="en-US">
              <a:solidFill>
                <a:prstClr val="black"/>
              </a:solidFill>
              <a:cs typeface="+mn-cs"/>
            </a:endParaRPr>
          </a:p>
        </p:txBody>
      </p:sp>
      <p:sp>
        <p:nvSpPr>
          <p:cNvPr id="30" name="Rectangle 29"/>
          <p:cNvSpPr>
            <a:spLocks noChangeArrowheads="1"/>
          </p:cNvSpPr>
          <p:nvPr/>
        </p:nvSpPr>
        <p:spPr bwMode="auto">
          <a:xfrm>
            <a:off x="787400" y="1752600"/>
            <a:ext cx="69199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After an analysis of future inventory returns, the company estimates that the Inventory Returns </a:t>
            </a:r>
            <a:endParaRPr lang="en-US" altLang="en-US">
              <a:solidFill>
                <a:prstClr val="black"/>
              </a:solidFill>
              <a:cs typeface="+mn-cs"/>
            </a:endParaRPr>
          </a:p>
        </p:txBody>
      </p:sp>
      <p:sp>
        <p:nvSpPr>
          <p:cNvPr id="31" name="Rectangle 30"/>
          <p:cNvSpPr>
            <a:spLocks noChangeArrowheads="1"/>
          </p:cNvSpPr>
          <p:nvPr/>
        </p:nvSpPr>
        <p:spPr bwMode="auto">
          <a:xfrm>
            <a:off x="787400" y="1955800"/>
            <a:ext cx="47990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Estimated account should have a $500 debit balance (cost side). </a:t>
            </a:r>
            <a:endParaRPr lang="en-US" altLang="en-US">
              <a:solidFill>
                <a:prstClr val="black"/>
              </a:solidFill>
              <a:cs typeface="+mn-cs"/>
            </a:endParaRPr>
          </a:p>
        </p:txBody>
      </p:sp>
      <p:sp>
        <p:nvSpPr>
          <p:cNvPr id="35" name="Rectangle 5"/>
          <p:cNvSpPr>
            <a:spLocks noChangeArrowheads="1"/>
          </p:cNvSpPr>
          <p:nvPr/>
        </p:nvSpPr>
        <p:spPr bwMode="auto">
          <a:xfrm>
            <a:off x="2417763" y="3078163"/>
            <a:ext cx="3624262" cy="234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6" name="Rectangle 6"/>
          <p:cNvSpPr>
            <a:spLocks noChangeArrowheads="1"/>
          </p:cNvSpPr>
          <p:nvPr/>
        </p:nvSpPr>
        <p:spPr bwMode="auto">
          <a:xfrm>
            <a:off x="1514475" y="4565650"/>
            <a:ext cx="6334125" cy="233362"/>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37" name="Rectangle 7"/>
          <p:cNvSpPr>
            <a:spLocks noChangeArrowheads="1"/>
          </p:cNvSpPr>
          <p:nvPr/>
        </p:nvSpPr>
        <p:spPr bwMode="auto">
          <a:xfrm>
            <a:off x="652463" y="2447925"/>
            <a:ext cx="47704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C00000"/>
                </a:solidFill>
                <a:cs typeface="+mn-cs"/>
              </a:rPr>
              <a:t>Step 1:  Determine what the current account balance equals.</a:t>
            </a:r>
            <a:endParaRPr lang="en-US" altLang="en-US">
              <a:solidFill>
                <a:prstClr val="black"/>
              </a:solidFill>
              <a:cs typeface="+mn-cs"/>
            </a:endParaRPr>
          </a:p>
        </p:txBody>
      </p:sp>
      <p:sp>
        <p:nvSpPr>
          <p:cNvPr id="38" name="Rectangle 8"/>
          <p:cNvSpPr>
            <a:spLocks noChangeArrowheads="1"/>
          </p:cNvSpPr>
          <p:nvPr/>
        </p:nvSpPr>
        <p:spPr bwMode="auto">
          <a:xfrm>
            <a:off x="6488113" y="2447925"/>
            <a:ext cx="43656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$450</a:t>
            </a:r>
            <a:endParaRPr lang="en-US" altLang="en-US" dirty="0">
              <a:solidFill>
                <a:prstClr val="black"/>
              </a:solidFill>
              <a:cs typeface="+mn-cs"/>
            </a:endParaRPr>
          </a:p>
        </p:txBody>
      </p:sp>
      <p:sp>
        <p:nvSpPr>
          <p:cNvPr id="39" name="Rectangle 9"/>
          <p:cNvSpPr>
            <a:spLocks noChangeArrowheads="1"/>
          </p:cNvSpPr>
          <p:nvPr/>
        </p:nvSpPr>
        <p:spPr bwMode="auto">
          <a:xfrm>
            <a:off x="6975475" y="2447925"/>
            <a:ext cx="42703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40" name="Rectangle 10"/>
          <p:cNvSpPr>
            <a:spLocks noChangeArrowheads="1"/>
          </p:cNvSpPr>
          <p:nvPr/>
        </p:nvSpPr>
        <p:spPr bwMode="auto">
          <a:xfrm>
            <a:off x="652463" y="2660650"/>
            <a:ext cx="52689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Step 2:  Determine what the current account balance should equal.</a:t>
            </a:r>
            <a:endParaRPr lang="en-US" altLang="en-US" dirty="0">
              <a:solidFill>
                <a:prstClr val="black"/>
              </a:solidFill>
              <a:cs typeface="+mn-cs"/>
            </a:endParaRPr>
          </a:p>
        </p:txBody>
      </p:sp>
      <p:sp>
        <p:nvSpPr>
          <p:cNvPr id="41" name="Rectangle 11"/>
          <p:cNvSpPr>
            <a:spLocks noChangeArrowheads="1"/>
          </p:cNvSpPr>
          <p:nvPr/>
        </p:nvSpPr>
        <p:spPr bwMode="auto">
          <a:xfrm>
            <a:off x="6488113" y="2660650"/>
            <a:ext cx="43656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$500</a:t>
            </a:r>
            <a:endParaRPr lang="en-US" altLang="en-US" dirty="0">
              <a:solidFill>
                <a:prstClr val="black"/>
              </a:solidFill>
              <a:cs typeface="+mn-cs"/>
            </a:endParaRPr>
          </a:p>
        </p:txBody>
      </p:sp>
      <p:sp>
        <p:nvSpPr>
          <p:cNvPr id="42" name="Rectangle 12"/>
          <p:cNvSpPr>
            <a:spLocks noChangeArrowheads="1"/>
          </p:cNvSpPr>
          <p:nvPr/>
        </p:nvSpPr>
        <p:spPr bwMode="auto">
          <a:xfrm>
            <a:off x="6975475" y="2660650"/>
            <a:ext cx="42703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debit</a:t>
            </a:r>
            <a:endParaRPr lang="en-US" altLang="en-US">
              <a:solidFill>
                <a:prstClr val="black"/>
              </a:solidFill>
              <a:cs typeface="+mn-cs"/>
            </a:endParaRPr>
          </a:p>
        </p:txBody>
      </p:sp>
      <p:sp>
        <p:nvSpPr>
          <p:cNvPr id="43" name="Rectangle 13"/>
          <p:cNvSpPr>
            <a:spLocks noChangeArrowheads="1"/>
          </p:cNvSpPr>
          <p:nvPr/>
        </p:nvSpPr>
        <p:spPr bwMode="auto">
          <a:xfrm>
            <a:off x="2459038" y="3322638"/>
            <a:ext cx="89376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Unadjusted</a:t>
            </a:r>
            <a:endParaRPr lang="en-US" altLang="en-US" dirty="0">
              <a:solidFill>
                <a:prstClr val="black"/>
              </a:solidFill>
              <a:cs typeface="+mn-cs"/>
            </a:endParaRPr>
          </a:p>
        </p:txBody>
      </p:sp>
      <p:sp>
        <p:nvSpPr>
          <p:cNvPr id="44" name="Rectangle 14"/>
          <p:cNvSpPr>
            <a:spLocks noChangeArrowheads="1"/>
          </p:cNvSpPr>
          <p:nvPr/>
        </p:nvSpPr>
        <p:spPr bwMode="auto">
          <a:xfrm>
            <a:off x="3778250" y="3322638"/>
            <a:ext cx="3444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450</a:t>
            </a:r>
            <a:endParaRPr lang="en-US" altLang="en-US">
              <a:solidFill>
                <a:prstClr val="black"/>
              </a:solidFill>
              <a:cs typeface="+mn-cs"/>
            </a:endParaRPr>
          </a:p>
        </p:txBody>
      </p:sp>
      <p:sp>
        <p:nvSpPr>
          <p:cNvPr id="45" name="Rectangle 15"/>
          <p:cNvSpPr>
            <a:spLocks noChangeArrowheads="1"/>
          </p:cNvSpPr>
          <p:nvPr/>
        </p:nvSpPr>
        <p:spPr bwMode="auto">
          <a:xfrm>
            <a:off x="2459038" y="3527425"/>
            <a:ext cx="89376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Adjustment</a:t>
            </a:r>
            <a:endParaRPr lang="en-US" altLang="en-US" dirty="0">
              <a:solidFill>
                <a:prstClr val="black"/>
              </a:solidFill>
              <a:cs typeface="+mn-cs"/>
            </a:endParaRPr>
          </a:p>
        </p:txBody>
      </p:sp>
      <p:sp>
        <p:nvSpPr>
          <p:cNvPr id="46" name="Rectangle 16"/>
          <p:cNvSpPr>
            <a:spLocks noChangeArrowheads="1"/>
          </p:cNvSpPr>
          <p:nvPr/>
        </p:nvSpPr>
        <p:spPr bwMode="auto">
          <a:xfrm>
            <a:off x="3870325" y="3527425"/>
            <a:ext cx="254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50</a:t>
            </a:r>
            <a:endParaRPr lang="en-US" altLang="en-US">
              <a:solidFill>
                <a:prstClr val="black"/>
              </a:solidFill>
              <a:cs typeface="+mn-cs"/>
            </a:endParaRPr>
          </a:p>
        </p:txBody>
      </p:sp>
      <p:sp>
        <p:nvSpPr>
          <p:cNvPr id="47" name="Rectangle 17"/>
          <p:cNvSpPr>
            <a:spLocks noChangeArrowheads="1"/>
          </p:cNvSpPr>
          <p:nvPr/>
        </p:nvSpPr>
        <p:spPr bwMode="auto">
          <a:xfrm>
            <a:off x="2459038" y="3740150"/>
            <a:ext cx="7112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Adjusted</a:t>
            </a:r>
            <a:endParaRPr lang="en-US" altLang="en-US">
              <a:solidFill>
                <a:prstClr val="black"/>
              </a:solidFill>
              <a:cs typeface="+mn-cs"/>
            </a:endParaRPr>
          </a:p>
        </p:txBody>
      </p:sp>
      <p:sp>
        <p:nvSpPr>
          <p:cNvPr id="48" name="Rectangle 18"/>
          <p:cNvSpPr>
            <a:spLocks noChangeArrowheads="1"/>
          </p:cNvSpPr>
          <p:nvPr/>
        </p:nvSpPr>
        <p:spPr bwMode="auto">
          <a:xfrm>
            <a:off x="3778250" y="3740150"/>
            <a:ext cx="3444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500</a:t>
            </a:r>
            <a:endParaRPr lang="en-US" altLang="en-US">
              <a:solidFill>
                <a:prstClr val="black"/>
              </a:solidFill>
              <a:cs typeface="+mn-cs"/>
            </a:endParaRPr>
          </a:p>
        </p:txBody>
      </p:sp>
      <p:sp>
        <p:nvSpPr>
          <p:cNvPr id="49" name="Rectangle 19"/>
          <p:cNvSpPr>
            <a:spLocks noChangeArrowheads="1"/>
          </p:cNvSpPr>
          <p:nvPr/>
        </p:nvSpPr>
        <p:spPr bwMode="auto">
          <a:xfrm>
            <a:off x="652463" y="4148138"/>
            <a:ext cx="49133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C00000"/>
                </a:solidFill>
                <a:cs typeface="+mn-cs"/>
              </a:rPr>
              <a:t>Step 3:  Record an adjusting entry to get from step 1 to step 2.</a:t>
            </a:r>
            <a:endParaRPr lang="en-US" altLang="en-US">
              <a:solidFill>
                <a:prstClr val="black"/>
              </a:solidFill>
              <a:cs typeface="+mn-cs"/>
            </a:endParaRPr>
          </a:p>
        </p:txBody>
      </p:sp>
      <p:sp>
        <p:nvSpPr>
          <p:cNvPr id="50" name="Rectangle 20"/>
          <p:cNvSpPr>
            <a:spLocks noChangeArrowheads="1"/>
          </p:cNvSpPr>
          <p:nvPr/>
        </p:nvSpPr>
        <p:spPr bwMode="auto">
          <a:xfrm>
            <a:off x="1798638" y="4586288"/>
            <a:ext cx="4365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cs typeface="+mn-cs"/>
              </a:rPr>
              <a:t>Date</a:t>
            </a:r>
            <a:endParaRPr lang="en-US" altLang="en-US">
              <a:solidFill>
                <a:prstClr val="black"/>
              </a:solidFill>
              <a:cs typeface="+mn-cs"/>
            </a:endParaRPr>
          </a:p>
        </p:txBody>
      </p:sp>
      <p:sp>
        <p:nvSpPr>
          <p:cNvPr id="51" name="Rectangle 21"/>
          <p:cNvSpPr>
            <a:spLocks noChangeArrowheads="1"/>
          </p:cNvSpPr>
          <p:nvPr/>
        </p:nvSpPr>
        <p:spPr bwMode="auto">
          <a:xfrm>
            <a:off x="6284913" y="4586288"/>
            <a:ext cx="4873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cs typeface="+mn-cs"/>
              </a:rPr>
              <a:t>Debit</a:t>
            </a:r>
            <a:endParaRPr lang="en-US" altLang="en-US">
              <a:solidFill>
                <a:prstClr val="black"/>
              </a:solidFill>
              <a:cs typeface="+mn-cs"/>
            </a:endParaRPr>
          </a:p>
        </p:txBody>
      </p:sp>
      <p:sp>
        <p:nvSpPr>
          <p:cNvPr id="52" name="Rectangle 22"/>
          <p:cNvSpPr>
            <a:spLocks noChangeArrowheads="1"/>
          </p:cNvSpPr>
          <p:nvPr/>
        </p:nvSpPr>
        <p:spPr bwMode="auto">
          <a:xfrm>
            <a:off x="7158038" y="4586288"/>
            <a:ext cx="5476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cs typeface="+mn-cs"/>
              </a:rPr>
              <a:t>Credit</a:t>
            </a:r>
            <a:endParaRPr lang="en-US" altLang="en-US">
              <a:solidFill>
                <a:prstClr val="black"/>
              </a:solidFill>
              <a:cs typeface="+mn-cs"/>
            </a:endParaRPr>
          </a:p>
        </p:txBody>
      </p:sp>
      <p:sp>
        <p:nvSpPr>
          <p:cNvPr id="53" name="Rectangle 23"/>
          <p:cNvSpPr>
            <a:spLocks noChangeArrowheads="1"/>
          </p:cNvSpPr>
          <p:nvPr/>
        </p:nvSpPr>
        <p:spPr bwMode="auto">
          <a:xfrm>
            <a:off x="1717675" y="4810125"/>
            <a:ext cx="57547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Dec. 31</a:t>
            </a:r>
            <a:endParaRPr lang="en-US" altLang="en-US" dirty="0">
              <a:solidFill>
                <a:prstClr val="black"/>
              </a:solidFill>
              <a:cs typeface="+mn-cs"/>
            </a:endParaRPr>
          </a:p>
        </p:txBody>
      </p:sp>
      <p:sp>
        <p:nvSpPr>
          <p:cNvPr id="54" name="Rectangle 24"/>
          <p:cNvSpPr>
            <a:spLocks noChangeArrowheads="1"/>
          </p:cNvSpPr>
          <p:nvPr/>
        </p:nvSpPr>
        <p:spPr bwMode="auto">
          <a:xfrm>
            <a:off x="2459038" y="4810125"/>
            <a:ext cx="213201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Inventory Returns Estimated</a:t>
            </a:r>
            <a:endParaRPr lang="en-US" altLang="en-US" dirty="0">
              <a:solidFill>
                <a:prstClr val="black"/>
              </a:solidFill>
              <a:cs typeface="+mn-cs"/>
            </a:endParaRPr>
          </a:p>
        </p:txBody>
      </p:sp>
      <p:sp>
        <p:nvSpPr>
          <p:cNvPr id="55" name="Rectangle 25"/>
          <p:cNvSpPr>
            <a:spLocks noChangeArrowheads="1"/>
          </p:cNvSpPr>
          <p:nvPr/>
        </p:nvSpPr>
        <p:spPr bwMode="auto">
          <a:xfrm>
            <a:off x="6670675" y="4810125"/>
            <a:ext cx="254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50</a:t>
            </a:r>
            <a:endParaRPr lang="en-US" altLang="en-US">
              <a:solidFill>
                <a:prstClr val="black"/>
              </a:solidFill>
              <a:cs typeface="+mn-cs"/>
            </a:endParaRPr>
          </a:p>
        </p:txBody>
      </p:sp>
      <p:sp>
        <p:nvSpPr>
          <p:cNvPr id="56" name="Rectangle 26"/>
          <p:cNvSpPr>
            <a:spLocks noChangeArrowheads="1"/>
          </p:cNvSpPr>
          <p:nvPr/>
        </p:nvSpPr>
        <p:spPr bwMode="auto">
          <a:xfrm>
            <a:off x="2732088" y="5013325"/>
            <a:ext cx="1492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Cost of Goods Sold</a:t>
            </a:r>
            <a:endParaRPr lang="en-US" altLang="en-US" dirty="0">
              <a:solidFill>
                <a:prstClr val="black"/>
              </a:solidFill>
              <a:cs typeface="+mn-cs"/>
            </a:endParaRPr>
          </a:p>
        </p:txBody>
      </p:sp>
      <p:sp>
        <p:nvSpPr>
          <p:cNvPr id="57" name="Rectangle 27"/>
          <p:cNvSpPr>
            <a:spLocks noChangeArrowheads="1"/>
          </p:cNvSpPr>
          <p:nvPr/>
        </p:nvSpPr>
        <p:spPr bwMode="auto">
          <a:xfrm>
            <a:off x="7573963" y="5013325"/>
            <a:ext cx="254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50</a:t>
            </a:r>
            <a:endParaRPr lang="en-US" altLang="en-US">
              <a:solidFill>
                <a:prstClr val="black"/>
              </a:solidFill>
              <a:cs typeface="+mn-cs"/>
            </a:endParaRPr>
          </a:p>
        </p:txBody>
      </p:sp>
      <p:sp>
        <p:nvSpPr>
          <p:cNvPr id="58" name="Rectangle 28"/>
          <p:cNvSpPr>
            <a:spLocks noChangeArrowheads="1"/>
          </p:cNvSpPr>
          <p:nvPr/>
        </p:nvSpPr>
        <p:spPr bwMode="auto">
          <a:xfrm>
            <a:off x="2540000" y="5207000"/>
            <a:ext cx="2487612"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i="1">
                <a:solidFill>
                  <a:srgbClr val="000000"/>
                </a:solidFill>
                <a:cs typeface="+mn-cs"/>
              </a:rPr>
              <a:t>Adjustment for future inventory returns</a:t>
            </a:r>
            <a:endParaRPr lang="en-US" altLang="en-US">
              <a:solidFill>
                <a:prstClr val="black"/>
              </a:solidFill>
              <a:cs typeface="+mn-cs"/>
            </a:endParaRPr>
          </a:p>
        </p:txBody>
      </p:sp>
      <p:sp>
        <p:nvSpPr>
          <p:cNvPr id="59" name="Rectangle 29"/>
          <p:cNvSpPr>
            <a:spLocks noChangeArrowheads="1"/>
          </p:cNvSpPr>
          <p:nvPr/>
        </p:nvSpPr>
        <p:spPr bwMode="auto">
          <a:xfrm>
            <a:off x="3128963" y="3098800"/>
            <a:ext cx="23034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cs typeface="+mn-cs"/>
              </a:rPr>
              <a:t>Inventory Returns Estimated</a:t>
            </a:r>
            <a:endParaRPr lang="en-US" altLang="en-US">
              <a:solidFill>
                <a:prstClr val="black"/>
              </a:solidFill>
              <a:cs typeface="+mn-cs"/>
            </a:endParaRPr>
          </a:p>
        </p:txBody>
      </p:sp>
      <p:sp>
        <p:nvSpPr>
          <p:cNvPr id="60" name="Rectangle 30"/>
          <p:cNvSpPr>
            <a:spLocks noChangeArrowheads="1"/>
          </p:cNvSpPr>
          <p:nvPr/>
        </p:nvSpPr>
        <p:spPr bwMode="auto">
          <a:xfrm>
            <a:off x="3616325" y="4586288"/>
            <a:ext cx="1330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cs typeface="+mn-cs"/>
              </a:rPr>
              <a:t>General Journal</a:t>
            </a:r>
            <a:endParaRPr lang="en-US" altLang="en-US">
              <a:solidFill>
                <a:prstClr val="black"/>
              </a:solidFill>
              <a:cs typeface="+mn-cs"/>
            </a:endParaRPr>
          </a:p>
        </p:txBody>
      </p:sp>
      <p:sp>
        <p:nvSpPr>
          <p:cNvPr id="61" name="Rectangle 31"/>
          <p:cNvSpPr>
            <a:spLocks noChangeArrowheads="1"/>
          </p:cNvSpPr>
          <p:nvPr/>
        </p:nvSpPr>
        <p:spPr bwMode="auto">
          <a:xfrm>
            <a:off x="1504950" y="4554538"/>
            <a:ext cx="19050" cy="244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2" name="Line 32"/>
          <p:cNvSpPr>
            <a:spLocks noChangeShapeType="1"/>
          </p:cNvSpPr>
          <p:nvPr/>
        </p:nvSpPr>
        <p:spPr bwMode="auto">
          <a:xfrm>
            <a:off x="2417763" y="4575175"/>
            <a:ext cx="0" cy="2032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3" name="Rectangle 33"/>
          <p:cNvSpPr>
            <a:spLocks noChangeArrowheads="1"/>
          </p:cNvSpPr>
          <p:nvPr/>
        </p:nvSpPr>
        <p:spPr bwMode="auto">
          <a:xfrm>
            <a:off x="2417763" y="4575175"/>
            <a:ext cx="11112" cy="203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8" name="Line 34"/>
          <p:cNvSpPr>
            <a:spLocks noChangeShapeType="1"/>
          </p:cNvSpPr>
          <p:nvPr/>
        </p:nvSpPr>
        <p:spPr bwMode="auto">
          <a:xfrm>
            <a:off x="6032500" y="4575175"/>
            <a:ext cx="0" cy="2032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29" name="Rectangle 35"/>
          <p:cNvSpPr>
            <a:spLocks noChangeArrowheads="1"/>
          </p:cNvSpPr>
          <p:nvPr/>
        </p:nvSpPr>
        <p:spPr bwMode="auto">
          <a:xfrm>
            <a:off x="6032500" y="4575175"/>
            <a:ext cx="9525" cy="203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0" name="Line 36"/>
          <p:cNvSpPr>
            <a:spLocks noChangeShapeType="1"/>
          </p:cNvSpPr>
          <p:nvPr/>
        </p:nvSpPr>
        <p:spPr bwMode="auto">
          <a:xfrm>
            <a:off x="6935788" y="4575175"/>
            <a:ext cx="0" cy="2032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1" name="Rectangle 37"/>
          <p:cNvSpPr>
            <a:spLocks noChangeArrowheads="1"/>
          </p:cNvSpPr>
          <p:nvPr/>
        </p:nvSpPr>
        <p:spPr bwMode="auto">
          <a:xfrm>
            <a:off x="6935788" y="4575175"/>
            <a:ext cx="9525" cy="203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2" name="Rectangle 38"/>
          <p:cNvSpPr>
            <a:spLocks noChangeArrowheads="1"/>
          </p:cNvSpPr>
          <p:nvPr/>
        </p:nvSpPr>
        <p:spPr bwMode="auto">
          <a:xfrm>
            <a:off x="7827963" y="4575175"/>
            <a:ext cx="20637" cy="2238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3" name="Rectangle 39"/>
          <p:cNvSpPr>
            <a:spLocks noChangeArrowheads="1"/>
          </p:cNvSpPr>
          <p:nvPr/>
        </p:nvSpPr>
        <p:spPr bwMode="auto">
          <a:xfrm>
            <a:off x="4214813" y="3313113"/>
            <a:ext cx="20637" cy="620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4" name="Line 40"/>
          <p:cNvSpPr>
            <a:spLocks noChangeShapeType="1"/>
          </p:cNvSpPr>
          <p:nvPr/>
        </p:nvSpPr>
        <p:spPr bwMode="auto">
          <a:xfrm>
            <a:off x="1514475" y="4799013"/>
            <a:ext cx="0" cy="6111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5" name="Rectangle 41"/>
          <p:cNvSpPr>
            <a:spLocks noChangeArrowheads="1"/>
          </p:cNvSpPr>
          <p:nvPr/>
        </p:nvSpPr>
        <p:spPr bwMode="auto">
          <a:xfrm>
            <a:off x="1514475" y="4799013"/>
            <a:ext cx="9525" cy="6111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6" name="Line 42"/>
          <p:cNvSpPr>
            <a:spLocks noChangeShapeType="1"/>
          </p:cNvSpPr>
          <p:nvPr/>
        </p:nvSpPr>
        <p:spPr bwMode="auto">
          <a:xfrm>
            <a:off x="2417763" y="4799013"/>
            <a:ext cx="0" cy="6111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8" name="Rectangle 43"/>
          <p:cNvSpPr>
            <a:spLocks noChangeArrowheads="1"/>
          </p:cNvSpPr>
          <p:nvPr/>
        </p:nvSpPr>
        <p:spPr bwMode="auto">
          <a:xfrm>
            <a:off x="2417763" y="4799013"/>
            <a:ext cx="11112" cy="6111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9" name="Line 44"/>
          <p:cNvSpPr>
            <a:spLocks noChangeShapeType="1"/>
          </p:cNvSpPr>
          <p:nvPr/>
        </p:nvSpPr>
        <p:spPr bwMode="auto">
          <a:xfrm>
            <a:off x="6032500" y="4799013"/>
            <a:ext cx="0" cy="6111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0" name="Rectangle 45"/>
          <p:cNvSpPr>
            <a:spLocks noChangeArrowheads="1"/>
          </p:cNvSpPr>
          <p:nvPr/>
        </p:nvSpPr>
        <p:spPr bwMode="auto">
          <a:xfrm>
            <a:off x="6032500" y="4799013"/>
            <a:ext cx="9525" cy="6111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1" name="Line 46"/>
          <p:cNvSpPr>
            <a:spLocks noChangeShapeType="1"/>
          </p:cNvSpPr>
          <p:nvPr/>
        </p:nvSpPr>
        <p:spPr bwMode="auto">
          <a:xfrm>
            <a:off x="6935788" y="4799013"/>
            <a:ext cx="0" cy="6111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2" name="Rectangle 47"/>
          <p:cNvSpPr>
            <a:spLocks noChangeArrowheads="1"/>
          </p:cNvSpPr>
          <p:nvPr/>
        </p:nvSpPr>
        <p:spPr bwMode="auto">
          <a:xfrm>
            <a:off x="6935788" y="4799013"/>
            <a:ext cx="9525" cy="6111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3" name="Line 48"/>
          <p:cNvSpPr>
            <a:spLocks noChangeShapeType="1"/>
          </p:cNvSpPr>
          <p:nvPr/>
        </p:nvSpPr>
        <p:spPr bwMode="auto">
          <a:xfrm>
            <a:off x="7839075" y="4799013"/>
            <a:ext cx="0" cy="6111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4" name="Rectangle 49"/>
          <p:cNvSpPr>
            <a:spLocks noChangeArrowheads="1"/>
          </p:cNvSpPr>
          <p:nvPr/>
        </p:nvSpPr>
        <p:spPr bwMode="auto">
          <a:xfrm>
            <a:off x="7839075" y="4799013"/>
            <a:ext cx="9525" cy="611187"/>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5" name="Rectangle 50"/>
          <p:cNvSpPr>
            <a:spLocks noChangeArrowheads="1"/>
          </p:cNvSpPr>
          <p:nvPr/>
        </p:nvSpPr>
        <p:spPr bwMode="auto">
          <a:xfrm>
            <a:off x="2417763" y="3068638"/>
            <a:ext cx="3624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6" name="Rectangle 51"/>
          <p:cNvSpPr>
            <a:spLocks noChangeArrowheads="1"/>
          </p:cNvSpPr>
          <p:nvPr/>
        </p:nvSpPr>
        <p:spPr bwMode="auto">
          <a:xfrm>
            <a:off x="2417763" y="3292475"/>
            <a:ext cx="3624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7" name="Rectangle 52"/>
          <p:cNvSpPr>
            <a:spLocks noChangeArrowheads="1"/>
          </p:cNvSpPr>
          <p:nvPr/>
        </p:nvSpPr>
        <p:spPr bwMode="auto">
          <a:xfrm>
            <a:off x="2417763" y="3709988"/>
            <a:ext cx="36242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8" name="Rectangle 53"/>
          <p:cNvSpPr>
            <a:spLocks noChangeArrowheads="1"/>
          </p:cNvSpPr>
          <p:nvPr/>
        </p:nvSpPr>
        <p:spPr bwMode="auto">
          <a:xfrm>
            <a:off x="1524000" y="4554538"/>
            <a:ext cx="63246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49" name="Rectangle 54"/>
          <p:cNvSpPr>
            <a:spLocks noChangeArrowheads="1"/>
          </p:cNvSpPr>
          <p:nvPr/>
        </p:nvSpPr>
        <p:spPr bwMode="auto">
          <a:xfrm>
            <a:off x="1524000" y="4778375"/>
            <a:ext cx="63246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0" name="Line 55"/>
          <p:cNvSpPr>
            <a:spLocks noChangeShapeType="1"/>
          </p:cNvSpPr>
          <p:nvPr/>
        </p:nvSpPr>
        <p:spPr bwMode="auto">
          <a:xfrm>
            <a:off x="1524000" y="4992688"/>
            <a:ext cx="63246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1" name="Rectangle 56"/>
          <p:cNvSpPr>
            <a:spLocks noChangeArrowheads="1"/>
          </p:cNvSpPr>
          <p:nvPr/>
        </p:nvSpPr>
        <p:spPr bwMode="auto">
          <a:xfrm>
            <a:off x="1524000" y="4992688"/>
            <a:ext cx="63246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2" name="Line 57"/>
          <p:cNvSpPr>
            <a:spLocks noChangeShapeType="1"/>
          </p:cNvSpPr>
          <p:nvPr/>
        </p:nvSpPr>
        <p:spPr bwMode="auto">
          <a:xfrm>
            <a:off x="1524000" y="5195888"/>
            <a:ext cx="63246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3" name="Rectangle 58"/>
          <p:cNvSpPr>
            <a:spLocks noChangeArrowheads="1"/>
          </p:cNvSpPr>
          <p:nvPr/>
        </p:nvSpPr>
        <p:spPr bwMode="auto">
          <a:xfrm>
            <a:off x="1524000" y="5195888"/>
            <a:ext cx="6324600"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4" name="Line 59"/>
          <p:cNvSpPr>
            <a:spLocks noChangeShapeType="1"/>
          </p:cNvSpPr>
          <p:nvPr/>
        </p:nvSpPr>
        <p:spPr bwMode="auto">
          <a:xfrm>
            <a:off x="1524000" y="5400675"/>
            <a:ext cx="63246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55" name="Rectangle 60"/>
          <p:cNvSpPr>
            <a:spLocks noChangeArrowheads="1"/>
          </p:cNvSpPr>
          <p:nvPr/>
        </p:nvSpPr>
        <p:spPr bwMode="auto">
          <a:xfrm>
            <a:off x="1524000" y="5400675"/>
            <a:ext cx="63246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2" name="Rectangle 8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5-8 SOLUTION</a:t>
            </a:r>
            <a:endParaRPr lang="en-US" sz="2400" b="1" dirty="0">
              <a:solidFill>
                <a:prstClr val="white"/>
              </a:solidFill>
            </a:endParaRPr>
          </a:p>
        </p:txBody>
      </p:sp>
      <p:sp>
        <p:nvSpPr>
          <p:cNvPr id="83" name="Rounded Rectangle 82"/>
          <p:cNvSpPr/>
          <p:nvPr/>
        </p:nvSpPr>
        <p:spPr>
          <a:xfrm>
            <a:off x="152400" y="6477001"/>
            <a:ext cx="7162800" cy="303212"/>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P6: </a:t>
            </a:r>
            <a:r>
              <a:rPr lang="en-US" sz="1100" dirty="0">
                <a:solidFill>
                  <a:prstClr val="black"/>
                </a:solidFill>
                <a:latin typeface="Calibri"/>
                <a:cs typeface="+mn-cs"/>
              </a:rPr>
              <a:t>Prepare adjustments for discounts, returns and allowances per revenue recognition rules</a:t>
            </a:r>
            <a:r>
              <a:rPr lang="en-US" sz="1100" dirty="0" smtClean="0">
                <a:solidFill>
                  <a:prstClr val="black"/>
                </a:solidFill>
                <a:latin typeface="Calibri"/>
                <a:cs typeface="+mn-cs"/>
              </a:rPr>
              <a:t>.</a:t>
            </a:r>
            <a:endParaRPr lang="en-US" sz="1100" dirty="0">
              <a:solidFill>
                <a:prstClr val="black"/>
              </a:solidFill>
              <a:latin typeface="Calibri"/>
              <a:cs typeface="+mn-cs"/>
            </a:endParaRPr>
          </a:p>
        </p:txBody>
      </p:sp>
    </p:spTree>
    <p:extLst>
      <p:ext uri="{BB962C8B-B14F-4D97-AF65-F5344CB8AC3E}">
        <p14:creationId xmlns:p14="http://schemas.microsoft.com/office/powerpoint/2010/main" val="3541350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fade">
                                      <p:cBhvr>
                                        <p:cTn id="16" dur="500"/>
                                        <p:tgtEl>
                                          <p:spTgt spid="1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500"/>
                                        <p:tgtEl>
                                          <p:spTgt spid="1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6"/>
                                        </p:tgtEl>
                                        <p:attrNameLst>
                                          <p:attrName>style.visibility</p:attrName>
                                        </p:attrNameLst>
                                      </p:cBhvr>
                                      <p:to>
                                        <p:strVal val="visible"/>
                                      </p:to>
                                    </p:set>
                                    <p:animEffect transition="in" filter="fade">
                                      <p:cBhvr>
                                        <p:cTn id="22" dur="500"/>
                                        <p:tgtEl>
                                          <p:spTgt spid="1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7"/>
                                        </p:tgtEl>
                                        <p:attrNameLst>
                                          <p:attrName>style.visibility</p:attrName>
                                        </p:attrNameLst>
                                      </p:cBhvr>
                                      <p:to>
                                        <p:strVal val="visible"/>
                                      </p:to>
                                    </p:set>
                                    <p:animEffect transition="in" filter="fade">
                                      <p:cBhvr>
                                        <p:cTn id="25" dur="500"/>
                                        <p:tgtEl>
                                          <p:spTgt spid="14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500"/>
                                        <p:tgtEl>
                                          <p:spTgt spid="5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500"/>
                                        <p:tgtEl>
                                          <p:spTgt spid="6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fade">
                                      <p:cBhvr>
                                        <p:cTn id="91" dur="500"/>
                                        <p:tgtEl>
                                          <p:spTgt spid="6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fade">
                                      <p:cBhvr>
                                        <p:cTn id="94" dur="500"/>
                                        <p:tgtEl>
                                          <p:spTgt spid="6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28"/>
                                        </p:tgtEl>
                                        <p:attrNameLst>
                                          <p:attrName>style.visibility</p:attrName>
                                        </p:attrNameLst>
                                      </p:cBhvr>
                                      <p:to>
                                        <p:strVal val="visible"/>
                                      </p:to>
                                    </p:set>
                                    <p:animEffect transition="in" filter="fade">
                                      <p:cBhvr>
                                        <p:cTn id="100" dur="500"/>
                                        <p:tgtEl>
                                          <p:spTgt spid="12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29"/>
                                        </p:tgtEl>
                                        <p:attrNameLst>
                                          <p:attrName>style.visibility</p:attrName>
                                        </p:attrNameLst>
                                      </p:cBhvr>
                                      <p:to>
                                        <p:strVal val="visible"/>
                                      </p:to>
                                    </p:set>
                                    <p:animEffect transition="in" filter="fade">
                                      <p:cBhvr>
                                        <p:cTn id="103" dur="500"/>
                                        <p:tgtEl>
                                          <p:spTgt spid="12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0"/>
                                        </p:tgtEl>
                                        <p:attrNameLst>
                                          <p:attrName>style.visibility</p:attrName>
                                        </p:attrNameLst>
                                      </p:cBhvr>
                                      <p:to>
                                        <p:strVal val="visible"/>
                                      </p:to>
                                    </p:set>
                                    <p:animEffect transition="in" filter="fade">
                                      <p:cBhvr>
                                        <p:cTn id="106" dur="500"/>
                                        <p:tgtEl>
                                          <p:spTgt spid="13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31"/>
                                        </p:tgtEl>
                                        <p:attrNameLst>
                                          <p:attrName>style.visibility</p:attrName>
                                        </p:attrNameLst>
                                      </p:cBhvr>
                                      <p:to>
                                        <p:strVal val="visible"/>
                                      </p:to>
                                    </p:set>
                                    <p:animEffect transition="in" filter="fade">
                                      <p:cBhvr>
                                        <p:cTn id="109" dur="500"/>
                                        <p:tgtEl>
                                          <p:spTgt spid="13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2"/>
                                        </p:tgtEl>
                                        <p:attrNameLst>
                                          <p:attrName>style.visibility</p:attrName>
                                        </p:attrNameLst>
                                      </p:cBhvr>
                                      <p:to>
                                        <p:strVal val="visible"/>
                                      </p:to>
                                    </p:set>
                                    <p:animEffect transition="in" filter="fade">
                                      <p:cBhvr>
                                        <p:cTn id="112" dur="500"/>
                                        <p:tgtEl>
                                          <p:spTgt spid="13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4"/>
                                        </p:tgtEl>
                                        <p:attrNameLst>
                                          <p:attrName>style.visibility</p:attrName>
                                        </p:attrNameLst>
                                      </p:cBhvr>
                                      <p:to>
                                        <p:strVal val="visible"/>
                                      </p:to>
                                    </p:set>
                                    <p:animEffect transition="in" filter="fade">
                                      <p:cBhvr>
                                        <p:cTn id="115" dur="500"/>
                                        <p:tgtEl>
                                          <p:spTgt spid="13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35"/>
                                        </p:tgtEl>
                                        <p:attrNameLst>
                                          <p:attrName>style.visibility</p:attrName>
                                        </p:attrNameLst>
                                      </p:cBhvr>
                                      <p:to>
                                        <p:strVal val="visible"/>
                                      </p:to>
                                    </p:set>
                                    <p:animEffect transition="in" filter="fade">
                                      <p:cBhvr>
                                        <p:cTn id="118" dur="500"/>
                                        <p:tgtEl>
                                          <p:spTgt spid="13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36"/>
                                        </p:tgtEl>
                                        <p:attrNameLst>
                                          <p:attrName>style.visibility</p:attrName>
                                        </p:attrNameLst>
                                      </p:cBhvr>
                                      <p:to>
                                        <p:strVal val="visible"/>
                                      </p:to>
                                    </p:set>
                                    <p:animEffect transition="in" filter="fade">
                                      <p:cBhvr>
                                        <p:cTn id="121" dur="500"/>
                                        <p:tgtEl>
                                          <p:spTgt spid="13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38"/>
                                        </p:tgtEl>
                                        <p:attrNameLst>
                                          <p:attrName>style.visibility</p:attrName>
                                        </p:attrNameLst>
                                      </p:cBhvr>
                                      <p:to>
                                        <p:strVal val="visible"/>
                                      </p:to>
                                    </p:set>
                                    <p:animEffect transition="in" filter="fade">
                                      <p:cBhvr>
                                        <p:cTn id="124" dur="500"/>
                                        <p:tgtEl>
                                          <p:spTgt spid="13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39"/>
                                        </p:tgtEl>
                                        <p:attrNameLst>
                                          <p:attrName>style.visibility</p:attrName>
                                        </p:attrNameLst>
                                      </p:cBhvr>
                                      <p:to>
                                        <p:strVal val="visible"/>
                                      </p:to>
                                    </p:set>
                                    <p:animEffect transition="in" filter="fade">
                                      <p:cBhvr>
                                        <p:cTn id="127" dur="500"/>
                                        <p:tgtEl>
                                          <p:spTgt spid="139"/>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40"/>
                                        </p:tgtEl>
                                        <p:attrNameLst>
                                          <p:attrName>style.visibility</p:attrName>
                                        </p:attrNameLst>
                                      </p:cBhvr>
                                      <p:to>
                                        <p:strVal val="visible"/>
                                      </p:to>
                                    </p:set>
                                    <p:animEffect transition="in" filter="fade">
                                      <p:cBhvr>
                                        <p:cTn id="130" dur="500"/>
                                        <p:tgtEl>
                                          <p:spTgt spid="14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41"/>
                                        </p:tgtEl>
                                        <p:attrNameLst>
                                          <p:attrName>style.visibility</p:attrName>
                                        </p:attrNameLst>
                                      </p:cBhvr>
                                      <p:to>
                                        <p:strVal val="visible"/>
                                      </p:to>
                                    </p:set>
                                    <p:animEffect transition="in" filter="fade">
                                      <p:cBhvr>
                                        <p:cTn id="133" dur="500"/>
                                        <p:tgtEl>
                                          <p:spTgt spid="14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42"/>
                                        </p:tgtEl>
                                        <p:attrNameLst>
                                          <p:attrName>style.visibility</p:attrName>
                                        </p:attrNameLst>
                                      </p:cBhvr>
                                      <p:to>
                                        <p:strVal val="visible"/>
                                      </p:to>
                                    </p:set>
                                    <p:animEffect transition="in" filter="fade">
                                      <p:cBhvr>
                                        <p:cTn id="136" dur="500"/>
                                        <p:tgtEl>
                                          <p:spTgt spid="142"/>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43"/>
                                        </p:tgtEl>
                                        <p:attrNameLst>
                                          <p:attrName>style.visibility</p:attrName>
                                        </p:attrNameLst>
                                      </p:cBhvr>
                                      <p:to>
                                        <p:strVal val="visible"/>
                                      </p:to>
                                    </p:set>
                                    <p:animEffect transition="in" filter="fade">
                                      <p:cBhvr>
                                        <p:cTn id="139" dur="500"/>
                                        <p:tgtEl>
                                          <p:spTgt spid="14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44"/>
                                        </p:tgtEl>
                                        <p:attrNameLst>
                                          <p:attrName>style.visibility</p:attrName>
                                        </p:attrNameLst>
                                      </p:cBhvr>
                                      <p:to>
                                        <p:strVal val="visible"/>
                                      </p:to>
                                    </p:set>
                                    <p:animEffect transition="in" filter="fade">
                                      <p:cBhvr>
                                        <p:cTn id="142" dur="500"/>
                                        <p:tgtEl>
                                          <p:spTgt spid="14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48"/>
                                        </p:tgtEl>
                                        <p:attrNameLst>
                                          <p:attrName>style.visibility</p:attrName>
                                        </p:attrNameLst>
                                      </p:cBhvr>
                                      <p:to>
                                        <p:strVal val="visible"/>
                                      </p:to>
                                    </p:set>
                                    <p:animEffect transition="in" filter="fade">
                                      <p:cBhvr>
                                        <p:cTn id="145" dur="500"/>
                                        <p:tgtEl>
                                          <p:spTgt spid="148"/>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49"/>
                                        </p:tgtEl>
                                        <p:attrNameLst>
                                          <p:attrName>style.visibility</p:attrName>
                                        </p:attrNameLst>
                                      </p:cBhvr>
                                      <p:to>
                                        <p:strVal val="visible"/>
                                      </p:to>
                                    </p:set>
                                    <p:animEffect transition="in" filter="fade">
                                      <p:cBhvr>
                                        <p:cTn id="148" dur="500"/>
                                        <p:tgtEl>
                                          <p:spTgt spid="149"/>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50"/>
                                        </p:tgtEl>
                                        <p:attrNameLst>
                                          <p:attrName>style.visibility</p:attrName>
                                        </p:attrNameLst>
                                      </p:cBhvr>
                                      <p:to>
                                        <p:strVal val="visible"/>
                                      </p:to>
                                    </p:set>
                                    <p:animEffect transition="in" filter="fade">
                                      <p:cBhvr>
                                        <p:cTn id="151" dur="500"/>
                                        <p:tgtEl>
                                          <p:spTgt spid="15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51"/>
                                        </p:tgtEl>
                                        <p:attrNameLst>
                                          <p:attrName>style.visibility</p:attrName>
                                        </p:attrNameLst>
                                      </p:cBhvr>
                                      <p:to>
                                        <p:strVal val="visible"/>
                                      </p:to>
                                    </p:set>
                                    <p:animEffect transition="in" filter="fade">
                                      <p:cBhvr>
                                        <p:cTn id="154" dur="500"/>
                                        <p:tgtEl>
                                          <p:spTgt spid="15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52"/>
                                        </p:tgtEl>
                                        <p:attrNameLst>
                                          <p:attrName>style.visibility</p:attrName>
                                        </p:attrNameLst>
                                      </p:cBhvr>
                                      <p:to>
                                        <p:strVal val="visible"/>
                                      </p:to>
                                    </p:set>
                                    <p:animEffect transition="in" filter="fade">
                                      <p:cBhvr>
                                        <p:cTn id="157" dur="500"/>
                                        <p:tgtEl>
                                          <p:spTgt spid="15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53"/>
                                        </p:tgtEl>
                                        <p:attrNameLst>
                                          <p:attrName>style.visibility</p:attrName>
                                        </p:attrNameLst>
                                      </p:cBhvr>
                                      <p:to>
                                        <p:strVal val="visible"/>
                                      </p:to>
                                    </p:set>
                                    <p:animEffect transition="in" filter="fade">
                                      <p:cBhvr>
                                        <p:cTn id="160" dur="500"/>
                                        <p:tgtEl>
                                          <p:spTgt spid="153"/>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54"/>
                                        </p:tgtEl>
                                        <p:attrNameLst>
                                          <p:attrName>style.visibility</p:attrName>
                                        </p:attrNameLst>
                                      </p:cBhvr>
                                      <p:to>
                                        <p:strVal val="visible"/>
                                      </p:to>
                                    </p:set>
                                    <p:animEffect transition="in" filter="fade">
                                      <p:cBhvr>
                                        <p:cTn id="163" dur="500"/>
                                        <p:tgtEl>
                                          <p:spTgt spid="15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55"/>
                                        </p:tgtEl>
                                        <p:attrNameLst>
                                          <p:attrName>style.visibility</p:attrName>
                                        </p:attrNameLst>
                                      </p:cBhvr>
                                      <p:to>
                                        <p:strVal val="visible"/>
                                      </p:to>
                                    </p:set>
                                    <p:animEffect transition="in" filter="fade">
                                      <p:cBhvr>
                                        <p:cTn id="166" dur="500"/>
                                        <p:tgtEl>
                                          <p:spTgt spid="155"/>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45"/>
                                        </p:tgtEl>
                                        <p:attrNameLst>
                                          <p:attrName>style.visibility</p:attrName>
                                        </p:attrNameLst>
                                      </p:cBhvr>
                                      <p:to>
                                        <p:strVal val="visible"/>
                                      </p:to>
                                    </p:set>
                                    <p:animEffect transition="in" filter="fade">
                                      <p:cBhvr>
                                        <p:cTn id="171" dur="500"/>
                                        <p:tgtEl>
                                          <p:spTgt spid="45"/>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46"/>
                                        </p:tgtEl>
                                        <p:attrNameLst>
                                          <p:attrName>style.visibility</p:attrName>
                                        </p:attrNameLst>
                                      </p:cBhvr>
                                      <p:to>
                                        <p:strVal val="visible"/>
                                      </p:to>
                                    </p:set>
                                    <p:animEffect transition="in" filter="fade">
                                      <p:cBhvr>
                                        <p:cTn id="174" dur="500"/>
                                        <p:tgtEl>
                                          <p:spTgt spid="46"/>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54"/>
                                        </p:tgtEl>
                                        <p:attrNameLst>
                                          <p:attrName>style.visibility</p:attrName>
                                        </p:attrNameLst>
                                      </p:cBhvr>
                                      <p:to>
                                        <p:strVal val="visible"/>
                                      </p:to>
                                    </p:set>
                                    <p:animEffect transition="in" filter="fade">
                                      <p:cBhvr>
                                        <p:cTn id="179" dur="500"/>
                                        <p:tgtEl>
                                          <p:spTgt spid="54"/>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5"/>
                                        </p:tgtEl>
                                        <p:attrNameLst>
                                          <p:attrName>style.visibility</p:attrName>
                                        </p:attrNameLst>
                                      </p:cBhvr>
                                      <p:to>
                                        <p:strVal val="visible"/>
                                      </p:to>
                                    </p:set>
                                    <p:animEffect transition="in" filter="fade">
                                      <p:cBhvr>
                                        <p:cTn id="182" dur="500"/>
                                        <p:tgtEl>
                                          <p:spTgt spid="55"/>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56"/>
                                        </p:tgtEl>
                                        <p:attrNameLst>
                                          <p:attrName>style.visibility</p:attrName>
                                        </p:attrNameLst>
                                      </p:cBhvr>
                                      <p:to>
                                        <p:strVal val="visible"/>
                                      </p:to>
                                    </p:set>
                                    <p:animEffect transition="in" filter="fade">
                                      <p:cBhvr>
                                        <p:cTn id="187" dur="500"/>
                                        <p:tgtEl>
                                          <p:spTgt spid="56"/>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7"/>
                                        </p:tgtEl>
                                        <p:attrNameLst>
                                          <p:attrName>style.visibility</p:attrName>
                                        </p:attrNameLst>
                                      </p:cBhvr>
                                      <p:to>
                                        <p:strVal val="visible"/>
                                      </p:to>
                                    </p:set>
                                    <p:animEffect transition="in" filter="fade">
                                      <p:cBhvr>
                                        <p:cTn id="19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animBg="1"/>
      <p:bldP spid="62" grpId="0" animBg="1"/>
      <p:bldP spid="63"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279983"/>
            <a:ext cx="7315200" cy="3315546"/>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P7:	</a:t>
            </a:r>
            <a:br>
              <a:rPr lang="en-US" altLang="en-US" dirty="0" smtClean="0"/>
            </a:br>
            <a:r>
              <a:rPr lang="en-US" i="1" dirty="0">
                <a:solidFill>
                  <a:prstClr val="black"/>
                </a:solidFill>
              </a:rPr>
              <a:t>Appendix </a:t>
            </a:r>
            <a:r>
              <a:rPr lang="en-US" i="1" dirty="0" smtClean="0">
                <a:solidFill>
                  <a:prstClr val="black"/>
                </a:solidFill>
              </a:rPr>
              <a:t>5D </a:t>
            </a:r>
            <a:r>
              <a:rPr lang="en-US" dirty="0">
                <a:solidFill>
                  <a:prstClr val="black"/>
                </a:solidFill>
              </a:rPr>
              <a:t>– Record and compare merchandising transactions using the gross method and </a:t>
            </a:r>
            <a:r>
              <a:rPr lang="en-US" dirty="0" smtClean="0">
                <a:solidFill>
                  <a:prstClr val="black"/>
                </a:solidFill>
              </a:rPr>
              <a:t>net method.</a:t>
            </a:r>
            <a:r>
              <a:rPr lang="en-US" dirty="0">
                <a:solidFill>
                  <a:prstClr val="black"/>
                </a:solidFill>
              </a:rPr>
              <a:t/>
            </a:r>
            <a:br>
              <a:rPr lang="en-US" dirty="0">
                <a:solidFill>
                  <a:prstClr val="black"/>
                </a:solidFill>
              </a:rPr>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914400" y="1756271"/>
            <a:ext cx="7315200" cy="87312"/>
          </a:xfrm>
          <a:prstGeom prst="rect">
            <a:avLst/>
          </a:prstGeom>
          <a:noFill/>
          <a:ln w="9525">
            <a:noFill/>
            <a:miter lim="800000"/>
            <a:headEnd/>
            <a:tailEnd/>
          </a:ln>
        </p:spPr>
      </p:pic>
      <p:pic>
        <p:nvPicPr>
          <p:cNvPr id="166918" name="Picture 2"/>
          <p:cNvPicPr>
            <a:picLocks noChangeAspect="1" noChangeArrowheads="1"/>
          </p:cNvPicPr>
          <p:nvPr/>
        </p:nvPicPr>
        <p:blipFill>
          <a:blip r:embed="rId3" cstate="print"/>
          <a:srcRect/>
          <a:stretch>
            <a:fillRect/>
          </a:stretch>
        </p:blipFill>
        <p:spPr bwMode="auto">
          <a:xfrm>
            <a:off x="1143000" y="6031930"/>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77</a:t>
            </a:fld>
            <a:endParaRPr lang="en-US" dirty="0"/>
          </a:p>
        </p:txBody>
      </p:sp>
      <p:sp>
        <p:nvSpPr>
          <p:cNvPr id="9" name="TextBox 8"/>
          <p:cNvSpPr txBox="1"/>
          <p:nvPr/>
        </p:nvSpPr>
        <p:spPr>
          <a:xfrm>
            <a:off x="2362200" y="760115"/>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8645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a:xfrm>
            <a:off x="114300" y="422961"/>
            <a:ext cx="8877300" cy="618425"/>
          </a:xfrm>
        </p:spPr>
        <p:txBody>
          <a:bodyPr/>
          <a:lstStyle/>
          <a:p>
            <a:r>
              <a:rPr lang="en-US" altLang="en-US" sz="2800" b="1" dirty="0" smtClean="0"/>
              <a:t>Perpetual System – Net vs Gross Method Purchases</a:t>
            </a:r>
          </a:p>
        </p:txBody>
      </p:sp>
      <p:sp>
        <p:nvSpPr>
          <p:cNvPr id="221195" name="TextBox 11"/>
          <p:cNvSpPr txBox="1">
            <a:spLocks noChangeArrowheads="1"/>
          </p:cNvSpPr>
          <p:nvPr/>
        </p:nvSpPr>
        <p:spPr bwMode="auto">
          <a:xfrm>
            <a:off x="381000" y="921120"/>
            <a:ext cx="8305800" cy="400110"/>
          </a:xfrm>
          <a:prstGeom prst="rect">
            <a:avLst/>
          </a:prstGeom>
          <a:noFill/>
          <a:ln w="9525">
            <a:noFill/>
            <a:miter lim="800000"/>
            <a:headEnd/>
            <a:tailEnd/>
          </a:ln>
        </p:spPr>
        <p:txBody>
          <a:bodyPr wrap="square">
            <a:spAutoFit/>
          </a:bodyPr>
          <a:lstStyle/>
          <a:p>
            <a:pPr algn="ctr"/>
            <a:r>
              <a:rPr lang="en-US" altLang="en-US" sz="2000" dirty="0" smtClean="0"/>
              <a:t>Net method records invoice at its amount net of any discounts.</a:t>
            </a:r>
            <a:endParaRPr lang="en-US" altLang="en-US" sz="2000" dirty="0"/>
          </a:p>
        </p:txBody>
      </p:sp>
      <p:sp>
        <p:nvSpPr>
          <p:cNvPr id="20" name="Slide Number Placeholder 19"/>
          <p:cNvSpPr>
            <a:spLocks noGrp="1"/>
          </p:cNvSpPr>
          <p:nvPr>
            <p:ph type="sldNum" sz="quarter" idx="12"/>
          </p:nvPr>
        </p:nvSpPr>
        <p:spPr/>
        <p:txBody>
          <a:bodyPr/>
          <a:lstStyle/>
          <a:p>
            <a:pPr>
              <a:defRPr/>
            </a:pPr>
            <a:fld id="{503C3CBC-2085-44FA-9ACE-00A0DEA6925A}" type="slidenum">
              <a:rPr lang="en-US" smtClean="0"/>
              <a:pPr>
                <a:defRPr/>
              </a:pPr>
              <a:t>78</a:t>
            </a:fld>
            <a:endParaRPr lang="en-US" dirty="0"/>
          </a:p>
        </p:txBody>
      </p:sp>
      <p:sp>
        <p:nvSpPr>
          <p:cNvPr id="21" name="Rounded Rectangle 20"/>
          <p:cNvSpPr/>
          <p:nvPr/>
        </p:nvSpPr>
        <p:spPr>
          <a:xfrm>
            <a:off x="114300" y="6553200"/>
            <a:ext cx="7277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P7: </a:t>
            </a:r>
            <a:r>
              <a:rPr lang="en-US" sz="1100" dirty="0">
                <a:solidFill>
                  <a:prstClr val="black"/>
                </a:solidFill>
              </a:rPr>
              <a:t>Record and compare merchandising transactions using the gross method and net </a:t>
            </a:r>
            <a:r>
              <a:rPr lang="en-US" sz="1100" dirty="0" smtClean="0">
                <a:solidFill>
                  <a:prstClr val="black"/>
                </a:solidFill>
              </a:rPr>
              <a:t>method.</a:t>
            </a:r>
            <a:endParaRPr lang="en-US" sz="1100" dirty="0">
              <a:solidFill>
                <a:prstClr val="black"/>
              </a:solidFill>
              <a:latin typeface="Calibri"/>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3" name="Picture 2"/>
          <p:cNvPicPr>
            <a:picLocks noChangeAspect="1"/>
          </p:cNvPicPr>
          <p:nvPr/>
        </p:nvPicPr>
        <p:blipFill>
          <a:blip r:embed="rId3"/>
          <a:stretch>
            <a:fillRect/>
          </a:stretch>
        </p:blipFill>
        <p:spPr>
          <a:xfrm>
            <a:off x="393915" y="1708950"/>
            <a:ext cx="8438322" cy="3860862"/>
          </a:xfrm>
          <a:prstGeom prst="rect">
            <a:avLst/>
          </a:prstGeom>
        </p:spPr>
      </p:pic>
    </p:spTree>
    <p:extLst>
      <p:ext uri="{BB962C8B-B14F-4D97-AF65-F5344CB8AC3E}">
        <p14:creationId xmlns:p14="http://schemas.microsoft.com/office/powerpoint/2010/main" val="262733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a:xfrm>
            <a:off x="93636" y="441043"/>
            <a:ext cx="8877300" cy="618425"/>
          </a:xfrm>
        </p:spPr>
        <p:txBody>
          <a:bodyPr/>
          <a:lstStyle/>
          <a:p>
            <a:r>
              <a:rPr lang="en-US" altLang="en-US" sz="2800" b="1" dirty="0" smtClean="0"/>
              <a:t>Perpetual System – Net vs Gross Method Sales</a:t>
            </a:r>
          </a:p>
        </p:txBody>
      </p:sp>
      <p:sp>
        <p:nvSpPr>
          <p:cNvPr id="221195" name="TextBox 11"/>
          <p:cNvSpPr txBox="1">
            <a:spLocks noChangeArrowheads="1"/>
          </p:cNvSpPr>
          <p:nvPr/>
        </p:nvSpPr>
        <p:spPr bwMode="auto">
          <a:xfrm>
            <a:off x="381000" y="921120"/>
            <a:ext cx="8305800" cy="400110"/>
          </a:xfrm>
          <a:prstGeom prst="rect">
            <a:avLst/>
          </a:prstGeom>
          <a:noFill/>
          <a:ln w="9525">
            <a:noFill/>
            <a:miter lim="800000"/>
            <a:headEnd/>
            <a:tailEnd/>
          </a:ln>
        </p:spPr>
        <p:txBody>
          <a:bodyPr wrap="square">
            <a:spAutoFit/>
          </a:bodyPr>
          <a:lstStyle/>
          <a:p>
            <a:pPr algn="ctr"/>
            <a:r>
              <a:rPr lang="en-US" altLang="en-US" sz="2000" dirty="0" smtClean="0"/>
              <a:t>Net method records invoice at its amount net of any discounts.</a:t>
            </a:r>
            <a:endParaRPr lang="en-US" altLang="en-US" sz="2000" dirty="0"/>
          </a:p>
        </p:txBody>
      </p:sp>
      <p:sp>
        <p:nvSpPr>
          <p:cNvPr id="20" name="Slide Number Placeholder 19"/>
          <p:cNvSpPr>
            <a:spLocks noGrp="1"/>
          </p:cNvSpPr>
          <p:nvPr>
            <p:ph type="sldNum" sz="quarter" idx="12"/>
          </p:nvPr>
        </p:nvSpPr>
        <p:spPr/>
        <p:txBody>
          <a:bodyPr/>
          <a:lstStyle/>
          <a:p>
            <a:pPr>
              <a:defRPr/>
            </a:pPr>
            <a:fld id="{503C3CBC-2085-44FA-9ACE-00A0DEA6925A}" type="slidenum">
              <a:rPr lang="en-US" smtClean="0"/>
              <a:pPr>
                <a:defRPr/>
              </a:pPr>
              <a:t>79</a:t>
            </a:fld>
            <a:endParaRPr lang="en-US" dirty="0"/>
          </a:p>
        </p:txBody>
      </p:sp>
      <p:sp>
        <p:nvSpPr>
          <p:cNvPr id="21" name="Rounded Rectangle 20"/>
          <p:cNvSpPr/>
          <p:nvPr/>
        </p:nvSpPr>
        <p:spPr>
          <a:xfrm>
            <a:off x="114300" y="6553200"/>
            <a:ext cx="7277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P7: </a:t>
            </a:r>
            <a:r>
              <a:rPr lang="en-US" sz="1100" dirty="0">
                <a:solidFill>
                  <a:prstClr val="black"/>
                </a:solidFill>
              </a:rPr>
              <a:t>Record and compare merchandising transactions using the gross method and net </a:t>
            </a:r>
            <a:r>
              <a:rPr lang="en-US" sz="1100" dirty="0" smtClean="0">
                <a:solidFill>
                  <a:prstClr val="black"/>
                </a:solidFill>
              </a:rPr>
              <a:t>method.</a:t>
            </a:r>
            <a:endParaRPr lang="en-US" sz="1100" dirty="0">
              <a:solidFill>
                <a:prstClr val="black"/>
              </a:solidFill>
              <a:latin typeface="Calibri"/>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3" name="Picture 2"/>
          <p:cNvPicPr>
            <a:picLocks noChangeAspect="1"/>
          </p:cNvPicPr>
          <p:nvPr/>
        </p:nvPicPr>
        <p:blipFill>
          <a:blip r:embed="rId3"/>
          <a:stretch>
            <a:fillRect/>
          </a:stretch>
        </p:blipFill>
        <p:spPr>
          <a:xfrm>
            <a:off x="914400" y="1402597"/>
            <a:ext cx="7081735" cy="1709384"/>
          </a:xfrm>
          <a:prstGeom prst="rect">
            <a:avLst/>
          </a:prstGeom>
        </p:spPr>
      </p:pic>
      <p:pic>
        <p:nvPicPr>
          <p:cNvPr id="4" name="Picture 3"/>
          <p:cNvPicPr>
            <a:picLocks noChangeAspect="1"/>
          </p:cNvPicPr>
          <p:nvPr/>
        </p:nvPicPr>
        <p:blipFill>
          <a:blip r:embed="rId4"/>
          <a:stretch>
            <a:fillRect/>
          </a:stretch>
        </p:blipFill>
        <p:spPr>
          <a:xfrm>
            <a:off x="928607" y="3377100"/>
            <a:ext cx="7073415" cy="2191420"/>
          </a:xfrm>
          <a:prstGeom prst="rect">
            <a:avLst/>
          </a:prstGeom>
        </p:spPr>
      </p:pic>
    </p:spTree>
    <p:extLst>
      <p:ext uri="{BB962C8B-B14F-4D97-AF65-F5344CB8AC3E}">
        <p14:creationId xmlns:p14="http://schemas.microsoft.com/office/powerpoint/2010/main" val="200987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686903"/>
            <a:ext cx="8229600" cy="838200"/>
          </a:xfrm>
        </p:spPr>
        <p:txBody>
          <a:bodyPr/>
          <a:lstStyle/>
          <a:p>
            <a:r>
              <a:rPr lang="en-US" altLang="en-US" b="1" dirty="0" smtClean="0"/>
              <a:t>Operating Cycle for </a:t>
            </a:r>
            <a:br>
              <a:rPr lang="en-US" altLang="en-US" b="1" dirty="0" smtClean="0"/>
            </a:br>
            <a:r>
              <a:rPr lang="en-US" altLang="en-US" b="1" dirty="0" smtClean="0"/>
              <a:t>a Merchandiser</a:t>
            </a:r>
          </a:p>
        </p:txBody>
      </p:sp>
      <p:sp>
        <p:nvSpPr>
          <p:cNvPr id="8195" name="Rectangle 3"/>
          <p:cNvSpPr>
            <a:spLocks noGrp="1" noChangeArrowheads="1"/>
          </p:cNvSpPr>
          <p:nvPr>
            <p:ph type="body" idx="4294967295"/>
          </p:nvPr>
        </p:nvSpPr>
        <p:spPr>
          <a:xfrm>
            <a:off x="304800" y="1675313"/>
            <a:ext cx="8382000" cy="1295400"/>
          </a:xfrm>
          <a:solidFill>
            <a:schemeClr val="bg2">
              <a:lumMod val="90000"/>
            </a:schemeClr>
          </a:solidFill>
          <a:ln>
            <a:solidFill>
              <a:schemeClr val="tx1"/>
            </a:solidFill>
          </a:ln>
        </p:spPr>
        <p:txBody>
          <a:bodyPr lIns="90488" tIns="44450" rIns="90488" bIns="44450"/>
          <a:lstStyle/>
          <a:p>
            <a:pPr algn="ctr" eaLnBrk="1" hangingPunct="1">
              <a:lnSpc>
                <a:spcPct val="90000"/>
              </a:lnSpc>
              <a:spcAft>
                <a:spcPct val="60000"/>
              </a:spcAft>
              <a:buFont typeface="Wingdings" pitchFamily="2" charset="2"/>
              <a:buNone/>
              <a:defRPr/>
            </a:pPr>
            <a:r>
              <a:rPr lang="en-US" b="1" dirty="0" smtClean="0">
                <a:solidFill>
                  <a:srgbClr val="C00000"/>
                </a:solidFill>
              </a:rPr>
              <a:t>     Begins with the purchase of merchandise and ends with the collection of cash from the sale of merchandise.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503C3CBC-2085-44FA-9ACE-00A0DEA6925A}" type="slidenum">
              <a:rPr lang="en-US" smtClean="0"/>
              <a:pPr>
                <a:defRPr/>
              </a:pPr>
              <a:t>8</a:t>
            </a:fld>
            <a:endParaRPr lang="en-US" dirty="0"/>
          </a:p>
        </p:txBody>
      </p:sp>
      <p:sp>
        <p:nvSpPr>
          <p:cNvPr id="8" name="Rounded Rectangle 7"/>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solidFill>
                  <a:prstClr val="black"/>
                </a:solidFill>
                <a:latin typeface="Calibri"/>
              </a:rPr>
              <a:t>Identify and explain the inventory asset and cost flows of a merchandising company.</a:t>
            </a:r>
          </a:p>
        </p:txBody>
      </p:sp>
      <p:sp>
        <p:nvSpPr>
          <p:cNvPr id="9" name="TextBox 8"/>
          <p:cNvSpPr txBox="1"/>
          <p:nvPr/>
        </p:nvSpPr>
        <p:spPr>
          <a:xfrm>
            <a:off x="7628021" y="335500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5.3</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2743200" y="3250656"/>
            <a:ext cx="3200400" cy="302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4"/>
          <p:cNvSpPr>
            <a:spLocks noGrp="1"/>
          </p:cNvSpPr>
          <p:nvPr>
            <p:ph type="title"/>
          </p:nvPr>
        </p:nvSpPr>
        <p:spPr>
          <a:xfrm>
            <a:off x="114300" y="422961"/>
            <a:ext cx="8877300" cy="618425"/>
          </a:xfrm>
        </p:spPr>
        <p:txBody>
          <a:bodyPr/>
          <a:lstStyle/>
          <a:p>
            <a:r>
              <a:rPr lang="en-US" altLang="en-US" sz="2800" b="1" dirty="0" smtClean="0"/>
              <a:t>Periodic System – Net vs. Gross Method Purchases</a:t>
            </a:r>
          </a:p>
        </p:txBody>
      </p:sp>
      <p:sp>
        <p:nvSpPr>
          <p:cNvPr id="221195" name="TextBox 11"/>
          <p:cNvSpPr txBox="1">
            <a:spLocks noChangeArrowheads="1"/>
          </p:cNvSpPr>
          <p:nvPr/>
        </p:nvSpPr>
        <p:spPr bwMode="auto">
          <a:xfrm>
            <a:off x="381000" y="921120"/>
            <a:ext cx="8305800" cy="400110"/>
          </a:xfrm>
          <a:prstGeom prst="rect">
            <a:avLst/>
          </a:prstGeom>
          <a:noFill/>
          <a:ln w="9525">
            <a:noFill/>
            <a:miter lim="800000"/>
            <a:headEnd/>
            <a:tailEnd/>
          </a:ln>
        </p:spPr>
        <p:txBody>
          <a:bodyPr wrap="square">
            <a:spAutoFit/>
          </a:bodyPr>
          <a:lstStyle/>
          <a:p>
            <a:pPr algn="ctr"/>
            <a:r>
              <a:rPr lang="en-US" altLang="en-US" sz="2000" dirty="0" smtClean="0"/>
              <a:t>Net method records invoice at its amount net of any discounts.</a:t>
            </a:r>
            <a:endParaRPr lang="en-US" altLang="en-US" sz="2000" dirty="0"/>
          </a:p>
        </p:txBody>
      </p:sp>
      <p:sp>
        <p:nvSpPr>
          <p:cNvPr id="20" name="Slide Number Placeholder 19"/>
          <p:cNvSpPr>
            <a:spLocks noGrp="1"/>
          </p:cNvSpPr>
          <p:nvPr>
            <p:ph type="sldNum" sz="quarter" idx="12"/>
          </p:nvPr>
        </p:nvSpPr>
        <p:spPr/>
        <p:txBody>
          <a:bodyPr/>
          <a:lstStyle/>
          <a:p>
            <a:pPr>
              <a:defRPr/>
            </a:pPr>
            <a:fld id="{503C3CBC-2085-44FA-9ACE-00A0DEA6925A}" type="slidenum">
              <a:rPr lang="en-US" smtClean="0"/>
              <a:pPr>
                <a:defRPr/>
              </a:pPr>
              <a:t>80</a:t>
            </a:fld>
            <a:endParaRPr lang="en-US" dirty="0"/>
          </a:p>
        </p:txBody>
      </p:sp>
      <p:sp>
        <p:nvSpPr>
          <p:cNvPr id="21" name="Rounded Rectangle 20"/>
          <p:cNvSpPr/>
          <p:nvPr/>
        </p:nvSpPr>
        <p:spPr>
          <a:xfrm>
            <a:off x="114300" y="6553200"/>
            <a:ext cx="7277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P7: </a:t>
            </a:r>
            <a:r>
              <a:rPr lang="en-US" sz="1100" dirty="0">
                <a:solidFill>
                  <a:prstClr val="black"/>
                </a:solidFill>
              </a:rPr>
              <a:t>Record and compare merchandising transactions using the gross method and net </a:t>
            </a:r>
            <a:r>
              <a:rPr lang="en-US" sz="1100" dirty="0" smtClean="0">
                <a:solidFill>
                  <a:prstClr val="black"/>
                </a:solidFill>
              </a:rPr>
              <a:t>method.</a:t>
            </a:r>
            <a:endParaRPr lang="en-US" sz="1100" dirty="0">
              <a:solidFill>
                <a:prstClr val="black"/>
              </a:solidFill>
              <a:latin typeface="Calibri"/>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2" name="Picture 1"/>
          <p:cNvPicPr>
            <a:picLocks noChangeAspect="1"/>
          </p:cNvPicPr>
          <p:nvPr/>
        </p:nvPicPr>
        <p:blipFill>
          <a:blip r:embed="rId3"/>
          <a:stretch>
            <a:fillRect/>
          </a:stretch>
        </p:blipFill>
        <p:spPr>
          <a:xfrm>
            <a:off x="317566" y="1315064"/>
            <a:ext cx="8674034" cy="3668641"/>
          </a:xfrm>
          <a:prstGeom prst="rect">
            <a:avLst/>
          </a:prstGeom>
        </p:spPr>
      </p:pic>
    </p:spTree>
    <p:extLst>
      <p:ext uri="{BB962C8B-B14F-4D97-AF65-F5344CB8AC3E}">
        <p14:creationId xmlns:p14="http://schemas.microsoft.com/office/powerpoint/2010/main" val="421927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3"/>
          <p:cNvSpPr>
            <a:spLocks noGrp="1"/>
          </p:cNvSpPr>
          <p:nvPr>
            <p:ph type="title"/>
          </p:nvPr>
        </p:nvSpPr>
        <p:spPr>
          <a:xfrm>
            <a:off x="457200" y="1524000"/>
            <a:ext cx="8229600" cy="1524000"/>
          </a:xfrm>
        </p:spPr>
        <p:txBody>
          <a:bodyPr/>
          <a:lstStyle/>
          <a:p>
            <a:r>
              <a:rPr lang="en-US" altLang="en-US" b="1" dirty="0" smtClean="0"/>
              <a:t>End of Chapter 5</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4" name="Slide Number Placeholder 3"/>
          <p:cNvSpPr>
            <a:spLocks noGrp="1"/>
          </p:cNvSpPr>
          <p:nvPr>
            <p:ph type="sldNum" sz="quarter" idx="12"/>
          </p:nvPr>
        </p:nvSpPr>
        <p:spPr/>
        <p:txBody>
          <a:bodyPr/>
          <a:lstStyle/>
          <a:p>
            <a:pPr>
              <a:defRPr/>
            </a:pPr>
            <a:fld id="{503C3CBC-2085-44FA-9ACE-00A0DEA6925A}" type="slidenum">
              <a:rPr lang="en-US" smtClean="0"/>
              <a:pPr>
                <a:defRPr/>
              </a:pPr>
              <a:t>81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457200"/>
            <a:ext cx="8229600" cy="960438"/>
          </a:xfrm>
        </p:spPr>
        <p:txBody>
          <a:bodyPr/>
          <a:lstStyle/>
          <a:p>
            <a:pPr eaLnBrk="1" hangingPunct="1"/>
            <a:r>
              <a:rPr lang="en-US" altLang="en-US" b="1" dirty="0" smtClean="0"/>
              <a:t>Inventory Systems</a:t>
            </a:r>
          </a:p>
        </p:txBody>
      </p:sp>
      <p:pic>
        <p:nvPicPr>
          <p:cNvPr id="186372" name="Picture 5"/>
          <p:cNvPicPr>
            <a:picLocks noChangeAspect="1" noChangeArrowheads="1"/>
          </p:cNvPicPr>
          <p:nvPr/>
        </p:nvPicPr>
        <p:blipFill>
          <a:blip r:embed="rId3" cstate="print"/>
          <a:srcRect/>
          <a:stretch>
            <a:fillRect/>
          </a:stretch>
        </p:blipFill>
        <p:spPr bwMode="auto">
          <a:xfrm>
            <a:off x="1676400" y="1676400"/>
            <a:ext cx="5576888" cy="4529138"/>
          </a:xfrm>
          <a:prstGeom prst="rect">
            <a:avLst/>
          </a:prstGeom>
          <a:noFill/>
          <a:ln w="9525">
            <a:noFill/>
            <a:miter lim="800000"/>
            <a:headEnd/>
            <a:tailEnd/>
          </a:ln>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503C3CBC-2085-44FA-9ACE-00A0DEA6925A}" type="slidenum">
              <a:rPr lang="en-US" smtClean="0"/>
              <a:pPr>
                <a:defRPr/>
              </a:pPr>
              <a:t>9</a:t>
            </a:fld>
            <a:endParaRPr lang="en-US" dirty="0"/>
          </a:p>
        </p:txBody>
      </p:sp>
      <p:sp>
        <p:nvSpPr>
          <p:cNvPr id="7" name="Rounded Rectangle 6"/>
          <p:cNvSpPr/>
          <p:nvPr/>
        </p:nvSpPr>
        <p:spPr>
          <a:xfrm>
            <a:off x="152400" y="6553200"/>
            <a:ext cx="65151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solidFill>
                  <a:prstClr val="black"/>
                </a:solidFill>
                <a:latin typeface="Calibri"/>
              </a:rPr>
              <a:t>Identify and explain the inventory asset and cost flows of a merchandising company.</a:t>
            </a:r>
          </a:p>
        </p:txBody>
      </p:sp>
      <p:sp>
        <p:nvSpPr>
          <p:cNvPr id="8" name="TextBox 7"/>
          <p:cNvSpPr txBox="1"/>
          <p:nvPr/>
        </p:nvSpPr>
        <p:spPr>
          <a:xfrm>
            <a:off x="7628021" y="335500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5.4</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11660</TotalTime>
  <Words>12052</Words>
  <Application>Microsoft Office PowerPoint</Application>
  <PresentationFormat>On-screen Show (4:3)</PresentationFormat>
  <Paragraphs>1442</Paragraphs>
  <Slides>81</Slides>
  <Notes>81</Notes>
  <HiddenSlides>0</HiddenSlides>
  <MMClips>1</MMClips>
  <ScaleCrop>false</ScaleCrop>
  <HeadingPairs>
    <vt:vector size="6" baseType="variant">
      <vt:variant>
        <vt:lpstr>Fonts Used</vt:lpstr>
      </vt:variant>
      <vt:variant>
        <vt:i4>13</vt:i4>
      </vt:variant>
      <vt:variant>
        <vt:lpstr>Theme</vt:lpstr>
      </vt:variant>
      <vt:variant>
        <vt:i4>12</vt:i4>
      </vt:variant>
      <vt:variant>
        <vt:lpstr>Slide Titles</vt:lpstr>
      </vt:variant>
      <vt:variant>
        <vt:i4>81</vt:i4>
      </vt:variant>
    </vt:vector>
  </HeadingPairs>
  <TitlesOfParts>
    <vt:vector size="106" baseType="lpstr">
      <vt:lpstr>MS PGothic</vt:lpstr>
      <vt:lpstr>MS PGothic</vt:lpstr>
      <vt:lpstr>Arial</vt:lpstr>
      <vt:lpstr>Arial Narrow</vt:lpstr>
      <vt:lpstr>Berlin Sans FB</vt:lpstr>
      <vt:lpstr>Bookman</vt:lpstr>
      <vt:lpstr>Calibri</vt:lpstr>
      <vt:lpstr>Comic Sans MS</vt:lpstr>
      <vt:lpstr>Palatino Linotype</vt:lpstr>
      <vt:lpstr>Proxima Nova</vt:lpstr>
      <vt:lpstr>Times</vt:lpstr>
      <vt:lpstr>Times New Roman</vt:lpstr>
      <vt:lpstr>Wingdings</vt:lpstr>
      <vt:lpstr>Office Theme</vt:lpstr>
      <vt:lpstr>16_Office Theme</vt:lpstr>
      <vt:lpstr>3_Office Theme</vt:lpstr>
      <vt:lpstr>7_Office Theme</vt:lpstr>
      <vt:lpstr>10_Office Theme</vt:lpstr>
      <vt:lpstr>14_Office Theme</vt:lpstr>
      <vt:lpstr>15_Office Theme</vt:lpstr>
      <vt:lpstr>4_Office Theme</vt:lpstr>
      <vt:lpstr>5_Office Theme</vt:lpstr>
      <vt:lpstr>6_Office Theme</vt:lpstr>
      <vt:lpstr>1_Office Theme</vt:lpstr>
      <vt:lpstr>2_Office Theme</vt:lpstr>
      <vt:lpstr>Accounting for Merchandising Operations</vt:lpstr>
      <vt:lpstr>PowerPoint Presentation</vt:lpstr>
      <vt:lpstr>   C1:  Describe merchandise activities and identify income components for a merchandising company.   </vt:lpstr>
      <vt:lpstr>Reporting Income for a Merchandiser</vt:lpstr>
      <vt:lpstr>Reporting Income for a Merchandiser</vt:lpstr>
      <vt:lpstr>Reporting Income for a Merchandiser</vt:lpstr>
      <vt:lpstr>   C2:  Identify and explain the inventory asset and cost flows of a merchandising company.   </vt:lpstr>
      <vt:lpstr>Operating Cycle for  a Merchandiser</vt:lpstr>
      <vt:lpstr>Inventory Systems</vt:lpstr>
      <vt:lpstr>Inventory Systems</vt:lpstr>
      <vt:lpstr>PowerPoint Presentation</vt:lpstr>
      <vt:lpstr>PowerPoint Presentation</vt:lpstr>
      <vt:lpstr>   P1:  Analyze and record transactions for merchandise purchases using a perpetual system.  </vt:lpstr>
      <vt:lpstr>Purchases without Cash Discounts</vt:lpstr>
      <vt:lpstr>Credit Terms</vt:lpstr>
      <vt:lpstr>Purchase Discounts</vt:lpstr>
      <vt:lpstr>Purchases with Cash Discounts</vt:lpstr>
      <vt:lpstr>Trade Discounts</vt:lpstr>
      <vt:lpstr>Payment within Discount Period</vt:lpstr>
      <vt:lpstr>Payment within Discount Period</vt:lpstr>
      <vt:lpstr>Payment after Discount Period</vt:lpstr>
      <vt:lpstr>Purchases with Returns and Allowances</vt:lpstr>
      <vt:lpstr>Purchases Allowances</vt:lpstr>
      <vt:lpstr>Purchases Returns</vt:lpstr>
      <vt:lpstr>Purchases and Transportation Costs</vt:lpstr>
      <vt:lpstr>Transportation Costs</vt:lpstr>
      <vt:lpstr>Purchases and Itemized Costs</vt:lpstr>
      <vt:lpstr>PowerPoint Presentation</vt:lpstr>
      <vt:lpstr>PowerPoint Presentation</vt:lpstr>
      <vt:lpstr>PowerPoint Presentation</vt:lpstr>
      <vt:lpstr>   P2:  Analyze and record transactions for merchandise sales using a perpetual system.    </vt:lpstr>
      <vt:lpstr>Accounting for Merchandise Sales</vt:lpstr>
      <vt:lpstr>Sales of Merchandise</vt:lpstr>
      <vt:lpstr>Sales without Cash Discounts</vt:lpstr>
      <vt:lpstr>Sales Discounts</vt:lpstr>
      <vt:lpstr>Sales with Cash Discounts</vt:lpstr>
      <vt:lpstr>Sales Returns and Allowances</vt:lpstr>
      <vt:lpstr>Sales with Returns and Allowances</vt:lpstr>
      <vt:lpstr>Sales Allowances</vt:lpstr>
      <vt:lpstr>PowerPoint Presentation</vt:lpstr>
      <vt:lpstr>PowerPoint Presentation</vt:lpstr>
      <vt:lpstr>PowerPoint Presentation</vt:lpstr>
      <vt:lpstr>PowerPoint Presentation</vt:lpstr>
      <vt:lpstr>   P3:  Prepare adjustments and close accounts for a merchandising company.   </vt:lpstr>
      <vt:lpstr>Merchandising Cost Flow in the Accounting Cycle</vt:lpstr>
      <vt:lpstr>Adjusting Entries for Merchandisers</vt:lpstr>
      <vt:lpstr>Closing Entries for Merchandisers</vt:lpstr>
      <vt:lpstr>PowerPoint Presentation</vt:lpstr>
      <vt:lpstr>PowerPoint Presentation</vt:lpstr>
      <vt:lpstr>PowerPoint Presentation</vt:lpstr>
      <vt:lpstr>   P4:  Define and prepare multiple-step and single-step income statements.  </vt:lpstr>
      <vt:lpstr>Multiple-Step Income Statement</vt:lpstr>
      <vt:lpstr>Single-Step Income Statement</vt:lpstr>
      <vt:lpstr>Classified Balance Sheet</vt:lpstr>
      <vt:lpstr>PowerPoint Presentation</vt:lpstr>
      <vt:lpstr>PowerPoint Presentation</vt:lpstr>
      <vt:lpstr>PowerPoint Presentation</vt:lpstr>
      <vt:lpstr>A1:  Compute the acid-test ratio and  explain its use it to assess liquidity. </vt:lpstr>
      <vt:lpstr>Acid-Test Ratio</vt:lpstr>
      <vt:lpstr>Acid-Test Ratio JCPenney</vt:lpstr>
      <vt:lpstr>  A2:  Compute the gross margin ratio and explain its use to assess profitability.  </vt:lpstr>
      <vt:lpstr>Gross Margin Ratio</vt:lpstr>
      <vt:lpstr>   P5:  Appendix 5A Record and compare merchandising transactions using both periodic and perpetual inventory system.  </vt:lpstr>
      <vt:lpstr>Periodic Inventory System - Purchases</vt:lpstr>
      <vt:lpstr>Periodic Inventory System - Sales</vt:lpstr>
      <vt:lpstr>Periodic Inventory– Adjusting &amp; Closing Entries</vt:lpstr>
      <vt:lpstr>Appendix 5B:  Work Sheet—Perpetual System</vt:lpstr>
      <vt:lpstr>   P6:  Appendix 5C – Prepare adjustments for discounts, returns and allowances per revenue recognition rules.  </vt:lpstr>
      <vt:lpstr>Adjusting Entries under New Revenue Recognition Rules</vt:lpstr>
      <vt:lpstr>PowerPoint Presentation</vt:lpstr>
      <vt:lpstr>Adjusting Entries under New Revenue Recognition Rules</vt:lpstr>
      <vt:lpstr>Adjusting Entries under New Revenue Recognition Rules</vt:lpstr>
      <vt:lpstr>PowerPoint Presentation</vt:lpstr>
      <vt:lpstr>PowerPoint Presentation</vt:lpstr>
      <vt:lpstr>PowerPoint Presentation</vt:lpstr>
      <vt:lpstr>PowerPoint Presentation</vt:lpstr>
      <vt:lpstr>   P7:  Appendix 5D – Record and compare merchandising transactions using the gross method and net method.  </vt:lpstr>
      <vt:lpstr>Perpetual System – Net vs Gross Method Purchases</vt:lpstr>
      <vt:lpstr>Perpetual System – Net vs Gross Method Sales</vt:lpstr>
      <vt:lpstr>Periodic System – Net vs. Gross Method Purchases</vt:lpstr>
      <vt:lpstr>End of Chapter 5</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513</cp:revision>
  <dcterms:created xsi:type="dcterms:W3CDTF">2008-06-11T19:43:46Z</dcterms:created>
  <dcterms:modified xsi:type="dcterms:W3CDTF">2018-01-01T23:57:05Z</dcterms:modified>
</cp:coreProperties>
</file>