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65"/>
  </p:notesMasterIdLst>
  <p:handoutMasterIdLst>
    <p:handoutMasterId r:id="rId66"/>
  </p:handoutMasterIdLst>
  <p:sldIdLst>
    <p:sldId id="501" r:id="rId2"/>
    <p:sldId id="572" r:id="rId3"/>
    <p:sldId id="502" r:id="rId4"/>
    <p:sldId id="504" r:id="rId5"/>
    <p:sldId id="505" r:id="rId6"/>
    <p:sldId id="549" r:id="rId7"/>
    <p:sldId id="506" r:id="rId8"/>
    <p:sldId id="507" r:id="rId9"/>
    <p:sldId id="508" r:id="rId10"/>
    <p:sldId id="557" r:id="rId11"/>
    <p:sldId id="558" r:id="rId12"/>
    <p:sldId id="550" r:id="rId13"/>
    <p:sldId id="509" r:id="rId14"/>
    <p:sldId id="510" r:id="rId15"/>
    <p:sldId id="511" r:id="rId16"/>
    <p:sldId id="512" r:id="rId17"/>
    <p:sldId id="551" r:id="rId18"/>
    <p:sldId id="513" r:id="rId19"/>
    <p:sldId id="514" r:id="rId20"/>
    <p:sldId id="563" r:id="rId21"/>
    <p:sldId id="515" r:id="rId22"/>
    <p:sldId id="516" r:id="rId23"/>
    <p:sldId id="517" r:id="rId24"/>
    <p:sldId id="552" r:id="rId25"/>
    <p:sldId id="518" r:id="rId26"/>
    <p:sldId id="519" r:id="rId27"/>
    <p:sldId id="520" r:id="rId28"/>
    <p:sldId id="521" r:id="rId29"/>
    <p:sldId id="559" r:id="rId30"/>
    <p:sldId id="522" r:id="rId31"/>
    <p:sldId id="523" r:id="rId32"/>
    <p:sldId id="564" r:id="rId33"/>
    <p:sldId id="525" r:id="rId34"/>
    <p:sldId id="527" r:id="rId35"/>
    <p:sldId id="560" r:id="rId36"/>
    <p:sldId id="553" r:id="rId37"/>
    <p:sldId id="528" r:id="rId38"/>
    <p:sldId id="529" r:id="rId39"/>
    <p:sldId id="530" r:id="rId40"/>
    <p:sldId id="531" r:id="rId41"/>
    <p:sldId id="532" r:id="rId42"/>
    <p:sldId id="533" r:id="rId43"/>
    <p:sldId id="534" r:id="rId44"/>
    <p:sldId id="561" r:id="rId45"/>
    <p:sldId id="554" r:id="rId46"/>
    <p:sldId id="536" r:id="rId47"/>
    <p:sldId id="565" r:id="rId48"/>
    <p:sldId id="555" r:id="rId49"/>
    <p:sldId id="538" r:id="rId50"/>
    <p:sldId id="539" r:id="rId51"/>
    <p:sldId id="566" r:id="rId52"/>
    <p:sldId id="568" r:id="rId53"/>
    <p:sldId id="569" r:id="rId54"/>
    <p:sldId id="570" r:id="rId55"/>
    <p:sldId id="571" r:id="rId56"/>
    <p:sldId id="544" r:id="rId57"/>
    <p:sldId id="545" r:id="rId58"/>
    <p:sldId id="556" r:id="rId59"/>
    <p:sldId id="546" r:id="rId60"/>
    <p:sldId id="547" r:id="rId61"/>
    <p:sldId id="548" r:id="rId62"/>
    <p:sldId id="562" r:id="rId63"/>
    <p:sldId id="499" r:id="rId6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Helen" initials="H" lastIdx="25" clrIdx="1"/>
  <p:cmAuthor id="2" name="Anna Boulware" initials="AB" lastIdx="2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82226" autoAdjust="0"/>
  </p:normalViewPr>
  <p:slideViewPr>
    <p:cSldViewPr>
      <p:cViewPr varScale="1">
        <p:scale>
          <a:sx n="73" d="100"/>
          <a:sy n="73" d="100"/>
        </p:scale>
        <p:origin x="130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20" y="-67"/>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23-</a:t>
            </a:r>
            <a:fld id="{6C827434-3243-4F9E-B786-AE5F6FDD505D}" type="slidenum">
              <a:rPr lang="en-US"/>
              <a:pPr>
                <a:defRPr/>
              </a:pPr>
              <a:t>‹#›</a:t>
            </a:fld>
            <a:endParaRPr lang="en-US" dirty="0"/>
          </a:p>
        </p:txBody>
      </p:sp>
    </p:spTree>
    <p:extLst>
      <p:ext uri="{BB962C8B-B14F-4D97-AF65-F5344CB8AC3E}">
        <p14:creationId xmlns:p14="http://schemas.microsoft.com/office/powerpoint/2010/main" val="1262334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smtClean="0">
                <a:latin typeface="+mn-lt"/>
                <a:cs typeface="+mn-cs"/>
              </a:rPr>
              <a:t>23 - </a:t>
            </a:r>
            <a:fld id="{7297B1E1-F646-4344-B659-982B11DDBC2F}"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3090921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Chapter 23:  Flexible Budgets and Standard Costs</a:t>
            </a:r>
          </a:p>
        </p:txBody>
      </p:sp>
    </p:spTree>
    <p:extLst>
      <p:ext uri="{BB962C8B-B14F-4D97-AF65-F5344CB8AC3E}">
        <p14:creationId xmlns:p14="http://schemas.microsoft.com/office/powerpoint/2010/main" val="347423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t>A manufacturing company reports the fixed budget and actual results for the year as shown below. </a:t>
            </a:r>
          </a:p>
          <a:p>
            <a:endParaRPr lang="en-US" sz="1200" dirty="0" smtClean="0"/>
          </a:p>
          <a:p>
            <a:r>
              <a:rPr lang="en-US" sz="1200" dirty="0" smtClean="0"/>
              <a:t>The company’s fixed budget assumes a selling price of $40 per unit. </a:t>
            </a:r>
          </a:p>
          <a:p>
            <a:endParaRPr lang="en-US" sz="1200" dirty="0" smtClean="0"/>
          </a:p>
          <a:p>
            <a:r>
              <a:rPr lang="en-US" sz="1200" dirty="0" smtClean="0"/>
              <a:t>The fixed budget is based on 20,000 units of sales, and the actual results are based on 24,000 units of sales. </a:t>
            </a:r>
          </a:p>
          <a:p>
            <a:endParaRPr lang="en-US" sz="1200" dirty="0" smtClean="0"/>
          </a:p>
          <a:p>
            <a:r>
              <a:rPr lang="en-US" sz="1200" dirty="0" smtClean="0"/>
              <a:t>Prepare a flexible budget performance report for the year.</a:t>
            </a:r>
          </a:p>
          <a:p>
            <a:endParaRPr lang="en-US" sz="1200" dirty="0" smtClean="0"/>
          </a:p>
          <a:p>
            <a:r>
              <a:rPr lang="en-US" sz="1200" dirty="0" smtClean="0"/>
              <a:t>First, let’s look at the assumptions that were used to create the fixed budget (20,000 units).</a:t>
            </a:r>
          </a:p>
          <a:p>
            <a:endParaRPr lang="en-US" sz="1200" dirty="0" smtClean="0"/>
          </a:p>
          <a:p>
            <a:r>
              <a:rPr lang="en-US" sz="1200" dirty="0" smtClean="0"/>
              <a:t>The selling price per unit is $40 per unit ($800,000 divided by 20,000 units).</a:t>
            </a:r>
          </a:p>
          <a:p>
            <a:endParaRPr lang="en-US" sz="1200" dirty="0" smtClean="0"/>
          </a:p>
          <a:p>
            <a:r>
              <a:rPr lang="en-US" sz="1200" dirty="0" smtClean="0"/>
              <a:t>The variable cost per unit is $8 per unit ($160,000 in variable costs divided by 20,000 units).</a:t>
            </a:r>
          </a:p>
          <a:p>
            <a:endParaRPr lang="en-US" sz="1200" baseline="0" dirty="0" smtClean="0"/>
          </a:p>
          <a:p>
            <a:r>
              <a:rPr lang="en-US" sz="1200" dirty="0" smtClean="0"/>
              <a:t>We use these budget assumptions to create the flexible budget for the actual number of units sold, 24,000 units.  </a:t>
            </a:r>
          </a:p>
          <a:p>
            <a:endParaRPr lang="en-US" sz="1200" dirty="0" smtClean="0"/>
          </a:p>
          <a:p>
            <a:r>
              <a:rPr lang="en-US" sz="1200" dirty="0" smtClean="0"/>
              <a:t>Had the company known they were going to sell 24,000 units, total sales would have been budgeted at $960,000 ($40.00 per unit multiplied by 24,000 units).</a:t>
            </a:r>
          </a:p>
          <a:p>
            <a:endParaRPr lang="en-US" sz="1200" dirty="0" smtClean="0"/>
          </a:p>
          <a:p>
            <a:r>
              <a:rPr lang="en-US" sz="1200" dirty="0" smtClean="0"/>
              <a:t>Variable costs would have been budgeted at $192,000 ($8.00 per unit multiplied by 24,000 units).</a:t>
            </a:r>
          </a:p>
          <a:p>
            <a:endParaRPr lang="en-US" sz="1200" dirty="0" smtClean="0"/>
          </a:p>
          <a:p>
            <a:r>
              <a:rPr lang="en-US" sz="1200" dirty="0" smtClean="0"/>
              <a:t>Fixed costs remain constant, regardless of the production volume, $500,000.</a:t>
            </a:r>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10</a:t>
            </a:fld>
            <a:endParaRPr lang="en-US" dirty="0"/>
          </a:p>
        </p:txBody>
      </p:sp>
    </p:spTree>
    <p:extLst>
      <p:ext uri="{BB962C8B-B14F-4D97-AF65-F5344CB8AC3E}">
        <p14:creationId xmlns:p14="http://schemas.microsoft.com/office/powerpoint/2010/main" val="261063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flexible budget performance report compares the company's actual results with the predicted results from the flexible budget.</a:t>
            </a:r>
          </a:p>
          <a:p>
            <a:endParaRPr lang="en-US" dirty="0" smtClean="0"/>
          </a:p>
          <a:p>
            <a:r>
              <a:rPr lang="en-US" dirty="0" smtClean="0"/>
              <a:t>$960,000 of sales in the flexible budget vs. $972,000 in actual sales is a $12,000 favorable variance, as additional sales increase net income.</a:t>
            </a:r>
          </a:p>
          <a:p>
            <a:endParaRPr lang="en-US" dirty="0" smtClean="0"/>
          </a:p>
          <a:p>
            <a:r>
              <a:rPr lang="en-US" dirty="0" smtClean="0"/>
              <a:t>$192,000 of variable costs in the flexible budget vs. $240,000 in actual variable costs is a $48,000 unfavorable variance, as additional costs decrease net income.</a:t>
            </a:r>
          </a:p>
          <a:p>
            <a:endParaRPr lang="en-US" dirty="0" smtClean="0"/>
          </a:p>
          <a:p>
            <a:r>
              <a:rPr lang="en-US" dirty="0" smtClean="0"/>
              <a:t>Contribution margin, Sales minus Variable Costs, $768,000 per the flexible budget vs. $732,000 actual is a $36,000 unfavorable variance.</a:t>
            </a:r>
          </a:p>
          <a:p>
            <a:endParaRPr lang="en-US" dirty="0" smtClean="0"/>
          </a:p>
          <a:p>
            <a:r>
              <a:rPr lang="en-US" dirty="0" smtClean="0"/>
              <a:t>$490,000 in actual fixed costs vs. budget fixed costs of $500,000 is a $10,000 favorable variance.</a:t>
            </a:r>
          </a:p>
          <a:p>
            <a:endParaRPr lang="en-US" dirty="0" smtClean="0"/>
          </a:p>
          <a:p>
            <a:r>
              <a:rPr lang="en-US" dirty="0" smtClean="0"/>
              <a:t>Net income $242,000 actual vs. $268,000 in the flexible budget is an overall unfavorable variance of $26,000.</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11</a:t>
            </a:fld>
            <a:endParaRPr lang="en-US" dirty="0"/>
          </a:p>
        </p:txBody>
      </p:sp>
    </p:spTree>
    <p:extLst>
      <p:ext uri="{BB962C8B-B14F-4D97-AF65-F5344CB8AC3E}">
        <p14:creationId xmlns:p14="http://schemas.microsoft.com/office/powerpoint/2010/main" val="101287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the next few slides, we show how </a:t>
            </a:r>
            <a:r>
              <a:rPr lang="en-US" i="1" dirty="0" smtClean="0"/>
              <a:t>standard costs </a:t>
            </a:r>
            <a:r>
              <a:rPr lang="en-US" dirty="0" smtClean="0"/>
              <a:t>can be used in a flexible budgeting system to enable management to better understand the reasons for variances. </a:t>
            </a:r>
            <a:r>
              <a:rPr lang="en-US" b="1" dirty="0" smtClean="0"/>
              <a:t>Standard costs </a:t>
            </a:r>
            <a:r>
              <a:rPr lang="en-US" dirty="0" smtClean="0"/>
              <a:t>are preset costs for delivering a product or service under normal conditions.</a:t>
            </a:r>
            <a:r>
              <a:rPr lang="en-US" altLang="en-US" dirty="0" smtClean="0"/>
              <a:t>  We can think of standard costs as budgeting on a per unit basis.  We expect to operate within the standard cost allowances under normal conditions.  </a:t>
            </a:r>
          </a:p>
        </p:txBody>
      </p:sp>
    </p:spTree>
    <p:extLst>
      <p:ext uri="{BB962C8B-B14F-4D97-AF65-F5344CB8AC3E}">
        <p14:creationId xmlns:p14="http://schemas.microsoft.com/office/powerpoint/2010/main" val="335329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m</a:t>
            </a:r>
            <a:r>
              <a:rPr lang="en-US" dirty="0" smtClean="0"/>
              <a:t>anagerial accountants, engineers, personnel administrators, and other managers work together to set standard costs</a:t>
            </a:r>
            <a:r>
              <a:rPr lang="en-US" altLang="en-US" dirty="0" smtClean="0"/>
              <a:t>, perhaps the first question they have to answer is, do they want to develop a practical standard or an ideal standard.  Most members of the team would argue that the standards should be practical; they should be attainable with a reasonable amount of efficient effort.</a:t>
            </a:r>
          </a:p>
          <a:p>
            <a:endParaRPr lang="en-US" altLang="en-US" dirty="0" smtClean="0"/>
          </a:p>
          <a:p>
            <a:r>
              <a:rPr lang="en-US" altLang="en-US" dirty="0" smtClean="0"/>
              <a:t>Standards should be challenging but attainable, and should acknowledge machine breakdowns, material waste, and idle time.</a:t>
            </a:r>
          </a:p>
          <a:p>
            <a:endParaRPr lang="en-US" altLang="en-US" dirty="0" smtClean="0"/>
          </a:p>
          <a:p>
            <a:endParaRPr lang="en-US" altLang="en-US" dirty="0" smtClean="0"/>
          </a:p>
          <a:p>
            <a:r>
              <a:rPr lang="en-US" altLang="en-US" dirty="0" smtClean="0"/>
              <a:t> </a:t>
            </a:r>
          </a:p>
          <a:p>
            <a:endParaRPr lang="en-US" altLang="en-US" dirty="0" smtClean="0"/>
          </a:p>
        </p:txBody>
      </p:sp>
    </p:spTree>
    <p:extLst>
      <p:ext uri="{BB962C8B-B14F-4D97-AF65-F5344CB8AC3E}">
        <p14:creationId xmlns:p14="http://schemas.microsoft.com/office/powerpoint/2010/main" val="267538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smtClean="0"/>
              <a:t>An </a:t>
            </a:r>
            <a:r>
              <a:rPr lang="en-US" altLang="en-US" i="1" dirty="0" smtClean="0"/>
              <a:t>ideal standard </a:t>
            </a:r>
            <a:r>
              <a:rPr lang="en-US" altLang="en-US" dirty="0" smtClean="0"/>
              <a:t>is based on 100% efficiency. A</a:t>
            </a:r>
            <a:r>
              <a:rPr lang="en-US" altLang="en-US" baseline="0" dirty="0" smtClean="0"/>
              <a:t> </a:t>
            </a:r>
            <a:r>
              <a:rPr lang="en-US" altLang="en-US" i="1" baseline="0" dirty="0" smtClean="0"/>
              <a:t>practical standard </a:t>
            </a:r>
            <a:r>
              <a:rPr lang="en-US" altLang="en-US" baseline="0" dirty="0" smtClean="0"/>
              <a:t>is based on normal operating conditions which allow for some inefficiency.</a:t>
            </a:r>
            <a:endParaRPr lang="en-US" altLang="en-US" dirty="0" smtClean="0"/>
          </a:p>
          <a:p>
            <a:endParaRPr lang="en-US" altLang="en-US" dirty="0" smtClean="0"/>
          </a:p>
          <a:p>
            <a:r>
              <a:rPr lang="en-US" altLang="en-US" dirty="0" smtClean="0"/>
              <a:t>Direct materials standards are based on the final delivered cost of materials, net of any applicable discounts.  Standard quantities are amounts needed to meet the production designs. The standard materials cost for a unit of product is the standard price for one unit of material multiplied by the standard quantity of materials required for each unit of product.</a:t>
            </a:r>
          </a:p>
          <a:p>
            <a:endParaRPr lang="en-US" altLang="en-US" dirty="0" smtClean="0"/>
          </a:p>
          <a:p>
            <a:r>
              <a:rPr lang="en-US" altLang="en-US" dirty="0" smtClean="0"/>
              <a:t>Instead of the terms price and quantity used for materials, we use rate and time when we apply standard cost concepts to direct labor. Labor rates are determined by wage surveys of rates paid in comparable companies or by labor contracts. Time standards are developed by production and manufacturing experts such as industrial engineers.  The standard labor cost for a unit of product is the standard rate for one hour of direct labor multiplied by the standard time required for each unit of product.</a:t>
            </a:r>
          </a:p>
          <a:p>
            <a:endParaRPr lang="en-US" altLang="en-US" dirty="0" smtClean="0"/>
          </a:p>
          <a:p>
            <a:r>
              <a:rPr lang="en-US" altLang="en-US" dirty="0" smtClean="0"/>
              <a:t>The rate standard for variable overhead is the variable portion of the predetermined overhead rate.  The activity standard is the units of activity in the base used to apply the predetermined overhead.  Examples of the activity base might be direct labor hours or machine hours.  The standard variable overhead cost for a unit of product is the standard variable overhead rate multiplied by the standard number of activity units for each unit of product.</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34707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dirty="0" smtClean="0"/>
              <a:t>The standard costs of direct materials, direct labor, and overhead for one bat, manufactured by </a:t>
            </a:r>
            <a:r>
              <a:rPr lang="en-US" i="1" dirty="0" smtClean="0"/>
              <a:t>ProBat</a:t>
            </a:r>
            <a:r>
              <a:rPr lang="en-US" dirty="0" smtClean="0"/>
              <a:t>, are shown on this slide.  This is called a </a:t>
            </a:r>
            <a:r>
              <a:rPr lang="en-US" b="1" i="1" dirty="0" smtClean="0"/>
              <a:t>standard cost card. </a:t>
            </a:r>
          </a:p>
          <a:p>
            <a:pPr algn="l"/>
            <a:endParaRPr lang="en-US" b="1" dirty="0" smtClean="0"/>
          </a:p>
          <a:p>
            <a:r>
              <a:rPr lang="en-US" altLang="en-US" dirty="0" smtClean="0"/>
              <a:t>In the first column, we see a standard quantity.  In this case, direct materials is expressed in terms of kilograms, direct labor in hours, and manufacturing overhead in hours. In the second column, we have a standard price or standard rate, and finally, in the last column, we have a standard cost per unit.</a:t>
            </a:r>
          </a:p>
          <a:p>
            <a:endParaRPr lang="en-US" altLang="en-US" dirty="0" smtClean="0"/>
          </a:p>
        </p:txBody>
      </p:sp>
    </p:spTree>
    <p:extLst>
      <p:ext uri="{BB962C8B-B14F-4D97-AF65-F5344CB8AC3E}">
        <p14:creationId xmlns:p14="http://schemas.microsoft.com/office/powerpoint/2010/main" val="113642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difference between actual cost and standard cost is called a standard cost variance.  Material variance is unfavorable when the actual cost exceeds the standard cost.  Manufacturing overhead cost is favorable when the actual cost is less than standard cost.</a:t>
            </a:r>
          </a:p>
          <a:p>
            <a:endParaRPr lang="en-US" altLang="en-US" dirty="0" smtClean="0"/>
          </a:p>
          <a:p>
            <a:endParaRPr lang="en-US" altLang="en-US" dirty="0" smtClean="0"/>
          </a:p>
        </p:txBody>
      </p:sp>
    </p:spTree>
    <p:extLst>
      <p:ext uri="{BB962C8B-B14F-4D97-AF65-F5344CB8AC3E}">
        <p14:creationId xmlns:p14="http://schemas.microsoft.com/office/powerpoint/2010/main" val="904106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Variance analysis </a:t>
            </a:r>
            <a:r>
              <a:rPr lang="en-US" altLang="en-US" dirty="0" smtClean="0"/>
              <a:t>involves comparing actual costs with standard costs.  If  variances exists, we investigate by asking appropriate managers for explanations and possible causes for the variances.  Our objective is to correct problems that caused unfavorable variances and to possibly adopt and reward the practices that resulted in favorable variances. </a:t>
            </a:r>
          </a:p>
          <a:p>
            <a:endParaRPr lang="en-US" altLang="en-US" dirty="0" smtClean="0"/>
          </a:p>
          <a:p>
            <a:r>
              <a:rPr lang="en-US" altLang="en-US" dirty="0" smtClean="0"/>
              <a:t>The flow of events in variance analysis is: (1) prepare a standard cost performance report, (2) compute and analyzing variances, (3) identify</a:t>
            </a:r>
            <a:r>
              <a:rPr lang="en-US" altLang="en-US" baseline="0" dirty="0" smtClean="0"/>
              <a:t> </a:t>
            </a:r>
            <a:r>
              <a:rPr lang="en-US" altLang="en-US" dirty="0" smtClean="0"/>
              <a:t>questions and their explanations, and (4) take corrective and strategic actions. These variance analysis steps are interrelated and are frequently applied in good organizations.</a:t>
            </a:r>
          </a:p>
        </p:txBody>
      </p:sp>
    </p:spTree>
    <p:extLst>
      <p:ext uri="{BB962C8B-B14F-4D97-AF65-F5344CB8AC3E}">
        <p14:creationId xmlns:p14="http://schemas.microsoft.com/office/powerpoint/2010/main" val="148085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530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smtClean="0"/>
              <a:t>Cost variance (CV) is computed as: Actual Cost (AC) minus Standard Cost (SC).  We can break the formula down even further by defining how to calculate Actual Cost and how to calculate Standard Cost. The formulas for both are listed on this screen.</a:t>
            </a:r>
          </a:p>
          <a:p>
            <a:pPr defTabSz="939363">
              <a:defRPr/>
            </a:pPr>
            <a:endParaRPr lang="en-US" dirty="0" smtClean="0"/>
          </a:p>
          <a:p>
            <a:r>
              <a:rPr lang="en-US" dirty="0" smtClean="0"/>
              <a:t>A cost variance is further defined by its components. Actual quantity (AQ) </a:t>
            </a:r>
            <a:r>
              <a:rPr lang="en-US" sz="1200" dirty="0" smtClean="0">
                <a:latin typeface="Arial Narrow" pitchFamily="34" charset="0"/>
              </a:rPr>
              <a:t>is the actual amount of material or labor used to manufacture the actual quantity of output. </a:t>
            </a:r>
            <a:r>
              <a:rPr lang="en-US" dirty="0" smtClean="0"/>
              <a:t> Standard quantity (SQ) is the standard amount of input for the actual quantity of output. Actual price (AP) is the actual amount paid to acquire the actual direct material or direct labor used during</a:t>
            </a:r>
            <a:r>
              <a:rPr lang="en-US" baseline="0" dirty="0" smtClean="0"/>
              <a:t> the period</a:t>
            </a:r>
            <a:r>
              <a:rPr lang="en-US" dirty="0" smtClean="0"/>
              <a:t>, and standard price (SP) is the standard price.</a:t>
            </a:r>
          </a:p>
          <a:p>
            <a:endParaRPr lang="en-US" altLang="en-US" dirty="0" smtClean="0"/>
          </a:p>
          <a:p>
            <a:r>
              <a:rPr lang="en-US" altLang="en-US" dirty="0" smtClean="0"/>
              <a:t>Price variances result when we pay an actual price for a resource that differs from the standard price that should have been paid.  Quantity variances are caused by using an actual amount of a resource that differs from the standard amount that should have been used. </a:t>
            </a:r>
          </a:p>
        </p:txBody>
      </p:sp>
    </p:spTree>
    <p:extLst>
      <p:ext uri="{BB962C8B-B14F-4D97-AF65-F5344CB8AC3E}">
        <p14:creationId xmlns:p14="http://schemas.microsoft.com/office/powerpoint/2010/main" val="86540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main factors cause a cost variance:</a:t>
            </a:r>
          </a:p>
          <a:p>
            <a:r>
              <a:rPr lang="en-US" dirty="0" smtClean="0"/>
              <a:t>1. The difference between actual price per unit of input and standard price per unit of input results in a </a:t>
            </a:r>
            <a:r>
              <a:rPr lang="en-US" b="1" dirty="0" smtClean="0"/>
              <a:t>price (or rate) variance.</a:t>
            </a:r>
          </a:p>
          <a:p>
            <a:r>
              <a:rPr lang="en-US" dirty="0" smtClean="0"/>
              <a:t>2. The difference between actual quantity of input used and standard quantity of input used results in a </a:t>
            </a:r>
            <a:r>
              <a:rPr lang="en-US" b="1" dirty="0" smtClean="0"/>
              <a:t>quantity (or usage or efficiency) variance.</a:t>
            </a:r>
          </a:p>
          <a:p>
            <a:endParaRPr lang="en-US" b="1" dirty="0" smtClean="0"/>
          </a:p>
          <a:p>
            <a:r>
              <a:rPr lang="en-US" dirty="0" smtClean="0"/>
              <a:t>Isolating these price and quantity factors</a:t>
            </a:r>
            <a:r>
              <a:rPr lang="en-US" baseline="0" dirty="0" smtClean="0"/>
              <a:t> in a cost variance lead to these formulas.</a:t>
            </a:r>
            <a:endParaRPr lang="en-US" altLang="en-US" dirty="0" smtClean="0"/>
          </a:p>
        </p:txBody>
      </p:sp>
    </p:spTree>
    <p:extLst>
      <p:ext uri="{BB962C8B-B14F-4D97-AF65-F5344CB8AC3E}">
        <p14:creationId xmlns:p14="http://schemas.microsoft.com/office/powerpoint/2010/main" val="865409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Here’s a general model for computing standard cost variances. We multiply the actual quantity times the actual price and compare that to the actual quantity times the standard price. The difference is the price variance. Then we compare the actual quantity times the standard price to the standard quantity at the standard price.  The difference is the quantity variance. </a:t>
            </a:r>
          </a:p>
          <a:p>
            <a:endParaRPr lang="en-US" altLang="en-US" dirty="0" smtClean="0"/>
          </a:p>
          <a:p>
            <a:r>
              <a:rPr lang="en-US" altLang="en-US" dirty="0" smtClean="0"/>
              <a:t>The standard quantity is the standard quantity for one unit multiplied times the number of good units produced.  It is the amount of a resource that should have been used given the actual good output achieved.</a:t>
            </a:r>
          </a:p>
          <a:p>
            <a:endParaRPr lang="en-US" altLang="en-US" dirty="0" smtClean="0"/>
          </a:p>
          <a:p>
            <a:r>
              <a:rPr lang="en-US" altLang="en-US" dirty="0" smtClean="0"/>
              <a:t>The standard price is the amount we should pay for the resource acquired.</a:t>
            </a:r>
          </a:p>
          <a:p>
            <a:endParaRPr lang="en-US" altLang="en-US" dirty="0" smtClean="0"/>
          </a:p>
        </p:txBody>
      </p:sp>
    </p:spTree>
    <p:extLst>
      <p:ext uri="{BB962C8B-B14F-4D97-AF65-F5344CB8AC3E}">
        <p14:creationId xmlns:p14="http://schemas.microsoft.com/office/powerpoint/2010/main" val="260997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can reduce these relationships to mathematical equations.  For example, we can determine the material price variance by multiplying the actual quantity times the difference between the actual price and the standard price, and we can determine the material quantity variance by multiplying the standard price times the difference between the actual quantity and the standard quantity. </a:t>
            </a:r>
          </a:p>
        </p:txBody>
      </p:sp>
    </p:spTree>
    <p:extLst>
      <p:ext uri="{BB962C8B-B14F-4D97-AF65-F5344CB8AC3E}">
        <p14:creationId xmlns:p14="http://schemas.microsoft.com/office/powerpoint/2010/main" val="240497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show how to compute the direct materials and direct labor variances using data from G-Max, a manufacturer</a:t>
            </a:r>
            <a:r>
              <a:rPr lang="en-US" baseline="0" dirty="0" smtClean="0"/>
              <a:t> of </a:t>
            </a:r>
            <a:r>
              <a:rPr lang="en-US" dirty="0" smtClean="0"/>
              <a:t>specialty golf equipment and accessories. G-Max set the following standard quantities and costs for direct materials and direct labor per unit for one of its handcrafted golf clubheads:</a:t>
            </a:r>
            <a:r>
              <a:rPr lang="en-US" altLang="en-US" dirty="0" smtClean="0"/>
              <a:t>  The direct materials standard allows one-half pound per club head at $20.00 per pound.  The direct labor standard allows one hour per club head at $16.00 per hour.</a:t>
            </a:r>
          </a:p>
          <a:p>
            <a:endParaRPr lang="en-US" altLang="en-US" dirty="0" smtClean="0"/>
          </a:p>
          <a:p>
            <a:endParaRPr lang="en-US" altLang="en-US" dirty="0" smtClean="0"/>
          </a:p>
        </p:txBody>
      </p:sp>
    </p:spTree>
    <p:extLst>
      <p:ext uri="{BB962C8B-B14F-4D97-AF65-F5344CB8AC3E}">
        <p14:creationId xmlns:p14="http://schemas.microsoft.com/office/powerpoint/2010/main" val="3813704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During May, G-Max budgeted</a:t>
            </a:r>
            <a:r>
              <a:rPr lang="en-US" altLang="en-US" baseline="0" dirty="0" smtClean="0"/>
              <a:t> to produce 4,000 </a:t>
            </a:r>
            <a:r>
              <a:rPr lang="en-US" altLang="en-US" baseline="0" dirty="0" err="1" smtClean="0"/>
              <a:t>clubheads</a:t>
            </a:r>
            <a:r>
              <a:rPr lang="en-US" altLang="en-US" baseline="0" dirty="0" smtClean="0"/>
              <a:t> (units). It actually produced only 3,500 units. It used </a:t>
            </a:r>
            <a:r>
              <a:rPr lang="en-US" altLang="en-US" dirty="0" smtClean="0"/>
              <a:t>1,800 pounds of material costing</a:t>
            </a:r>
            <a:r>
              <a:rPr lang="en-US" altLang="en-US" baseline="0" dirty="0" smtClean="0"/>
              <a:t> $21 per pound so its total direct materials cost was $37,800. To produce </a:t>
            </a:r>
            <a:r>
              <a:rPr lang="en-US" altLang="en-US" dirty="0" smtClean="0"/>
              <a:t>3,500 </a:t>
            </a:r>
            <a:r>
              <a:rPr lang="en-US" altLang="en-US" dirty="0" err="1" smtClean="0"/>
              <a:t>clubheads</a:t>
            </a:r>
            <a:r>
              <a:rPr lang="en-US" altLang="en-US" dirty="0" smtClean="0"/>
              <a:t>, </a:t>
            </a:r>
            <a:r>
              <a:rPr lang="en-US" altLang="en-US" dirty="0" err="1" smtClean="0"/>
              <a:t>Gmax</a:t>
            </a:r>
            <a:r>
              <a:rPr lang="en-US" altLang="en-US" dirty="0" smtClean="0"/>
              <a:t> should have used 1,750</a:t>
            </a:r>
            <a:r>
              <a:rPr lang="en-US" altLang="en-US" baseline="0" dirty="0" smtClean="0"/>
              <a:t> pounds of direct materials (3,500 x .5 lb. per unit). This amount of 1,750 pounds is the standard quantity of direct materials that should have been used to produce 3,500 units.</a:t>
            </a:r>
            <a:r>
              <a:rPr lang="en-US" altLang="en-US" dirty="0" smtClean="0"/>
              <a:t>. Use this information to compute the material price and quantity variances before you go to the next slide. </a:t>
            </a:r>
          </a:p>
          <a:p>
            <a:endParaRPr lang="en-US" altLang="en-US" dirty="0" smtClean="0"/>
          </a:p>
          <a:p>
            <a:endParaRPr lang="en-US" altLang="en-US" dirty="0" smtClean="0"/>
          </a:p>
        </p:txBody>
      </p:sp>
    </p:spTree>
    <p:extLst>
      <p:ext uri="{BB962C8B-B14F-4D97-AF65-F5344CB8AC3E}">
        <p14:creationId xmlns:p14="http://schemas.microsoft.com/office/powerpoint/2010/main" val="93445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Now you can check your work.  The total actual price paid for the material was $37,800.  Since the standard price was $20.00 per pound, G-Max should have paid only $36,000 for the material.  The difference between $37,800 and $36,000 is the $1,800 unfavorable price variance.  G-Max actually used 1,800 pounds of material, 50 pounds more than the standard quantity of 1,750 pounds.  Using an extra 50 pounds resulted in the $1,000 unfavorable quantity variance. If we add the unfavorable price variance of $1,800 plus the unfavorable quantity variance of $1,000,</a:t>
            </a:r>
            <a:r>
              <a:rPr lang="en-US" altLang="en-US" baseline="0" dirty="0" smtClean="0"/>
              <a:t> we get a direct materials cost variance of $2,800.</a:t>
            </a:r>
            <a:endParaRPr lang="en-US" altLang="en-US" dirty="0" smtClean="0"/>
          </a:p>
        </p:txBody>
      </p:sp>
    </p:spTree>
    <p:extLst>
      <p:ext uri="{BB962C8B-B14F-4D97-AF65-F5344CB8AC3E}">
        <p14:creationId xmlns:p14="http://schemas.microsoft.com/office/powerpoint/2010/main" val="1671399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purchasing department is usually responsible for the price paid for materials. Responsibility for explaining the price variance in this case rests with the purchasing manager as a price higher than standard caused the variance. The production department is usually responsible for the amount of material used. In this case the production manager is responsible for explaining why the process used more than the standard amount of materials.  Variance analysis presents challenges. For instance, the production department could have used more than the standard amount of material because the materials’ quality did not meet specifications and led to excessive waste.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case, the purchasing manager is responsible for explaining why inferior materials were acquired. However, if analysis shows that waste was due to inefficiencies, not poor-quality material, the production manager is responsible for explaining what happened. </a:t>
            </a:r>
            <a:r>
              <a:rPr lang="en-US" altLang="en-US" dirty="0" smtClean="0"/>
              <a:t>Now that we have computed material variances, we can apply the same concepts to labor.</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2658397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dirty="0" smtClean="0">
                <a:latin typeface="+mn-lt"/>
              </a:rPr>
              <a:t>A manufacturing company reports the following for one of its products.  Compute the direct materials price variance and quantity variance, and indicate whether they are favorable or unfavorable.</a:t>
            </a:r>
          </a:p>
          <a:p>
            <a:endParaRPr lang="en-US" sz="1200" dirty="0" smtClean="0">
              <a:latin typeface="+mn-lt"/>
            </a:endParaRPr>
          </a:p>
          <a:p>
            <a:r>
              <a:rPr lang="en-US" sz="1200" dirty="0" smtClean="0">
                <a:latin typeface="+mn-lt"/>
              </a:rPr>
              <a:t>Variance analysis compares the total actual cost of inputs with the total standard cost.</a:t>
            </a:r>
          </a:p>
          <a:p>
            <a:endParaRPr lang="en-US" sz="1200" dirty="0" smtClean="0">
              <a:latin typeface="+mn-lt"/>
            </a:endParaRPr>
          </a:p>
          <a:p>
            <a:r>
              <a:rPr lang="en-US" sz="1200" dirty="0" smtClean="0">
                <a:latin typeface="+mn-lt"/>
              </a:rPr>
              <a:t>The actual cost is equal to the actual quantity purchased multiplied by the actual price per pound.</a:t>
            </a:r>
          </a:p>
          <a:p>
            <a:endParaRPr lang="en-US" sz="1200" dirty="0" smtClean="0">
              <a:latin typeface="+mn-lt"/>
            </a:endParaRPr>
          </a:p>
          <a:p>
            <a:r>
              <a:rPr lang="en-US" sz="1200" dirty="0" smtClean="0">
                <a:latin typeface="+mn-lt"/>
              </a:rPr>
              <a:t>The total standard cost is the standard quantity of materials multiplied by the standard price per pound.</a:t>
            </a:r>
          </a:p>
          <a:p>
            <a:endParaRPr lang="en-US" sz="1200" dirty="0" smtClean="0">
              <a:latin typeface="+mn-lt"/>
            </a:endParaRPr>
          </a:p>
          <a:p>
            <a:r>
              <a:rPr lang="en-US" sz="1200" dirty="0" smtClean="0">
                <a:latin typeface="+mn-lt"/>
              </a:rPr>
              <a:t>In between these two values, we'll standardize the pricing first:</a:t>
            </a:r>
          </a:p>
          <a:p>
            <a:endParaRPr lang="en-US" sz="1200" dirty="0" smtClean="0">
              <a:latin typeface="+mn-lt"/>
            </a:endParaRPr>
          </a:p>
          <a:p>
            <a:r>
              <a:rPr lang="en-US" sz="1200" dirty="0" smtClean="0">
                <a:latin typeface="+mn-lt"/>
              </a:rPr>
              <a:t>Actual quantity multiplied by the standard price. The actual quantity of materials is 83,000 pounds. The actual price is $5.80 per pound.</a:t>
            </a:r>
          </a:p>
          <a:p>
            <a:endParaRPr lang="en-US" sz="1200" dirty="0" smtClean="0">
              <a:latin typeface="+mn-lt"/>
            </a:endParaRPr>
          </a:p>
          <a:p>
            <a:r>
              <a:rPr lang="en-US" sz="1200" dirty="0" smtClean="0">
                <a:latin typeface="+mn-lt"/>
              </a:rPr>
              <a:t>The standard quantity is 80,000 pounds, because each of the 10,000 units produced should have used exactly 8 pounds of materials. The standard price is $6.00 per pound.</a:t>
            </a:r>
          </a:p>
          <a:p>
            <a:endParaRPr lang="en-US" sz="1200" dirty="0" smtClean="0">
              <a:latin typeface="+mn-lt"/>
            </a:endParaRPr>
          </a:p>
          <a:p>
            <a:r>
              <a:rPr lang="en-US" sz="1200" dirty="0" smtClean="0">
                <a:latin typeface="+mn-lt"/>
              </a:rPr>
              <a:t>83,000 pounds of materials purchased, at an actual rate of $5.80 per pound, is a total actual cost of $481,400.</a:t>
            </a:r>
          </a:p>
          <a:p>
            <a:endParaRPr lang="en-US" sz="1200" dirty="0" smtClean="0">
              <a:latin typeface="+mn-lt"/>
            </a:endParaRPr>
          </a:p>
          <a:p>
            <a:r>
              <a:rPr lang="en-US" sz="1200" dirty="0" smtClean="0">
                <a:latin typeface="+mn-lt"/>
              </a:rPr>
              <a:t>The actual quantity, 83,000, multiplied by $6.00 per pound is $498,000. The difference between the actual quantity at the actual price and the actual quantity at the standard price is the materials price variance, $16,600.</a:t>
            </a:r>
          </a:p>
          <a:p>
            <a:endParaRPr lang="en-US" sz="1200" dirty="0" smtClean="0">
              <a:latin typeface="+mn-lt"/>
            </a:endParaRPr>
          </a:p>
          <a:p>
            <a:r>
              <a:rPr lang="en-US" sz="1200" dirty="0" smtClean="0">
                <a:latin typeface="+mn-lt"/>
              </a:rPr>
              <a:t>This variance is favorable, as the company paid $0.20 less per pound for each of the 83,000 pounds purchased.</a:t>
            </a:r>
          </a:p>
          <a:p>
            <a:endParaRPr lang="en-US" sz="1200" dirty="0" smtClean="0">
              <a:latin typeface="+mn-lt"/>
            </a:endParaRPr>
          </a:p>
          <a:p>
            <a:r>
              <a:rPr lang="en-US" sz="1200" dirty="0" smtClean="0">
                <a:latin typeface="+mn-lt"/>
              </a:rPr>
              <a:t>The standard quantity, 80,000 pounds, (10,000 units multiplied by 8 pounds per unit) multiplied by the standard price of $6.00 per pound, is a total standard cost of $480,000.</a:t>
            </a:r>
          </a:p>
          <a:p>
            <a:endParaRPr lang="en-US" sz="1200" dirty="0" smtClean="0">
              <a:latin typeface="+mn-lt"/>
            </a:endParaRPr>
          </a:p>
          <a:p>
            <a:r>
              <a:rPr lang="en-US" sz="1200" dirty="0" smtClean="0">
                <a:latin typeface="+mn-lt"/>
              </a:rPr>
              <a:t>The difference between the actual quantity at the standard price and the standard quantity at the standard price is the materials quantity variance.</a:t>
            </a:r>
          </a:p>
          <a:p>
            <a:endParaRPr lang="en-US" sz="1200" dirty="0" smtClean="0">
              <a:latin typeface="+mn-lt"/>
            </a:endParaRPr>
          </a:p>
          <a:p>
            <a:r>
              <a:rPr lang="en-US" sz="1200" dirty="0" smtClean="0">
                <a:latin typeface="+mn-lt"/>
              </a:rPr>
              <a:t>The difference is $18,000, and this variance is unfavorable, as the actual quantity used, 83,000 pounds, exceeded the standard quantity of 80,000 pounds.</a:t>
            </a:r>
          </a:p>
          <a:p>
            <a:endParaRPr lang="en-US" sz="1200" dirty="0" smtClean="0">
              <a:latin typeface="+mn-lt"/>
            </a:endParaRPr>
          </a:p>
          <a:p>
            <a:r>
              <a:rPr lang="en-US" sz="1200" dirty="0" smtClean="0">
                <a:latin typeface="+mn-lt"/>
              </a:rPr>
              <a:t>3,000 additional pounds at $6.00 per pound is an $18,000 unfavorable materials quantity variance.</a:t>
            </a:r>
          </a:p>
          <a:p>
            <a:endParaRPr lang="en-US" sz="1200" dirty="0" smtClean="0">
              <a:latin typeface="+mn-lt"/>
            </a:endParaRPr>
          </a:p>
          <a:p>
            <a:r>
              <a:rPr lang="en-US" sz="1200" dirty="0" smtClean="0">
                <a:latin typeface="+mn-lt"/>
              </a:rPr>
              <a:t>The total materials variance, the difference between the actual cost, $481,400, and the total standard cost, $480,000, is a $1,400 unfavorable total direct materials variance.</a:t>
            </a:r>
          </a:p>
          <a:p>
            <a:endParaRPr lang="en-US" sz="1200" dirty="0" smtClean="0">
              <a:latin typeface="+mn-lt"/>
            </a:endParaRPr>
          </a:p>
          <a:p>
            <a:r>
              <a:rPr lang="en-US" sz="1200" dirty="0" smtClean="0">
                <a:latin typeface="+mn-lt"/>
              </a:rPr>
              <a:t>Notice that when we combine the $16,600 favorable materials price variance with the $18,000 unfavorable materials quantity variance, the total variance is $1,400 unfavorable</a:t>
            </a:r>
            <a:r>
              <a:rPr lang="en-US" sz="1200" dirty="0" smtClean="0"/>
              <a:t>.</a:t>
            </a:r>
            <a:endParaRPr lang="en-US" sz="1200" baseline="0"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29</a:t>
            </a:fld>
            <a:endParaRPr lang="en-US" dirty="0"/>
          </a:p>
        </p:txBody>
      </p:sp>
    </p:spTree>
    <p:extLst>
      <p:ext uri="{BB962C8B-B14F-4D97-AF65-F5344CB8AC3E}">
        <p14:creationId xmlns:p14="http://schemas.microsoft.com/office/powerpoint/2010/main" val="56950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t>Managers use budgets to control operations and see that planned objectives are met.  Budget reports compare budgeted results to actual results.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r>
              <a:rPr lang="en-US" sz="1200" b="0" i="0" u="none" strike="noStrike" kern="1200" baseline="0" dirty="0" smtClean="0">
                <a:solidFill>
                  <a:schemeClr val="tx1"/>
                </a:solidFill>
                <a:latin typeface="+mn-lt"/>
                <a:ea typeface="+mn-ea"/>
                <a:cs typeface="+mn-cs"/>
              </a:rPr>
              <a:t>A </a:t>
            </a:r>
            <a:r>
              <a:rPr lang="en-US" sz="1200" b="0" i="1" u="none" strike="noStrike" kern="1200" baseline="0" dirty="0" smtClean="0">
                <a:solidFill>
                  <a:schemeClr val="tx1"/>
                </a:solidFill>
                <a:latin typeface="+mn-lt"/>
                <a:ea typeface="+mn-ea"/>
                <a:cs typeface="+mn-cs"/>
              </a:rPr>
              <a:t>master budget </a:t>
            </a:r>
            <a:r>
              <a:rPr lang="en-US" sz="1200" b="0" i="0" u="none" strike="noStrike" kern="1200" baseline="0" dirty="0" smtClean="0">
                <a:solidFill>
                  <a:schemeClr val="tx1"/>
                </a:solidFill>
                <a:latin typeface="+mn-lt"/>
                <a:ea typeface="+mn-ea"/>
                <a:cs typeface="+mn-cs"/>
              </a:rPr>
              <a:t>is based on a predicted level of activity, such as sales volume, for the budget period. In preparing a master budget, two alternative approaches can be used: </a:t>
            </a:r>
            <a:r>
              <a:rPr lang="en-US" sz="1200" b="0" i="1" u="none" strike="noStrike" kern="1200" baseline="0" dirty="0" smtClean="0">
                <a:solidFill>
                  <a:schemeClr val="tx1"/>
                </a:solidFill>
                <a:latin typeface="+mn-lt"/>
                <a:ea typeface="+mn-ea"/>
                <a:cs typeface="+mn-cs"/>
              </a:rPr>
              <a:t>fixed budgeting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smtClean="0">
                <a:solidFill>
                  <a:schemeClr val="tx1"/>
                </a:solidFill>
                <a:latin typeface="+mn-lt"/>
                <a:ea typeface="+mn-ea"/>
                <a:cs typeface="+mn-cs"/>
              </a:rPr>
              <a:t>flexible budgeting</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fixed budget, </a:t>
            </a:r>
            <a:r>
              <a:rPr lang="en-US" sz="1200" b="0" i="0" u="none" strike="noStrike" kern="1200" baseline="0" dirty="0" smtClean="0">
                <a:solidFill>
                  <a:schemeClr val="tx1"/>
                </a:solidFill>
                <a:latin typeface="+mn-lt"/>
                <a:ea typeface="+mn-ea"/>
                <a:cs typeface="+mn-cs"/>
              </a:rPr>
              <a:t>also called a </a:t>
            </a:r>
            <a:r>
              <a:rPr lang="en-US" sz="1200" b="0" i="1" u="none" strike="noStrike" kern="1200" baseline="0" dirty="0" smtClean="0">
                <a:solidFill>
                  <a:schemeClr val="tx1"/>
                </a:solidFill>
                <a:latin typeface="+mn-lt"/>
                <a:ea typeface="+mn-ea"/>
                <a:cs typeface="+mn-cs"/>
              </a:rPr>
              <a:t>static budget, </a:t>
            </a:r>
            <a:r>
              <a:rPr lang="en-US" sz="1200" b="0" i="0" u="none" strike="noStrike" kern="1200" baseline="0" dirty="0" smtClean="0">
                <a:solidFill>
                  <a:schemeClr val="tx1"/>
                </a:solidFill>
                <a:latin typeface="+mn-lt"/>
                <a:ea typeface="+mn-ea"/>
                <a:cs typeface="+mn-cs"/>
              </a:rPr>
              <a:t>is based on a single predicted amount of sales or other activity measure.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flexible budget, </a:t>
            </a:r>
            <a:r>
              <a:rPr lang="en-US" sz="1200" b="0" i="0" u="none" strike="noStrike" kern="1200" baseline="0" dirty="0" smtClean="0">
                <a:solidFill>
                  <a:schemeClr val="tx1"/>
                </a:solidFill>
                <a:latin typeface="+mn-lt"/>
                <a:ea typeface="+mn-ea"/>
                <a:cs typeface="+mn-cs"/>
              </a:rPr>
              <a:t>also called a </a:t>
            </a:r>
            <a:r>
              <a:rPr lang="en-US" sz="1200" b="0" i="1" u="none" strike="noStrike" kern="1200" baseline="0" dirty="0" smtClean="0">
                <a:solidFill>
                  <a:schemeClr val="tx1"/>
                </a:solidFill>
                <a:latin typeface="+mn-lt"/>
                <a:ea typeface="+mn-ea"/>
                <a:cs typeface="+mn-cs"/>
              </a:rPr>
              <a:t>variable budget, </a:t>
            </a:r>
            <a:r>
              <a:rPr lang="en-US" sz="1200" b="0" i="0" u="none" strike="noStrike" kern="1200" baseline="0" dirty="0" smtClean="0">
                <a:solidFill>
                  <a:schemeClr val="tx1"/>
                </a:solidFill>
                <a:latin typeface="+mn-lt"/>
                <a:ea typeface="+mn-ea"/>
                <a:cs typeface="+mn-cs"/>
              </a:rPr>
              <a:t>is based on several different amounts of sales.</a:t>
            </a:r>
            <a:endParaRPr lang="en-US" sz="1200" b="0" dirty="0" smtClean="0"/>
          </a:p>
          <a:p>
            <a:r>
              <a:rPr lang="en-US" altLang="en-US" dirty="0" smtClean="0"/>
              <a:t> </a:t>
            </a:r>
          </a:p>
        </p:txBody>
      </p:sp>
    </p:spTree>
    <p:extLst>
      <p:ext uri="{BB962C8B-B14F-4D97-AF65-F5344CB8AC3E}">
        <p14:creationId xmlns:p14="http://schemas.microsoft.com/office/powerpoint/2010/main" val="601970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Instead of price and quantity, for direct labor we use the terms rate and hours.  Also, instead of price and quantity variances, for labor, we use the terms rate and efficiency variances.  The underlying concepts are the same as we saw for material.  The standard rate is the amount we should pay per hour for the work performed.  Standard hours are the hours that should have been worked for the actual good output achieved.  Just as with material, we can reduce these relationships to mathematical equations.  For example, we can determine the labor rate variance by multiplying actual hours times the difference between the actual rate and the standard rate, and we can determine the labor efficiency variance by multiplying the standard rate times the difference between actual hours and standard hours.  </a:t>
            </a:r>
          </a:p>
          <a:p>
            <a:endParaRPr lang="en-US" altLang="en-US" dirty="0" smtClean="0"/>
          </a:p>
        </p:txBody>
      </p:sp>
    </p:spTree>
    <p:extLst>
      <p:ext uri="{BB962C8B-B14F-4D97-AF65-F5344CB8AC3E}">
        <p14:creationId xmlns:p14="http://schemas.microsoft.com/office/powerpoint/2010/main" val="1779288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During May, G-Max employees worked 3,400 hours to make the 3,500 club heads.   G-Max paid an average of $16.50 per hour to the employees for the 3,400 hours worked.  Use this information to compute the labor rate and efficiency variances before you go to the next slide. </a:t>
            </a:r>
          </a:p>
          <a:p>
            <a:endParaRPr lang="en-US" altLang="en-US" dirty="0" smtClean="0"/>
          </a:p>
        </p:txBody>
      </p:sp>
    </p:spTree>
    <p:extLst>
      <p:ext uri="{BB962C8B-B14F-4D97-AF65-F5344CB8AC3E}">
        <p14:creationId xmlns:p14="http://schemas.microsoft.com/office/powerpoint/2010/main" val="2182519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altLang="en-US" dirty="0" smtClean="0"/>
              <a:t>The total actual wages paid for 3,400 hours were $56,100.  Since the standard rate was $16.00 per hour, G-Max should have paid only $54,400 for 3,400 hours.  The difference between $56,100 and $54,400 is the $1,700 unfavorable rate variance.  G-Max employees actually worked 3,400 hours; 100 hours less than the standard of 3,500 hours.  Working 100 hours less than allowed by the standard for labor time resulted in the $1,600 favorable efficiency variance.</a:t>
            </a:r>
          </a:p>
          <a:p>
            <a:pPr defTabSz="939363">
              <a:defRPr/>
            </a:pPr>
            <a:endParaRPr lang="en-US" altLang="en-US" dirty="0" smtClean="0"/>
          </a:p>
          <a:p>
            <a:r>
              <a:rPr lang="en-US" altLang="en-US" dirty="0" smtClean="0"/>
              <a:t>The unfavorable rate variance of $1,700 minus the favorable efficiency variance of $1,600,</a:t>
            </a:r>
            <a:r>
              <a:rPr lang="en-US" altLang="en-US" baseline="0" dirty="0" smtClean="0"/>
              <a:t> we get a total unfavorable direct labor variance of $100.</a:t>
            </a:r>
            <a:endParaRPr lang="en-US" altLang="en-US" dirty="0" smtClean="0"/>
          </a:p>
        </p:txBody>
      </p:sp>
    </p:spTree>
    <p:extLst>
      <p:ext uri="{BB962C8B-B14F-4D97-AF65-F5344CB8AC3E}">
        <p14:creationId xmlns:p14="http://schemas.microsoft.com/office/powerpoint/2010/main" val="1671399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One possible explanation for G-Max’s unfavorable rate variance is that the production manager</a:t>
            </a:r>
            <a:r>
              <a:rPr lang="en-US" altLang="en-US" baseline="0" dirty="0" smtClean="0"/>
              <a:t> </a:t>
            </a:r>
            <a:r>
              <a:rPr lang="en-US" altLang="en-US" dirty="0" smtClean="0"/>
              <a:t>used highly paid, skilled workers to perform tasks that only required unskilled workers.  We pay a higher rate for the same number of hours using workers with higher skills than required for the work. </a:t>
            </a:r>
            <a:r>
              <a:rPr lang="en-US" dirty="0" smtClean="0"/>
              <a:t>As a result, fewer labor hours might be required for the work, but the wage rate paid these workers is higher than standard because of their greater skills.  </a:t>
            </a:r>
          </a:p>
          <a:p>
            <a:endParaRPr lang="en-US" altLang="en-US" dirty="0" smtClean="0"/>
          </a:p>
          <a:p>
            <a:endParaRPr lang="en-US" altLang="en-US" dirty="0" smtClean="0"/>
          </a:p>
        </p:txBody>
      </p:sp>
    </p:spTree>
    <p:extLst>
      <p:ext uri="{BB962C8B-B14F-4D97-AF65-F5344CB8AC3E}">
        <p14:creationId xmlns:p14="http://schemas.microsoft.com/office/powerpoint/2010/main" val="1554734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Other explanations for direct labor variances are possible.  Lower-quality materials, poor employee training or supervision, equipment breakdowns, and idle workers due to reduced demand for the company’s products could lead to unfavorable direct labor efficiency variances.  </a:t>
            </a:r>
          </a:p>
          <a:p>
            <a:endParaRPr lang="en-US" altLang="en-US" dirty="0" smtClean="0"/>
          </a:p>
          <a:p>
            <a:r>
              <a:rPr lang="en-US" altLang="en-US" dirty="0" smtClean="0"/>
              <a:t>Now that we have mastered material and labor variances, we can apply the same concepts to overhead.</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228890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dirty="0" smtClean="0">
                <a:latin typeface="+mn-lt"/>
              </a:rPr>
              <a:t>The following information is available for York Company.</a:t>
            </a:r>
          </a:p>
          <a:p>
            <a:endParaRPr lang="en-US" sz="1200" dirty="0" smtClean="0">
              <a:latin typeface="+mn-lt"/>
            </a:endParaRPr>
          </a:p>
          <a:p>
            <a:r>
              <a:rPr lang="en-US" sz="1200" dirty="0" smtClean="0">
                <a:latin typeface="+mn-lt"/>
              </a:rPr>
              <a:t>Compute the direct labor rate and efficiency variances.  Variance analysis identifies the reasons for the differences between total actual cost and total standard cost.</a:t>
            </a:r>
          </a:p>
          <a:p>
            <a:endParaRPr lang="en-US" sz="1200" dirty="0" smtClean="0">
              <a:latin typeface="+mn-lt"/>
            </a:endParaRPr>
          </a:p>
          <a:p>
            <a:r>
              <a:rPr lang="en-US" sz="1200" dirty="0" smtClean="0">
                <a:latin typeface="+mn-lt"/>
              </a:rPr>
              <a:t>The actual cost is calculated by multiplying the actual number of direct labor hours by the actual rate. The standard cost is equal to the standard number of direct labor hours multiplied by the standard rate.</a:t>
            </a:r>
          </a:p>
          <a:p>
            <a:endParaRPr lang="en-US" sz="1200" dirty="0" smtClean="0">
              <a:latin typeface="+mn-lt"/>
            </a:endParaRPr>
          </a:p>
          <a:p>
            <a:r>
              <a:rPr lang="en-US" sz="1200" dirty="0" smtClean="0">
                <a:latin typeface="+mn-lt"/>
              </a:rPr>
              <a:t>And, in between these two values, we standardize the rate first.</a:t>
            </a:r>
          </a:p>
          <a:p>
            <a:endParaRPr lang="en-US" sz="1200" dirty="0" smtClean="0">
              <a:latin typeface="+mn-lt"/>
            </a:endParaRPr>
          </a:p>
          <a:p>
            <a:r>
              <a:rPr lang="en-US" sz="1200" dirty="0" smtClean="0">
                <a:latin typeface="+mn-lt"/>
              </a:rPr>
              <a:t>The actual number of direct labor hours is 6,250 hours.  The actual rate is $13.10 per hour.</a:t>
            </a:r>
          </a:p>
          <a:p>
            <a:endParaRPr lang="en-US" sz="1200" dirty="0" smtClean="0">
              <a:latin typeface="+mn-lt"/>
            </a:endParaRPr>
          </a:p>
          <a:p>
            <a:r>
              <a:rPr lang="en-US" sz="1200" dirty="0" smtClean="0">
                <a:latin typeface="+mn-lt"/>
              </a:rPr>
              <a:t>The total actual cost of direct labor is the $81,875.  </a:t>
            </a:r>
          </a:p>
          <a:p>
            <a:r>
              <a:rPr lang="en-US" sz="1200" dirty="0" smtClean="0">
                <a:latin typeface="+mn-lt"/>
              </a:rPr>
              <a:t>If we multiply the actual number of hours, 6,250, by the standard rate of $13.00 per hour the total is $81,250.</a:t>
            </a:r>
          </a:p>
          <a:p>
            <a:endParaRPr lang="en-US" sz="1200" dirty="0" smtClean="0">
              <a:latin typeface="+mn-lt"/>
            </a:endParaRPr>
          </a:p>
          <a:p>
            <a:r>
              <a:rPr lang="en-US" sz="1200" dirty="0" smtClean="0">
                <a:latin typeface="+mn-lt"/>
              </a:rPr>
              <a:t>The difference between these two values is the direct labor rate variance, a $625 unfavorable variance,</a:t>
            </a:r>
            <a:r>
              <a:rPr lang="en-US" sz="1200" baseline="0" dirty="0" smtClean="0">
                <a:latin typeface="+mn-lt"/>
              </a:rPr>
              <a:t> </a:t>
            </a:r>
            <a:r>
              <a:rPr lang="en-US" sz="1200" dirty="0" smtClean="0">
                <a:latin typeface="+mn-lt"/>
              </a:rPr>
              <a:t>as the company paid $0.10 per hour more for each of the 6,250 direct labor hours.</a:t>
            </a:r>
          </a:p>
          <a:p>
            <a:endParaRPr lang="en-US" sz="1200" dirty="0" smtClean="0">
              <a:latin typeface="+mn-lt"/>
            </a:endParaRPr>
          </a:p>
          <a:p>
            <a:r>
              <a:rPr lang="en-US" sz="1200" dirty="0" smtClean="0">
                <a:latin typeface="+mn-lt"/>
              </a:rPr>
              <a:t>The standard number of direct labor hours is calculated based on the number of units produced.</a:t>
            </a:r>
          </a:p>
          <a:p>
            <a:endParaRPr lang="en-US" sz="1200" dirty="0" smtClean="0">
              <a:latin typeface="+mn-lt"/>
            </a:endParaRPr>
          </a:p>
          <a:p>
            <a:r>
              <a:rPr lang="en-US" sz="1200" dirty="0" smtClean="0">
                <a:latin typeface="+mn-lt"/>
              </a:rPr>
              <a:t>Each of the 2,500 units produced should have required exactly 2 hours of direct labor, a total of 5,000 standard direct labor hours.</a:t>
            </a:r>
          </a:p>
          <a:p>
            <a:endParaRPr lang="en-US" sz="1200" dirty="0" smtClean="0">
              <a:latin typeface="+mn-lt"/>
            </a:endParaRPr>
          </a:p>
          <a:p>
            <a:r>
              <a:rPr lang="en-US" sz="1200" dirty="0" smtClean="0">
                <a:latin typeface="+mn-lt"/>
              </a:rPr>
              <a:t>When we multiply the standard hours, 5,000, by the standard rate, $13.00 per hour, the total standard cost of direct labor is $65,000.</a:t>
            </a:r>
          </a:p>
          <a:p>
            <a:endParaRPr lang="en-US" sz="1200" dirty="0" smtClean="0">
              <a:latin typeface="+mn-lt"/>
            </a:endParaRPr>
          </a:p>
          <a:p>
            <a:r>
              <a:rPr lang="en-US" sz="1200" dirty="0" smtClean="0">
                <a:latin typeface="+mn-lt"/>
              </a:rPr>
              <a:t>The difference between the actual quantity at the standard rate and the standard quantity at the standard rate is the labor efficiency variance.  In this case, it's a $16,250 unfavorable variance,</a:t>
            </a:r>
            <a:r>
              <a:rPr lang="en-US" sz="1200" baseline="0" dirty="0" smtClean="0">
                <a:latin typeface="+mn-lt"/>
              </a:rPr>
              <a:t> </a:t>
            </a:r>
            <a:r>
              <a:rPr lang="en-US" sz="1200" dirty="0" smtClean="0">
                <a:latin typeface="+mn-lt"/>
              </a:rPr>
              <a:t>as the company used 1,250 more direct labor hours than was budgeted.</a:t>
            </a:r>
          </a:p>
          <a:p>
            <a:endParaRPr lang="en-US" sz="1200" dirty="0" smtClean="0">
              <a:latin typeface="+mn-lt"/>
            </a:endParaRPr>
          </a:p>
          <a:p>
            <a:r>
              <a:rPr lang="en-US" sz="1200" dirty="0" smtClean="0">
                <a:latin typeface="+mn-lt"/>
              </a:rPr>
              <a:t>1,250 additional hours at $13.00 per hour explains the $16,250 unfavorable efficiency variance.</a:t>
            </a:r>
          </a:p>
          <a:p>
            <a:endParaRPr lang="en-US" sz="1200" dirty="0" smtClean="0">
              <a:latin typeface="+mn-lt"/>
            </a:endParaRPr>
          </a:p>
          <a:p>
            <a:r>
              <a:rPr lang="en-US" sz="1200" dirty="0" smtClean="0">
                <a:latin typeface="+mn-lt"/>
              </a:rPr>
              <a:t>The total direct labor variance is $16,875 unfavorable; the $81,875 actual cost minus the $65,000 standard cost.</a:t>
            </a:r>
          </a:p>
          <a:p>
            <a:endParaRPr lang="en-US" sz="1200" dirty="0" smtClean="0">
              <a:latin typeface="+mn-lt"/>
            </a:endParaRPr>
          </a:p>
          <a:p>
            <a:r>
              <a:rPr lang="en-US" sz="1200" dirty="0" smtClean="0">
                <a:latin typeface="+mn-lt"/>
              </a:rPr>
              <a:t>Notice that when we combine the $625 unfavorable labor rate variance with the $16,250 unfavorable labor efficiency variance, it explains the $16,875 unfavorable total direct labor variance.</a:t>
            </a:r>
            <a:endParaRPr lang="en-US" sz="1200" baseline="0" dirty="0" smtClean="0">
              <a:latin typeface="+mn-lt"/>
            </a:endParaRPr>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35</a:t>
            </a:fld>
            <a:endParaRPr lang="en-US" dirty="0"/>
          </a:p>
        </p:txBody>
      </p:sp>
    </p:spTree>
    <p:extLst>
      <p:ext uri="{BB962C8B-B14F-4D97-AF65-F5344CB8AC3E}">
        <p14:creationId xmlns:p14="http://schemas.microsoft.com/office/powerpoint/2010/main" val="1653131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Recall from our work in previous chapters that the predetermined overhead rate is calculated by dividing estimated overhead costs for the operating  period by the estimated activity for the operating period.  We then use the predetermined overhead rate to assign overhead costs to products as they are manufactured.</a:t>
            </a:r>
          </a:p>
        </p:txBody>
      </p:sp>
    </p:spTree>
    <p:extLst>
      <p:ext uri="{BB962C8B-B14F-4D97-AF65-F5344CB8AC3E}">
        <p14:creationId xmlns:p14="http://schemas.microsoft.com/office/powerpoint/2010/main" val="1893953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smtClean="0"/>
              <a:t>Standard overhead costs are the overhead amounts expected to occur at a certain activity level. O</a:t>
            </a:r>
            <a:r>
              <a:rPr lang="en-US" dirty="0" smtClean="0"/>
              <a:t>verhead includes fixed costs and variable costs. This requires management to classify overhead costs as fixed or variable (within a relevant range), and to develop a flexible budget for overhead costs. </a:t>
            </a:r>
            <a:r>
              <a:rPr lang="en-US" altLang="en-US" dirty="0" smtClean="0"/>
              <a:t>The predetermined overhead rate contains both fixed and variable components of overhead.  The variable overhead rate will be the same for all levels of activity.  However, the fixed portion of the overhead rate will differ depending on the activity level used in the denominator of the predetermined overhead rate computation.</a:t>
            </a:r>
          </a:p>
          <a:p>
            <a:endParaRPr lang="en-US" altLang="en-US" dirty="0" smtClean="0"/>
          </a:p>
          <a:p>
            <a:r>
              <a:rPr lang="en-US" altLang="en-US" dirty="0" smtClean="0">
                <a:cs typeface="Arial" charset="0"/>
              </a:rPr>
              <a:t>To allocate overhead costs to products or services, management needs to establish standard overhead cost rate using a three-step process:</a:t>
            </a:r>
          </a:p>
          <a:p>
            <a:r>
              <a:rPr lang="en-US" altLang="en-US" dirty="0" smtClean="0">
                <a:cs typeface="Arial" charset="0"/>
              </a:rPr>
              <a:t>Step 1: Determine an Allocation Base</a:t>
            </a:r>
            <a:r>
              <a:rPr lang="en-US" altLang="en-US" baseline="0" dirty="0" smtClean="0">
                <a:cs typeface="Arial" charset="0"/>
              </a:rPr>
              <a:t> – some measure of input that management believes is related to overhead costs. Labor hours is a common allocation base and is what G-Max uses.</a:t>
            </a:r>
          </a:p>
          <a:p>
            <a:r>
              <a:rPr lang="en-US" altLang="en-US" baseline="0" dirty="0" smtClean="0">
                <a:cs typeface="Arial" charset="0"/>
              </a:rPr>
              <a:t>Step 2: Choose a Predicted Activity Level  - management considers many factors but rarely will set this at 100% of capacity.</a:t>
            </a:r>
          </a:p>
          <a:p>
            <a:r>
              <a:rPr lang="en-US" altLang="en-US" baseline="0" dirty="0" smtClean="0">
                <a:cs typeface="Arial" charset="0"/>
              </a:rPr>
              <a:t>Step 3: Compute the Standard Overhead Rate = total overhead cost at predicted activity level divided by total direct labor hours at predicted activity level.</a:t>
            </a:r>
            <a:endParaRPr lang="en-US" altLang="en-US" dirty="0" smtClean="0"/>
          </a:p>
          <a:p>
            <a:endParaRPr lang="en-US" altLang="en-US" dirty="0" smtClean="0"/>
          </a:p>
        </p:txBody>
      </p:sp>
    </p:spTree>
    <p:extLst>
      <p:ext uri="{BB962C8B-B14F-4D97-AF65-F5344CB8AC3E}">
        <p14:creationId xmlns:p14="http://schemas.microsoft.com/office/powerpoint/2010/main" val="2478049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Here we see flexible budgets for overhead prepared at several levels of activity.  The activity levels are expressed as a percentage of capacity.  Notice that the variable overhead rate is $1.00 per unit for all levels of activity.  Multiplying the $1.00 variable overhead rate times the number of units at each production level results in the flexible budget for variable overhead.  For example, when G-Max is operating at 70% of capacity or the 3,500 unit level of activity, the variable overhead budget is $3,500, computed by multiplying $1.00 per unit times 3,500 units. The fixed portion of the overhead budget is unchanged at $4,000 for all levels of activity.  Including the fixed overhead in the computation of the predetermined overhead rate results in a declining unit cost for overhead, from $2.14 per hour at the 3,500 unit level of activity to $1.80 per hour at the 100% of capacity activity level or 5,000 units.</a:t>
            </a:r>
          </a:p>
          <a:p>
            <a:endParaRPr lang="en-US" altLang="en-US" dirty="0" smtClean="0"/>
          </a:p>
          <a:p>
            <a:r>
              <a:rPr lang="en-US" altLang="en-US" dirty="0" smtClean="0"/>
              <a:t>Because the predetermined overhead rate is different at each level of activity, G-Max must select an activity level for its predetermined overhead rate.  In this case, G-Max selected 4,000 units.  At 4,000 units of activity, the predetermined overhead rate is $2.00 per hour, made up of $1.00 per hour variable overhead rate, and $1.00 per hour fixed overhead rate.  Choosing any other level of activity would have resulted in the same variable overhead rate, but a different fixed overhead rate. </a:t>
            </a:r>
          </a:p>
          <a:p>
            <a:endParaRPr lang="en-US" altLang="en-US" dirty="0" smtClean="0"/>
          </a:p>
          <a:p>
            <a:r>
              <a:rPr lang="en-US" altLang="en-US" dirty="0" smtClean="0"/>
              <a:t>We now have the fixed and variable overhead rates for G-Max.  Next, we can use these overhead rates in a standard cost system to calculate overhead variances.</a:t>
            </a:r>
          </a:p>
        </p:txBody>
      </p:sp>
    </p:spTree>
    <p:extLst>
      <p:ext uri="{BB962C8B-B14F-4D97-AF65-F5344CB8AC3E}">
        <p14:creationId xmlns:p14="http://schemas.microsoft.com/office/powerpoint/2010/main" val="380118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smtClean="0"/>
              <a:t>SolCel’s</a:t>
            </a:r>
            <a:r>
              <a:rPr lang="en-US" altLang="en-US" dirty="0" smtClean="0"/>
              <a:t> fixed budget was prepared for January at an expected sales level of 10,000 units.  However, </a:t>
            </a:r>
            <a:r>
              <a:rPr lang="en-US" altLang="en-US" dirty="0" err="1" smtClean="0"/>
              <a:t>SolCel</a:t>
            </a:r>
            <a:r>
              <a:rPr lang="en-US" altLang="en-US" dirty="0" smtClean="0"/>
              <a:t> actually sold 12,000 units during the month.  All of the expense variances are unfavorable because actual expenses are greater than budgeted expenses.</a:t>
            </a:r>
          </a:p>
          <a:p>
            <a:endParaRPr lang="en-US" altLang="en-US" dirty="0" smtClean="0"/>
          </a:p>
          <a:p>
            <a:r>
              <a:rPr lang="en-US" altLang="en-US" dirty="0" smtClean="0"/>
              <a:t>As a result of the increase in sales from 10,000 units to 12,000 units, variances for sales and income are favorable.</a:t>
            </a:r>
          </a:p>
          <a:p>
            <a:endParaRPr lang="en-US" altLang="en-US" dirty="0" smtClean="0"/>
          </a:p>
          <a:p>
            <a:r>
              <a:rPr lang="en-US" altLang="en-US" dirty="0" smtClean="0"/>
              <a:t>Since the cost variances are unfavorable, has </a:t>
            </a:r>
            <a:r>
              <a:rPr lang="en-US" altLang="en-US" dirty="0" err="1" smtClean="0"/>
              <a:t>SolCel</a:t>
            </a:r>
            <a:r>
              <a:rPr lang="en-US" altLang="en-US" dirty="0" smtClean="0"/>
              <a:t> done a poor job controlling costs?  But wait, if sales volume is greater than expected, shouldn’t we expect </a:t>
            </a:r>
            <a:r>
              <a:rPr lang="en-US" altLang="en-US" dirty="0" err="1" smtClean="0"/>
              <a:t>SolCel’s</a:t>
            </a:r>
            <a:r>
              <a:rPr lang="en-US" altLang="en-US" dirty="0" smtClean="0"/>
              <a:t> costs to be higher?  If so, what portion of the higher costs is due to activity and what portion is due to poor cost control? </a:t>
            </a:r>
          </a:p>
          <a:p>
            <a:endParaRPr lang="en-US" altLang="en-US" dirty="0" smtClean="0"/>
          </a:p>
          <a:p>
            <a:r>
              <a:rPr lang="en-US" altLang="en-US" dirty="0" smtClean="0"/>
              <a:t>The question is really difficult to answer using a fixed budget. The sales level was higher than the budgeted level, so it follows that variable expenses should be higher to support the higher level of sales.  We actually don’t have a grip on cost control.  One of the ways we can answer the question about the effectiveness of cost control is to use flexible budgeting. We will prepare a budget at the actual level of activity.  In other words, we will flex </a:t>
            </a:r>
            <a:r>
              <a:rPr lang="en-US" altLang="en-US" dirty="0" err="1" smtClean="0"/>
              <a:t>SolCel’s</a:t>
            </a:r>
            <a:r>
              <a:rPr lang="en-US" altLang="en-US" dirty="0" smtClean="0"/>
              <a:t> fixed budget up to the actual level of sales.</a:t>
            </a:r>
          </a:p>
        </p:txBody>
      </p:sp>
    </p:spTree>
    <p:extLst>
      <p:ext uri="{BB962C8B-B14F-4D97-AF65-F5344CB8AC3E}">
        <p14:creationId xmlns:p14="http://schemas.microsoft.com/office/powerpoint/2010/main" val="1690517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smtClean="0">
                <a:solidFill>
                  <a:schemeClr val="tx1"/>
                </a:solidFill>
                <a:effectLst/>
                <a:latin typeface="+mn-lt"/>
                <a:ea typeface="+mn-ea"/>
                <a:cs typeface="+mn-cs"/>
              </a:rPr>
              <a:t>Applying Standard Overhead Cost:</a:t>
            </a:r>
          </a:p>
          <a:p>
            <a:r>
              <a:rPr lang="en-US" sz="1200" b="1" kern="1200" dirty="0" smtClean="0">
                <a:solidFill>
                  <a:schemeClr val="tx1"/>
                </a:solidFill>
                <a:effectLst/>
                <a:latin typeface="+mn-lt"/>
                <a:ea typeface="+mn-ea"/>
                <a:cs typeface="+mn-cs"/>
              </a:rPr>
              <a:t>Standard overhead applied =   Actual       x  Standard amount of    x  Standard overhead rate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production       allocation base               (at predicted activity level)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standard overhead applied is based on the standard amount of the allocation base that </a:t>
            </a:r>
            <a:r>
              <a:rPr lang="en-US" sz="1200" i="1" kern="1200" dirty="0" smtClean="0">
                <a:solidFill>
                  <a:schemeClr val="tx1"/>
                </a:solidFill>
                <a:effectLst/>
                <a:latin typeface="+mn-lt"/>
                <a:ea typeface="+mn-ea"/>
                <a:cs typeface="+mn-cs"/>
              </a:rPr>
              <a:t>should have been used</a:t>
            </a:r>
            <a:r>
              <a:rPr lang="en-US" sz="1200" kern="1200" dirty="0" smtClean="0">
                <a:solidFill>
                  <a:schemeClr val="tx1"/>
                </a:solidFill>
                <a:effectLst/>
                <a:latin typeface="+mn-lt"/>
                <a:ea typeface="+mn-ea"/>
                <a:cs typeface="+mn-cs"/>
              </a:rPr>
              <a:t>, based on the actual production.  This standard activity amount is then multiplied by the predetermined standard overhead rate (at the predicted activity level).  For G-Max, standard overhead applied is computed as:</a:t>
            </a:r>
          </a:p>
          <a:p>
            <a:r>
              <a:rPr lang="en-US" sz="1200" b="1" kern="1200" dirty="0" smtClean="0">
                <a:solidFill>
                  <a:schemeClr val="tx1"/>
                </a:solidFill>
                <a:effectLst/>
                <a:latin typeface="+mn-lt"/>
                <a:ea typeface="+mn-ea"/>
                <a:cs typeface="+mn-cs"/>
              </a:rPr>
              <a:t>Standard overhead applied =   3,500 units x 1 Direct labor hour per unit x $2.00 per DLH = $7,000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G-Max produced 3,500 units during the month, which should have used 3,500 direct labor hours.  At G-Max’s predicted capacity level of 80%, the standard overhead rate was $2.00 per direct labor hour.  So, the standard overhead applied is $7,000 as computed above.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Actual overhead incurred might differ from the standard overhead applied for the period, and management again will use </a:t>
            </a:r>
            <a:r>
              <a:rPr lang="en-US" sz="1200" i="1" kern="1200" dirty="0" smtClean="0">
                <a:solidFill>
                  <a:schemeClr val="tx1"/>
                </a:solidFill>
                <a:effectLst/>
                <a:latin typeface="+mn-lt"/>
                <a:ea typeface="+mn-ea"/>
                <a:cs typeface="+mn-cs"/>
              </a:rPr>
              <a:t>variance analysis</a:t>
            </a:r>
            <a:r>
              <a:rPr lang="en-US" sz="1200" kern="1200" dirty="0" smtClean="0">
                <a:solidFill>
                  <a:schemeClr val="tx1"/>
                </a:solidFill>
                <a:effectLst/>
                <a:latin typeface="+mn-lt"/>
                <a:ea typeface="+mn-ea"/>
                <a:cs typeface="+mn-cs"/>
              </a:rPr>
              <a:t>.  The difference between the standard amount of overhead cost applied and the total actual overhead incurred is the </a:t>
            </a:r>
            <a:r>
              <a:rPr lang="en-US" sz="1200" b="1" kern="1200" dirty="0" smtClean="0">
                <a:solidFill>
                  <a:schemeClr val="tx1"/>
                </a:solidFill>
                <a:effectLst/>
                <a:latin typeface="+mn-lt"/>
                <a:ea typeface="+mn-ea"/>
                <a:cs typeface="+mn-cs"/>
              </a:rPr>
              <a:t>overhead cost variance</a:t>
            </a:r>
            <a:r>
              <a:rPr lang="en-US" sz="1200" kern="1200" dirty="0" smtClean="0">
                <a:solidFill>
                  <a:schemeClr val="tx1"/>
                </a:solidFill>
                <a:effectLst/>
                <a:latin typeface="+mn-lt"/>
                <a:ea typeface="+mn-ea"/>
                <a:cs typeface="+mn-cs"/>
              </a:rPr>
              <a:t> (total overhead variance), shown on</a:t>
            </a:r>
            <a:r>
              <a:rPr lang="en-US" sz="1200" kern="1200" baseline="0" dirty="0" smtClean="0">
                <a:solidFill>
                  <a:schemeClr val="tx1"/>
                </a:solidFill>
                <a:effectLst/>
                <a:latin typeface="+mn-lt"/>
                <a:ea typeface="+mn-ea"/>
                <a:cs typeface="+mn-cs"/>
              </a:rPr>
              <a:t> this slide</a:t>
            </a:r>
            <a:r>
              <a:rPr lang="en-US" sz="1200" kern="1200" dirty="0" smtClean="0">
                <a:solidFill>
                  <a:schemeClr val="tx1"/>
                </a:solidFill>
                <a:effectLst/>
                <a:latin typeface="+mn-lt"/>
                <a:ea typeface="+mn-ea"/>
                <a:cs typeface="+mn-cs"/>
              </a:rPr>
              <a:t>.  </a:t>
            </a:r>
          </a:p>
          <a:p>
            <a:endParaRPr lang="en-US" altLang="en-US" dirty="0" smtClean="0"/>
          </a:p>
        </p:txBody>
      </p:sp>
    </p:spTree>
    <p:extLst>
      <p:ext uri="{BB962C8B-B14F-4D97-AF65-F5344CB8AC3E}">
        <p14:creationId xmlns:p14="http://schemas.microsoft.com/office/powerpoint/2010/main" val="1889276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standard costs are used, the cost accounting system applies overhead to the good units produced using the predetermined standard overhead rate. At period-end, the difference between the total overhead cost applied to products and the total overhead cost actually incurred is called an overhead cost variance (total overhead variance).</a:t>
            </a:r>
          </a:p>
          <a:p>
            <a:endParaRPr lang="en-US" altLang="en-US" dirty="0" smtClean="0"/>
          </a:p>
          <a:p>
            <a:r>
              <a:rPr lang="en-US" altLang="en-US" dirty="0" smtClean="0"/>
              <a:t>The standard overhead applied is based on the standard number of hours that should have been used, based on the actual production, and the predetermined overhead rate.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To illustrate, G-Max’s actual overhead cost incurred in the month (found in other cost reports) is $7,650.  Using the formula in Exhibit 23.14, G-Max’s total overhead variance is $650, computed as: Actual total overhead (given) of $7,650 minus Standard overhead applied (3,500 DLH x $2.00 per DLH) of $7,000 = Total overhead variance (unfavorable) of $650.</a:t>
            </a:r>
          </a:p>
          <a:p>
            <a:endParaRPr lang="en-US" altLang="en-US" dirty="0" smtClean="0"/>
          </a:p>
          <a:p>
            <a:endParaRPr lang="en-US" altLang="en-US" dirty="0" smtClean="0"/>
          </a:p>
          <a:p>
            <a:r>
              <a:rPr lang="en-US" altLang="en-US" dirty="0" smtClean="0"/>
              <a:t>To help identify factors causing the overhead cost variance, managers analyze this variance separately for controllable and volume variances. The results provide information useful for taking strategic actions to improve company performance.</a:t>
            </a:r>
          </a:p>
        </p:txBody>
      </p:sp>
    </p:spTree>
    <p:extLst>
      <p:ext uri="{BB962C8B-B14F-4D97-AF65-F5344CB8AC3E}">
        <p14:creationId xmlns:p14="http://schemas.microsoft.com/office/powerpoint/2010/main" val="309162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help identify factors causing the overhead cost variance, managers analyze this variance separately for overhead volume and overhead controllable variances.  </a:t>
            </a:r>
          </a:p>
          <a:p>
            <a:endParaRPr lang="en-US" altLang="en-US" dirty="0" smtClean="0"/>
          </a:p>
          <a:p>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volume variance</a:t>
            </a:r>
            <a:r>
              <a:rPr lang="en-US" sz="1200" kern="1200" dirty="0" smtClean="0">
                <a:solidFill>
                  <a:schemeClr val="tx1"/>
                </a:solidFill>
                <a:effectLst/>
                <a:latin typeface="+mn-lt"/>
                <a:ea typeface="+mn-ea"/>
                <a:cs typeface="+mn-cs"/>
              </a:rPr>
              <a:t> occurs when the company operates at a different capacity level than was predicted.  </a:t>
            </a:r>
            <a:endParaRPr lang="en-US" altLang="en-US" dirty="0" smtClean="0"/>
          </a:p>
        </p:txBody>
      </p:sp>
    </p:spTree>
    <p:extLst>
      <p:ext uri="{BB962C8B-B14F-4D97-AF65-F5344CB8AC3E}">
        <p14:creationId xmlns:p14="http://schemas.microsoft.com/office/powerpoint/2010/main" val="3653159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kern="1200" dirty="0" smtClean="0">
                <a:solidFill>
                  <a:schemeClr val="tx1"/>
                </a:solidFill>
                <a:effectLst/>
                <a:latin typeface="+mn-lt"/>
                <a:ea typeface="+mn-ea"/>
                <a:cs typeface="+mn-cs"/>
              </a:rPr>
              <a:t>G-Max predicted it would manufacture 4,000 units, but it only manufactured 3,500 units.  Whenever a company operates at a capacity level different from what it expected, a volume variance will exist.  The volume variance is usually considered outside the control of the production manager, as it depends mainly on customer demand for the company’s products.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volume variance is based solely on </a:t>
            </a:r>
            <a:r>
              <a:rPr lang="en-US" sz="1200" i="1" kern="1200" dirty="0" smtClean="0">
                <a:solidFill>
                  <a:schemeClr val="tx1"/>
                </a:solidFill>
                <a:effectLst/>
                <a:latin typeface="+mn-lt"/>
                <a:ea typeface="+mn-ea"/>
                <a:cs typeface="+mn-cs"/>
              </a:rPr>
              <a:t>fixed </a:t>
            </a:r>
            <a:r>
              <a:rPr lang="en-US" sz="1200" kern="1200" dirty="0" smtClean="0">
                <a:solidFill>
                  <a:schemeClr val="tx1"/>
                </a:solidFill>
                <a:effectLst/>
                <a:latin typeface="+mn-lt"/>
                <a:ea typeface="+mn-ea"/>
                <a:cs typeface="+mn-cs"/>
              </a:rPr>
              <a:t>overhead.  Recall that G-Max’s standard </a:t>
            </a:r>
            <a:r>
              <a:rPr lang="en-US" sz="1200" i="1" kern="1200" dirty="0" smtClean="0">
                <a:solidFill>
                  <a:schemeClr val="tx1"/>
                </a:solidFill>
                <a:effectLst/>
                <a:latin typeface="+mn-lt"/>
                <a:ea typeface="+mn-ea"/>
                <a:cs typeface="+mn-cs"/>
              </a:rPr>
              <a:t>fixed</a:t>
            </a:r>
            <a:r>
              <a:rPr lang="en-US" sz="1200" kern="1200" dirty="0" smtClean="0">
                <a:solidFill>
                  <a:schemeClr val="tx1"/>
                </a:solidFill>
                <a:effectLst/>
                <a:latin typeface="+mn-lt"/>
                <a:ea typeface="+mn-ea"/>
                <a:cs typeface="+mn-cs"/>
              </a:rPr>
              <a:t> overhead rate at the predicted capacity level of 4,000 units was $1 per direct labor hour.  The volume variance is computed as:  </a:t>
            </a:r>
          </a:p>
          <a:p>
            <a:r>
              <a:rPr lang="en-US" altLang="en-US" sz="1200" kern="1200" dirty="0" smtClean="0">
                <a:solidFill>
                  <a:schemeClr val="tx1"/>
                </a:solidFill>
                <a:effectLst/>
                <a:latin typeface="+mn-lt"/>
                <a:ea typeface="+mn-ea"/>
                <a:cs typeface="+mn-cs"/>
              </a:rPr>
              <a:t>Budgeted fixed overhead (at predicted capacity) $4,000 – Applied fixed overhead (3,500</a:t>
            </a:r>
            <a:r>
              <a:rPr lang="en-US" altLang="en-US" sz="1200" kern="1200" baseline="0" dirty="0" smtClean="0">
                <a:solidFill>
                  <a:schemeClr val="tx1"/>
                </a:solidFill>
                <a:effectLst/>
                <a:latin typeface="+mn-lt"/>
                <a:ea typeface="+mn-ea"/>
                <a:cs typeface="+mn-cs"/>
              </a:rPr>
              <a:t> DLH x $1.00 per DLH) $3,500 = Volume variance (unfavorable) $500.</a:t>
            </a:r>
          </a:p>
          <a:p>
            <a:endParaRPr lang="en-US" alt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volume variance is unfavorable, since G-Max made fewer units than it expected.  With a total overhead variance of $650 (unfavorable) and a volume variance of $500 (unfavorable), the controllable overhead variance can be computed as:</a:t>
            </a:r>
          </a:p>
          <a:p>
            <a:r>
              <a:rPr lang="en-US" sz="1200" b="1" kern="1200" dirty="0" smtClean="0">
                <a:solidFill>
                  <a:schemeClr val="tx1"/>
                </a:solidFill>
                <a:effectLst/>
                <a:latin typeface="+mn-lt"/>
                <a:ea typeface="+mn-ea"/>
                <a:cs typeface="+mn-cs"/>
              </a:rPr>
              <a:t>Controllable variance = Total overhead variance – Overhead volume variance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  $650 - $500 = $150 (unfavorable)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formally, the </a:t>
            </a:r>
            <a:r>
              <a:rPr lang="en-US" sz="1200" b="1" kern="1200" dirty="0" smtClean="0">
                <a:solidFill>
                  <a:schemeClr val="tx1"/>
                </a:solidFill>
                <a:effectLst/>
                <a:latin typeface="+mn-lt"/>
                <a:ea typeface="+mn-ea"/>
                <a:cs typeface="+mn-cs"/>
              </a:rPr>
              <a:t>controllable variance </a:t>
            </a:r>
            <a:r>
              <a:rPr lang="en-US" sz="1200" kern="1200" dirty="0" smtClean="0">
                <a:solidFill>
                  <a:schemeClr val="tx1"/>
                </a:solidFill>
                <a:effectLst/>
                <a:latin typeface="+mn-lt"/>
                <a:ea typeface="+mn-ea"/>
                <a:cs typeface="+mn-cs"/>
              </a:rPr>
              <a:t>is the difference between the actual overhead costs incurred and the budgeted overhead costs for the standard hours that should have been used for the actual production.  The controllable variance is the portion of the total overhead variance that is considered to be under management’s control.  Since G-Max only produced 3,500 units during the month, we need to compare the </a:t>
            </a:r>
            <a:r>
              <a:rPr lang="en-US" sz="1200" i="1" kern="1200" dirty="0" smtClean="0">
                <a:solidFill>
                  <a:schemeClr val="tx1"/>
                </a:solidFill>
                <a:effectLst/>
                <a:latin typeface="+mn-lt"/>
                <a:ea typeface="+mn-ea"/>
                <a:cs typeface="+mn-cs"/>
              </a:rPr>
              <a:t>actual </a:t>
            </a:r>
            <a:r>
              <a:rPr lang="en-US" sz="1200" kern="1200" dirty="0" smtClean="0">
                <a:solidFill>
                  <a:schemeClr val="tx1"/>
                </a:solidFill>
                <a:effectLst/>
                <a:latin typeface="+mn-lt"/>
                <a:ea typeface="+mn-ea"/>
                <a:cs typeface="+mn-cs"/>
              </a:rPr>
              <a:t>overhead costs to make 3,500 units to the </a:t>
            </a:r>
            <a:r>
              <a:rPr lang="en-US" sz="1200" i="1" kern="1200" dirty="0" smtClean="0">
                <a:solidFill>
                  <a:schemeClr val="tx1"/>
                </a:solidFill>
                <a:effectLst/>
                <a:latin typeface="+mn-lt"/>
                <a:ea typeface="+mn-ea"/>
                <a:cs typeface="+mn-cs"/>
              </a:rPr>
              <a:t>budgeted </a:t>
            </a:r>
            <a:r>
              <a:rPr lang="en-US" sz="1200" kern="1200" dirty="0" smtClean="0">
                <a:solidFill>
                  <a:schemeClr val="tx1"/>
                </a:solidFill>
                <a:effectLst/>
                <a:latin typeface="+mn-lt"/>
                <a:ea typeface="+mn-ea"/>
                <a:cs typeface="+mn-cs"/>
              </a:rPr>
              <a:t>cost to make 3,500 units.  The budgeted total overhead cost to make 3,500 units is computed as:</a:t>
            </a:r>
          </a:p>
          <a:p>
            <a:r>
              <a:rPr lang="en-US" sz="1200" b="1" kern="1200" dirty="0" smtClean="0">
                <a:solidFill>
                  <a:schemeClr val="tx1"/>
                </a:solidFill>
                <a:effectLst/>
                <a:latin typeface="+mn-lt"/>
                <a:ea typeface="+mn-ea"/>
                <a:cs typeface="+mn-cs"/>
              </a:rPr>
              <a:t>Budgeted Total Overhead Cost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Budgeted variable overhead cost (3,500 units x 1 DLH per unit x $1 VOH rate per DLH)……$3,500</a:t>
            </a:r>
          </a:p>
          <a:p>
            <a:r>
              <a:rPr lang="en-US" sz="1200" kern="1200" dirty="0" smtClean="0">
                <a:solidFill>
                  <a:schemeClr val="tx1"/>
                </a:solidFill>
                <a:effectLst/>
                <a:latin typeface="+mn-lt"/>
                <a:ea typeface="+mn-ea"/>
                <a:cs typeface="+mn-cs"/>
              </a:rPr>
              <a:t>  Budgeted fixed overhead cost…………………………………………………………………………………………….… </a:t>
            </a:r>
            <a:r>
              <a:rPr lang="en-US" sz="1200" u="sng" kern="1200" dirty="0" smtClean="0">
                <a:solidFill>
                  <a:schemeClr val="tx1"/>
                </a:solidFill>
                <a:effectLst/>
                <a:latin typeface="+mn-lt"/>
                <a:ea typeface="+mn-ea"/>
                <a:cs typeface="+mn-cs"/>
              </a:rPr>
              <a:t>4,000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Budgeted total overhead cost…………………………………………………………………………………………..… </a:t>
            </a:r>
            <a:r>
              <a:rPr lang="en-US" sz="1200" u="dbl" kern="1200" dirty="0" smtClean="0">
                <a:solidFill>
                  <a:schemeClr val="tx1"/>
                </a:solidFill>
                <a:effectLst/>
                <a:latin typeface="+mn-lt"/>
                <a:ea typeface="+mn-ea"/>
                <a:cs typeface="+mn-cs"/>
              </a:rPr>
              <a:t>$7,500</a:t>
            </a:r>
          </a:p>
          <a:p>
            <a:endParaRPr lang="en-US" sz="1200" u="dbl"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Overhead Controllable variance </a:t>
            </a:r>
            <a:r>
              <a:rPr lang="en-US" sz="1200" kern="1200" dirty="0" smtClean="0">
                <a:solidFill>
                  <a:schemeClr val="tx1"/>
                </a:solidFill>
                <a:effectLst/>
                <a:latin typeface="+mn-lt"/>
                <a:ea typeface="+mn-ea"/>
                <a:cs typeface="+mn-cs"/>
              </a:rPr>
              <a:t>is then computed as:</a:t>
            </a:r>
          </a:p>
          <a:p>
            <a:r>
              <a:rPr lang="en-US" sz="1200" kern="1200" dirty="0" smtClean="0">
                <a:solidFill>
                  <a:schemeClr val="tx1"/>
                </a:solidFill>
                <a:effectLst/>
                <a:latin typeface="+mn-lt"/>
                <a:ea typeface="+mn-ea"/>
                <a:cs typeface="+mn-cs"/>
              </a:rPr>
              <a:t>Actual total overhead (given) ………………………………………. $7,650</a:t>
            </a:r>
          </a:p>
          <a:p>
            <a:r>
              <a:rPr lang="en-US" sz="1200" kern="1200" dirty="0" smtClean="0">
                <a:solidFill>
                  <a:schemeClr val="tx1"/>
                </a:solidFill>
                <a:effectLst/>
                <a:latin typeface="+mn-lt"/>
                <a:ea typeface="+mn-ea"/>
                <a:cs typeface="+mn-cs"/>
              </a:rPr>
              <a:t>Budgeted</a:t>
            </a:r>
            <a:r>
              <a:rPr lang="en-US" sz="1200" kern="1200" baseline="0" dirty="0" smtClean="0">
                <a:solidFill>
                  <a:schemeClr val="tx1"/>
                </a:solidFill>
                <a:effectLst/>
                <a:latin typeface="+mn-lt"/>
                <a:ea typeface="+mn-ea"/>
                <a:cs typeface="+mn-cs"/>
              </a:rPr>
              <a:t> total overhead (from above) ………………………..  </a:t>
            </a:r>
            <a:r>
              <a:rPr lang="en-US" sz="1200" u="sng" kern="1200" baseline="0" dirty="0" smtClean="0">
                <a:solidFill>
                  <a:schemeClr val="tx1"/>
                </a:solidFill>
                <a:effectLst/>
                <a:latin typeface="+mn-lt"/>
                <a:ea typeface="+mn-ea"/>
                <a:cs typeface="+mn-cs"/>
              </a:rPr>
              <a:t> 7,500</a:t>
            </a:r>
            <a:endParaRPr lang="en-US" sz="1200" u="sng" kern="1200" dirty="0" smtClean="0">
              <a:solidFill>
                <a:schemeClr val="tx1"/>
              </a:solidFill>
              <a:effectLst/>
              <a:latin typeface="+mn-lt"/>
              <a:ea typeface="+mn-ea"/>
              <a:cs typeface="+mn-cs"/>
            </a:endParaRPr>
          </a:p>
          <a:p>
            <a:r>
              <a:rPr lang="en-US" altLang="en-US" dirty="0" smtClean="0"/>
              <a:t>Controllable variance (unfavorable) ……………………………….$</a:t>
            </a:r>
            <a:r>
              <a:rPr lang="en-US" altLang="en-US" baseline="0" dirty="0" smtClean="0"/>
              <a:t>  </a:t>
            </a:r>
            <a:r>
              <a:rPr lang="en-US" altLang="en-US" u="dbl" baseline="0" dirty="0" smtClean="0"/>
              <a:t>150</a:t>
            </a:r>
          </a:p>
          <a:p>
            <a:endParaRPr lang="en-US" altLang="en-US" u="db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u="dbl" baseline="0" dirty="0" smtClean="0"/>
          </a:p>
        </p:txBody>
      </p:sp>
    </p:spTree>
    <p:extLst>
      <p:ext uri="{BB962C8B-B14F-4D97-AF65-F5344CB8AC3E}">
        <p14:creationId xmlns:p14="http://schemas.microsoft.com/office/powerpoint/2010/main" val="4163309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100" dirty="0" smtClean="0">
                <a:latin typeface="+mn-lt"/>
              </a:rPr>
              <a:t>A manufacturing company uses standard costs and reports the information below for January. </a:t>
            </a:r>
          </a:p>
          <a:p>
            <a:endParaRPr lang="en-US" sz="1100" dirty="0" smtClean="0">
              <a:latin typeface="+mn-lt"/>
            </a:endParaRPr>
          </a:p>
          <a:p>
            <a:r>
              <a:rPr lang="en-US" sz="1100" dirty="0" smtClean="0">
                <a:latin typeface="+mn-lt"/>
              </a:rPr>
              <a:t>The company uses machine hours to allocate overhead, and the standard is two machine hours per finished unit.</a:t>
            </a:r>
          </a:p>
          <a:p>
            <a:endParaRPr lang="en-US" sz="1100" dirty="0" smtClean="0">
              <a:latin typeface="+mn-lt"/>
            </a:endParaRPr>
          </a:p>
          <a:p>
            <a:r>
              <a:rPr lang="en-US" sz="1100" dirty="0" smtClean="0">
                <a:latin typeface="+mn-lt"/>
              </a:rPr>
              <a:t>Compute the total overhead cost variance, overhead controllable variance, and overhead volume variance for January. Indicate whether each variance is favorable or unfavorable.</a:t>
            </a:r>
          </a:p>
          <a:p>
            <a:endParaRPr lang="en-US" sz="1100" dirty="0" smtClean="0">
              <a:latin typeface="+mn-lt"/>
            </a:endParaRPr>
          </a:p>
          <a:p>
            <a:r>
              <a:rPr lang="en-US" sz="1100" dirty="0" smtClean="0">
                <a:latin typeface="+mn-lt"/>
              </a:rPr>
              <a:t>The difference between total actual overhead and the amount of overhead in the flexible budget is the controllable variance.  </a:t>
            </a:r>
          </a:p>
          <a:p>
            <a:endParaRPr lang="en-US" sz="1100" dirty="0" smtClean="0">
              <a:latin typeface="+mn-lt"/>
            </a:endParaRPr>
          </a:p>
          <a:p>
            <a:r>
              <a:rPr lang="en-US" sz="1100" dirty="0" smtClean="0">
                <a:latin typeface="+mn-lt"/>
              </a:rPr>
              <a:t>The difference between the flexible budget and the total amount of overhead applied is the overhead volume variance.</a:t>
            </a:r>
          </a:p>
          <a:p>
            <a:endParaRPr lang="en-US" sz="1100" dirty="0" smtClean="0">
              <a:latin typeface="+mn-lt"/>
            </a:endParaRPr>
          </a:p>
          <a:p>
            <a:r>
              <a:rPr lang="en-US" sz="1100" dirty="0" smtClean="0">
                <a:latin typeface="+mn-lt"/>
              </a:rPr>
              <a:t>The actual overhead incurred is $15,800. The flexible budget is the amount that would have been budgeted had they known that they were going to produce 1,800 units rather than the 1,500 units predicted.</a:t>
            </a:r>
          </a:p>
          <a:p>
            <a:endParaRPr lang="en-US" sz="1100" dirty="0" smtClean="0">
              <a:latin typeface="+mn-lt"/>
            </a:endParaRPr>
          </a:p>
          <a:p>
            <a:r>
              <a:rPr lang="en-US" sz="1100" dirty="0" smtClean="0">
                <a:latin typeface="+mn-lt"/>
              </a:rPr>
              <a:t>The flexible budget includes both variable and fixed overhead.</a:t>
            </a:r>
          </a:p>
          <a:p>
            <a:endParaRPr lang="en-US" sz="1100" dirty="0" smtClean="0">
              <a:latin typeface="+mn-lt"/>
            </a:endParaRPr>
          </a:p>
          <a:p>
            <a:r>
              <a:rPr lang="en-US" sz="1100" dirty="0" smtClean="0">
                <a:latin typeface="+mn-lt"/>
              </a:rPr>
              <a:t>Variable overhead is equal to 3,600 standard machine hours (2 machine hours per unit for each of the 1,800 units produced) multiplied by the variable overhead rate of $2.50 per machine hour; a total of $9,000 of variable overhead.</a:t>
            </a:r>
          </a:p>
          <a:p>
            <a:endParaRPr lang="en-US" sz="1100" dirty="0" smtClean="0">
              <a:latin typeface="+mn-lt"/>
            </a:endParaRPr>
          </a:p>
          <a:p>
            <a:r>
              <a:rPr lang="en-US" sz="1100" dirty="0" smtClean="0">
                <a:latin typeface="+mn-lt"/>
              </a:rPr>
              <a:t>Fixed overhead is constant, regardless of the amount of production. Fixed overhead in the flexible budget is $6,000. The total flexible budget for 1,800 units is $15,000.</a:t>
            </a:r>
          </a:p>
          <a:p>
            <a:endParaRPr lang="en-US" sz="1100" dirty="0" smtClean="0">
              <a:latin typeface="+mn-lt"/>
            </a:endParaRPr>
          </a:p>
          <a:p>
            <a:r>
              <a:rPr lang="en-US" sz="1100" dirty="0" smtClean="0">
                <a:latin typeface="+mn-lt"/>
              </a:rPr>
              <a:t>The difference between the flexible budget, $15,000, and the actual costs, $15,800, is an $800 unfavorable controllable variance.</a:t>
            </a:r>
          </a:p>
          <a:p>
            <a:endParaRPr lang="en-US" sz="1100" dirty="0" smtClean="0">
              <a:latin typeface="+mn-lt"/>
            </a:endParaRPr>
          </a:p>
          <a:p>
            <a:r>
              <a:rPr lang="en-US" sz="1100" dirty="0" smtClean="0">
                <a:latin typeface="+mn-lt"/>
              </a:rPr>
              <a:t>Overhead is applied based on the 3,600 machine hours at the total overhead rate of $4.50 per machine hour (the fixed overhead rate of $2.00 per hour plus the variable rate of $2.50 per hour).</a:t>
            </a:r>
            <a:r>
              <a:rPr lang="en-US" sz="1100" baseline="0" dirty="0" smtClean="0">
                <a:latin typeface="+mn-lt"/>
              </a:rPr>
              <a:t> </a:t>
            </a:r>
            <a:r>
              <a:rPr lang="en-US" sz="1100" dirty="0" smtClean="0">
                <a:latin typeface="+mn-lt"/>
              </a:rPr>
              <a:t>Work in process is charged for the total standard cost: 3,600 machine hours multiplied by $4.50 per machine hour, $16,200.</a:t>
            </a:r>
          </a:p>
          <a:p>
            <a:endParaRPr lang="en-US" sz="1100" dirty="0" smtClean="0">
              <a:latin typeface="+mn-lt"/>
            </a:endParaRPr>
          </a:p>
          <a:p>
            <a:r>
              <a:rPr lang="en-US" sz="1100" dirty="0" smtClean="0">
                <a:latin typeface="+mn-lt"/>
              </a:rPr>
              <a:t>The difference between the flexible budget, $15,000, and the standard cost, $16,200, is a $1,200 favorable overhead volume variance.</a:t>
            </a:r>
          </a:p>
          <a:p>
            <a:endParaRPr lang="en-US" sz="1100" dirty="0" smtClean="0">
              <a:latin typeface="+mn-lt"/>
            </a:endParaRPr>
          </a:p>
          <a:p>
            <a:r>
              <a:rPr lang="en-US" sz="1100" dirty="0" smtClean="0">
                <a:latin typeface="+mn-lt"/>
              </a:rPr>
              <a:t>Whenever the actual activity level exceeds the predicted activity level, the volume variance is favorable.</a:t>
            </a:r>
          </a:p>
          <a:p>
            <a:endParaRPr lang="en-US" sz="1100" dirty="0" smtClean="0">
              <a:latin typeface="+mn-lt"/>
            </a:endParaRPr>
          </a:p>
          <a:p>
            <a:r>
              <a:rPr lang="en-US" sz="1100" dirty="0" smtClean="0">
                <a:latin typeface="+mn-lt"/>
              </a:rPr>
              <a:t>The total overhead variance is a $400 favorable variance, as total actual costs are $400 less than the total standard cost.</a:t>
            </a:r>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44</a:t>
            </a:fld>
            <a:endParaRPr lang="en-US" dirty="0"/>
          </a:p>
        </p:txBody>
      </p:sp>
    </p:spTree>
    <p:extLst>
      <p:ext uri="{BB962C8B-B14F-4D97-AF65-F5344CB8AC3E}">
        <p14:creationId xmlns:p14="http://schemas.microsoft.com/office/powerpoint/2010/main" val="3675938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can apply variance concepts to sales as well as costs.  To illustrate, we will consider budget and actual sales data from G-Max for two additional products, Excel golf balls and Big Bert drivers.  The sales price variance measures the impact of the actual sales price differing</a:t>
            </a:r>
            <a:r>
              <a:rPr lang="en-US" altLang="en-US" baseline="0" dirty="0" smtClean="0"/>
              <a:t> from the expected price.  The sales volume variance measures the impact of operating at a different capacity level than predicted by the fixed budget.</a:t>
            </a:r>
            <a:endParaRPr lang="en-US" altLang="en-US" dirty="0" smtClean="0"/>
          </a:p>
        </p:txBody>
      </p:sp>
    </p:spTree>
    <p:extLst>
      <p:ext uri="{BB962C8B-B14F-4D97-AF65-F5344CB8AC3E}">
        <p14:creationId xmlns:p14="http://schemas.microsoft.com/office/powerpoint/2010/main" val="2771253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dirty="0" smtClean="0"/>
              <a:t>First, look at the top part of this screen dealing with Excel golf balls.  G-Max actually sold 1,100 golf balls at $10.50 each for a total revenue of $11,550.  If 1,100 golf balls had been sold at the budgeted price of $10.00, revenue would have been only $11,000.  The difference between $11,550 and $11,000 is the $550 favorable sales price variance for golf balls.  </a:t>
            </a:r>
          </a:p>
          <a:p>
            <a:pPr>
              <a:lnSpc>
                <a:spcPct val="90000"/>
              </a:lnSpc>
            </a:pPr>
            <a:endParaRPr lang="en-US" altLang="en-US" dirty="0" smtClean="0"/>
          </a:p>
          <a:p>
            <a:pPr>
              <a:lnSpc>
                <a:spcPct val="90000"/>
              </a:lnSpc>
            </a:pPr>
            <a:r>
              <a:rPr lang="en-US" altLang="en-US" dirty="0" smtClean="0"/>
              <a:t>G-Max actually sold 1,100 golf balls, 100 more than the budgeted amount of 1,000.  Selling 100 more golf balls than originally budgeted resulted in the $1,000 favorable sales volume variance for golf balls. </a:t>
            </a:r>
          </a:p>
          <a:p>
            <a:pPr>
              <a:lnSpc>
                <a:spcPct val="90000"/>
              </a:lnSpc>
            </a:pPr>
            <a:endParaRPr lang="en-US" altLang="en-US" dirty="0" smtClean="0"/>
          </a:p>
          <a:p>
            <a:pPr>
              <a:lnSpc>
                <a:spcPct val="90000"/>
              </a:lnSpc>
            </a:pPr>
            <a:r>
              <a:rPr lang="en-US" altLang="en-US" dirty="0" smtClean="0"/>
              <a:t>Next, look at the lower part of the screen that deals with Big Bert drivers.  G-Max actually sold 140 drivers at $190 each for a total revenue of $26,600.  If the 140 drivers had been sold at the budgeted price of $200 each, revenue would have been $28,000.  The difference between $26,600 and $28,000 is the $1,400 unfavorable sales price variance for drivers.  </a:t>
            </a:r>
          </a:p>
          <a:p>
            <a:pPr>
              <a:lnSpc>
                <a:spcPct val="90000"/>
              </a:lnSpc>
            </a:pPr>
            <a:endParaRPr lang="en-US" altLang="en-US" dirty="0" smtClean="0"/>
          </a:p>
          <a:p>
            <a:pPr>
              <a:lnSpc>
                <a:spcPct val="90000"/>
              </a:lnSpc>
            </a:pPr>
            <a:r>
              <a:rPr lang="en-US" altLang="en-US" dirty="0" smtClean="0"/>
              <a:t>G-Max actually sold 140 drivers, 10 less than the budgeted amount of 150.  Selling 10 less drivers than originally budgeted resulted in the $2,000 unfavorable sales volume variance for drivers. </a:t>
            </a:r>
          </a:p>
          <a:p>
            <a:pPr>
              <a:lnSpc>
                <a:spcPct val="90000"/>
              </a:lnSpc>
            </a:pPr>
            <a:r>
              <a:rPr lang="en-US" altLang="en-US" dirty="0" smtClean="0"/>
              <a:t> </a:t>
            </a:r>
          </a:p>
        </p:txBody>
      </p:sp>
    </p:spTree>
    <p:extLst>
      <p:ext uri="{BB962C8B-B14F-4D97-AF65-F5344CB8AC3E}">
        <p14:creationId xmlns:p14="http://schemas.microsoft.com/office/powerpoint/2010/main" val="1598868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Appendix 23A:  Expanded Overhead Variances and Standard Cost Accounting System</a:t>
            </a:r>
          </a:p>
          <a:p>
            <a:endParaRPr lang="en-US" altLang="en-US" dirty="0" smtClean="0"/>
          </a:p>
          <a:p>
            <a:r>
              <a:rPr lang="en-US" altLang="en-US" dirty="0" smtClean="0"/>
              <a:t>Similar to analysis of direct materials and direct labor, both the variable and fixed overhead variances can be separately analyzed. A spending variance occurs when management pays an amount different than the standard price to acquire an item. For instance, the actual wage rate paid to indirect labor might be higher than the standard rate. Similarly, actual supervisory salaries might be different than expected. Spending variances such as these cause management to investigate the reasons that the amount paid differs from the standard. Both variable and fixed overhead costs can yield their own spending variances. Analyzing variable overhead includes computing an efficiency variance, which occurs when standard direct labor hours (the allocation base) expected for actual production differ from the actual direct labor hours used. This efficiency variance reflects on the cost effectiveness in using the overhead allocation base (such as direct labor).</a:t>
            </a:r>
          </a:p>
        </p:txBody>
      </p:sp>
    </p:spTree>
    <p:extLst>
      <p:ext uri="{BB962C8B-B14F-4D97-AF65-F5344CB8AC3E}">
        <p14:creationId xmlns:p14="http://schemas.microsoft.com/office/powerpoint/2010/main" val="98355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flexible budget shows us the revenue and expenses that should have been incurred at the actual level of activity, rather than just the budgeted level of activity.  One of the real strengths of flexible budgeting is that it helps us get a firm grasp on cost control.  In addition, performance evaluation is improved using flexible budgeting.</a:t>
            </a:r>
          </a:p>
          <a:p>
            <a:endParaRPr lang="en-US" altLang="en-US" dirty="0" smtClean="0"/>
          </a:p>
          <a:p>
            <a:r>
              <a:rPr lang="en-US" altLang="en-US" dirty="0" smtClean="0"/>
              <a:t>The central concept behind flexible budgeting is that if you can tell me what your activity was during the period, I can tell you what your revenue and expenses should have been at that level of activity. </a:t>
            </a:r>
          </a:p>
          <a:p>
            <a:endParaRPr lang="en-US" altLang="en-US" dirty="0" smtClean="0"/>
          </a:p>
          <a:p>
            <a:endParaRPr lang="en-US" altLang="en-US" dirty="0" smtClean="0"/>
          </a:p>
        </p:txBody>
      </p:sp>
    </p:spTree>
    <p:extLst>
      <p:ext uri="{BB962C8B-B14F-4D97-AF65-F5344CB8AC3E}">
        <p14:creationId xmlns:p14="http://schemas.microsoft.com/office/powerpoint/2010/main" val="1036701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When we compare actual hours times actual variable overhead rate to actual hours times the standard variable overhead rate, we get the spending variance for variable overhead.  When we compare actual hours times the standard variable overhead rate to standard hours at the standard variable overhead rate, we get the efficiency variance for variable overhead. </a:t>
            </a:r>
            <a:endParaRPr lang="en-US" altLang="en-US" dirty="0" smtClean="0">
              <a:solidFill>
                <a:srgbClr val="FF0000"/>
              </a:solidFill>
            </a:endParaRPr>
          </a:p>
        </p:txBody>
      </p:sp>
    </p:spTree>
    <p:extLst>
      <p:ext uri="{BB962C8B-B14F-4D97-AF65-F5344CB8AC3E}">
        <p14:creationId xmlns:p14="http://schemas.microsoft.com/office/powerpoint/2010/main" val="4019112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Let’s continue with our G-Max example.  Production volume and hours worked are the same as we used for the material and labor analysis.  Recall that in our flexible budget information for G-Max, 4,000 units, 80 percent of capacity, was selected as the activity level used to compute the predetermined overhead rate.  </a:t>
            </a:r>
          </a:p>
        </p:txBody>
      </p:sp>
    </p:spTree>
    <p:extLst>
      <p:ext uri="{BB962C8B-B14F-4D97-AF65-F5344CB8AC3E}">
        <p14:creationId xmlns:p14="http://schemas.microsoft.com/office/powerpoint/2010/main" val="1101952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Actual spending for variable overhead was $3,650.  Since the standard variable overhead rate was $1.00 per hour, G-Max should have spent $3,400 for the 3,400 hours worked.  The difference between $3,650 and $3,400 is the $250 unfavorable spending variance.  G-Max actually worked $3,400; 100 hours less than the standard of 3,500 hours.  Working 100 hours less than allowed by the standard for direct labor time resulted in the $100 favorable efficiency variance.  </a:t>
            </a:r>
            <a:endParaRPr lang="en-US" altLang="en-US" dirty="0" smtClean="0">
              <a:solidFill>
                <a:srgbClr val="FF0000"/>
              </a:solidFill>
            </a:endParaRPr>
          </a:p>
        </p:txBody>
      </p:sp>
    </p:spTree>
    <p:extLst>
      <p:ext uri="{BB962C8B-B14F-4D97-AF65-F5344CB8AC3E}">
        <p14:creationId xmlns:p14="http://schemas.microsoft.com/office/powerpoint/2010/main" val="1201580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spending variance for fixed overhead is determined by comparing the fixed overhead actually incurred to the budgeted fixed overhead.  The volume variance for fixed overhead is determined by comparing the budgeted fixed overhead to the fixed overhead applied.  The applied fixed overhead is the product of the fixed overhead rate times standard hours. </a:t>
            </a:r>
          </a:p>
        </p:txBody>
      </p:sp>
    </p:spTree>
    <p:extLst>
      <p:ext uri="{BB962C8B-B14F-4D97-AF65-F5344CB8AC3E}">
        <p14:creationId xmlns:p14="http://schemas.microsoft.com/office/powerpoint/2010/main" val="51278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Let’s continue with our G-Max example.  Production volume and hours worked are the same as we used for the material and labor analysis.  Recall that in our flexible budget information for G-Max, 4,000 units, 80 percent of capacity, was selected as the activity level used to compute the predetermined overhead rate.  </a:t>
            </a:r>
          </a:p>
        </p:txBody>
      </p:sp>
    </p:spTree>
    <p:extLst>
      <p:ext uri="{BB962C8B-B14F-4D97-AF65-F5344CB8AC3E}">
        <p14:creationId xmlns:p14="http://schemas.microsoft.com/office/powerpoint/2010/main" val="3929061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Actual spending for fixed overhead was $4,000.  The budget for fixed overhead was also $4,000, so the budget variance is zero.  G-Max applied $3,500 of fixed overhead to products using the fixed overhead rate of $1.00 per standard hour.  Since the 3,500 standard hours are less than the 4,000 hours used to compute the predetermined overhead rate, G-Max has an unfavorable $500 volume variance.</a:t>
            </a:r>
            <a:endParaRPr lang="en-US" altLang="en-US" dirty="0" smtClean="0">
              <a:solidFill>
                <a:srgbClr val="FF0000"/>
              </a:solidFill>
            </a:endParaRPr>
          </a:p>
        </p:txBody>
      </p:sp>
    </p:spTree>
    <p:extLst>
      <p:ext uri="{BB962C8B-B14F-4D97-AF65-F5344CB8AC3E}">
        <p14:creationId xmlns:p14="http://schemas.microsoft.com/office/powerpoint/2010/main" val="41323142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Take a few minutes and pay particular attention to this graph of fixed overhead relationships where we have plotted fixed overhead costs on the vertical axis and volume on the horizontal axis.  The fixed overhead applied line begins at the origin.  </a:t>
            </a:r>
          </a:p>
          <a:p>
            <a:endParaRPr lang="en-US" altLang="en-US" dirty="0" smtClean="0"/>
          </a:p>
          <a:p>
            <a:r>
              <a:rPr lang="en-US" altLang="en-US" dirty="0" smtClean="0"/>
              <a:t>At a volume of 3,500 units, we have applied $3,500 of fixed overhead costs.  Since the original fixed overhead budget was $4,000 at a volume of 4,000,  the unfavorable volume variance is $500 as shown on the vertical axis.</a:t>
            </a:r>
          </a:p>
          <a:p>
            <a:endParaRPr lang="en-US" altLang="en-US" dirty="0" smtClean="0"/>
          </a:p>
          <a:p>
            <a:endParaRPr lang="en-US" altLang="en-US" dirty="0" smtClean="0">
              <a:solidFill>
                <a:srgbClr val="FF0000"/>
              </a:solidFill>
            </a:endParaRPr>
          </a:p>
        </p:txBody>
      </p:sp>
    </p:spTree>
    <p:extLst>
      <p:ext uri="{BB962C8B-B14F-4D97-AF65-F5344CB8AC3E}">
        <p14:creationId xmlns:p14="http://schemas.microsoft.com/office/powerpoint/2010/main" val="1773631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variable overhead spending variance results from paying more or less than expected for variable overhead items, or from the excessive use of those variable overhead items.  The variable overhead efficiency variance is controlled through proper management of the overhead cost driver activity level, direct labor hours for G-Max.</a:t>
            </a:r>
          </a:p>
          <a:p>
            <a:endParaRPr lang="en-US" altLang="en-US" dirty="0" smtClean="0"/>
          </a:p>
          <a:p>
            <a:r>
              <a:rPr lang="en-US" altLang="en-US" dirty="0" smtClean="0"/>
              <a:t>The fixed overhead spending variance results from paying more or less than expected for fixed overhead items.  The fixed overhead volume variance results from operating at an activity level different from the activity level used to compute the predetermined overhead rate</a:t>
            </a:r>
            <a:r>
              <a:rPr lang="en-US" altLang="en-US" dirty="0" smtClean="0">
                <a:solidFill>
                  <a:srgbClr val="FF0000"/>
                </a:solidFill>
              </a:rPr>
              <a:t>.</a:t>
            </a:r>
          </a:p>
          <a:p>
            <a:endParaRPr lang="en-US" altLang="en-US" dirty="0" smtClean="0">
              <a:solidFill>
                <a:srgbClr val="FF0000"/>
              </a:solidFill>
            </a:endParaRPr>
          </a:p>
          <a:p>
            <a:endParaRPr lang="en-US" altLang="en-US" dirty="0" smtClean="0"/>
          </a:p>
        </p:txBody>
      </p:sp>
    </p:spTree>
    <p:extLst>
      <p:ext uri="{BB962C8B-B14F-4D97-AF65-F5344CB8AC3E}">
        <p14:creationId xmlns:p14="http://schemas.microsoft.com/office/powerpoint/2010/main" val="9167288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addition to the use of standard costs in management reports, most standard cost systems also record these costs and variances in accounts. This practice simplifies recordkeeping and helps in preparing reports. The entries in this section briefly illustrate the important </a:t>
            </a:r>
            <a:r>
              <a:rPr lang="en-US" altLang="en-US" sz="1300" dirty="0" smtClean="0"/>
              <a:t>aspects</a:t>
            </a:r>
            <a:r>
              <a:rPr lang="en-US" altLang="en-US" dirty="0" smtClean="0"/>
              <a:t> of this process for G-Max’s standard costs and variances for May. </a:t>
            </a:r>
          </a:p>
          <a:p>
            <a:endParaRPr lang="en-US" altLang="en-US" dirty="0" smtClean="0"/>
          </a:p>
          <a:p>
            <a:r>
              <a:rPr lang="en-US" altLang="en-US" dirty="0" smtClean="0"/>
              <a:t>The first of these entries records standard materials cost incurred in May in the Work in Process Inventory account. This part of the entry is similar to the usual accounting entry, but the amount of the debit equals the standard cost ($35,000) instead of the actual cost ($37,800).  The actual cost is recorded with a credit to Raw Materials Inventory. The difference between standard and actual direct materials costs is recorded with debits to two separate materials variance accounts. Both the materials price and quantity variances are recorded as debits because they reflect additional costs higher than the standard cost (if actual costs are less than the standard, they are recorded as credits). This treatment (debit) reflects their unfavorable effect because they represent higher costs and lower income.</a:t>
            </a:r>
          </a:p>
        </p:txBody>
      </p:sp>
    </p:spTree>
    <p:extLst>
      <p:ext uri="{BB962C8B-B14F-4D97-AF65-F5344CB8AC3E}">
        <p14:creationId xmlns:p14="http://schemas.microsoft.com/office/powerpoint/2010/main" val="122086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4654777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second entry debits Work in Process Inventory for the standard labor cost of the goods manufactured during May ($56,000). Actual labor cost ($56,100) is recorded with a credit to the Factory Payroll account. The difference between standard and actual labor costs is explained by two variances. The direct labor rate variance is unfavorable and is debited to that account. The direct labor efficiency variance is favorable and that account is credited. The direct labor efficiency variance is favorable because it represents a lower cost and a higher net income.</a:t>
            </a:r>
          </a:p>
        </p:txBody>
      </p:sp>
    </p:spTree>
    <p:extLst>
      <p:ext uri="{BB962C8B-B14F-4D97-AF65-F5344CB8AC3E}">
        <p14:creationId xmlns:p14="http://schemas.microsoft.com/office/powerpoint/2010/main" val="19247872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altLang="en-US" dirty="0" smtClean="0"/>
              <a:t>To assign the standard predetermined overhead to the cost of goods manufactured, we debit the $7,000 predetermined amount to the Goods in Process Inventory account. Actual overhead costs of $7,650 were debited to Factory Overhead when incurred during the period (entries not shown here). When Factory Overhead is applied to Goods in Process Inventory, the actual amount is credited to the Factory Overhead account. To account for the difference between actual and standard overhead costs, the entry includes a $500 debit to the Volume Variance, a $250 debit to the Variable Overhead Spending Variance, and a $100 credit to the Variable Overhead Efficiency Variance.  Recall that the fixed overhead spending variance for May was zero.</a:t>
            </a:r>
          </a:p>
          <a:p>
            <a:endParaRPr lang="en-US" altLang="en-US" dirty="0" smtClean="0"/>
          </a:p>
          <a:p>
            <a:r>
              <a:rPr lang="en-US" altLang="en-US" dirty="0" smtClean="0"/>
              <a:t>The balances of the different variance accounts accumulate until the end of the accounting period. As a result, the unfavorable variances of some months can offset the favorable variances of other months. The ending variance account balances, which reflect results of the period’s various transactions and events, are closed at period-end. If the amounts are immaterial, they are added to or subtracted from the balance of the Cost of Goods Sold account. This process is similar to that shown in the job order costing chapter for eliminating an underapplied or overapplied balance in the Factory Overhead account. (Note: These variance balances, which represent differences between actual and standard costs, must be added to or subtracted from the materials, labor, and overhead costs recorded. In this way, the recorded costs equal the actual costs incurred in the period; a company must use actual costs in external financial statements prepared in accordance with generally accepted accounting principles.)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p>
        </p:txBody>
      </p:sp>
    </p:spTree>
    <p:extLst>
      <p:ext uri="{BB962C8B-B14F-4D97-AF65-F5344CB8AC3E}">
        <p14:creationId xmlns:p14="http://schemas.microsoft.com/office/powerpoint/2010/main" val="34192298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mn-lt"/>
              </a:rPr>
              <a:t>A company uses a standard cost accounting system.</a:t>
            </a:r>
          </a:p>
          <a:p>
            <a:endParaRPr lang="en-US" sz="1100" dirty="0" smtClean="0">
              <a:latin typeface="+mn-lt"/>
            </a:endParaRPr>
          </a:p>
          <a:p>
            <a:r>
              <a:rPr lang="en-US" sz="1100" dirty="0" smtClean="0">
                <a:latin typeface="+mn-lt"/>
              </a:rPr>
              <a:t>Prepare the journal entry to record these direct materials variances.</a:t>
            </a:r>
          </a:p>
          <a:p>
            <a:endParaRPr lang="en-US" sz="1100" dirty="0" smtClean="0">
              <a:latin typeface="+mn-lt"/>
            </a:endParaRPr>
          </a:p>
          <a:p>
            <a:r>
              <a:rPr lang="en-US" sz="1100" dirty="0" smtClean="0">
                <a:latin typeface="+mn-lt"/>
              </a:rPr>
              <a:t>The journal entry to record the usage of direct materials is a debit to Work in Process Inventory and a credit to Raw Materials.</a:t>
            </a:r>
          </a:p>
          <a:p>
            <a:endParaRPr lang="en-US" sz="1100" dirty="0" smtClean="0">
              <a:latin typeface="+mn-lt"/>
            </a:endParaRPr>
          </a:p>
          <a:p>
            <a:r>
              <a:rPr lang="en-US" sz="1100" dirty="0" smtClean="0">
                <a:latin typeface="+mn-lt"/>
              </a:rPr>
              <a:t>Raw Materials Inventory is credited for the actual materials used $73,200.</a:t>
            </a:r>
          </a:p>
          <a:p>
            <a:endParaRPr lang="en-US" sz="1100" dirty="0" smtClean="0">
              <a:latin typeface="+mn-lt"/>
            </a:endParaRPr>
          </a:p>
          <a:p>
            <a:r>
              <a:rPr lang="en-US" sz="1100" dirty="0" smtClean="0">
                <a:latin typeface="+mn-lt"/>
              </a:rPr>
              <a:t>The direct materials quantity variance is favorable.  Favorable variances reduce costs and increase equity and therefore have a normal credit balance.</a:t>
            </a:r>
          </a:p>
          <a:p>
            <a:endParaRPr lang="en-US" sz="1100" dirty="0" smtClean="0">
              <a:latin typeface="+mn-lt"/>
            </a:endParaRPr>
          </a:p>
          <a:p>
            <a:r>
              <a:rPr lang="en-US" sz="1100" dirty="0" smtClean="0">
                <a:latin typeface="+mn-lt"/>
              </a:rPr>
              <a:t>The direct materials price variance is unfavorable.</a:t>
            </a:r>
          </a:p>
          <a:p>
            <a:endParaRPr lang="en-US" sz="1100" dirty="0" smtClean="0">
              <a:latin typeface="+mn-lt"/>
            </a:endParaRPr>
          </a:p>
          <a:p>
            <a:r>
              <a:rPr lang="en-US" sz="1100" dirty="0" smtClean="0">
                <a:latin typeface="+mn-lt"/>
              </a:rPr>
              <a:t>Unfavorable variances increase the costs and decrease equity unfavorable variance is our debits.</a:t>
            </a:r>
          </a:p>
          <a:p>
            <a:endParaRPr lang="en-US" sz="1100" dirty="0" smtClean="0">
              <a:latin typeface="+mn-lt"/>
            </a:endParaRPr>
          </a:p>
          <a:p>
            <a:r>
              <a:rPr lang="en-US" sz="1100" dirty="0" smtClean="0">
                <a:latin typeface="+mn-lt"/>
              </a:rPr>
              <a:t>The total standard cost of direct materials, the debit to Work in Process Inventory is $75,700.</a:t>
            </a:r>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8805FAF2-67D1-47E3-BD22-65273AD88232}" type="slidenum">
              <a:rPr lang="en-US" smtClean="0"/>
              <a:pPr/>
              <a:t>62</a:t>
            </a:fld>
            <a:endParaRPr lang="en-US" dirty="0"/>
          </a:p>
        </p:txBody>
      </p:sp>
    </p:spTree>
    <p:extLst>
      <p:ext uri="{BB962C8B-B14F-4D97-AF65-F5344CB8AC3E}">
        <p14:creationId xmlns:p14="http://schemas.microsoft.com/office/powerpoint/2010/main" val="5253361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8488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total variable costs change in</a:t>
            </a:r>
            <a:r>
              <a:rPr lang="en-US" altLang="en-US" baseline="0" dirty="0" smtClean="0"/>
              <a:t> </a:t>
            </a:r>
            <a:r>
              <a:rPr lang="en-US" altLang="en-US" dirty="0" smtClean="0"/>
              <a:t>direct proportion to a change in activity</a:t>
            </a:r>
            <a:r>
              <a:rPr lang="en-US" altLang="en-US" baseline="0" dirty="0" smtClean="0"/>
              <a:t> level. The</a:t>
            </a:r>
            <a:r>
              <a:rPr lang="en-US" altLang="en-US" dirty="0" smtClean="0"/>
              <a:t> total fixed cost remains unchanged regardless of changes in the level</a:t>
            </a:r>
            <a:r>
              <a:rPr lang="en-US" altLang="en-US" baseline="0" dirty="0" smtClean="0"/>
              <a:t> of activity </a:t>
            </a:r>
            <a:r>
              <a:rPr lang="en-US" altLang="en-US" dirty="0" smtClean="0"/>
              <a:t>as long as we stay within the relevant range of activity.  In a flexible budget, each variable cost is expressed as</a:t>
            </a:r>
            <a:r>
              <a:rPr lang="en-US" altLang="en-US" baseline="0" dirty="0" smtClean="0"/>
              <a:t> either 1) constant dollar amount per unit of sales, or 2) a constant percentage of a sales dollar.  Fixed costs are expressed</a:t>
            </a:r>
            <a:r>
              <a:rPr lang="en-US" altLang="en-US" dirty="0" smtClean="0"/>
              <a:t> </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98523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kern="1200" dirty="0" smtClean="0">
                <a:solidFill>
                  <a:schemeClr val="tx1"/>
                </a:solidFill>
                <a:effectLst/>
                <a:latin typeface="+mn-lt"/>
                <a:ea typeface="+mn-ea"/>
                <a:cs typeface="+mn-cs"/>
              </a:rPr>
              <a:t>To prepare a flexible budget, follow these steps:</a:t>
            </a:r>
          </a:p>
          <a:p>
            <a:r>
              <a:rPr lang="en-US" sz="1200" kern="1200" dirty="0" smtClean="0">
                <a:solidFill>
                  <a:schemeClr val="tx1"/>
                </a:solidFill>
                <a:effectLst/>
                <a:latin typeface="+mn-lt"/>
                <a:ea typeface="+mn-ea"/>
                <a:cs typeface="+mn-cs"/>
              </a:rPr>
              <a:t>1.   Identify the activity level, such as units produced or sold.</a:t>
            </a:r>
          </a:p>
          <a:p>
            <a:pPr marL="228600" indent="-228600">
              <a:buAutoNum type="arabicPeriod" startAt="2"/>
            </a:pPr>
            <a:r>
              <a:rPr lang="en-US" sz="1200" kern="1200" dirty="0" smtClean="0">
                <a:solidFill>
                  <a:schemeClr val="tx1"/>
                </a:solidFill>
                <a:effectLst/>
                <a:latin typeface="+mn-lt"/>
                <a:ea typeface="+mn-ea"/>
                <a:cs typeface="+mn-cs"/>
              </a:rPr>
              <a:t>Identify costs and classify them as fixed or variable within the relevant range of activity.</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sz="1200" kern="1200" dirty="0" smtClean="0">
                <a:solidFill>
                  <a:schemeClr val="tx1"/>
                </a:solidFill>
                <a:effectLst/>
                <a:latin typeface="+mn-lt"/>
                <a:ea typeface="+mn-ea"/>
                <a:cs typeface="+mn-cs"/>
              </a:rPr>
              <a:t>Compute budgeted </a:t>
            </a:r>
            <a:r>
              <a:rPr lang="en-US" sz="1200" i="1" kern="1200" dirty="0" smtClean="0">
                <a:solidFill>
                  <a:schemeClr val="tx1"/>
                </a:solidFill>
                <a:effectLst/>
                <a:latin typeface="+mn-lt"/>
                <a:ea typeface="+mn-ea"/>
                <a:cs typeface="+mn-cs"/>
              </a:rPr>
              <a:t>sales</a:t>
            </a:r>
            <a:r>
              <a:rPr lang="en-US" sz="1200" kern="1200" dirty="0" smtClean="0">
                <a:solidFill>
                  <a:schemeClr val="tx1"/>
                </a:solidFill>
                <a:effectLst/>
                <a:latin typeface="+mn-lt"/>
                <a:ea typeface="+mn-ea"/>
                <a:cs typeface="+mn-cs"/>
              </a:rPr>
              <a:t> (sales price per unit x number of units of activity), and then subtract the sum of budgeted </a:t>
            </a:r>
            <a:r>
              <a:rPr lang="en-US" sz="1200" i="1" kern="1200" dirty="0" smtClean="0">
                <a:solidFill>
                  <a:schemeClr val="tx1"/>
                </a:solidFill>
                <a:effectLst/>
                <a:latin typeface="+mn-lt"/>
                <a:ea typeface="+mn-ea"/>
                <a:cs typeface="+mn-cs"/>
              </a:rPr>
              <a:t>variable costs</a:t>
            </a:r>
            <a:r>
              <a:rPr lang="en-US" sz="1200" kern="1200" dirty="0" smtClean="0">
                <a:solidFill>
                  <a:schemeClr val="tx1"/>
                </a:solidFill>
                <a:effectLst/>
                <a:latin typeface="+mn-lt"/>
                <a:ea typeface="+mn-ea"/>
                <a:cs typeface="+mn-cs"/>
              </a:rPr>
              <a:t> (variable cost per unit x number of units of activity) plus budgeted fixed costs.</a:t>
            </a:r>
          </a:p>
          <a:p>
            <a:pPr marL="0" indent="0">
              <a:buNone/>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Formula for total budgeted costs:</a:t>
            </a:r>
            <a:r>
              <a:rPr lang="en-US" sz="1200" kern="1200" dirty="0" smtClean="0">
                <a:solidFill>
                  <a:schemeClr val="tx1"/>
                </a:solidFill>
                <a:effectLst/>
                <a:latin typeface="+mn-lt"/>
                <a:ea typeface="+mn-ea"/>
                <a:cs typeface="+mn-cs"/>
              </a:rPr>
              <a:t> management can easily compute total budgeted costs at any activity level with this flexible budget formula.</a:t>
            </a:r>
          </a:p>
          <a:p>
            <a:r>
              <a:rPr lang="en-US" sz="1200" b="1" kern="1200" dirty="0" smtClean="0">
                <a:solidFill>
                  <a:schemeClr val="tx1"/>
                </a:solidFill>
                <a:effectLst/>
                <a:latin typeface="+mn-lt"/>
                <a:ea typeface="+mn-ea"/>
                <a:cs typeface="+mn-cs"/>
              </a:rPr>
              <a:t>Total Budgeted Costs = </a:t>
            </a:r>
            <a:r>
              <a:rPr lang="en-US" sz="1200" kern="1200" dirty="0" smtClean="0">
                <a:solidFill>
                  <a:schemeClr val="tx1"/>
                </a:solidFill>
                <a:effectLst/>
                <a:latin typeface="+mn-lt"/>
                <a:ea typeface="+mn-ea"/>
                <a:cs typeface="+mn-cs"/>
              </a:rPr>
              <a:t>Total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Fixed Costs + (Total Variable Cost Per Unit x Units of Activity Level).</a:t>
            </a:r>
          </a:p>
          <a:p>
            <a:endParaRPr lang="en-US" altLang="en-US" dirty="0" smtClean="0"/>
          </a:p>
          <a:p>
            <a:r>
              <a:rPr lang="en-US" altLang="en-US" dirty="0" smtClean="0"/>
              <a:t>Let’s see how flexible budgeting works by preparing flexible</a:t>
            </a:r>
            <a:r>
              <a:rPr lang="en-US" altLang="en-US" baseline="0" dirty="0" smtClean="0"/>
              <a:t> </a:t>
            </a:r>
            <a:r>
              <a:rPr lang="en-US" altLang="en-US" dirty="0" smtClean="0"/>
              <a:t>budgets for 10,000 units, 12,000 units, and 14,000 units for </a:t>
            </a:r>
            <a:r>
              <a:rPr lang="en-US" altLang="en-US" dirty="0" err="1" smtClean="0"/>
              <a:t>SolCel</a:t>
            </a:r>
            <a:r>
              <a:rPr lang="en-US" altLang="en-US" dirty="0" smtClean="0"/>
              <a:t>.  Notice that </a:t>
            </a:r>
            <a:r>
              <a:rPr lang="en-US" altLang="en-US" dirty="0" err="1" smtClean="0"/>
              <a:t>SolCel’s</a:t>
            </a:r>
            <a:r>
              <a:rPr lang="en-US" altLang="en-US" dirty="0" smtClean="0"/>
              <a:t> costs have been classified by behavior, either variable or fixed, in the flexible budget.  The first thing we do is express the variable costs in per unit amounts.  For example, we divide the $57,600 variable cost by 12,000 units to obtain a unit variable cost of $4.80.  Next we multiply the $4.80 unit variable cost times each of the budgeted levels of activity to get the total variable costs at each activity level.  For example, at 14,000 units of activity, the budgeted variable cost of $67,200  is computed by multiplying $4.80 per unit times 14,000 units.</a:t>
            </a:r>
          </a:p>
          <a:p>
            <a:endParaRPr lang="en-US" altLang="en-US" dirty="0" smtClean="0"/>
          </a:p>
          <a:p>
            <a:r>
              <a:rPr lang="en-US" altLang="en-US" dirty="0" smtClean="0"/>
              <a:t>Total fixed costs remain unchanged in the budgeting process as long as we operate within the relevant range of activity.</a:t>
            </a:r>
          </a:p>
          <a:p>
            <a:endParaRPr lang="en-US" altLang="en-US" dirty="0" smtClean="0"/>
          </a:p>
          <a:p>
            <a:r>
              <a:rPr lang="en-US" altLang="en-US" dirty="0" smtClean="0"/>
              <a:t>Next, after we examine these flexible budgets for </a:t>
            </a:r>
            <a:r>
              <a:rPr lang="en-US" altLang="en-US" dirty="0" err="1" smtClean="0"/>
              <a:t>SolCel</a:t>
            </a:r>
            <a:r>
              <a:rPr lang="en-US" altLang="en-US" dirty="0" smtClean="0"/>
              <a:t> for a few minutes, we will compare the flexible budget for 12,000 units with the actual costs at 12,000 units.</a:t>
            </a:r>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72101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dirty="0" smtClean="0"/>
              <a:t>A </a:t>
            </a:r>
            <a:r>
              <a:rPr lang="en-US" b="1" dirty="0" smtClean="0"/>
              <a:t>flexible budget performance report </a:t>
            </a:r>
            <a:r>
              <a:rPr lang="en-US" dirty="0" smtClean="0"/>
              <a:t>compares actual performance and budgeted performance based on actual sales volume (or other activity level). In </a:t>
            </a:r>
            <a:r>
              <a:rPr lang="en-US" dirty="0" err="1" smtClean="0"/>
              <a:t>SolCel’s</a:t>
            </a:r>
            <a:r>
              <a:rPr lang="en-US" dirty="0" smtClean="0"/>
              <a:t> case, we prepare this report after January’s sales volume is known to be 12,000 units.</a:t>
            </a:r>
          </a:p>
          <a:p>
            <a:endParaRPr lang="en-US" dirty="0" smtClean="0"/>
          </a:p>
          <a:p>
            <a:r>
              <a:rPr lang="en-US" altLang="en-US" dirty="0" smtClean="0"/>
              <a:t>Part I</a:t>
            </a:r>
          </a:p>
          <a:p>
            <a:r>
              <a:rPr lang="en-US" altLang="en-US" dirty="0" smtClean="0"/>
              <a:t>At 12,000 units, we would expect sales revenue to be $120,000.  Since the actual sales revenue was $125,000, we conclude that </a:t>
            </a:r>
            <a:r>
              <a:rPr lang="en-US" altLang="en-US" dirty="0" err="1" smtClean="0"/>
              <a:t>SolCel’s</a:t>
            </a:r>
            <a:r>
              <a:rPr lang="en-US" altLang="en-US" dirty="0" smtClean="0"/>
              <a:t> average selling price was greater than $10 per unit.  Now we can begin to analyze cost control.</a:t>
            </a:r>
          </a:p>
          <a:p>
            <a:endParaRPr lang="en-US" altLang="en-US" dirty="0" smtClean="0"/>
          </a:p>
          <a:p>
            <a:r>
              <a:rPr lang="en-US" altLang="en-US" dirty="0" smtClean="0"/>
              <a:t>Part II</a:t>
            </a:r>
          </a:p>
          <a:p>
            <a:r>
              <a:rPr lang="en-US" altLang="en-US" dirty="0" smtClean="0"/>
              <a:t>Comparing actual costs at 12,000 units with a flexible budget prepared at 12,000 units reveals that </a:t>
            </a:r>
            <a:r>
              <a:rPr lang="en-US" altLang="en-US" dirty="0" err="1" smtClean="0"/>
              <a:t>SolCel</a:t>
            </a:r>
            <a:r>
              <a:rPr lang="en-US" altLang="en-US" dirty="0" smtClean="0"/>
              <a:t> has unfavorable cost variances.  These variances are due to cost control issues because we have removed the activity differences by flexing the fixed budget from 10,000 units up to the actual activity of 12,000 units. </a:t>
            </a:r>
          </a:p>
          <a:p>
            <a:endParaRPr lang="en-US" altLang="en-US" dirty="0" smtClean="0"/>
          </a:p>
          <a:p>
            <a:r>
              <a:rPr lang="en-US" altLang="en-US" dirty="0" smtClean="0"/>
              <a:t>Part III</a:t>
            </a:r>
          </a:p>
          <a:p>
            <a:r>
              <a:rPr lang="en-US" altLang="en-US" dirty="0" smtClean="0"/>
              <a:t>The favorable variances for contribution margin and income indicate that the favorable sales variance is larger than the unfavorable cost variances.</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9402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23B08448-F694-451B-AEFD-96753E42777C}" type="datetime1">
              <a:rPr lang="en-US" smtClean="0"/>
              <a:pPr>
                <a:defRPr/>
              </a:pPr>
              <a:t>3/31/2018</a:t>
            </a:fld>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CB8DCA80-0919-41A4-A263-018BFA45DEE4}" type="slidenum">
              <a:rPr lang="en-US"/>
              <a:pPr>
                <a:defRPr/>
              </a:pPr>
              <a:t>‹#›</a:t>
            </a:fld>
            <a:endParaRPr lang="en-US" dirty="0"/>
          </a:p>
        </p:txBody>
      </p:sp>
    </p:spTree>
    <p:extLst>
      <p:ext uri="{BB962C8B-B14F-4D97-AF65-F5344CB8AC3E}">
        <p14:creationId xmlns:p14="http://schemas.microsoft.com/office/powerpoint/2010/main" val="8707390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CCABC-2304-458B-A2ED-73A9A1B7B595}" type="datetime1">
              <a:rPr lang="en-US" smtClean="0"/>
              <a:pPr>
                <a:defRPr/>
              </a:pPr>
              <a:t>3/31/2018</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978F8E-9AF3-4576-A98A-EC0494C2CC7D}" type="slidenum">
              <a:rPr lang="en-US"/>
              <a:pPr>
                <a:defRPr/>
              </a:pPr>
              <a:t>‹#›</a:t>
            </a:fld>
            <a:endParaRPr lang="en-US" dirty="0"/>
          </a:p>
        </p:txBody>
      </p:sp>
    </p:spTree>
    <p:extLst>
      <p:ext uri="{BB962C8B-B14F-4D97-AF65-F5344CB8AC3E}">
        <p14:creationId xmlns:p14="http://schemas.microsoft.com/office/powerpoint/2010/main" val="1196572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1D64F-B918-4049-B116-05685BE1AB20}" type="datetime1">
              <a:rPr lang="en-US" smtClean="0"/>
              <a:pPr>
                <a:defRPr/>
              </a:pPr>
              <a:t>3/31/2018</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6662A0-3652-4E2C-AC83-0E36FD60AA7D}" type="slidenum">
              <a:rPr lang="en-US"/>
              <a:pPr>
                <a:defRPr/>
              </a:pPr>
              <a:t>‹#›</a:t>
            </a:fld>
            <a:endParaRPr lang="en-US" dirty="0"/>
          </a:p>
        </p:txBody>
      </p:sp>
    </p:spTree>
    <p:extLst>
      <p:ext uri="{BB962C8B-B14F-4D97-AF65-F5344CB8AC3E}">
        <p14:creationId xmlns:p14="http://schemas.microsoft.com/office/powerpoint/2010/main" val="14006246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8697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772B42-213A-4FB5-811F-EF362ED1D908}" type="datetime1">
              <a:rPr lang="en-US" smtClean="0"/>
              <a:pPr>
                <a:defRPr/>
              </a:pPr>
              <a:t>3/31/2018</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B09FE6-F068-47D8-81BA-E8AE271E125B}" type="slidenum">
              <a:rPr lang="en-US"/>
              <a:pPr>
                <a:defRPr/>
              </a:pPr>
              <a:t>‹#›</a:t>
            </a:fld>
            <a:endParaRPr lang="en-US" dirty="0"/>
          </a:p>
        </p:txBody>
      </p:sp>
    </p:spTree>
    <p:extLst>
      <p:ext uri="{BB962C8B-B14F-4D97-AF65-F5344CB8AC3E}">
        <p14:creationId xmlns:p14="http://schemas.microsoft.com/office/powerpoint/2010/main" val="25266112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9F146F-2C20-4857-9845-85EA2859AEBD}" type="datetime1">
              <a:rPr lang="en-US" smtClean="0"/>
              <a:pPr>
                <a:defRPr/>
              </a:pPr>
              <a:t>3/31/2018</a:t>
            </a:fld>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75DAD0-C4D1-459B-90F8-E7D07BB74BE5}" type="slidenum">
              <a:rPr lang="en-US"/>
              <a:pPr>
                <a:defRPr/>
              </a:pPr>
              <a:t>‹#›</a:t>
            </a:fld>
            <a:endParaRPr lang="en-US" dirty="0"/>
          </a:p>
        </p:txBody>
      </p:sp>
    </p:spTree>
    <p:extLst>
      <p:ext uri="{BB962C8B-B14F-4D97-AF65-F5344CB8AC3E}">
        <p14:creationId xmlns:p14="http://schemas.microsoft.com/office/powerpoint/2010/main" val="3528728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5E4F9F-63FB-4E44-BEEC-E74A01B1EEB5}" type="datetime1">
              <a:rPr lang="en-US" smtClean="0"/>
              <a:pPr>
                <a:defRPr/>
              </a:pPr>
              <a:t>3/31/2018</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27EDC5-E831-49C2-88F3-D1C6CBCA0FBE}" type="slidenum">
              <a:rPr lang="en-US"/>
              <a:pPr>
                <a:defRPr/>
              </a:pPr>
              <a:t>‹#›</a:t>
            </a:fld>
            <a:endParaRPr lang="en-US" dirty="0"/>
          </a:p>
        </p:txBody>
      </p:sp>
    </p:spTree>
    <p:extLst>
      <p:ext uri="{BB962C8B-B14F-4D97-AF65-F5344CB8AC3E}">
        <p14:creationId xmlns:p14="http://schemas.microsoft.com/office/powerpoint/2010/main" val="3703096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D30EB3-00DB-42E4-AA02-7225B5C728C9}" type="datetime1">
              <a:rPr lang="en-US" smtClean="0"/>
              <a:pPr>
                <a:defRPr/>
              </a:pPr>
              <a:t>3/31/2018</a:t>
            </a:fld>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466D06E-F460-4EC9-9DB0-A06EABC89D05}" type="slidenum">
              <a:rPr lang="en-US"/>
              <a:pPr>
                <a:defRPr/>
              </a:pPr>
              <a:t>‹#›</a:t>
            </a:fld>
            <a:endParaRPr lang="en-US" dirty="0"/>
          </a:p>
        </p:txBody>
      </p:sp>
    </p:spTree>
    <p:extLst>
      <p:ext uri="{BB962C8B-B14F-4D97-AF65-F5344CB8AC3E}">
        <p14:creationId xmlns:p14="http://schemas.microsoft.com/office/powerpoint/2010/main" val="2485359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2F4299-3959-4470-98A0-A9299FE08F07}" type="datetime1">
              <a:rPr lang="en-US" smtClean="0"/>
              <a:pPr>
                <a:defRPr/>
              </a:pPr>
              <a:t>3/31/2018</a:t>
            </a:fld>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A35BE7D-BC0E-4A27-80F5-45B3F1AFEC7B}" type="slidenum">
              <a:rPr lang="en-US"/>
              <a:pPr>
                <a:defRPr/>
              </a:pPr>
              <a:t>‹#›</a:t>
            </a:fld>
            <a:endParaRPr lang="en-US" dirty="0"/>
          </a:p>
        </p:txBody>
      </p:sp>
    </p:spTree>
    <p:extLst>
      <p:ext uri="{BB962C8B-B14F-4D97-AF65-F5344CB8AC3E}">
        <p14:creationId xmlns:p14="http://schemas.microsoft.com/office/powerpoint/2010/main" val="16961420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59F68C-4DC5-4120-9FED-E1939F8D562F}" type="datetime1">
              <a:rPr lang="en-US" smtClean="0"/>
              <a:pPr>
                <a:defRPr/>
              </a:pPr>
              <a:t>3/31/2018</a:t>
            </a:fld>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D4D469A-95BD-49E5-8CC8-C90C32B6E330}" type="slidenum">
              <a:rPr lang="en-US"/>
              <a:pPr>
                <a:defRPr/>
              </a:pPr>
              <a:t>‹#›</a:t>
            </a:fld>
            <a:endParaRPr lang="en-US" dirty="0"/>
          </a:p>
        </p:txBody>
      </p:sp>
    </p:spTree>
    <p:extLst>
      <p:ext uri="{BB962C8B-B14F-4D97-AF65-F5344CB8AC3E}">
        <p14:creationId xmlns:p14="http://schemas.microsoft.com/office/powerpoint/2010/main" val="41602970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655039-E475-4221-B1CC-D315014CE856}" type="datetime1">
              <a:rPr lang="en-US" smtClean="0"/>
              <a:pPr>
                <a:defRPr/>
              </a:pPr>
              <a:t>3/31/2018</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0D32CF-16B4-4EBF-963A-B8131E655092}" type="slidenum">
              <a:rPr lang="en-US"/>
              <a:pPr>
                <a:defRPr/>
              </a:pPr>
              <a:t>‹#›</a:t>
            </a:fld>
            <a:endParaRPr lang="en-US" dirty="0"/>
          </a:p>
        </p:txBody>
      </p:sp>
    </p:spTree>
    <p:extLst>
      <p:ext uri="{BB962C8B-B14F-4D97-AF65-F5344CB8AC3E}">
        <p14:creationId xmlns:p14="http://schemas.microsoft.com/office/powerpoint/2010/main" val="9107849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1D2BF1-8A98-4D39-9305-D8F81AD90C64}" type="datetime1">
              <a:rPr lang="en-US" smtClean="0"/>
              <a:pPr>
                <a:defRPr/>
              </a:pPr>
              <a:t>3/31/2018</a:t>
            </a:fld>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1DE330-4236-45A5-A49C-9AAB51DD27F9}" type="slidenum">
              <a:rPr lang="en-US"/>
              <a:pPr>
                <a:defRPr/>
              </a:pPr>
              <a:t>‹#›</a:t>
            </a:fld>
            <a:endParaRPr lang="en-US" dirty="0"/>
          </a:p>
        </p:txBody>
      </p:sp>
    </p:spTree>
    <p:extLst>
      <p:ext uri="{BB962C8B-B14F-4D97-AF65-F5344CB8AC3E}">
        <p14:creationId xmlns:p14="http://schemas.microsoft.com/office/powerpoint/2010/main" val="32354982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32FA5127-5FF7-473A-B55F-CF33EB91B9F1}" type="datetime1">
              <a:rPr lang="en-US" smtClean="0"/>
              <a:pPr>
                <a:defRPr/>
              </a:pPr>
              <a:t>3/31/2018</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A5A352AB-3622-4BB4-9F41-EE70411A7D90}" type="slidenum">
              <a:rPr lang="en-US"/>
              <a:pPr>
                <a:defRPr/>
              </a:pPr>
              <a:t>‹#›</a:t>
            </a:fld>
            <a:endParaRPr lang="en-US" dirty="0"/>
          </a:p>
        </p:txBody>
      </p:sp>
      <p:sp>
        <p:nvSpPr>
          <p:cNvPr id="8"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smtClean="0">
              <a:solidFill>
                <a:srgbClr val="FFFF00"/>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4264"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25.xml"/><Relationship Id="rId7" Type="http://schemas.openxmlformats.org/officeDocument/2006/relationships/oleObject" Target="../embeddings/Microsoft_Excel_97-2003_Worksheet3.xls"/><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3.w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26.xml"/><Relationship Id="rId7" Type="http://schemas.openxmlformats.org/officeDocument/2006/relationships/oleObject" Target="../embeddings/Microsoft_Excel_97-2003_Worksheet4.xls"/><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31.xml"/><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6.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15.w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9.emf"/><Relationship Id="rId5" Type="http://schemas.openxmlformats.org/officeDocument/2006/relationships/oleObject" Target="../embeddings/Microsoft_Excel_97-2003_Worksheet6.xls"/><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Microsoft_Excel_97-2003_Worksheet8.xls"/><Relationship Id="rId3" Type="http://schemas.openxmlformats.org/officeDocument/2006/relationships/notesSlide" Target="../notesSlides/notesSlide43.xml"/><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oleObject" Target="../embeddings/Microsoft_Excel_97-2003_Worksheet7.xls"/><Relationship Id="rId4" Type="http://schemas.openxmlformats.org/officeDocument/2006/relationships/oleObject" Target="../embeddings/oleObject20.bin"/><Relationship Id="rId9" Type="http://schemas.openxmlformats.org/officeDocument/2006/relationships/image" Target="../media/image22.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3.wmf"/><Relationship Id="rId4"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3.wmf"/><Relationship Id="rId4" Type="http://schemas.openxmlformats.org/officeDocument/2006/relationships/oleObject" Target="../embeddings/oleObject23.bin"/></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ctrTitle"/>
          </p:nvPr>
        </p:nvSpPr>
        <p:spPr>
          <a:xfrm>
            <a:off x="685800" y="773112"/>
            <a:ext cx="7467600" cy="979488"/>
          </a:xfrm>
        </p:spPr>
        <p:txBody>
          <a:bodyPr/>
          <a:lstStyle/>
          <a:p>
            <a:pPr algn="l"/>
            <a:r>
              <a:rPr lang="en-US" altLang="en-US" b="1" dirty="0" smtClean="0"/>
              <a:t>Flexible Budgets</a:t>
            </a:r>
            <a:br>
              <a:rPr lang="en-US" altLang="en-US" b="1" dirty="0" smtClean="0"/>
            </a:br>
            <a:r>
              <a:rPr lang="en-US" altLang="en-US" b="1" dirty="0" smtClean="0"/>
              <a:t>and Standard Costs</a:t>
            </a:r>
          </a:p>
        </p:txBody>
      </p:sp>
      <p:sp>
        <p:nvSpPr>
          <p:cNvPr id="6" name="Footer Placeholder 6"/>
          <p:cNvSpPr txBox="1">
            <a:spLocks/>
          </p:cNvSpPr>
          <p:nvPr/>
        </p:nvSpPr>
        <p:spPr>
          <a:xfrm>
            <a:off x="457200" y="6248400"/>
            <a:ext cx="7696200" cy="4730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1200" dirty="0" smtClean="0"/>
              <a:t>Copyright © 2017 McGraw-Hill Education. All rights reserved. No reproduction or distribution without the prior written consent of McGraw-Hill Education.</a:t>
            </a:r>
            <a:endParaRPr lang="en-US" sz="1200" dirty="0"/>
          </a:p>
        </p:txBody>
      </p:sp>
      <p:sp>
        <p:nvSpPr>
          <p:cNvPr id="7" name="Slide Number Placeholder 6"/>
          <p:cNvSpPr>
            <a:spLocks noGrp="1"/>
          </p:cNvSpPr>
          <p:nvPr>
            <p:ph type="sldNum" sz="quarter" idx="12"/>
          </p:nvPr>
        </p:nvSpPr>
        <p:spPr/>
        <p:txBody>
          <a:bodyPr/>
          <a:lstStyle/>
          <a:p>
            <a:pPr>
              <a:defRPr/>
            </a:pPr>
            <a:fld id="{CB8DCA80-0919-41A4-A263-018BFA45DEE4}" type="slidenum">
              <a:rPr lang="en-US" smtClean="0"/>
              <a:pPr>
                <a:defRPr/>
              </a:pPr>
              <a:t>1</a:t>
            </a:fld>
            <a:endParaRPr lang="en-US" dirty="0"/>
          </a:p>
        </p:txBody>
      </p:sp>
      <p:sp>
        <p:nvSpPr>
          <p:cNvPr id="8" name="Subtitle 2"/>
          <p:cNvSpPr>
            <a:spLocks noGrp="1"/>
          </p:cNvSpPr>
          <p:nvPr>
            <p:ph type="subTitle" idx="1"/>
          </p:nvPr>
        </p:nvSpPr>
        <p:spPr>
          <a:xfrm>
            <a:off x="685800" y="2057400"/>
            <a:ext cx="6400800" cy="1752600"/>
          </a:xfrm>
        </p:spPr>
        <p:txBody>
          <a:bodyPr/>
          <a:lstStyle/>
          <a:p>
            <a:pPr algn="l" eaLnBrk="1" hangingPunct="1">
              <a:buFont typeface="Wingdings" pitchFamily="-107" charset="2"/>
              <a:buNone/>
            </a:pPr>
            <a:r>
              <a:rPr lang="en-US" altLang="en-US" dirty="0" smtClean="0">
                <a:solidFill>
                  <a:srgbClr val="898989"/>
                </a:solidFill>
              </a:rPr>
              <a:t>Chapter 23</a:t>
            </a:r>
          </a:p>
          <a:p>
            <a:pPr algn="l" eaLnBrk="1" hangingPunct="1">
              <a:buFont typeface="Wingdings" pitchFamily="-107" charset="2"/>
              <a:buNone/>
            </a:pPr>
            <a:endParaRPr lang="en-US" altLang="en-US" sz="1600" b="1" dirty="0" smtClean="0">
              <a:solidFill>
                <a:srgbClr val="0070C0"/>
              </a:solidFill>
            </a:endParaRPr>
          </a:p>
        </p:txBody>
      </p:sp>
      <p:sp>
        <p:nvSpPr>
          <p:cNvPr id="9" name="Rectangle 3"/>
          <p:cNvSpPr txBox="1">
            <a:spLocks noChangeArrowheads="1"/>
          </p:cNvSpPr>
          <p:nvPr/>
        </p:nvSpPr>
        <p:spPr bwMode="auto">
          <a:xfrm>
            <a:off x="685800" y="40735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0" name="Picture 9"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36107"/>
            <a:ext cx="2514600" cy="32358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NEED-TO-KNOW 23-1</a:t>
            </a:r>
          </a:p>
        </p:txBody>
      </p:sp>
      <p:sp>
        <p:nvSpPr>
          <p:cNvPr id="6" name="Rectangle 5"/>
          <p:cNvSpPr>
            <a:spLocks noChangeArrowheads="1"/>
          </p:cNvSpPr>
          <p:nvPr/>
        </p:nvSpPr>
        <p:spPr bwMode="auto">
          <a:xfrm>
            <a:off x="1016001" y="706438"/>
            <a:ext cx="7372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reports the fixed budget and actual results for the year as shown below. The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016001" y="912813"/>
            <a:ext cx="7604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company’s fixed budget assumes a selling price of $40 per unit. The fixed budget is based on 20,000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016001" y="1119188"/>
            <a:ext cx="7554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of sales, and the actual results are based on 24,000 units of sales. Prepare a flexible budget performance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016001" y="1325563"/>
            <a:ext cx="51973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report for the year. Label variances as favorable (F) or unfavorable (U).</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1016000" y="2982913"/>
            <a:ext cx="5395913"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5"/>
          <p:cNvSpPr>
            <a:spLocks noChangeArrowheads="1"/>
          </p:cNvSpPr>
          <p:nvPr/>
        </p:nvSpPr>
        <p:spPr bwMode="auto">
          <a:xfrm>
            <a:off x="1016000" y="4016376"/>
            <a:ext cx="5395913" cy="4524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50"/>
          <p:cNvSpPr>
            <a:spLocks noChangeArrowheads="1"/>
          </p:cNvSpPr>
          <p:nvPr/>
        </p:nvSpPr>
        <p:spPr bwMode="auto">
          <a:xfrm>
            <a:off x="1055688" y="3003550"/>
            <a:ext cx="1735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Budget assumptions: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51"/>
          <p:cNvSpPr>
            <a:spLocks noChangeArrowheads="1"/>
          </p:cNvSpPr>
          <p:nvPr/>
        </p:nvSpPr>
        <p:spPr bwMode="auto">
          <a:xfrm>
            <a:off x="1055688" y="3230563"/>
            <a:ext cx="15132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Selling price per unit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2"/>
          <p:cNvSpPr>
            <a:spLocks noChangeArrowheads="1"/>
          </p:cNvSpPr>
          <p:nvPr/>
        </p:nvSpPr>
        <p:spPr bwMode="auto">
          <a:xfrm>
            <a:off x="3133725" y="3230563"/>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53"/>
          <p:cNvSpPr>
            <a:spLocks noChangeArrowheads="1"/>
          </p:cNvSpPr>
          <p:nvPr/>
        </p:nvSpPr>
        <p:spPr bwMode="auto">
          <a:xfrm>
            <a:off x="3749675" y="3230563"/>
            <a:ext cx="2562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($800,000 divided by 20,000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4"/>
          <p:cNvSpPr>
            <a:spLocks noChangeArrowheads="1"/>
          </p:cNvSpPr>
          <p:nvPr/>
        </p:nvSpPr>
        <p:spPr bwMode="auto">
          <a:xfrm>
            <a:off x="1055688" y="3436938"/>
            <a:ext cx="1593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Variable cost per unit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8" name="Rectangle 55"/>
          <p:cNvSpPr>
            <a:spLocks noChangeArrowheads="1"/>
          </p:cNvSpPr>
          <p:nvPr/>
        </p:nvSpPr>
        <p:spPr bwMode="auto">
          <a:xfrm>
            <a:off x="3224213" y="34369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56"/>
          <p:cNvSpPr>
            <a:spLocks noChangeArrowheads="1"/>
          </p:cNvSpPr>
          <p:nvPr/>
        </p:nvSpPr>
        <p:spPr bwMode="auto">
          <a:xfrm>
            <a:off x="3749675" y="3436938"/>
            <a:ext cx="2562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($160,000 divided by 20,000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57"/>
          <p:cNvSpPr>
            <a:spLocks noChangeArrowheads="1"/>
          </p:cNvSpPr>
          <p:nvPr/>
        </p:nvSpPr>
        <p:spPr bwMode="auto">
          <a:xfrm>
            <a:off x="2286000" y="4037014"/>
            <a:ext cx="16769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Budget Assumptions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8"/>
          <p:cNvSpPr>
            <a:spLocks noChangeArrowheads="1"/>
          </p:cNvSpPr>
          <p:nvPr/>
        </p:nvSpPr>
        <p:spPr bwMode="auto">
          <a:xfrm>
            <a:off x="4662487" y="4037014"/>
            <a:ext cx="1281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Flexible Budget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2" name="Rectangle 59"/>
          <p:cNvSpPr>
            <a:spLocks noChangeArrowheads="1"/>
          </p:cNvSpPr>
          <p:nvPr/>
        </p:nvSpPr>
        <p:spPr bwMode="auto">
          <a:xfrm>
            <a:off x="4662487" y="4252914"/>
            <a:ext cx="1119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(24,000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60"/>
          <p:cNvSpPr>
            <a:spLocks noChangeArrowheads="1"/>
          </p:cNvSpPr>
          <p:nvPr/>
        </p:nvSpPr>
        <p:spPr bwMode="auto">
          <a:xfrm>
            <a:off x="1055688" y="4479926"/>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2" name="Rectangle 61"/>
          <p:cNvSpPr>
            <a:spLocks noChangeArrowheads="1"/>
          </p:cNvSpPr>
          <p:nvPr/>
        </p:nvSpPr>
        <p:spPr bwMode="auto">
          <a:xfrm>
            <a:off x="2568575" y="4479926"/>
            <a:ext cx="17424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$40.00 x 24,000 units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3" name="Rectangle 62"/>
          <p:cNvSpPr>
            <a:spLocks noChangeArrowheads="1"/>
          </p:cNvSpPr>
          <p:nvPr/>
        </p:nvSpPr>
        <p:spPr bwMode="auto">
          <a:xfrm>
            <a:off x="4762500" y="4479926"/>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$960,000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4" name="Rectangle 63"/>
          <p:cNvSpPr>
            <a:spLocks noChangeArrowheads="1"/>
          </p:cNvSpPr>
          <p:nvPr/>
        </p:nvSpPr>
        <p:spPr bwMode="auto">
          <a:xfrm>
            <a:off x="1055688" y="4686301"/>
            <a:ext cx="1089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Variable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5" name="Rectangle 64"/>
          <p:cNvSpPr>
            <a:spLocks noChangeArrowheads="1"/>
          </p:cNvSpPr>
          <p:nvPr/>
        </p:nvSpPr>
        <p:spPr bwMode="auto">
          <a:xfrm>
            <a:off x="2659063" y="4686301"/>
            <a:ext cx="17424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 x 24,000 units =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6" name="Rectangle 65"/>
          <p:cNvSpPr>
            <a:spLocks noChangeArrowheads="1"/>
          </p:cNvSpPr>
          <p:nvPr/>
        </p:nvSpPr>
        <p:spPr bwMode="auto">
          <a:xfrm>
            <a:off x="4852987" y="4686301"/>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192,000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7" name="Rectangle 66"/>
          <p:cNvSpPr>
            <a:spLocks noChangeArrowheads="1"/>
          </p:cNvSpPr>
          <p:nvPr/>
        </p:nvSpPr>
        <p:spPr bwMode="auto">
          <a:xfrm>
            <a:off x="1055688" y="4892676"/>
            <a:ext cx="88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Fixed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8" name="Rectangle 67"/>
          <p:cNvSpPr>
            <a:spLocks noChangeArrowheads="1"/>
          </p:cNvSpPr>
          <p:nvPr/>
        </p:nvSpPr>
        <p:spPr bwMode="auto">
          <a:xfrm>
            <a:off x="4852987" y="4892676"/>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1" name="Rectangle 99"/>
          <p:cNvSpPr>
            <a:spLocks noChangeArrowheads="1"/>
          </p:cNvSpPr>
          <p:nvPr/>
        </p:nvSpPr>
        <p:spPr bwMode="auto">
          <a:xfrm>
            <a:off x="1006475" y="29718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Rectangle 100"/>
          <p:cNvSpPr>
            <a:spLocks noChangeArrowheads="1"/>
          </p:cNvSpPr>
          <p:nvPr/>
        </p:nvSpPr>
        <p:spPr bwMode="auto">
          <a:xfrm>
            <a:off x="6391275" y="29924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Rectangle 101"/>
          <p:cNvSpPr>
            <a:spLocks noChangeArrowheads="1"/>
          </p:cNvSpPr>
          <p:nvPr/>
        </p:nvSpPr>
        <p:spPr bwMode="auto">
          <a:xfrm>
            <a:off x="1006475" y="4005264"/>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Rectangle 113"/>
          <p:cNvSpPr>
            <a:spLocks noChangeArrowheads="1"/>
          </p:cNvSpPr>
          <p:nvPr/>
        </p:nvSpPr>
        <p:spPr bwMode="auto">
          <a:xfrm>
            <a:off x="6391275" y="4025901"/>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Rectangle 116"/>
          <p:cNvSpPr>
            <a:spLocks noChangeArrowheads="1"/>
          </p:cNvSpPr>
          <p:nvPr/>
        </p:nvSpPr>
        <p:spPr bwMode="auto">
          <a:xfrm>
            <a:off x="1025525" y="2971800"/>
            <a:ext cx="5386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Rectangle 117"/>
          <p:cNvSpPr>
            <a:spLocks noChangeArrowheads="1"/>
          </p:cNvSpPr>
          <p:nvPr/>
        </p:nvSpPr>
        <p:spPr bwMode="auto">
          <a:xfrm>
            <a:off x="1025525" y="3198813"/>
            <a:ext cx="5386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Rectangle 118"/>
          <p:cNvSpPr>
            <a:spLocks noChangeArrowheads="1"/>
          </p:cNvSpPr>
          <p:nvPr/>
        </p:nvSpPr>
        <p:spPr bwMode="auto">
          <a:xfrm>
            <a:off x="1025525" y="4005264"/>
            <a:ext cx="5386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Rectangle 119"/>
          <p:cNvSpPr>
            <a:spLocks noChangeArrowheads="1"/>
          </p:cNvSpPr>
          <p:nvPr/>
        </p:nvSpPr>
        <p:spPr bwMode="auto">
          <a:xfrm>
            <a:off x="1025525" y="4448176"/>
            <a:ext cx="5386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Rectangle 60"/>
          <p:cNvSpPr>
            <a:spLocks noChangeArrowheads="1"/>
          </p:cNvSpPr>
          <p:nvPr/>
        </p:nvSpPr>
        <p:spPr bwMode="auto">
          <a:xfrm>
            <a:off x="990600" y="1609725"/>
            <a:ext cx="5397500" cy="4556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Rectangle 61"/>
          <p:cNvSpPr>
            <a:spLocks noChangeArrowheads="1"/>
          </p:cNvSpPr>
          <p:nvPr/>
        </p:nvSpPr>
        <p:spPr bwMode="auto">
          <a:xfrm>
            <a:off x="2825750" y="1630363"/>
            <a:ext cx="11699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Fixed Budget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6" name="Rectangle 62"/>
          <p:cNvSpPr>
            <a:spLocks noChangeArrowheads="1"/>
          </p:cNvSpPr>
          <p:nvPr/>
        </p:nvSpPr>
        <p:spPr bwMode="auto">
          <a:xfrm>
            <a:off x="4622800" y="1630363"/>
            <a:ext cx="12715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Actual Results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7" name="Rectangle 63"/>
          <p:cNvSpPr>
            <a:spLocks noChangeArrowheads="1"/>
          </p:cNvSpPr>
          <p:nvPr/>
        </p:nvSpPr>
        <p:spPr bwMode="auto">
          <a:xfrm>
            <a:off x="2825750" y="1847850"/>
            <a:ext cx="117951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(20,000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8" name="Rectangle 64"/>
          <p:cNvSpPr>
            <a:spLocks noChangeArrowheads="1"/>
          </p:cNvSpPr>
          <p:nvPr/>
        </p:nvSpPr>
        <p:spPr bwMode="auto">
          <a:xfrm>
            <a:off x="4622800" y="1847850"/>
            <a:ext cx="117951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(24,000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9" name="Rectangle 65"/>
          <p:cNvSpPr>
            <a:spLocks noChangeArrowheads="1"/>
          </p:cNvSpPr>
          <p:nvPr/>
        </p:nvSpPr>
        <p:spPr bwMode="auto">
          <a:xfrm>
            <a:off x="1030288" y="2076450"/>
            <a:ext cx="504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0" name="Rectangle 66"/>
          <p:cNvSpPr>
            <a:spLocks noChangeArrowheads="1"/>
          </p:cNvSpPr>
          <p:nvPr/>
        </p:nvSpPr>
        <p:spPr bwMode="auto">
          <a:xfrm>
            <a:off x="2927350" y="2076450"/>
            <a:ext cx="796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1" name="Rectangle 67"/>
          <p:cNvSpPr>
            <a:spLocks noChangeArrowheads="1"/>
          </p:cNvSpPr>
          <p:nvPr/>
        </p:nvSpPr>
        <p:spPr bwMode="auto">
          <a:xfrm>
            <a:off x="4722813" y="2076450"/>
            <a:ext cx="796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$972,000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2" name="Rectangle 68"/>
          <p:cNvSpPr>
            <a:spLocks noChangeArrowheads="1"/>
          </p:cNvSpPr>
          <p:nvPr/>
        </p:nvSpPr>
        <p:spPr bwMode="auto">
          <a:xfrm>
            <a:off x="1030288" y="2284413"/>
            <a:ext cx="1160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Variable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3" name="Rectangle 69"/>
          <p:cNvSpPr>
            <a:spLocks noChangeArrowheads="1"/>
          </p:cNvSpPr>
          <p:nvPr/>
        </p:nvSpPr>
        <p:spPr bwMode="auto">
          <a:xfrm>
            <a:off x="3017838" y="2284413"/>
            <a:ext cx="69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4" name="Rectangle 70"/>
          <p:cNvSpPr>
            <a:spLocks noChangeArrowheads="1"/>
          </p:cNvSpPr>
          <p:nvPr/>
        </p:nvSpPr>
        <p:spPr bwMode="auto">
          <a:xfrm>
            <a:off x="4813300" y="2284413"/>
            <a:ext cx="69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240,000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5" name="Rectangle 71"/>
          <p:cNvSpPr>
            <a:spLocks noChangeArrowheads="1"/>
          </p:cNvSpPr>
          <p:nvPr/>
        </p:nvSpPr>
        <p:spPr bwMode="auto">
          <a:xfrm>
            <a:off x="1030288" y="2490788"/>
            <a:ext cx="9477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Fixed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6" name="Rectangle 72"/>
          <p:cNvSpPr>
            <a:spLocks noChangeArrowheads="1"/>
          </p:cNvSpPr>
          <p:nvPr/>
        </p:nvSpPr>
        <p:spPr bwMode="auto">
          <a:xfrm>
            <a:off x="3017838" y="2490788"/>
            <a:ext cx="69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7" name="Rectangle 73"/>
          <p:cNvSpPr>
            <a:spLocks noChangeArrowheads="1"/>
          </p:cNvSpPr>
          <p:nvPr/>
        </p:nvSpPr>
        <p:spPr bwMode="auto">
          <a:xfrm>
            <a:off x="4813300" y="2490788"/>
            <a:ext cx="69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490,000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8" name="Rectangle 74"/>
          <p:cNvSpPr>
            <a:spLocks noChangeArrowheads="1"/>
          </p:cNvSpPr>
          <p:nvPr/>
        </p:nvSpPr>
        <p:spPr bwMode="auto">
          <a:xfrm>
            <a:off x="981075" y="1600200"/>
            <a:ext cx="19050" cy="465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75"/>
          <p:cNvSpPr>
            <a:spLocks noChangeArrowheads="1"/>
          </p:cNvSpPr>
          <p:nvPr/>
        </p:nvSpPr>
        <p:spPr bwMode="auto">
          <a:xfrm>
            <a:off x="6367463" y="1620838"/>
            <a:ext cx="20638" cy="444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Rectangle 76"/>
          <p:cNvSpPr>
            <a:spLocks noChangeArrowheads="1"/>
          </p:cNvSpPr>
          <p:nvPr/>
        </p:nvSpPr>
        <p:spPr bwMode="auto">
          <a:xfrm>
            <a:off x="1000125" y="1600200"/>
            <a:ext cx="5387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77"/>
          <p:cNvSpPr>
            <a:spLocks noChangeArrowheads="1"/>
          </p:cNvSpPr>
          <p:nvPr/>
        </p:nvSpPr>
        <p:spPr bwMode="auto">
          <a:xfrm>
            <a:off x="1000125" y="2044700"/>
            <a:ext cx="5387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Slide Number Placeholder 21"/>
          <p:cNvSpPr>
            <a:spLocks noGrp="1"/>
          </p:cNvSpPr>
          <p:nvPr>
            <p:ph type="sldNum" sz="quarter" idx="12"/>
          </p:nvPr>
        </p:nvSpPr>
        <p:spPr>
          <a:xfrm>
            <a:off x="6553200" y="6356350"/>
            <a:ext cx="2133600" cy="365125"/>
          </a:xfrm>
        </p:spPr>
        <p:txBody>
          <a:bodyPr/>
          <a:lstStyle/>
          <a:p>
            <a:pPr>
              <a:defRPr/>
            </a:pPr>
            <a:fld id="{7A35BE7D-BC0E-4A27-80F5-45B3F1AFEC7B}" type="slidenum">
              <a:rPr lang="en-US" smtClean="0"/>
              <a:pPr>
                <a:defRPr/>
              </a:pPr>
              <a:t>10</a:t>
            </a:fld>
            <a:endParaRPr lang="en-US" dirty="0"/>
          </a:p>
        </p:txBody>
      </p:sp>
      <p:sp>
        <p:nvSpPr>
          <p:cNvPr id="66" name="Rounded Rectangle 65"/>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Prepare a flexible budget and interpret a flexible budget performance report.</a:t>
            </a:r>
            <a:endParaRPr lang="en-US" sz="1100" dirty="0"/>
          </a:p>
        </p:txBody>
      </p:sp>
    </p:spTree>
    <p:extLst>
      <p:ext uri="{BB962C8B-B14F-4D97-AF65-F5344CB8AC3E}">
        <p14:creationId xmlns:p14="http://schemas.microsoft.com/office/powerpoint/2010/main" val="2312918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1"/>
                                        </p:tgtEl>
                                        <p:attrNameLst>
                                          <p:attrName>style.visibility</p:attrName>
                                        </p:attrNameLst>
                                      </p:cBhvr>
                                      <p:to>
                                        <p:strVal val="visible"/>
                                      </p:to>
                                    </p:set>
                                    <p:animEffect transition="in" filter="fade">
                                      <p:cBhvr>
                                        <p:cTn id="13" dur="500"/>
                                        <p:tgtEl>
                                          <p:spTgt spid="3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2"/>
                                        </p:tgtEl>
                                        <p:attrNameLst>
                                          <p:attrName>style.visibility</p:attrName>
                                        </p:attrNameLst>
                                      </p:cBhvr>
                                      <p:to>
                                        <p:strVal val="visible"/>
                                      </p:to>
                                    </p:set>
                                    <p:animEffect transition="in" filter="fade">
                                      <p:cBhvr>
                                        <p:cTn id="16" dur="500"/>
                                        <p:tgtEl>
                                          <p:spTgt spid="3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8"/>
                                        </p:tgtEl>
                                        <p:attrNameLst>
                                          <p:attrName>style.visibility</p:attrName>
                                        </p:attrNameLst>
                                      </p:cBhvr>
                                      <p:to>
                                        <p:strVal val="visible"/>
                                      </p:to>
                                    </p:set>
                                    <p:animEffect transition="in" filter="fade">
                                      <p:cBhvr>
                                        <p:cTn id="19" dur="500"/>
                                        <p:tgtEl>
                                          <p:spTgt spid="40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
                                        </p:tgtEl>
                                        <p:attrNameLst>
                                          <p:attrName>style.visibility</p:attrName>
                                        </p:attrNameLst>
                                      </p:cBhvr>
                                      <p:to>
                                        <p:strVal val="visible"/>
                                      </p:to>
                                    </p:set>
                                    <p:animEffect transition="in" filter="fade">
                                      <p:cBhvr>
                                        <p:cTn id="22" dur="500"/>
                                        <p:tgtEl>
                                          <p:spTgt spid="40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3"/>
                                        </p:tgtEl>
                                        <p:attrNameLst>
                                          <p:attrName>style.visibility</p:attrName>
                                        </p:attrNameLst>
                                      </p:cBhvr>
                                      <p:to>
                                        <p:strVal val="visible"/>
                                      </p:to>
                                    </p:set>
                                    <p:animEffect transition="in" filter="fade">
                                      <p:cBhvr>
                                        <p:cTn id="51" dur="500"/>
                                        <p:tgtEl>
                                          <p:spTgt spid="3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5"/>
                                        </p:tgtEl>
                                        <p:attrNameLst>
                                          <p:attrName>style.visibility</p:attrName>
                                        </p:attrNameLst>
                                      </p:cBhvr>
                                      <p:to>
                                        <p:strVal val="visible"/>
                                      </p:to>
                                    </p:set>
                                    <p:animEffect transition="in" filter="fade">
                                      <p:cBhvr>
                                        <p:cTn id="54" dur="500"/>
                                        <p:tgtEl>
                                          <p:spTgt spid="40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0"/>
                                        </p:tgtEl>
                                        <p:attrNameLst>
                                          <p:attrName>style.visibility</p:attrName>
                                        </p:attrNameLst>
                                      </p:cBhvr>
                                      <p:to>
                                        <p:strVal val="visible"/>
                                      </p:to>
                                    </p:set>
                                    <p:animEffect transition="in" filter="fade">
                                      <p:cBhvr>
                                        <p:cTn id="57" dur="500"/>
                                        <p:tgtEl>
                                          <p:spTgt spid="4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1"/>
                                        </p:tgtEl>
                                        <p:attrNameLst>
                                          <p:attrName>style.visibility</p:attrName>
                                        </p:attrNameLst>
                                      </p:cBhvr>
                                      <p:to>
                                        <p:strVal val="visible"/>
                                      </p:to>
                                    </p:set>
                                    <p:animEffect transition="in" filter="fade">
                                      <p:cBhvr>
                                        <p:cTn id="60" dur="500"/>
                                        <p:tgtEl>
                                          <p:spTgt spid="4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fade">
                                      <p:cBhvr>
                                        <p:cTn id="69" dur="500"/>
                                        <p:tgtEl>
                                          <p:spTgt spid="6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2"/>
                                        </p:tgtEl>
                                        <p:attrNameLst>
                                          <p:attrName>style.visibility</p:attrName>
                                        </p:attrNameLst>
                                      </p:cBhvr>
                                      <p:to>
                                        <p:strVal val="visible"/>
                                      </p:to>
                                    </p:set>
                                    <p:animEffect transition="in" filter="fade">
                                      <p:cBhvr>
                                        <p:cTn id="72" dur="500"/>
                                        <p:tgtEl>
                                          <p:spTgt spid="35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3"/>
                                        </p:tgtEl>
                                        <p:attrNameLst>
                                          <p:attrName>style.visibility</p:attrName>
                                        </p:attrNameLst>
                                      </p:cBhvr>
                                      <p:to>
                                        <p:strVal val="visible"/>
                                      </p:to>
                                    </p:set>
                                    <p:animEffect transition="in" filter="fade">
                                      <p:cBhvr>
                                        <p:cTn id="75" dur="500"/>
                                        <p:tgtEl>
                                          <p:spTgt spid="35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4"/>
                                        </p:tgtEl>
                                        <p:attrNameLst>
                                          <p:attrName>style.visibility</p:attrName>
                                        </p:attrNameLst>
                                      </p:cBhvr>
                                      <p:to>
                                        <p:strVal val="visible"/>
                                      </p:to>
                                    </p:set>
                                    <p:animEffect transition="in" filter="fade">
                                      <p:cBhvr>
                                        <p:cTn id="78" dur="500"/>
                                        <p:tgtEl>
                                          <p:spTgt spid="3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5"/>
                                        </p:tgtEl>
                                        <p:attrNameLst>
                                          <p:attrName>style.visibility</p:attrName>
                                        </p:attrNameLst>
                                      </p:cBhvr>
                                      <p:to>
                                        <p:strVal val="visible"/>
                                      </p:to>
                                    </p:set>
                                    <p:animEffect transition="in" filter="fade">
                                      <p:cBhvr>
                                        <p:cTn id="81" dur="500"/>
                                        <p:tgtEl>
                                          <p:spTgt spid="35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6"/>
                                        </p:tgtEl>
                                        <p:attrNameLst>
                                          <p:attrName>style.visibility</p:attrName>
                                        </p:attrNameLst>
                                      </p:cBhvr>
                                      <p:to>
                                        <p:strVal val="visible"/>
                                      </p:to>
                                    </p:set>
                                    <p:animEffect transition="in" filter="fade">
                                      <p:cBhvr>
                                        <p:cTn id="84" dur="500"/>
                                        <p:tgtEl>
                                          <p:spTgt spid="35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7"/>
                                        </p:tgtEl>
                                        <p:attrNameLst>
                                          <p:attrName>style.visibility</p:attrName>
                                        </p:attrNameLst>
                                      </p:cBhvr>
                                      <p:to>
                                        <p:strVal val="visible"/>
                                      </p:to>
                                    </p:set>
                                    <p:animEffect transition="in" filter="fade">
                                      <p:cBhvr>
                                        <p:cTn id="87" dur="500"/>
                                        <p:tgtEl>
                                          <p:spTgt spid="35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8"/>
                                        </p:tgtEl>
                                        <p:attrNameLst>
                                          <p:attrName>style.visibility</p:attrName>
                                        </p:attrNameLst>
                                      </p:cBhvr>
                                      <p:to>
                                        <p:strVal val="visible"/>
                                      </p:to>
                                    </p:set>
                                    <p:animEffect transition="in" filter="fade">
                                      <p:cBhvr>
                                        <p:cTn id="90"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53" grpId="0"/>
      <p:bldP spid="54" grpId="0"/>
      <p:bldP spid="55" grpId="0"/>
      <p:bldP spid="56" grpId="0"/>
      <p:bldP spid="57" grpId="0"/>
      <p:bldP spid="58" grpId="0"/>
      <p:bldP spid="59" grpId="0"/>
      <p:bldP spid="60" grpId="0"/>
      <p:bldP spid="61" grpId="0"/>
      <p:bldP spid="62" grpId="0"/>
      <p:bldP spid="63" grpId="0"/>
      <p:bldP spid="352" grpId="0"/>
      <p:bldP spid="353" grpId="0"/>
      <p:bldP spid="354" grpId="0"/>
      <p:bldP spid="355" grpId="0"/>
      <p:bldP spid="356" grpId="0"/>
      <p:bldP spid="357" grpId="0"/>
      <p:bldP spid="358" grpId="0"/>
      <p:bldP spid="391" grpId="0" animBg="1"/>
      <p:bldP spid="392" grpId="0" animBg="1"/>
      <p:bldP spid="393" grpId="0" animBg="1"/>
      <p:bldP spid="405" grpId="0" animBg="1"/>
      <p:bldP spid="408" grpId="0" animBg="1"/>
      <p:bldP spid="409" grpId="0" animBg="1"/>
      <p:bldP spid="410" grpId="0" animBg="1"/>
      <p:bldP spid="4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NEED-TO-KNOW </a:t>
            </a:r>
            <a:r>
              <a:rPr lang="en-US" b="1" dirty="0" smtClean="0"/>
              <a:t>23-1 SOLUTION</a:t>
            </a:r>
          </a:p>
        </p:txBody>
      </p:sp>
      <p:sp>
        <p:nvSpPr>
          <p:cNvPr id="6" name="Rectangle 5"/>
          <p:cNvSpPr>
            <a:spLocks noChangeArrowheads="1"/>
          </p:cNvSpPr>
          <p:nvPr/>
        </p:nvSpPr>
        <p:spPr bwMode="auto">
          <a:xfrm>
            <a:off x="1016001" y="706438"/>
            <a:ext cx="7372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reports the fixed budget and actual results for the year as shown below. The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016001" y="912813"/>
            <a:ext cx="7604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company’s fixed budget assumes a selling price of $40 per unit. The fixed budget is based on 20,000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016001" y="1119188"/>
            <a:ext cx="7554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of sales, and the actual results are based on 24,000 units of sales. Prepare a flexible budget performance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016001" y="1325563"/>
            <a:ext cx="5336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300" b="0" i="0" u="none" strike="noStrike" cap="none" normalizeH="0" baseline="0" dirty="0" smtClean="0">
                <a:ln>
                  <a:noFill/>
                </a:ln>
                <a:solidFill>
                  <a:srgbClr val="000000"/>
                </a:solidFill>
                <a:effectLst/>
                <a:latin typeface="Arial" panose="020B0604020202020204" pitchFamily="34" charset="0"/>
              </a:rPr>
              <a:t>report for the year. </a:t>
            </a:r>
            <a:r>
              <a:rPr lang="en-US" altLang="en-US" sz="1300" dirty="0" smtClean="0">
                <a:solidFill>
                  <a:srgbClr val="000000"/>
                </a:solidFill>
              </a:rPr>
              <a:t>Label </a:t>
            </a:r>
            <a:r>
              <a:rPr lang="en-US" altLang="en-US" sz="1300" dirty="0">
                <a:solidFill>
                  <a:srgbClr val="000000"/>
                </a:solidFill>
              </a:rPr>
              <a:t>variances as favorable (F) or unfavorable (U).</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300" dirty="0">
              <a:solidFill>
                <a:srgbClr val="000000"/>
              </a:solidFill>
            </a:endParaRPr>
          </a:p>
        </p:txBody>
      </p:sp>
      <p:sp>
        <p:nvSpPr>
          <p:cNvPr id="105" name="Rectangle 35"/>
          <p:cNvSpPr>
            <a:spLocks noChangeArrowheads="1"/>
          </p:cNvSpPr>
          <p:nvPr/>
        </p:nvSpPr>
        <p:spPr bwMode="auto">
          <a:xfrm>
            <a:off x="1016000" y="3011487"/>
            <a:ext cx="5395913" cy="4524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57"/>
          <p:cNvSpPr>
            <a:spLocks noChangeArrowheads="1"/>
          </p:cNvSpPr>
          <p:nvPr/>
        </p:nvSpPr>
        <p:spPr bwMode="auto">
          <a:xfrm>
            <a:off x="2286000" y="3032125"/>
            <a:ext cx="16769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Budget Assumptions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7" name="Rectangle 58"/>
          <p:cNvSpPr>
            <a:spLocks noChangeArrowheads="1"/>
          </p:cNvSpPr>
          <p:nvPr/>
        </p:nvSpPr>
        <p:spPr bwMode="auto">
          <a:xfrm>
            <a:off x="4662487" y="3032125"/>
            <a:ext cx="12811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Flexible Budget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59"/>
          <p:cNvSpPr>
            <a:spLocks noChangeArrowheads="1"/>
          </p:cNvSpPr>
          <p:nvPr/>
        </p:nvSpPr>
        <p:spPr bwMode="auto">
          <a:xfrm>
            <a:off x="4662487" y="3248025"/>
            <a:ext cx="1119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(24,000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60"/>
          <p:cNvSpPr>
            <a:spLocks noChangeArrowheads="1"/>
          </p:cNvSpPr>
          <p:nvPr/>
        </p:nvSpPr>
        <p:spPr bwMode="auto">
          <a:xfrm>
            <a:off x="1055688" y="3475037"/>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61"/>
          <p:cNvSpPr>
            <a:spLocks noChangeArrowheads="1"/>
          </p:cNvSpPr>
          <p:nvPr/>
        </p:nvSpPr>
        <p:spPr bwMode="auto">
          <a:xfrm>
            <a:off x="2568575" y="3475037"/>
            <a:ext cx="17424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$40.00 x 24,000 units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1" name="Rectangle 62"/>
          <p:cNvSpPr>
            <a:spLocks noChangeArrowheads="1"/>
          </p:cNvSpPr>
          <p:nvPr/>
        </p:nvSpPr>
        <p:spPr bwMode="auto">
          <a:xfrm>
            <a:off x="4762500" y="3475037"/>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$960,000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2" name="Rectangle 63"/>
          <p:cNvSpPr>
            <a:spLocks noChangeArrowheads="1"/>
          </p:cNvSpPr>
          <p:nvPr/>
        </p:nvSpPr>
        <p:spPr bwMode="auto">
          <a:xfrm>
            <a:off x="1055688" y="3681412"/>
            <a:ext cx="1089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Variable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3" name="Rectangle 64"/>
          <p:cNvSpPr>
            <a:spLocks noChangeArrowheads="1"/>
          </p:cNvSpPr>
          <p:nvPr/>
        </p:nvSpPr>
        <p:spPr bwMode="auto">
          <a:xfrm>
            <a:off x="2659063" y="3681412"/>
            <a:ext cx="17424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 x 24,000 units =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4" name="Rectangle 65"/>
          <p:cNvSpPr>
            <a:spLocks noChangeArrowheads="1"/>
          </p:cNvSpPr>
          <p:nvPr/>
        </p:nvSpPr>
        <p:spPr bwMode="auto">
          <a:xfrm>
            <a:off x="4852987" y="3681412"/>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192,000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5" name="Rectangle 66"/>
          <p:cNvSpPr>
            <a:spLocks noChangeArrowheads="1"/>
          </p:cNvSpPr>
          <p:nvPr/>
        </p:nvSpPr>
        <p:spPr bwMode="auto">
          <a:xfrm>
            <a:off x="1055688" y="3887787"/>
            <a:ext cx="88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Fixed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6" name="Rectangle 67"/>
          <p:cNvSpPr>
            <a:spLocks noChangeArrowheads="1"/>
          </p:cNvSpPr>
          <p:nvPr/>
        </p:nvSpPr>
        <p:spPr bwMode="auto">
          <a:xfrm>
            <a:off x="4852987" y="388778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7" name="Rectangle 101"/>
          <p:cNvSpPr>
            <a:spLocks noChangeArrowheads="1"/>
          </p:cNvSpPr>
          <p:nvPr/>
        </p:nvSpPr>
        <p:spPr bwMode="auto">
          <a:xfrm>
            <a:off x="1006475" y="3000375"/>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13"/>
          <p:cNvSpPr>
            <a:spLocks noChangeArrowheads="1"/>
          </p:cNvSpPr>
          <p:nvPr/>
        </p:nvSpPr>
        <p:spPr bwMode="auto">
          <a:xfrm>
            <a:off x="6391275" y="3021012"/>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118"/>
          <p:cNvSpPr>
            <a:spLocks noChangeArrowheads="1"/>
          </p:cNvSpPr>
          <p:nvPr/>
        </p:nvSpPr>
        <p:spPr bwMode="auto">
          <a:xfrm>
            <a:off x="1025525" y="3000375"/>
            <a:ext cx="5386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119"/>
          <p:cNvSpPr>
            <a:spLocks noChangeArrowheads="1"/>
          </p:cNvSpPr>
          <p:nvPr/>
        </p:nvSpPr>
        <p:spPr bwMode="auto">
          <a:xfrm>
            <a:off x="1025525" y="3443287"/>
            <a:ext cx="5386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3"/>
          <p:cNvSpPr>
            <a:spLocks noChangeAspect="1" noChangeArrowheads="1" noTextEdit="1"/>
          </p:cNvSpPr>
          <p:nvPr/>
        </p:nvSpPr>
        <p:spPr bwMode="auto">
          <a:xfrm>
            <a:off x="990600" y="4225925"/>
            <a:ext cx="629443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5"/>
          <p:cNvSpPr>
            <a:spLocks noChangeArrowheads="1"/>
          </p:cNvSpPr>
          <p:nvPr/>
        </p:nvSpPr>
        <p:spPr bwMode="auto">
          <a:xfrm>
            <a:off x="990600" y="4225925"/>
            <a:ext cx="6294438" cy="6731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6"/>
          <p:cNvSpPr>
            <a:spLocks noChangeArrowheads="1"/>
          </p:cNvSpPr>
          <p:nvPr/>
        </p:nvSpPr>
        <p:spPr bwMode="auto">
          <a:xfrm>
            <a:off x="2825750" y="4464050"/>
            <a:ext cx="12811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Flexible Budget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4191000" y="4464050"/>
            <a:ext cx="11906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Actual Results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8"/>
          <p:cNvSpPr>
            <a:spLocks noChangeArrowheads="1"/>
          </p:cNvSpPr>
          <p:nvPr/>
        </p:nvSpPr>
        <p:spPr bwMode="auto">
          <a:xfrm>
            <a:off x="2825750" y="4681538"/>
            <a:ext cx="11096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(24,000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9"/>
          <p:cNvSpPr>
            <a:spLocks noChangeArrowheads="1"/>
          </p:cNvSpPr>
          <p:nvPr/>
        </p:nvSpPr>
        <p:spPr bwMode="auto">
          <a:xfrm>
            <a:off x="4308475" y="4681538"/>
            <a:ext cx="11096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(24,000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5716587" y="4681538"/>
            <a:ext cx="8366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Variances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1"/>
          <p:cNvSpPr>
            <a:spLocks noChangeArrowheads="1"/>
          </p:cNvSpPr>
          <p:nvPr/>
        </p:nvSpPr>
        <p:spPr bwMode="auto">
          <a:xfrm>
            <a:off x="1030288" y="49085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2"/>
          <p:cNvSpPr>
            <a:spLocks noChangeArrowheads="1"/>
          </p:cNvSpPr>
          <p:nvPr/>
        </p:nvSpPr>
        <p:spPr bwMode="auto">
          <a:xfrm>
            <a:off x="2927350" y="4908550"/>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$960,000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3"/>
          <p:cNvSpPr>
            <a:spLocks noChangeArrowheads="1"/>
          </p:cNvSpPr>
          <p:nvPr/>
        </p:nvSpPr>
        <p:spPr bwMode="auto">
          <a:xfrm>
            <a:off x="4408488" y="4908550"/>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$972,000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4"/>
          <p:cNvSpPr>
            <a:spLocks noChangeArrowheads="1"/>
          </p:cNvSpPr>
          <p:nvPr/>
        </p:nvSpPr>
        <p:spPr bwMode="auto">
          <a:xfrm>
            <a:off x="5397500" y="4908550"/>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5"/>
          <p:cNvSpPr>
            <a:spLocks noChangeArrowheads="1"/>
          </p:cNvSpPr>
          <p:nvPr/>
        </p:nvSpPr>
        <p:spPr bwMode="auto">
          <a:xfrm>
            <a:off x="6096000" y="4908550"/>
            <a:ext cx="1038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Favorable (F)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6"/>
          <p:cNvSpPr>
            <a:spLocks noChangeArrowheads="1"/>
          </p:cNvSpPr>
          <p:nvPr/>
        </p:nvSpPr>
        <p:spPr bwMode="auto">
          <a:xfrm>
            <a:off x="1030288" y="5116513"/>
            <a:ext cx="1079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Variable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7"/>
          <p:cNvSpPr>
            <a:spLocks noChangeArrowheads="1"/>
          </p:cNvSpPr>
          <p:nvPr/>
        </p:nvSpPr>
        <p:spPr bwMode="auto">
          <a:xfrm>
            <a:off x="3017838" y="5116513"/>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192,000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18"/>
          <p:cNvSpPr>
            <a:spLocks noChangeArrowheads="1"/>
          </p:cNvSpPr>
          <p:nvPr/>
        </p:nvSpPr>
        <p:spPr bwMode="auto">
          <a:xfrm>
            <a:off x="4498975" y="5116513"/>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240,000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19"/>
          <p:cNvSpPr>
            <a:spLocks noChangeArrowheads="1"/>
          </p:cNvSpPr>
          <p:nvPr/>
        </p:nvSpPr>
        <p:spPr bwMode="auto">
          <a:xfrm>
            <a:off x="5487988" y="5116513"/>
            <a:ext cx="554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48,000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6096000" y="5116513"/>
            <a:ext cx="120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Unfavorable (U)</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1"/>
          <p:cNvSpPr>
            <a:spLocks noChangeArrowheads="1"/>
          </p:cNvSpPr>
          <p:nvPr/>
        </p:nvSpPr>
        <p:spPr bwMode="auto">
          <a:xfrm>
            <a:off x="1030288" y="5322888"/>
            <a:ext cx="1473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Contribution margin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3017838" y="5322888"/>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768,000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4498975" y="5322888"/>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732,000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5487988" y="5322888"/>
            <a:ext cx="554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36,000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5"/>
          <p:cNvSpPr>
            <a:spLocks noChangeArrowheads="1"/>
          </p:cNvSpPr>
          <p:nvPr/>
        </p:nvSpPr>
        <p:spPr bwMode="auto">
          <a:xfrm>
            <a:off x="6096000" y="5322888"/>
            <a:ext cx="120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Unfavorable (U)</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26"/>
          <p:cNvSpPr>
            <a:spLocks noChangeArrowheads="1"/>
          </p:cNvSpPr>
          <p:nvPr/>
        </p:nvSpPr>
        <p:spPr bwMode="auto">
          <a:xfrm>
            <a:off x="1030288" y="5529263"/>
            <a:ext cx="88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Fixed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7"/>
          <p:cNvSpPr>
            <a:spLocks noChangeArrowheads="1"/>
          </p:cNvSpPr>
          <p:nvPr/>
        </p:nvSpPr>
        <p:spPr bwMode="auto">
          <a:xfrm>
            <a:off x="3017838" y="5529263"/>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28"/>
          <p:cNvSpPr>
            <a:spLocks noChangeArrowheads="1"/>
          </p:cNvSpPr>
          <p:nvPr/>
        </p:nvSpPr>
        <p:spPr bwMode="auto">
          <a:xfrm>
            <a:off x="4498975" y="5529263"/>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490,000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29"/>
          <p:cNvSpPr>
            <a:spLocks noChangeArrowheads="1"/>
          </p:cNvSpPr>
          <p:nvPr/>
        </p:nvSpPr>
        <p:spPr bwMode="auto">
          <a:xfrm>
            <a:off x="5487988" y="5529263"/>
            <a:ext cx="554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0"/>
          <p:cNvSpPr>
            <a:spLocks noChangeArrowheads="1"/>
          </p:cNvSpPr>
          <p:nvPr/>
        </p:nvSpPr>
        <p:spPr bwMode="auto">
          <a:xfrm>
            <a:off x="6096000" y="5529263"/>
            <a:ext cx="1038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Favorable (F)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Rectangle 31"/>
          <p:cNvSpPr>
            <a:spLocks noChangeArrowheads="1"/>
          </p:cNvSpPr>
          <p:nvPr/>
        </p:nvSpPr>
        <p:spPr bwMode="auto">
          <a:xfrm>
            <a:off x="1030288" y="5737225"/>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Net income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7" name="Rectangle 32"/>
          <p:cNvSpPr>
            <a:spLocks noChangeArrowheads="1"/>
          </p:cNvSpPr>
          <p:nvPr/>
        </p:nvSpPr>
        <p:spPr bwMode="auto">
          <a:xfrm>
            <a:off x="3017838" y="573722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268,000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8" name="Rectangle 33"/>
          <p:cNvSpPr>
            <a:spLocks noChangeArrowheads="1"/>
          </p:cNvSpPr>
          <p:nvPr/>
        </p:nvSpPr>
        <p:spPr bwMode="auto">
          <a:xfrm>
            <a:off x="4498975" y="573722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242,000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34"/>
          <p:cNvSpPr>
            <a:spLocks noChangeArrowheads="1"/>
          </p:cNvSpPr>
          <p:nvPr/>
        </p:nvSpPr>
        <p:spPr bwMode="auto">
          <a:xfrm>
            <a:off x="5487988" y="5737225"/>
            <a:ext cx="554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26,000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0" name="Rectangle 35"/>
          <p:cNvSpPr>
            <a:spLocks noChangeArrowheads="1"/>
          </p:cNvSpPr>
          <p:nvPr/>
        </p:nvSpPr>
        <p:spPr bwMode="auto">
          <a:xfrm>
            <a:off x="6096000" y="5737225"/>
            <a:ext cx="120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Unfavorable (U)</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1" name="Rectangle 36"/>
          <p:cNvSpPr>
            <a:spLocks noChangeArrowheads="1"/>
          </p:cNvSpPr>
          <p:nvPr/>
        </p:nvSpPr>
        <p:spPr bwMode="auto">
          <a:xfrm>
            <a:off x="2352675" y="4246563"/>
            <a:ext cx="36004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FLEXIBLE BUDGET PERFORMANCE REPORT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2" name="Line 37"/>
          <p:cNvSpPr>
            <a:spLocks noChangeShapeType="1"/>
          </p:cNvSpPr>
          <p:nvPr/>
        </p:nvSpPr>
        <p:spPr bwMode="auto">
          <a:xfrm>
            <a:off x="2786063" y="530225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38"/>
          <p:cNvSpPr>
            <a:spLocks noChangeArrowheads="1"/>
          </p:cNvSpPr>
          <p:nvPr/>
        </p:nvSpPr>
        <p:spPr bwMode="auto">
          <a:xfrm>
            <a:off x="2786063" y="530225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39"/>
          <p:cNvSpPr>
            <a:spLocks noChangeShapeType="1"/>
          </p:cNvSpPr>
          <p:nvPr/>
        </p:nvSpPr>
        <p:spPr bwMode="auto">
          <a:xfrm>
            <a:off x="2786063" y="571658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Rectangle 40"/>
          <p:cNvSpPr>
            <a:spLocks noChangeArrowheads="1"/>
          </p:cNvSpPr>
          <p:nvPr/>
        </p:nvSpPr>
        <p:spPr bwMode="auto">
          <a:xfrm>
            <a:off x="2786063" y="57165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41"/>
          <p:cNvSpPr>
            <a:spLocks noChangeShapeType="1"/>
          </p:cNvSpPr>
          <p:nvPr/>
        </p:nvSpPr>
        <p:spPr bwMode="auto">
          <a:xfrm>
            <a:off x="2786063" y="592296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42"/>
          <p:cNvSpPr>
            <a:spLocks noChangeArrowheads="1"/>
          </p:cNvSpPr>
          <p:nvPr/>
        </p:nvSpPr>
        <p:spPr bwMode="auto">
          <a:xfrm>
            <a:off x="2786063" y="59229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43"/>
          <p:cNvSpPr>
            <a:spLocks noChangeShapeType="1"/>
          </p:cNvSpPr>
          <p:nvPr/>
        </p:nvSpPr>
        <p:spPr bwMode="auto">
          <a:xfrm>
            <a:off x="2786063" y="59436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Rectangle 44"/>
          <p:cNvSpPr>
            <a:spLocks noChangeArrowheads="1"/>
          </p:cNvSpPr>
          <p:nvPr/>
        </p:nvSpPr>
        <p:spPr bwMode="auto">
          <a:xfrm>
            <a:off x="2786063" y="59436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45"/>
          <p:cNvSpPr>
            <a:spLocks noChangeArrowheads="1"/>
          </p:cNvSpPr>
          <p:nvPr/>
        </p:nvSpPr>
        <p:spPr bwMode="auto">
          <a:xfrm>
            <a:off x="981075" y="4216400"/>
            <a:ext cx="19050" cy="682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Rectangle 46"/>
          <p:cNvSpPr>
            <a:spLocks noChangeArrowheads="1"/>
          </p:cNvSpPr>
          <p:nvPr/>
        </p:nvSpPr>
        <p:spPr bwMode="auto">
          <a:xfrm>
            <a:off x="7264400" y="4237038"/>
            <a:ext cx="20638" cy="661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Rectangle 47"/>
          <p:cNvSpPr>
            <a:spLocks noChangeArrowheads="1"/>
          </p:cNvSpPr>
          <p:nvPr/>
        </p:nvSpPr>
        <p:spPr bwMode="auto">
          <a:xfrm>
            <a:off x="1000125" y="4216400"/>
            <a:ext cx="62849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Rectangle 48"/>
          <p:cNvSpPr>
            <a:spLocks noChangeArrowheads="1"/>
          </p:cNvSpPr>
          <p:nvPr/>
        </p:nvSpPr>
        <p:spPr bwMode="auto">
          <a:xfrm>
            <a:off x="1000125" y="4878388"/>
            <a:ext cx="62849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Line 49"/>
          <p:cNvSpPr>
            <a:spLocks noChangeShapeType="1"/>
          </p:cNvSpPr>
          <p:nvPr/>
        </p:nvSpPr>
        <p:spPr bwMode="auto">
          <a:xfrm>
            <a:off x="4267200" y="5302250"/>
            <a:ext cx="1806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Rectangle 50"/>
          <p:cNvSpPr>
            <a:spLocks noChangeArrowheads="1"/>
          </p:cNvSpPr>
          <p:nvPr/>
        </p:nvSpPr>
        <p:spPr bwMode="auto">
          <a:xfrm>
            <a:off x="4267200" y="5302250"/>
            <a:ext cx="1806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Line 51"/>
          <p:cNvSpPr>
            <a:spLocks noChangeShapeType="1"/>
          </p:cNvSpPr>
          <p:nvPr/>
        </p:nvSpPr>
        <p:spPr bwMode="auto">
          <a:xfrm>
            <a:off x="4267200" y="5716588"/>
            <a:ext cx="1806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Rectangle 52"/>
          <p:cNvSpPr>
            <a:spLocks noChangeArrowheads="1"/>
          </p:cNvSpPr>
          <p:nvPr/>
        </p:nvSpPr>
        <p:spPr bwMode="auto">
          <a:xfrm>
            <a:off x="4267200" y="5716588"/>
            <a:ext cx="1806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Line 53"/>
          <p:cNvSpPr>
            <a:spLocks noChangeShapeType="1"/>
          </p:cNvSpPr>
          <p:nvPr/>
        </p:nvSpPr>
        <p:spPr bwMode="auto">
          <a:xfrm>
            <a:off x="4267200" y="5922963"/>
            <a:ext cx="1806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Rectangle 54"/>
          <p:cNvSpPr>
            <a:spLocks noChangeArrowheads="1"/>
          </p:cNvSpPr>
          <p:nvPr/>
        </p:nvSpPr>
        <p:spPr bwMode="auto">
          <a:xfrm>
            <a:off x="4267200" y="5922963"/>
            <a:ext cx="1806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Line 55"/>
          <p:cNvSpPr>
            <a:spLocks noChangeShapeType="1"/>
          </p:cNvSpPr>
          <p:nvPr/>
        </p:nvSpPr>
        <p:spPr bwMode="auto">
          <a:xfrm>
            <a:off x="4267200" y="5943600"/>
            <a:ext cx="18065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Rectangle 56"/>
          <p:cNvSpPr>
            <a:spLocks noChangeArrowheads="1"/>
          </p:cNvSpPr>
          <p:nvPr/>
        </p:nvSpPr>
        <p:spPr bwMode="auto">
          <a:xfrm>
            <a:off x="4267200" y="5943600"/>
            <a:ext cx="18065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Rectangle 60"/>
          <p:cNvSpPr>
            <a:spLocks noChangeArrowheads="1"/>
          </p:cNvSpPr>
          <p:nvPr/>
        </p:nvSpPr>
        <p:spPr bwMode="auto">
          <a:xfrm>
            <a:off x="990600" y="1609725"/>
            <a:ext cx="5397500" cy="4556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Rectangle 61"/>
          <p:cNvSpPr>
            <a:spLocks noChangeArrowheads="1"/>
          </p:cNvSpPr>
          <p:nvPr/>
        </p:nvSpPr>
        <p:spPr bwMode="auto">
          <a:xfrm>
            <a:off x="2825750" y="1630363"/>
            <a:ext cx="11699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Fixed Budget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38" name="Rectangle 62"/>
          <p:cNvSpPr>
            <a:spLocks noChangeArrowheads="1"/>
          </p:cNvSpPr>
          <p:nvPr/>
        </p:nvSpPr>
        <p:spPr bwMode="auto">
          <a:xfrm>
            <a:off x="4622800" y="1630363"/>
            <a:ext cx="12715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Actual Results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39" name="Rectangle 63"/>
          <p:cNvSpPr>
            <a:spLocks noChangeArrowheads="1"/>
          </p:cNvSpPr>
          <p:nvPr/>
        </p:nvSpPr>
        <p:spPr bwMode="auto">
          <a:xfrm>
            <a:off x="2825750" y="1847850"/>
            <a:ext cx="117951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(20,000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0" name="Rectangle 64"/>
          <p:cNvSpPr>
            <a:spLocks noChangeArrowheads="1"/>
          </p:cNvSpPr>
          <p:nvPr/>
        </p:nvSpPr>
        <p:spPr bwMode="auto">
          <a:xfrm>
            <a:off x="4622800" y="1847850"/>
            <a:ext cx="117951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(24,000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1" name="Rectangle 65"/>
          <p:cNvSpPr>
            <a:spLocks noChangeArrowheads="1"/>
          </p:cNvSpPr>
          <p:nvPr/>
        </p:nvSpPr>
        <p:spPr bwMode="auto">
          <a:xfrm>
            <a:off x="1030288" y="2076450"/>
            <a:ext cx="504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2" name="Rectangle 66"/>
          <p:cNvSpPr>
            <a:spLocks noChangeArrowheads="1"/>
          </p:cNvSpPr>
          <p:nvPr/>
        </p:nvSpPr>
        <p:spPr bwMode="auto">
          <a:xfrm>
            <a:off x="2927350" y="2076450"/>
            <a:ext cx="796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3" name="Rectangle 67"/>
          <p:cNvSpPr>
            <a:spLocks noChangeArrowheads="1"/>
          </p:cNvSpPr>
          <p:nvPr/>
        </p:nvSpPr>
        <p:spPr bwMode="auto">
          <a:xfrm>
            <a:off x="4722813" y="2076450"/>
            <a:ext cx="796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$972,000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4" name="Rectangle 68"/>
          <p:cNvSpPr>
            <a:spLocks noChangeArrowheads="1"/>
          </p:cNvSpPr>
          <p:nvPr/>
        </p:nvSpPr>
        <p:spPr bwMode="auto">
          <a:xfrm>
            <a:off x="1030288" y="2284413"/>
            <a:ext cx="1160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Variable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5" name="Rectangle 69"/>
          <p:cNvSpPr>
            <a:spLocks noChangeArrowheads="1"/>
          </p:cNvSpPr>
          <p:nvPr/>
        </p:nvSpPr>
        <p:spPr bwMode="auto">
          <a:xfrm>
            <a:off x="3017838" y="2284413"/>
            <a:ext cx="69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160,000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6" name="Rectangle 70"/>
          <p:cNvSpPr>
            <a:spLocks noChangeArrowheads="1"/>
          </p:cNvSpPr>
          <p:nvPr/>
        </p:nvSpPr>
        <p:spPr bwMode="auto">
          <a:xfrm>
            <a:off x="4813300" y="2284413"/>
            <a:ext cx="69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240,000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7" name="Rectangle 71"/>
          <p:cNvSpPr>
            <a:spLocks noChangeArrowheads="1"/>
          </p:cNvSpPr>
          <p:nvPr/>
        </p:nvSpPr>
        <p:spPr bwMode="auto">
          <a:xfrm>
            <a:off x="1030288" y="2490788"/>
            <a:ext cx="9477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Fixed costs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8" name="Rectangle 72"/>
          <p:cNvSpPr>
            <a:spLocks noChangeArrowheads="1"/>
          </p:cNvSpPr>
          <p:nvPr/>
        </p:nvSpPr>
        <p:spPr bwMode="auto">
          <a:xfrm>
            <a:off x="3017838" y="2490788"/>
            <a:ext cx="69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500,000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9" name="Rectangle 73"/>
          <p:cNvSpPr>
            <a:spLocks noChangeArrowheads="1"/>
          </p:cNvSpPr>
          <p:nvPr/>
        </p:nvSpPr>
        <p:spPr bwMode="auto">
          <a:xfrm>
            <a:off x="4813300" y="2490788"/>
            <a:ext cx="69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490,000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0" name="Rectangle 74"/>
          <p:cNvSpPr>
            <a:spLocks noChangeArrowheads="1"/>
          </p:cNvSpPr>
          <p:nvPr/>
        </p:nvSpPr>
        <p:spPr bwMode="auto">
          <a:xfrm>
            <a:off x="981075" y="1600200"/>
            <a:ext cx="19050" cy="465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Rectangle 75"/>
          <p:cNvSpPr>
            <a:spLocks noChangeArrowheads="1"/>
          </p:cNvSpPr>
          <p:nvPr/>
        </p:nvSpPr>
        <p:spPr bwMode="auto">
          <a:xfrm>
            <a:off x="6367463" y="1620838"/>
            <a:ext cx="20638" cy="444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2" name="Rectangle 76"/>
          <p:cNvSpPr>
            <a:spLocks noChangeArrowheads="1"/>
          </p:cNvSpPr>
          <p:nvPr/>
        </p:nvSpPr>
        <p:spPr bwMode="auto">
          <a:xfrm>
            <a:off x="1000125" y="1600200"/>
            <a:ext cx="5387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3" name="Rectangle 77"/>
          <p:cNvSpPr>
            <a:spLocks noChangeArrowheads="1"/>
          </p:cNvSpPr>
          <p:nvPr/>
        </p:nvSpPr>
        <p:spPr bwMode="auto">
          <a:xfrm>
            <a:off x="1000125" y="2044700"/>
            <a:ext cx="5387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Slide Number Placeholder 21"/>
          <p:cNvSpPr>
            <a:spLocks noGrp="1"/>
          </p:cNvSpPr>
          <p:nvPr>
            <p:ph type="sldNum" sz="quarter" idx="12"/>
          </p:nvPr>
        </p:nvSpPr>
        <p:spPr>
          <a:xfrm>
            <a:off x="6553200" y="6356350"/>
            <a:ext cx="2133600" cy="365125"/>
          </a:xfrm>
        </p:spPr>
        <p:txBody>
          <a:bodyPr/>
          <a:lstStyle/>
          <a:p>
            <a:pPr>
              <a:defRPr/>
            </a:pPr>
            <a:fld id="{7A35BE7D-BC0E-4A27-80F5-45B3F1AFEC7B}" type="slidenum">
              <a:rPr lang="en-US" smtClean="0"/>
              <a:pPr>
                <a:defRPr/>
              </a:pPr>
              <a:t>11</a:t>
            </a:fld>
            <a:endParaRPr lang="en-US" dirty="0"/>
          </a:p>
        </p:txBody>
      </p:sp>
      <p:sp>
        <p:nvSpPr>
          <p:cNvPr id="129" name="Rounded Rectangle 128"/>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Prepare a flexible budget and interpret a flexible budget performance report.</a:t>
            </a:r>
            <a:endParaRPr lang="en-US" sz="1100" dirty="0"/>
          </a:p>
        </p:txBody>
      </p:sp>
    </p:spTree>
    <p:extLst>
      <p:ext uri="{BB962C8B-B14F-4D97-AF65-F5344CB8AC3E}">
        <p14:creationId xmlns:p14="http://schemas.microsoft.com/office/powerpoint/2010/main" val="1544955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fade">
                                      <p:cBhvr>
                                        <p:cTn id="16" dur="500"/>
                                        <p:tgtEl>
                                          <p:spTgt spid="1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500"/>
                                        <p:tgtEl>
                                          <p:spTgt spid="1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2"/>
                                        </p:tgtEl>
                                        <p:attrNameLst>
                                          <p:attrName>style.visibility</p:attrName>
                                        </p:attrNameLst>
                                      </p:cBhvr>
                                      <p:to>
                                        <p:strVal val="visible"/>
                                      </p:to>
                                    </p:set>
                                    <p:animEffect transition="in" filter="fade">
                                      <p:cBhvr>
                                        <p:cTn id="22" dur="500"/>
                                        <p:tgtEl>
                                          <p:spTgt spid="4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3"/>
                                        </p:tgtEl>
                                        <p:attrNameLst>
                                          <p:attrName>style.visibility</p:attrName>
                                        </p:attrNameLst>
                                      </p:cBhvr>
                                      <p:to>
                                        <p:strVal val="visible"/>
                                      </p:to>
                                    </p:set>
                                    <p:animEffect transition="in" filter="fade">
                                      <p:cBhvr>
                                        <p:cTn id="25" dur="500"/>
                                        <p:tgtEl>
                                          <p:spTgt spid="4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4"/>
                                        </p:tgtEl>
                                        <p:attrNameLst>
                                          <p:attrName>style.visibility</p:attrName>
                                        </p:attrNameLst>
                                      </p:cBhvr>
                                      <p:to>
                                        <p:strVal val="visible"/>
                                      </p:to>
                                    </p:set>
                                    <p:animEffect transition="in" filter="fade">
                                      <p:cBhvr>
                                        <p:cTn id="82" dur="500"/>
                                        <p:tgtEl>
                                          <p:spTgt spid="42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5"/>
                                        </p:tgtEl>
                                        <p:attrNameLst>
                                          <p:attrName>style.visibility</p:attrName>
                                        </p:attrNameLst>
                                      </p:cBhvr>
                                      <p:to>
                                        <p:strVal val="visible"/>
                                      </p:to>
                                    </p:set>
                                    <p:animEffect transition="in" filter="fade">
                                      <p:cBhvr>
                                        <p:cTn id="85" dur="500"/>
                                        <p:tgtEl>
                                          <p:spTgt spid="4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fade">
                                      <p:cBhvr>
                                        <p:cTn id="115" dur="500"/>
                                        <p:tgtEl>
                                          <p:spTgt spid="9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fade">
                                      <p:cBhvr>
                                        <p:cTn id="118" dur="500"/>
                                        <p:tgtEl>
                                          <p:spTgt spid="9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4"/>
                                        </p:tgtEl>
                                        <p:attrNameLst>
                                          <p:attrName>style.visibility</p:attrName>
                                        </p:attrNameLst>
                                      </p:cBhvr>
                                      <p:to>
                                        <p:strVal val="visible"/>
                                      </p:to>
                                    </p:set>
                                    <p:animEffect transition="in" filter="fade">
                                      <p:cBhvr>
                                        <p:cTn id="121" dur="500"/>
                                        <p:tgtEl>
                                          <p:spTgt spid="10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21"/>
                                        </p:tgtEl>
                                        <p:attrNameLst>
                                          <p:attrName>style.visibility</p:attrName>
                                        </p:attrNameLst>
                                      </p:cBhvr>
                                      <p:to>
                                        <p:strVal val="visible"/>
                                      </p:to>
                                    </p:set>
                                    <p:animEffect transition="in" filter="fade">
                                      <p:cBhvr>
                                        <p:cTn id="124" dur="500"/>
                                        <p:tgtEl>
                                          <p:spTgt spid="12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2"/>
                                        </p:tgtEl>
                                        <p:attrNameLst>
                                          <p:attrName>style.visibility</p:attrName>
                                        </p:attrNameLst>
                                      </p:cBhvr>
                                      <p:to>
                                        <p:strVal val="visible"/>
                                      </p:to>
                                    </p:set>
                                    <p:animEffect transition="in" filter="fade">
                                      <p:cBhvr>
                                        <p:cTn id="127" dur="500"/>
                                        <p:tgtEl>
                                          <p:spTgt spid="12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3"/>
                                        </p:tgtEl>
                                        <p:attrNameLst>
                                          <p:attrName>style.visibility</p:attrName>
                                        </p:attrNameLst>
                                      </p:cBhvr>
                                      <p:to>
                                        <p:strVal val="visible"/>
                                      </p:to>
                                    </p:set>
                                    <p:animEffect transition="in" filter="fade">
                                      <p:cBhvr>
                                        <p:cTn id="130" dur="500"/>
                                        <p:tgtEl>
                                          <p:spTgt spid="12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24"/>
                                        </p:tgtEl>
                                        <p:attrNameLst>
                                          <p:attrName>style.visibility</p:attrName>
                                        </p:attrNameLst>
                                      </p:cBhvr>
                                      <p:to>
                                        <p:strVal val="visible"/>
                                      </p:to>
                                    </p:set>
                                    <p:animEffect transition="in" filter="fade">
                                      <p:cBhvr>
                                        <p:cTn id="133" dur="500"/>
                                        <p:tgtEl>
                                          <p:spTgt spid="12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5"/>
                                        </p:tgtEl>
                                        <p:attrNameLst>
                                          <p:attrName>style.visibility</p:attrName>
                                        </p:attrNameLst>
                                      </p:cBhvr>
                                      <p:to>
                                        <p:strVal val="visible"/>
                                      </p:to>
                                    </p:set>
                                    <p:animEffect transition="in" filter="fade">
                                      <p:cBhvr>
                                        <p:cTn id="136" dur="500"/>
                                        <p:tgtEl>
                                          <p:spTgt spid="12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26"/>
                                        </p:tgtEl>
                                        <p:attrNameLst>
                                          <p:attrName>style.visibility</p:attrName>
                                        </p:attrNameLst>
                                      </p:cBhvr>
                                      <p:to>
                                        <p:strVal val="visible"/>
                                      </p:to>
                                    </p:set>
                                    <p:animEffect transition="in" filter="fade">
                                      <p:cBhvr>
                                        <p:cTn id="139" dur="500"/>
                                        <p:tgtEl>
                                          <p:spTgt spid="42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27"/>
                                        </p:tgtEl>
                                        <p:attrNameLst>
                                          <p:attrName>style.visibility</p:attrName>
                                        </p:attrNameLst>
                                      </p:cBhvr>
                                      <p:to>
                                        <p:strVal val="visible"/>
                                      </p:to>
                                    </p:set>
                                    <p:animEffect transition="in" filter="fade">
                                      <p:cBhvr>
                                        <p:cTn id="142" dur="500"/>
                                        <p:tgtEl>
                                          <p:spTgt spid="42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28"/>
                                        </p:tgtEl>
                                        <p:attrNameLst>
                                          <p:attrName>style.visibility</p:attrName>
                                        </p:attrNameLst>
                                      </p:cBhvr>
                                      <p:to>
                                        <p:strVal val="visible"/>
                                      </p:to>
                                    </p:set>
                                    <p:animEffect transition="in" filter="fade">
                                      <p:cBhvr>
                                        <p:cTn id="145" dur="500"/>
                                        <p:tgtEl>
                                          <p:spTgt spid="42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29"/>
                                        </p:tgtEl>
                                        <p:attrNameLst>
                                          <p:attrName>style.visibility</p:attrName>
                                        </p:attrNameLst>
                                      </p:cBhvr>
                                      <p:to>
                                        <p:strVal val="visible"/>
                                      </p:to>
                                    </p:set>
                                    <p:animEffect transition="in" filter="fade">
                                      <p:cBhvr>
                                        <p:cTn id="148" dur="500"/>
                                        <p:tgtEl>
                                          <p:spTgt spid="42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30"/>
                                        </p:tgtEl>
                                        <p:attrNameLst>
                                          <p:attrName>style.visibility</p:attrName>
                                        </p:attrNameLst>
                                      </p:cBhvr>
                                      <p:to>
                                        <p:strVal val="visible"/>
                                      </p:to>
                                    </p:set>
                                    <p:animEffect transition="in" filter="fade">
                                      <p:cBhvr>
                                        <p:cTn id="151" dur="500"/>
                                        <p:tgtEl>
                                          <p:spTgt spid="43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31"/>
                                        </p:tgtEl>
                                        <p:attrNameLst>
                                          <p:attrName>style.visibility</p:attrName>
                                        </p:attrNameLst>
                                      </p:cBhvr>
                                      <p:to>
                                        <p:strVal val="visible"/>
                                      </p:to>
                                    </p:set>
                                    <p:animEffect transition="in" filter="fade">
                                      <p:cBhvr>
                                        <p:cTn id="154" dur="500"/>
                                        <p:tgtEl>
                                          <p:spTgt spid="43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Effect transition="in" filter="fade">
                                      <p:cBhvr>
                                        <p:cTn id="157" dur="500"/>
                                        <p:tgtEl>
                                          <p:spTgt spid="9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9"/>
                                        </p:tgtEl>
                                        <p:attrNameLst>
                                          <p:attrName>style.visibility</p:attrName>
                                        </p:attrNameLst>
                                      </p:cBhvr>
                                      <p:to>
                                        <p:strVal val="visible"/>
                                      </p:to>
                                    </p:set>
                                    <p:animEffect transition="in" filter="fade">
                                      <p:cBhvr>
                                        <p:cTn id="160" dur="500"/>
                                        <p:tgtEl>
                                          <p:spTgt spid="9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00"/>
                                        </p:tgtEl>
                                        <p:attrNameLst>
                                          <p:attrName>style.visibility</p:attrName>
                                        </p:attrNameLst>
                                      </p:cBhvr>
                                      <p:to>
                                        <p:strVal val="visible"/>
                                      </p:to>
                                    </p:set>
                                    <p:animEffect transition="in" filter="fade">
                                      <p:cBhvr>
                                        <p:cTn id="16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96" grpId="0"/>
      <p:bldP spid="97" grpId="0"/>
      <p:bldP spid="98" grpId="0"/>
      <p:bldP spid="99" grpId="0"/>
      <p:bldP spid="100" grpId="0"/>
      <p:bldP spid="101" grpId="0"/>
      <p:bldP spid="102" grpId="0" animBg="1"/>
      <p:bldP spid="103" grpId="0" animBg="1"/>
      <p:bldP spid="104" grpId="0" animBg="1"/>
      <p:bldP spid="121" grpId="0" animBg="1"/>
      <p:bldP spid="122" grpId="0" animBg="1"/>
      <p:bldP spid="123" grpId="0" animBg="1"/>
      <p:bldP spid="124" grpId="0" animBg="1"/>
      <p:bldP spid="125" grpId="0" animBg="1"/>
      <p:bldP spid="126" grpId="0" animBg="1"/>
      <p:bldP spid="127"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2225675"/>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C1:</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dirty="0" smtClean="0">
                <a:solidFill>
                  <a:prstClr val="black"/>
                </a:solidFill>
              </a:rPr>
              <a:t>Define </a:t>
            </a:r>
            <a:r>
              <a:rPr lang="en-US" dirty="0">
                <a:solidFill>
                  <a:prstClr val="black"/>
                </a:solidFill>
              </a:rPr>
              <a:t>standard costs and explain how standard cost information is useful for management by </a:t>
            </a:r>
            <a:r>
              <a:rPr lang="en-US" dirty="0" smtClean="0">
                <a:solidFill>
                  <a:prstClr val="black"/>
                </a:solidFill>
              </a:rPr>
              <a:t>exception.</a:t>
            </a:r>
            <a:r>
              <a:rPr lang="en-US" dirty="0">
                <a:solidFill>
                  <a:prstClr val="black"/>
                </a:solidFill>
              </a:rPr>
              <a:t/>
            </a:r>
            <a:br>
              <a:rPr lang="en-US" dirty="0">
                <a:solidFill>
                  <a:prstClr val="black"/>
                </a:solidFill>
              </a:rPr>
            </a:b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3542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776" y="564386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12</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986610" y="5699629"/>
            <a:ext cx="4319190" cy="85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Benchmarks </a:t>
            </a:r>
            <a:r>
              <a:rPr lang="en-US" altLang="en-US" sz="2400" b="1" dirty="0" smtClean="0"/>
              <a:t>for measuring </a:t>
            </a:r>
            <a:r>
              <a:rPr lang="en-US" altLang="en-US" sz="2400" b="1" dirty="0"/>
              <a:t>performance.</a:t>
            </a:r>
          </a:p>
        </p:txBody>
      </p:sp>
      <p:sp>
        <p:nvSpPr>
          <p:cNvPr id="11267" name="Rectangle 3"/>
          <p:cNvSpPr>
            <a:spLocks noChangeArrowheads="1"/>
          </p:cNvSpPr>
          <p:nvPr/>
        </p:nvSpPr>
        <p:spPr bwMode="auto">
          <a:xfrm>
            <a:off x="3986610" y="4584428"/>
            <a:ext cx="3938190" cy="85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The expected </a:t>
            </a:r>
            <a:r>
              <a:rPr lang="en-US" altLang="en-US" sz="2400" b="1" dirty="0" smtClean="0"/>
              <a:t>level of </a:t>
            </a:r>
            <a:r>
              <a:rPr lang="en-US" altLang="en-US" sz="2400" b="1" dirty="0"/>
              <a:t>performance.</a:t>
            </a:r>
          </a:p>
        </p:txBody>
      </p:sp>
      <p:sp>
        <p:nvSpPr>
          <p:cNvPr id="11268" name="Rectangle 4"/>
          <p:cNvSpPr>
            <a:spLocks noChangeArrowheads="1"/>
          </p:cNvSpPr>
          <p:nvPr/>
        </p:nvSpPr>
        <p:spPr bwMode="auto">
          <a:xfrm>
            <a:off x="4007069" y="2362200"/>
            <a:ext cx="3740957" cy="85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Based on carefully</a:t>
            </a:r>
            <a:br>
              <a:rPr lang="en-US" altLang="en-US" sz="2400" b="1" dirty="0"/>
            </a:br>
            <a:r>
              <a:rPr lang="en-US" altLang="en-US" sz="2400" b="1" dirty="0"/>
              <a:t>predetermined amounts.</a:t>
            </a:r>
          </a:p>
        </p:txBody>
      </p:sp>
      <p:sp>
        <p:nvSpPr>
          <p:cNvPr id="11269" name="Rectangle 5"/>
          <p:cNvSpPr>
            <a:spLocks noChangeArrowheads="1"/>
          </p:cNvSpPr>
          <p:nvPr/>
        </p:nvSpPr>
        <p:spPr bwMode="auto">
          <a:xfrm>
            <a:off x="3986610" y="3352800"/>
            <a:ext cx="5157390" cy="85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t>Used for planning materials, </a:t>
            </a:r>
          </a:p>
          <a:p>
            <a:pPr eaLnBrk="1" hangingPunct="1"/>
            <a:r>
              <a:rPr lang="en-US" altLang="en-US" sz="2400" b="1" dirty="0"/>
              <a:t>labor, and overhead requirements.</a:t>
            </a:r>
          </a:p>
        </p:txBody>
      </p:sp>
      <p:grpSp>
        <p:nvGrpSpPr>
          <p:cNvPr id="11271" name="Group 16"/>
          <p:cNvGrpSpPr>
            <a:grpSpLocks/>
          </p:cNvGrpSpPr>
          <p:nvPr/>
        </p:nvGrpSpPr>
        <p:grpSpPr bwMode="auto">
          <a:xfrm>
            <a:off x="381000" y="2820054"/>
            <a:ext cx="3613478" cy="3296549"/>
            <a:chOff x="192" y="1384"/>
            <a:chExt cx="2296" cy="2016"/>
          </a:xfrm>
        </p:grpSpPr>
        <p:graphicFrame>
          <p:nvGraphicFramePr>
            <p:cNvPr id="11274" name="Object 3"/>
            <p:cNvGraphicFramePr>
              <a:graphicFrameLocks/>
            </p:cNvGraphicFramePr>
            <p:nvPr/>
          </p:nvGraphicFramePr>
          <p:xfrm>
            <a:off x="192" y="1601"/>
            <a:ext cx="1584" cy="1794"/>
          </p:xfrm>
          <a:graphic>
            <a:graphicData uri="http://schemas.openxmlformats.org/presentationml/2006/ole">
              <mc:AlternateContent xmlns:mc="http://schemas.openxmlformats.org/markup-compatibility/2006">
                <mc:Choice xmlns:v="urn:schemas-microsoft-com:vml" Requires="v">
                  <p:oleObj spid="_x0000_s11374" name="Clip" r:id="rId4" imgW="4231440" imgH="4960080" progId="">
                    <p:embed/>
                  </p:oleObj>
                </mc:Choice>
                <mc:Fallback>
                  <p:oleObj name="Clip" r:id="rId4" imgW="4231440" imgH="4960080"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601"/>
                          <a:ext cx="1584" cy="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Rectangle 9"/>
            <p:cNvSpPr>
              <a:spLocks noChangeArrowheads="1"/>
            </p:cNvSpPr>
            <p:nvPr/>
          </p:nvSpPr>
          <p:spPr bwMode="auto">
            <a:xfrm>
              <a:off x="467" y="2051"/>
              <a:ext cx="107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solidFill>
                    <a:schemeClr val="tx2">
                      <a:lumMod val="50000"/>
                    </a:schemeClr>
                  </a:solidFill>
                </a:rPr>
                <a:t>Standard</a:t>
              </a:r>
              <a:br>
                <a:rPr lang="en-US" altLang="en-US" sz="2400" b="1" dirty="0">
                  <a:solidFill>
                    <a:schemeClr val="tx2">
                      <a:lumMod val="50000"/>
                    </a:schemeClr>
                  </a:solidFill>
                </a:rPr>
              </a:br>
              <a:r>
                <a:rPr lang="en-US" altLang="en-US" sz="2400" b="1" dirty="0">
                  <a:solidFill>
                    <a:schemeClr val="tx2">
                      <a:lumMod val="50000"/>
                    </a:schemeClr>
                  </a:solidFill>
                </a:rPr>
                <a:t> costs are </a:t>
              </a:r>
            </a:p>
          </p:txBody>
        </p:sp>
        <p:sp>
          <p:nvSpPr>
            <p:cNvPr id="11276" name="Line 10"/>
            <p:cNvSpPr>
              <a:spLocks noChangeShapeType="1"/>
            </p:cNvSpPr>
            <p:nvPr/>
          </p:nvSpPr>
          <p:spPr bwMode="auto">
            <a:xfrm flipV="1">
              <a:off x="1544" y="1384"/>
              <a:ext cx="896" cy="1024"/>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77" name="Line 11"/>
            <p:cNvSpPr>
              <a:spLocks noChangeShapeType="1"/>
            </p:cNvSpPr>
            <p:nvPr/>
          </p:nvSpPr>
          <p:spPr bwMode="auto">
            <a:xfrm flipV="1">
              <a:off x="1544" y="2104"/>
              <a:ext cx="848" cy="256"/>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78" name="Line 12"/>
            <p:cNvSpPr>
              <a:spLocks noChangeShapeType="1"/>
            </p:cNvSpPr>
            <p:nvPr/>
          </p:nvSpPr>
          <p:spPr bwMode="auto">
            <a:xfrm>
              <a:off x="1544" y="2360"/>
              <a:ext cx="896" cy="32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79" name="Line 13"/>
            <p:cNvSpPr>
              <a:spLocks noChangeShapeType="1"/>
            </p:cNvSpPr>
            <p:nvPr/>
          </p:nvSpPr>
          <p:spPr bwMode="auto">
            <a:xfrm>
              <a:off x="1592" y="2360"/>
              <a:ext cx="896" cy="104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80" name="AutoShape 14"/>
            <p:cNvSpPr>
              <a:spLocks noChangeArrowheads="1"/>
            </p:cNvSpPr>
            <p:nvPr/>
          </p:nvSpPr>
          <p:spPr bwMode="auto">
            <a:xfrm>
              <a:off x="1492" y="2260"/>
              <a:ext cx="232" cy="184"/>
            </a:xfrm>
            <a:prstGeom prst="star16">
              <a:avLst>
                <a:gd name="adj" fmla="val 37500"/>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pSp>
      <p:sp>
        <p:nvSpPr>
          <p:cNvPr id="11272" name="Rectangle 15"/>
          <p:cNvSpPr>
            <a:spLocks noGrp="1" noChangeArrowheads="1"/>
          </p:cNvSpPr>
          <p:nvPr>
            <p:ph type="title"/>
          </p:nvPr>
        </p:nvSpPr>
        <p:spPr>
          <a:xfrm>
            <a:off x="293688" y="274638"/>
            <a:ext cx="8534400" cy="1143000"/>
          </a:xfrm>
        </p:spPr>
        <p:txBody>
          <a:bodyPr/>
          <a:lstStyle/>
          <a:p>
            <a:r>
              <a:rPr lang="en-US" altLang="en-US" b="1" dirty="0" smtClean="0"/>
              <a:t>Standard Costs</a:t>
            </a:r>
          </a:p>
        </p:txBody>
      </p:sp>
      <p:sp>
        <p:nvSpPr>
          <p:cNvPr id="18" name="Slide Number Placeholder 17"/>
          <p:cNvSpPr>
            <a:spLocks noGrp="1"/>
          </p:cNvSpPr>
          <p:nvPr>
            <p:ph type="sldNum" sz="quarter" idx="12"/>
          </p:nvPr>
        </p:nvSpPr>
        <p:spPr/>
        <p:txBody>
          <a:bodyPr/>
          <a:lstStyle/>
          <a:p>
            <a:pPr>
              <a:defRPr/>
            </a:pPr>
            <a:fld id="{7A35BE7D-BC0E-4A27-80F5-45B3F1AFEC7B}" type="slidenum">
              <a:rPr lang="en-US" smtClean="0"/>
              <a:pPr>
                <a:defRPr/>
              </a:pPr>
              <a:t>13</a:t>
            </a:fld>
            <a:endParaRPr lang="en-US" dirty="0"/>
          </a:p>
        </p:txBody>
      </p:sp>
      <p:sp>
        <p:nvSpPr>
          <p:cNvPr id="20" name="TextBox 19"/>
          <p:cNvSpPr txBox="1"/>
          <p:nvPr/>
        </p:nvSpPr>
        <p:spPr>
          <a:xfrm>
            <a:off x="381000" y="1295400"/>
            <a:ext cx="8229600" cy="800219"/>
          </a:xfrm>
          <a:prstGeom prst="rect">
            <a:avLst/>
          </a:prstGeom>
          <a:solidFill>
            <a:schemeClr val="bg1">
              <a:lumMod val="95000"/>
            </a:schemeClr>
          </a:solidFill>
          <a:ln>
            <a:solidFill>
              <a:schemeClr val="tx2"/>
            </a:solidFill>
          </a:ln>
        </p:spPr>
        <p:txBody>
          <a:bodyPr wrap="square" rtlCol="0">
            <a:spAutoFit/>
          </a:bodyPr>
          <a:lstStyle/>
          <a:p>
            <a:pPr algn="ctr"/>
            <a:r>
              <a:rPr lang="en-US" sz="2300" b="1" i="1" dirty="0" smtClean="0">
                <a:latin typeface="Arial Narrow" pitchFamily="34" charset="0"/>
              </a:rPr>
              <a:t>Standard costs can be used in a flexible budgeting system to enable management to better understand the reasons for variances</a:t>
            </a:r>
            <a:endParaRPr lang="en-US" sz="2300" b="1" i="1" dirty="0">
              <a:latin typeface="Arial Narrow" pitchFamily="34" charset="0"/>
            </a:endParaRPr>
          </a:p>
        </p:txBody>
      </p:sp>
      <p:sp>
        <p:nvSpPr>
          <p:cNvPr id="21" name="Rounded Rectangle 20"/>
          <p:cNvSpPr/>
          <p:nvPr/>
        </p:nvSpPr>
        <p:spPr>
          <a:xfrm>
            <a:off x="0" y="6644471"/>
            <a:ext cx="8153400" cy="182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rPr>
              <a:t>Define standard costs and explain how standard cost information is useful for management by </a:t>
            </a:r>
            <a:r>
              <a:rPr lang="en-US" sz="1100" dirty="0" smtClean="0">
                <a:solidFill>
                  <a:prstClr val="black"/>
                </a:solidFill>
              </a:rPr>
              <a:t>exception.</a:t>
            </a:r>
            <a:endParaRPr lang="en-US" sz="11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1000"/>
                                        <p:tgtEl>
                                          <p:spTgt spid="112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wipe(left)">
                                      <p:cBhvr>
                                        <p:cTn id="11" dur="2000"/>
                                        <p:tgtEl>
                                          <p:spTgt spid="11269"/>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wipe(left)">
                                      <p:cBhvr>
                                        <p:cTn id="15" dur="2000"/>
                                        <p:tgtEl>
                                          <p:spTgt spid="11267"/>
                                        </p:tgtEl>
                                      </p:cBhvr>
                                    </p:animEffect>
                                  </p:childTnLst>
                                </p:cTn>
                              </p:par>
                            </p:childTnLst>
                          </p:cTn>
                        </p:par>
                        <p:par>
                          <p:cTn id="16" fill="hold">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wipe(left)">
                                      <p:cBhvr>
                                        <p:cTn id="1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293688" y="274638"/>
            <a:ext cx="8534400" cy="1143000"/>
          </a:xfrm>
        </p:spPr>
        <p:txBody>
          <a:bodyPr/>
          <a:lstStyle/>
          <a:p>
            <a:r>
              <a:rPr lang="en-US" altLang="en-US" b="1" dirty="0" smtClean="0"/>
              <a:t>Identifying Standard Costs</a:t>
            </a:r>
          </a:p>
        </p:txBody>
      </p:sp>
      <p:pic>
        <p:nvPicPr>
          <p:cNvPr id="12294" name="Picture 18" descr="C:\Users\DoddandSusan\AppData\Local\Microsoft\Windows\Temporary Internet Files\Content.IE5\Z2X3BPBA\MP900439274[1].jpg"/>
          <p:cNvPicPr>
            <a:picLocks noChangeAspect="1" noChangeArrowheads="1"/>
          </p:cNvPicPr>
          <p:nvPr/>
        </p:nvPicPr>
        <p:blipFill>
          <a:blip r:embed="rId3" cstate="print">
            <a:extLst>
              <a:ext uri="{28A0092B-C50C-407E-A947-70E740481C1C}">
                <a14:useLocalDpi xmlns:a14="http://schemas.microsoft.com/office/drawing/2010/main" val="0"/>
              </a:ext>
            </a:extLst>
          </a:blip>
          <a:srcRect t="15712"/>
          <a:stretch>
            <a:fillRect/>
          </a:stretch>
        </p:blipFill>
        <p:spPr bwMode="auto">
          <a:xfrm>
            <a:off x="1905000" y="2590800"/>
            <a:ext cx="5105400" cy="293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
          <p:cNvSpPr>
            <a:spLocks noChangeArrowheads="1"/>
          </p:cNvSpPr>
          <p:nvPr/>
        </p:nvSpPr>
        <p:spPr bwMode="auto">
          <a:xfrm>
            <a:off x="1612062" y="3998913"/>
            <a:ext cx="99386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latin typeface="Arial Narrow" pitchFamily="34" charset="0"/>
              </a:rPr>
              <a:t>Engineer</a:t>
            </a:r>
          </a:p>
        </p:txBody>
      </p:sp>
      <p:sp>
        <p:nvSpPr>
          <p:cNvPr id="12296" name="Rectangle 9"/>
          <p:cNvSpPr>
            <a:spLocks noChangeArrowheads="1"/>
          </p:cNvSpPr>
          <p:nvPr/>
        </p:nvSpPr>
        <p:spPr bwMode="auto">
          <a:xfrm>
            <a:off x="3386773" y="4724400"/>
            <a:ext cx="1181415"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US" altLang="en-US" b="1" dirty="0">
                <a:solidFill>
                  <a:schemeClr val="bg2"/>
                </a:solidFill>
                <a:latin typeface="Arial Narrow" pitchFamily="34" charset="0"/>
              </a:rPr>
              <a:t>Production</a:t>
            </a:r>
            <a:br>
              <a:rPr lang="en-US" altLang="en-US" b="1" dirty="0">
                <a:solidFill>
                  <a:schemeClr val="bg2"/>
                </a:solidFill>
                <a:latin typeface="Arial Narrow" pitchFamily="34" charset="0"/>
              </a:rPr>
            </a:br>
            <a:r>
              <a:rPr lang="en-US" altLang="en-US" b="1" dirty="0">
                <a:solidFill>
                  <a:schemeClr val="bg2"/>
                </a:solidFill>
                <a:latin typeface="Arial Narrow" pitchFamily="34" charset="0"/>
              </a:rPr>
              <a:t>Manager</a:t>
            </a:r>
          </a:p>
        </p:txBody>
      </p:sp>
      <p:sp>
        <p:nvSpPr>
          <p:cNvPr id="12297" name="Rectangle 4"/>
          <p:cNvSpPr>
            <a:spLocks noChangeArrowheads="1"/>
          </p:cNvSpPr>
          <p:nvPr/>
        </p:nvSpPr>
        <p:spPr bwMode="auto">
          <a:xfrm>
            <a:off x="6515535" y="3846513"/>
            <a:ext cx="1223092" cy="58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US" altLang="en-US" b="1" dirty="0">
                <a:latin typeface="Arial Narrow" pitchFamily="34" charset="0"/>
              </a:rPr>
              <a:t>Managerial</a:t>
            </a:r>
            <a:br>
              <a:rPr lang="en-US" altLang="en-US" b="1" dirty="0">
                <a:latin typeface="Arial Narrow" pitchFamily="34" charset="0"/>
              </a:rPr>
            </a:br>
            <a:r>
              <a:rPr lang="en-US" altLang="en-US" b="1" dirty="0">
                <a:latin typeface="Arial Narrow" pitchFamily="34" charset="0"/>
              </a:rPr>
              <a:t>Accountant</a:t>
            </a:r>
          </a:p>
        </p:txBody>
      </p:sp>
      <p:sp>
        <p:nvSpPr>
          <p:cNvPr id="12298" name="Rectangle 6"/>
          <p:cNvSpPr>
            <a:spLocks noChangeArrowheads="1"/>
          </p:cNvSpPr>
          <p:nvPr/>
        </p:nvSpPr>
        <p:spPr bwMode="auto">
          <a:xfrm>
            <a:off x="4600557" y="4572000"/>
            <a:ext cx="1152560" cy="83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US" altLang="en-US" b="1" dirty="0">
                <a:solidFill>
                  <a:schemeClr val="bg2"/>
                </a:solidFill>
                <a:latin typeface="Arial Narrow" pitchFamily="34" charset="0"/>
              </a:rPr>
              <a:t>Human</a:t>
            </a:r>
            <a:br>
              <a:rPr lang="en-US" altLang="en-US" b="1" dirty="0">
                <a:solidFill>
                  <a:schemeClr val="bg2"/>
                </a:solidFill>
                <a:latin typeface="Arial Narrow" pitchFamily="34" charset="0"/>
              </a:rPr>
            </a:br>
            <a:r>
              <a:rPr lang="en-US" altLang="en-US" b="1" dirty="0">
                <a:solidFill>
                  <a:schemeClr val="bg2"/>
                </a:solidFill>
                <a:latin typeface="Arial Narrow" pitchFamily="34" charset="0"/>
              </a:rPr>
              <a:t>Resources</a:t>
            </a:r>
            <a:br>
              <a:rPr lang="en-US" altLang="en-US" b="1" dirty="0">
                <a:solidFill>
                  <a:schemeClr val="bg2"/>
                </a:solidFill>
                <a:latin typeface="Arial Narrow" pitchFamily="34" charset="0"/>
              </a:rPr>
            </a:br>
            <a:r>
              <a:rPr lang="en-US" altLang="en-US" b="1" dirty="0">
                <a:solidFill>
                  <a:schemeClr val="bg2"/>
                </a:solidFill>
                <a:latin typeface="Arial Narrow" pitchFamily="34" charset="0"/>
              </a:rPr>
              <a:t>Manager</a:t>
            </a:r>
          </a:p>
        </p:txBody>
      </p:sp>
      <p:sp>
        <p:nvSpPr>
          <p:cNvPr id="12" name="Slide Number Placeholder 11"/>
          <p:cNvSpPr>
            <a:spLocks noGrp="1"/>
          </p:cNvSpPr>
          <p:nvPr>
            <p:ph type="sldNum" sz="quarter" idx="12"/>
          </p:nvPr>
        </p:nvSpPr>
        <p:spPr/>
        <p:txBody>
          <a:bodyPr/>
          <a:lstStyle/>
          <a:p>
            <a:pPr>
              <a:defRPr/>
            </a:pPr>
            <a:fld id="{7A35BE7D-BC0E-4A27-80F5-45B3F1AFEC7B}" type="slidenum">
              <a:rPr lang="en-US" smtClean="0"/>
              <a:pPr>
                <a:defRPr/>
              </a:pPr>
              <a:t>14</a:t>
            </a:fld>
            <a:endParaRPr lang="en-US" dirty="0"/>
          </a:p>
        </p:txBody>
      </p:sp>
      <p:sp>
        <p:nvSpPr>
          <p:cNvPr id="14" name="TextBox 13"/>
          <p:cNvSpPr txBox="1"/>
          <p:nvPr/>
        </p:nvSpPr>
        <p:spPr>
          <a:xfrm>
            <a:off x="609600" y="1143000"/>
            <a:ext cx="7924800" cy="2031325"/>
          </a:xfrm>
          <a:prstGeom prst="rect">
            <a:avLst/>
          </a:prstGeom>
          <a:noFill/>
        </p:spPr>
        <p:txBody>
          <a:bodyPr wrap="square" rtlCol="0">
            <a:spAutoFit/>
          </a:bodyPr>
          <a:lstStyle/>
          <a:p>
            <a:pPr algn="ctr"/>
            <a:r>
              <a:rPr lang="en-US" b="1" dirty="0" smtClean="0"/>
              <a:t>Managerial accountants, engineers, personnel administrators, and other managers combine their efforts to set standard costs.</a:t>
            </a:r>
          </a:p>
          <a:p>
            <a:pPr algn="ctr"/>
            <a:endParaRPr lang="en-US" b="1" dirty="0" smtClean="0"/>
          </a:p>
          <a:p>
            <a:pPr algn="ctr"/>
            <a:r>
              <a:rPr lang="en-US" altLang="en-US" b="1" dirty="0"/>
              <a:t>Standards should be challenging but attainable, and should acknowledge machine breakdowns, material waste, and idle time.</a:t>
            </a:r>
          </a:p>
          <a:p>
            <a:pPr algn="ctr"/>
            <a:endParaRPr lang="en-US" b="1" dirty="0"/>
          </a:p>
          <a:p>
            <a:pPr algn="ctr"/>
            <a:endParaRPr lang="en-US" b="1" dirty="0"/>
          </a:p>
        </p:txBody>
      </p:sp>
      <p:sp>
        <p:nvSpPr>
          <p:cNvPr id="15" name="Rounded Rectangle 14"/>
          <p:cNvSpPr/>
          <p:nvPr/>
        </p:nvSpPr>
        <p:spPr>
          <a:xfrm>
            <a:off x="0" y="6644471"/>
            <a:ext cx="8153400" cy="182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rPr>
              <a:t>Define standard costs and explain how standard cost information is useful for management by </a:t>
            </a:r>
            <a:r>
              <a:rPr lang="en-US" sz="1100" dirty="0" smtClean="0">
                <a:solidFill>
                  <a:prstClr val="black"/>
                </a:solidFill>
              </a:rPr>
              <a:t>exception.</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304800" y="274638"/>
            <a:ext cx="8534400" cy="1143000"/>
          </a:xfrm>
        </p:spPr>
        <p:txBody>
          <a:bodyPr/>
          <a:lstStyle/>
          <a:p>
            <a:r>
              <a:rPr lang="en-US" altLang="en-US" b="1" dirty="0" smtClean="0"/>
              <a:t>Setting Standard Costs</a:t>
            </a:r>
          </a:p>
        </p:txBody>
      </p:sp>
      <p:grpSp>
        <p:nvGrpSpPr>
          <p:cNvPr id="13315" name="Group 42"/>
          <p:cNvGrpSpPr>
            <a:grpSpLocks/>
          </p:cNvGrpSpPr>
          <p:nvPr/>
        </p:nvGrpSpPr>
        <p:grpSpPr bwMode="auto">
          <a:xfrm>
            <a:off x="1160463" y="1524000"/>
            <a:ext cx="6711950" cy="1046163"/>
            <a:chOff x="1160462" y="1524000"/>
            <a:chExt cx="6712744" cy="1046163"/>
          </a:xfrm>
        </p:grpSpPr>
        <p:sp>
          <p:nvSpPr>
            <p:cNvPr id="13333" name="AutoShape 12"/>
            <p:cNvSpPr>
              <a:spLocks noChangeArrowheads="1"/>
            </p:cNvSpPr>
            <p:nvPr/>
          </p:nvSpPr>
          <p:spPr bwMode="auto">
            <a:xfrm>
              <a:off x="5765006" y="1524794"/>
              <a:ext cx="2108200" cy="1041400"/>
            </a:xfrm>
            <a:prstGeom prst="roundRect">
              <a:avLst>
                <a:gd name="adj" fmla="val 12495"/>
              </a:avLst>
            </a:prstGeom>
            <a:solidFill>
              <a:srgbClr val="CCFFCC"/>
            </a:solidFill>
            <a:ln w="25400">
              <a:solidFill>
                <a:srgbClr val="00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34" name="Rectangle 13"/>
            <p:cNvSpPr>
              <a:spLocks noChangeArrowheads="1"/>
            </p:cNvSpPr>
            <p:nvPr/>
          </p:nvSpPr>
          <p:spPr bwMode="auto">
            <a:xfrm>
              <a:off x="5848350" y="1618457"/>
              <a:ext cx="19415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Quantity</a:t>
              </a:r>
              <a:br>
                <a:rPr lang="en-US" altLang="en-US" sz="2800" b="1" dirty="0"/>
              </a:br>
              <a:r>
                <a:rPr lang="en-US" altLang="en-US" sz="2800" b="1" dirty="0"/>
                <a:t>Standards</a:t>
              </a:r>
            </a:p>
          </p:txBody>
        </p:sp>
        <p:sp>
          <p:nvSpPr>
            <p:cNvPr id="13335" name="AutoShape 16"/>
            <p:cNvSpPr>
              <a:spLocks noChangeArrowheads="1"/>
            </p:cNvSpPr>
            <p:nvPr/>
          </p:nvSpPr>
          <p:spPr bwMode="auto">
            <a:xfrm>
              <a:off x="1160462" y="1524000"/>
              <a:ext cx="2108200" cy="1041400"/>
            </a:xfrm>
            <a:prstGeom prst="roundRect">
              <a:avLst>
                <a:gd name="adj" fmla="val 12495"/>
              </a:avLst>
            </a:prstGeom>
            <a:solidFill>
              <a:srgbClr val="CCFFCC"/>
            </a:solidFill>
            <a:ln w="25400">
              <a:solidFill>
                <a:srgbClr val="000000"/>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p>
          </p:txBody>
        </p:sp>
        <p:sp>
          <p:nvSpPr>
            <p:cNvPr id="13336" name="AutoShape 17"/>
            <p:cNvSpPr>
              <a:spLocks noChangeArrowheads="1"/>
            </p:cNvSpPr>
            <p:nvPr/>
          </p:nvSpPr>
          <p:spPr bwMode="auto">
            <a:xfrm>
              <a:off x="1206500" y="1544638"/>
              <a:ext cx="2016125" cy="1025525"/>
            </a:xfrm>
            <a:prstGeom prst="roundRect">
              <a:avLst>
                <a:gd name="adj" fmla="val 124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Price</a:t>
              </a:r>
              <a:br>
                <a:rPr lang="en-US" altLang="en-US" sz="2800" b="1" dirty="0"/>
              </a:br>
              <a:r>
                <a:rPr lang="en-US" altLang="en-US" sz="2800" b="1" dirty="0"/>
                <a:t>Standards</a:t>
              </a:r>
            </a:p>
          </p:txBody>
        </p:sp>
        <p:sp>
          <p:nvSpPr>
            <p:cNvPr id="13337" name="TextBox 20"/>
            <p:cNvSpPr txBox="1">
              <a:spLocks noChangeArrowheads="1"/>
            </p:cNvSpPr>
            <p:nvPr/>
          </p:nvSpPr>
          <p:spPr bwMode="auto">
            <a:xfrm>
              <a:off x="3672683" y="1570028"/>
              <a:ext cx="17445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FF0000"/>
                  </a:solidFill>
                </a:rPr>
                <a:t>Direct </a:t>
              </a:r>
              <a:br>
                <a:rPr lang="en-US" altLang="en-US" sz="2800" b="1" dirty="0">
                  <a:solidFill>
                    <a:srgbClr val="FF0000"/>
                  </a:solidFill>
                </a:rPr>
              </a:br>
              <a:r>
                <a:rPr lang="en-US" altLang="en-US" sz="2800" b="1" dirty="0">
                  <a:solidFill>
                    <a:srgbClr val="FF0000"/>
                  </a:solidFill>
                </a:rPr>
                <a:t>Materials</a:t>
              </a:r>
            </a:p>
          </p:txBody>
        </p:sp>
        <p:cxnSp>
          <p:nvCxnSpPr>
            <p:cNvPr id="23" name="Straight Arrow Connector 22"/>
            <p:cNvCxnSpPr/>
            <p:nvPr/>
          </p:nvCxnSpPr>
          <p:spPr>
            <a:xfrm flipV="1">
              <a:off x="5294801" y="2046288"/>
              <a:ext cx="481069"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276849" y="2046288"/>
              <a:ext cx="479482"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41"/>
          <p:cNvGrpSpPr>
            <a:grpSpLocks/>
          </p:cNvGrpSpPr>
          <p:nvPr/>
        </p:nvGrpSpPr>
        <p:grpSpPr bwMode="auto">
          <a:xfrm>
            <a:off x="1160463" y="3327400"/>
            <a:ext cx="6711950" cy="1044575"/>
            <a:chOff x="1160462" y="3147993"/>
            <a:chExt cx="6712744" cy="1043007"/>
          </a:xfrm>
        </p:grpSpPr>
        <p:sp>
          <p:nvSpPr>
            <p:cNvPr id="13326" name="AutoShape 13"/>
            <p:cNvSpPr>
              <a:spLocks noChangeArrowheads="1"/>
            </p:cNvSpPr>
            <p:nvPr/>
          </p:nvSpPr>
          <p:spPr bwMode="auto">
            <a:xfrm>
              <a:off x="5765006" y="3147993"/>
              <a:ext cx="2108200" cy="1041400"/>
            </a:xfrm>
            <a:prstGeom prst="roundRect">
              <a:avLst>
                <a:gd name="adj" fmla="val 12495"/>
              </a:avLst>
            </a:prstGeom>
            <a:solidFill>
              <a:schemeClr val="bg2"/>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7" name="Rectangle 14"/>
            <p:cNvSpPr>
              <a:spLocks noChangeArrowheads="1"/>
            </p:cNvSpPr>
            <p:nvPr/>
          </p:nvSpPr>
          <p:spPr bwMode="auto">
            <a:xfrm>
              <a:off x="5848350" y="3190856"/>
              <a:ext cx="19415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Time</a:t>
              </a:r>
              <a:br>
                <a:rPr lang="en-US" altLang="en-US" sz="2800" b="1" dirty="0"/>
              </a:br>
              <a:r>
                <a:rPr lang="en-US" altLang="en-US" sz="2800" b="1" dirty="0"/>
                <a:t>Standards</a:t>
              </a:r>
              <a:endParaRPr lang="en-US" altLang="en-US" sz="2800" b="1" dirty="0">
                <a:solidFill>
                  <a:schemeClr val="bg2"/>
                </a:solidFill>
              </a:endParaRPr>
            </a:p>
          </p:txBody>
        </p:sp>
        <p:sp>
          <p:nvSpPr>
            <p:cNvPr id="13328" name="AutoShape 15"/>
            <p:cNvSpPr>
              <a:spLocks noChangeArrowheads="1"/>
            </p:cNvSpPr>
            <p:nvPr/>
          </p:nvSpPr>
          <p:spPr bwMode="auto">
            <a:xfrm>
              <a:off x="1160462" y="3147993"/>
              <a:ext cx="2108200" cy="1041400"/>
            </a:xfrm>
            <a:prstGeom prst="roundRect">
              <a:avLst>
                <a:gd name="adj" fmla="val 12495"/>
              </a:avLst>
            </a:prstGeom>
            <a:solidFill>
              <a:schemeClr val="bg2"/>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9" name="Rectangle 16"/>
            <p:cNvSpPr>
              <a:spLocks noChangeArrowheads="1"/>
            </p:cNvSpPr>
            <p:nvPr/>
          </p:nvSpPr>
          <p:spPr bwMode="auto">
            <a:xfrm>
              <a:off x="1243806" y="3190856"/>
              <a:ext cx="19415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Rate</a:t>
              </a:r>
              <a:br>
                <a:rPr lang="en-US" altLang="en-US" sz="2800" b="1" dirty="0"/>
              </a:br>
              <a:r>
                <a:rPr lang="en-US" altLang="en-US" sz="2800" b="1" dirty="0"/>
                <a:t>Standards</a:t>
              </a:r>
              <a:endParaRPr lang="en-US" altLang="en-US" sz="2800" b="1" dirty="0">
                <a:solidFill>
                  <a:schemeClr val="bg2"/>
                </a:solidFill>
              </a:endParaRPr>
            </a:p>
          </p:txBody>
        </p:sp>
        <p:sp>
          <p:nvSpPr>
            <p:cNvPr id="13330" name="TextBox 29"/>
            <p:cNvSpPr txBox="1">
              <a:spLocks noChangeArrowheads="1"/>
            </p:cNvSpPr>
            <p:nvPr/>
          </p:nvSpPr>
          <p:spPr bwMode="auto">
            <a:xfrm>
              <a:off x="3942892" y="3236893"/>
              <a:ext cx="12041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0033CC"/>
                  </a:solidFill>
                </a:rPr>
                <a:t>Direct</a:t>
              </a:r>
              <a:br>
                <a:rPr lang="en-US" altLang="en-US" sz="2800" b="1" dirty="0">
                  <a:solidFill>
                    <a:srgbClr val="0033CC"/>
                  </a:solidFill>
                </a:rPr>
              </a:br>
              <a:r>
                <a:rPr lang="en-US" altLang="en-US" sz="2800" b="1" dirty="0">
                  <a:solidFill>
                    <a:srgbClr val="0033CC"/>
                  </a:solidFill>
                </a:rPr>
                <a:t>Labor</a:t>
              </a:r>
            </a:p>
          </p:txBody>
        </p:sp>
        <p:cxnSp>
          <p:nvCxnSpPr>
            <p:cNvPr id="31" name="Straight Arrow Connector 30"/>
            <p:cNvCxnSpPr/>
            <p:nvPr/>
          </p:nvCxnSpPr>
          <p:spPr>
            <a:xfrm flipV="1">
              <a:off x="5294801" y="3713880"/>
              <a:ext cx="481069" cy="1585"/>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276849" y="3713880"/>
              <a:ext cx="479482" cy="1585"/>
            </a:xfrm>
            <a:prstGeom prst="straightConnector1">
              <a:avLst/>
            </a:prstGeom>
            <a:ln w="28575">
              <a:solidFill>
                <a:srgbClr val="0033CC"/>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0"/>
          <p:cNvGrpSpPr>
            <a:grpSpLocks/>
          </p:cNvGrpSpPr>
          <p:nvPr/>
        </p:nvGrpSpPr>
        <p:grpSpPr bwMode="auto">
          <a:xfrm>
            <a:off x="1160463" y="5129213"/>
            <a:ext cx="6711950" cy="1042987"/>
            <a:chOff x="1160462" y="4900593"/>
            <a:chExt cx="6712744" cy="1043007"/>
          </a:xfrm>
        </p:grpSpPr>
        <p:sp>
          <p:nvSpPr>
            <p:cNvPr id="13319" name="AutoShape 13"/>
            <p:cNvSpPr>
              <a:spLocks noChangeArrowheads="1"/>
            </p:cNvSpPr>
            <p:nvPr/>
          </p:nvSpPr>
          <p:spPr bwMode="auto">
            <a:xfrm>
              <a:off x="5765006" y="4900593"/>
              <a:ext cx="2108200" cy="1041400"/>
            </a:xfrm>
            <a:prstGeom prst="roundRect">
              <a:avLst>
                <a:gd name="adj" fmla="val 12495"/>
              </a:avLst>
            </a:prstGeom>
            <a:solidFill>
              <a:srgbClr val="FCD1C1"/>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p>
          </p:txBody>
        </p:sp>
        <p:sp>
          <p:nvSpPr>
            <p:cNvPr id="13320" name="Rectangle 14"/>
            <p:cNvSpPr>
              <a:spLocks noChangeArrowheads="1"/>
            </p:cNvSpPr>
            <p:nvPr/>
          </p:nvSpPr>
          <p:spPr bwMode="auto">
            <a:xfrm>
              <a:off x="5848350" y="4943456"/>
              <a:ext cx="19415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Activity</a:t>
              </a:r>
              <a:br>
                <a:rPr lang="en-US" altLang="en-US" sz="2800" b="1" dirty="0"/>
              </a:br>
              <a:r>
                <a:rPr lang="en-US" altLang="en-US" sz="2800" b="1" dirty="0"/>
                <a:t>Standards</a:t>
              </a:r>
              <a:endParaRPr lang="en-US" altLang="en-US" sz="2800" b="1" dirty="0">
                <a:solidFill>
                  <a:schemeClr val="bg2"/>
                </a:solidFill>
              </a:endParaRPr>
            </a:p>
          </p:txBody>
        </p:sp>
        <p:sp>
          <p:nvSpPr>
            <p:cNvPr id="13321" name="AutoShape 15"/>
            <p:cNvSpPr>
              <a:spLocks noChangeArrowheads="1"/>
            </p:cNvSpPr>
            <p:nvPr/>
          </p:nvSpPr>
          <p:spPr bwMode="auto">
            <a:xfrm>
              <a:off x="1160462" y="4900593"/>
              <a:ext cx="2108200" cy="1041400"/>
            </a:xfrm>
            <a:prstGeom prst="roundRect">
              <a:avLst>
                <a:gd name="adj" fmla="val 12495"/>
              </a:avLst>
            </a:prstGeom>
            <a:solidFill>
              <a:srgbClr val="FCD1C1"/>
            </a:solidFill>
            <a:ln w="254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3322" name="Rectangle 16"/>
            <p:cNvSpPr>
              <a:spLocks noChangeArrowheads="1"/>
            </p:cNvSpPr>
            <p:nvPr/>
          </p:nvSpPr>
          <p:spPr bwMode="auto">
            <a:xfrm>
              <a:off x="1243806" y="4943456"/>
              <a:ext cx="194151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Rate</a:t>
              </a:r>
              <a:br>
                <a:rPr lang="en-US" altLang="en-US" sz="2800" b="1" dirty="0"/>
              </a:br>
              <a:r>
                <a:rPr lang="en-US" altLang="en-US" sz="2800" b="1" dirty="0"/>
                <a:t>Standards</a:t>
              </a:r>
              <a:endParaRPr lang="en-US" altLang="en-US" sz="2800" b="1" dirty="0">
                <a:solidFill>
                  <a:schemeClr val="bg2"/>
                </a:solidFill>
              </a:endParaRPr>
            </a:p>
          </p:txBody>
        </p:sp>
        <p:sp>
          <p:nvSpPr>
            <p:cNvPr id="13323" name="TextBox 37"/>
            <p:cNvSpPr txBox="1">
              <a:spLocks noChangeArrowheads="1"/>
            </p:cNvSpPr>
            <p:nvPr/>
          </p:nvSpPr>
          <p:spPr bwMode="auto">
            <a:xfrm>
              <a:off x="3623094" y="4989493"/>
              <a:ext cx="18437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008000"/>
                  </a:solidFill>
                </a:rPr>
                <a:t>Variable</a:t>
              </a:r>
              <a:br>
                <a:rPr lang="en-US" altLang="en-US" sz="2800" b="1" dirty="0">
                  <a:solidFill>
                    <a:srgbClr val="008000"/>
                  </a:solidFill>
                </a:rPr>
              </a:br>
              <a:r>
                <a:rPr lang="en-US" altLang="en-US" sz="2800" b="1" dirty="0">
                  <a:solidFill>
                    <a:srgbClr val="008000"/>
                  </a:solidFill>
                </a:rPr>
                <a:t>Overhead</a:t>
              </a:r>
            </a:p>
          </p:txBody>
        </p:sp>
        <p:cxnSp>
          <p:nvCxnSpPr>
            <p:cNvPr id="39" name="Straight Arrow Connector 38"/>
            <p:cNvCxnSpPr/>
            <p:nvPr/>
          </p:nvCxnSpPr>
          <p:spPr>
            <a:xfrm flipV="1">
              <a:off x="5294801" y="5465754"/>
              <a:ext cx="481069" cy="1587"/>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276849" y="5465754"/>
              <a:ext cx="479482" cy="1587"/>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29" name="Slide Number Placeholder 28"/>
          <p:cNvSpPr>
            <a:spLocks noGrp="1"/>
          </p:cNvSpPr>
          <p:nvPr>
            <p:ph type="sldNum" sz="quarter" idx="12"/>
          </p:nvPr>
        </p:nvSpPr>
        <p:spPr/>
        <p:txBody>
          <a:bodyPr/>
          <a:lstStyle/>
          <a:p>
            <a:pPr>
              <a:defRPr/>
            </a:pPr>
            <a:fld id="{58B09FE6-F068-47D8-81BA-E8AE271E125B}" type="slidenum">
              <a:rPr lang="en-US" smtClean="0"/>
              <a:pPr>
                <a:defRPr/>
              </a:pPr>
              <a:t>15</a:t>
            </a:fld>
            <a:endParaRPr lang="en-US" dirty="0"/>
          </a:p>
        </p:txBody>
      </p:sp>
      <p:sp>
        <p:nvSpPr>
          <p:cNvPr id="33" name="Rounded Rectangle 32"/>
          <p:cNvSpPr/>
          <p:nvPr/>
        </p:nvSpPr>
        <p:spPr>
          <a:xfrm>
            <a:off x="0" y="6644471"/>
            <a:ext cx="8153400" cy="182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rPr>
              <a:t>Define standard costs and explain how standard cost information is useful for management by </a:t>
            </a:r>
            <a:r>
              <a:rPr lang="en-US" sz="1100" dirty="0" smtClean="0">
                <a:solidFill>
                  <a:prstClr val="black"/>
                </a:solidFill>
              </a:rPr>
              <a:t>exception.</a:t>
            </a:r>
            <a:endParaRPr lang="en-US" sz="11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par>
                          <p:cTn id="8" fill="hold" nodeType="afterGroup">
                            <p:stCondLst>
                              <p:cond delay="2000"/>
                            </p:stCondLst>
                            <p:childTnLst>
                              <p:par>
                                <p:cTn id="9" presetID="16" presetClass="entr" presetSubtype="37"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type="title"/>
          </p:nvPr>
        </p:nvSpPr>
        <p:spPr>
          <a:xfrm>
            <a:off x="304800" y="274638"/>
            <a:ext cx="8534400" cy="1143000"/>
          </a:xfrm>
        </p:spPr>
        <p:txBody>
          <a:bodyPr/>
          <a:lstStyle/>
          <a:p>
            <a:r>
              <a:rPr lang="en-US" altLang="en-US" b="1" dirty="0" smtClean="0"/>
              <a:t>Setting Standard Costs</a:t>
            </a:r>
          </a:p>
        </p:txBody>
      </p:sp>
      <p:pic>
        <p:nvPicPr>
          <p:cNvPr id="143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79" y="3173519"/>
            <a:ext cx="86391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7A35BE7D-BC0E-4A27-80F5-45B3F1AFEC7B}" type="slidenum">
              <a:rPr lang="en-US" smtClean="0"/>
              <a:pPr>
                <a:defRPr/>
              </a:pPr>
              <a:t>16</a:t>
            </a:fld>
            <a:endParaRPr lang="en-US" dirty="0"/>
          </a:p>
        </p:txBody>
      </p:sp>
      <p:sp>
        <p:nvSpPr>
          <p:cNvPr id="9" name="TextBox 8"/>
          <p:cNvSpPr txBox="1"/>
          <p:nvPr/>
        </p:nvSpPr>
        <p:spPr>
          <a:xfrm>
            <a:off x="457200" y="1143000"/>
            <a:ext cx="8229600" cy="1200329"/>
          </a:xfrm>
          <a:prstGeom prst="rect">
            <a:avLst/>
          </a:prstGeom>
          <a:solidFill>
            <a:schemeClr val="bg1">
              <a:lumMod val="95000"/>
            </a:schemeClr>
          </a:solidFill>
          <a:ln>
            <a:solidFill>
              <a:schemeClr val="accent1">
                <a:lumMod val="75000"/>
              </a:schemeClr>
            </a:solidFill>
          </a:ln>
        </p:spPr>
        <p:txBody>
          <a:bodyPr wrap="square" rtlCol="0">
            <a:spAutoFit/>
          </a:bodyPr>
          <a:lstStyle/>
          <a:p>
            <a:pPr algn="ctr"/>
            <a:r>
              <a:rPr lang="en-US" sz="2400" b="1" dirty="0" smtClean="0"/>
              <a:t>The standard costs of direct materials, direct labor, and overhead for one bat, manufactured by </a:t>
            </a:r>
            <a:r>
              <a:rPr lang="en-US" sz="2400" b="1" i="1" dirty="0" smtClean="0"/>
              <a:t>ProBat</a:t>
            </a:r>
            <a:r>
              <a:rPr lang="en-US" sz="2400" b="1" dirty="0" smtClean="0"/>
              <a:t>, are shown below.  </a:t>
            </a:r>
            <a:r>
              <a:rPr lang="en-US" sz="2200" b="1" dirty="0" smtClean="0"/>
              <a:t>This is called a </a:t>
            </a:r>
            <a:r>
              <a:rPr lang="en-US" sz="2200" b="1" i="1" dirty="0" smtClean="0"/>
              <a:t>standard cost card. </a:t>
            </a:r>
            <a:endParaRPr lang="en-US" sz="2200" b="1" dirty="0"/>
          </a:p>
        </p:txBody>
      </p:sp>
      <p:sp>
        <p:nvSpPr>
          <p:cNvPr id="10" name="TextBox 9"/>
          <p:cNvSpPr txBox="1"/>
          <p:nvPr/>
        </p:nvSpPr>
        <p:spPr>
          <a:xfrm>
            <a:off x="982133" y="5367868"/>
            <a:ext cx="7696200" cy="830997"/>
          </a:xfrm>
          <a:prstGeom prst="rect">
            <a:avLst/>
          </a:prstGeom>
          <a:solidFill>
            <a:schemeClr val="accent1">
              <a:lumMod val="20000"/>
              <a:lumOff val="80000"/>
            </a:schemeClr>
          </a:solidFill>
        </p:spPr>
        <p:txBody>
          <a:bodyPr wrap="square" rtlCol="0">
            <a:spAutoFit/>
          </a:bodyPr>
          <a:lstStyle/>
          <a:p>
            <a:pPr algn="ctr"/>
            <a:r>
              <a:rPr lang="en-US" sz="2400" b="1" i="1" dirty="0" smtClean="0">
                <a:latin typeface="+mn-lt"/>
              </a:rPr>
              <a:t>These standard cost amounts are then used </a:t>
            </a:r>
            <a:r>
              <a:rPr lang="en-US" sz="2400" b="1" dirty="0" smtClean="0">
                <a:latin typeface="+mn-lt"/>
              </a:rPr>
              <a:t>to prepare manufacturing budgets for a budgeted level of production.</a:t>
            </a:r>
            <a:endParaRPr lang="en-US" sz="2400" b="1" dirty="0">
              <a:latin typeface="+mn-lt"/>
            </a:endParaRPr>
          </a:p>
        </p:txBody>
      </p:sp>
      <p:sp>
        <p:nvSpPr>
          <p:cNvPr id="11" name="Rounded Rectangle 10"/>
          <p:cNvSpPr/>
          <p:nvPr/>
        </p:nvSpPr>
        <p:spPr>
          <a:xfrm>
            <a:off x="0" y="6644471"/>
            <a:ext cx="8153400" cy="1821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rPr>
              <a:t>Define standard costs and explain how standard cost information is useful for management by </a:t>
            </a:r>
            <a:r>
              <a:rPr lang="en-US" sz="1100" dirty="0" smtClean="0">
                <a:solidFill>
                  <a:prstClr val="black"/>
                </a:solidFill>
              </a:rPr>
              <a:t>exception.</a:t>
            </a:r>
            <a:endParaRPr lang="en-US" sz="1100" dirty="0"/>
          </a:p>
        </p:txBody>
      </p:sp>
      <p:sp>
        <p:nvSpPr>
          <p:cNvPr id="12" name="TextBox 11"/>
          <p:cNvSpPr txBox="1"/>
          <p:nvPr/>
        </p:nvSpPr>
        <p:spPr>
          <a:xfrm>
            <a:off x="7875587" y="242426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23.5</a:t>
            </a:r>
            <a:endParaRPr lang="en-US" kern="0" dirty="0">
              <a:latin typeface="Berlin Sans FB" panose="020E0602020502020306"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C2: </a:t>
            </a:r>
            <a:br>
              <a:rPr lang="en-US" altLang="en-US" sz="4400" dirty="0" smtClean="0">
                <a:ea typeface="ＭＳ Ｐゴシック" pitchFamily="34" charset="-128"/>
              </a:rPr>
            </a:br>
            <a:r>
              <a:rPr lang="en-US" dirty="0" smtClean="0">
                <a:solidFill>
                  <a:prstClr val="black"/>
                </a:solidFill>
              </a:rPr>
              <a:t>Describe </a:t>
            </a:r>
            <a:r>
              <a:rPr lang="en-US" dirty="0">
                <a:solidFill>
                  <a:prstClr val="black"/>
                </a:solidFill>
              </a:rPr>
              <a:t>cost variances and what they reveal about </a:t>
            </a:r>
            <a:r>
              <a:rPr lang="en-US" dirty="0" smtClean="0">
                <a:solidFill>
                  <a:prstClr val="black"/>
                </a:solidFill>
              </a:rPr>
              <a:t>performance.</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00" y="1951263"/>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99263"/>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17</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3"/>
          <p:cNvSpPr>
            <a:spLocks noGrp="1" noChangeArrowheads="1"/>
          </p:cNvSpPr>
          <p:nvPr>
            <p:ph type="title"/>
          </p:nvPr>
        </p:nvSpPr>
        <p:spPr>
          <a:xfrm>
            <a:off x="293688" y="274638"/>
            <a:ext cx="8534400" cy="1143000"/>
          </a:xfrm>
        </p:spPr>
        <p:txBody>
          <a:bodyPr/>
          <a:lstStyle/>
          <a:p>
            <a:r>
              <a:rPr lang="en-US" altLang="en-US" b="1" dirty="0" smtClean="0"/>
              <a:t>Cost Variances</a:t>
            </a:r>
          </a:p>
        </p:txBody>
      </p:sp>
      <p:sp>
        <p:nvSpPr>
          <p:cNvPr id="29" name="Rectangle 23"/>
          <p:cNvSpPr>
            <a:spLocks noChangeArrowheads="1"/>
          </p:cNvSpPr>
          <p:nvPr/>
        </p:nvSpPr>
        <p:spPr bwMode="auto">
          <a:xfrm>
            <a:off x="1761067" y="4341911"/>
            <a:ext cx="5867400" cy="828432"/>
          </a:xfrm>
          <a:prstGeom prst="rect">
            <a:avLst/>
          </a:prstGeom>
          <a:solidFill>
            <a:srgbClr val="FFFFCC"/>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tx2"/>
                </a:solidFill>
              </a:rPr>
              <a:t>If actual </a:t>
            </a:r>
            <a:r>
              <a:rPr lang="en-US" altLang="en-US" sz="2400" b="1" dirty="0">
                <a:solidFill>
                  <a:schemeClr val="tx2"/>
                </a:solidFill>
              </a:rPr>
              <a:t>cost &lt;</a:t>
            </a:r>
            <a:r>
              <a:rPr lang="en-US" altLang="en-US" sz="2400" b="1" dirty="0">
                <a:solidFill>
                  <a:srgbClr val="438E00"/>
                </a:solidFill>
              </a:rPr>
              <a:t> </a:t>
            </a:r>
            <a:r>
              <a:rPr lang="en-US" altLang="en-US" sz="2400" b="1" dirty="0">
                <a:solidFill>
                  <a:schemeClr val="tx2"/>
                </a:solidFill>
              </a:rPr>
              <a:t>standard </a:t>
            </a:r>
            <a:r>
              <a:rPr lang="en-US" altLang="en-US" sz="2400" b="1" dirty="0" smtClean="0">
                <a:solidFill>
                  <a:schemeClr val="tx2"/>
                </a:solidFill>
              </a:rPr>
              <a:t>cost</a:t>
            </a:r>
            <a:br>
              <a:rPr lang="en-US" altLang="en-US" sz="2400" b="1" dirty="0" smtClean="0">
                <a:solidFill>
                  <a:schemeClr val="tx2"/>
                </a:solidFill>
              </a:rPr>
            </a:br>
            <a:r>
              <a:rPr lang="en-US" altLang="en-US" sz="2400" b="1" dirty="0" smtClean="0">
                <a:solidFill>
                  <a:schemeClr val="tx2"/>
                </a:solidFill>
              </a:rPr>
              <a:t>Variance is </a:t>
            </a:r>
            <a:r>
              <a:rPr lang="en-US" altLang="en-US" sz="2400" b="1" u="sng" dirty="0" smtClean="0">
                <a:solidFill>
                  <a:schemeClr val="tx2"/>
                </a:solidFill>
              </a:rPr>
              <a:t>favorable (F)</a:t>
            </a:r>
            <a:r>
              <a:rPr lang="en-US" altLang="en-US" sz="2400" b="1" dirty="0" smtClean="0">
                <a:solidFill>
                  <a:schemeClr val="tx2"/>
                </a:solidFill>
              </a:rPr>
              <a:t>. </a:t>
            </a:r>
            <a:endParaRPr lang="en-US" altLang="en-US" sz="2400" b="1" dirty="0">
              <a:solidFill>
                <a:schemeClr val="tx2"/>
              </a:solidFill>
            </a:endParaRPr>
          </a:p>
        </p:txBody>
      </p:sp>
      <p:sp>
        <p:nvSpPr>
          <p:cNvPr id="30" name="Rectangle 25"/>
          <p:cNvSpPr>
            <a:spLocks noChangeArrowheads="1"/>
          </p:cNvSpPr>
          <p:nvPr/>
        </p:nvSpPr>
        <p:spPr bwMode="auto">
          <a:xfrm>
            <a:off x="1761067" y="3095043"/>
            <a:ext cx="5867400" cy="828432"/>
          </a:xfrm>
          <a:prstGeom prst="rect">
            <a:avLst/>
          </a:prstGeom>
          <a:solidFill>
            <a:srgbClr val="F6E9B4"/>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500093"/>
                </a:solidFill>
              </a:rPr>
              <a:t>if actual cost </a:t>
            </a:r>
            <a:r>
              <a:rPr lang="en-US" altLang="en-US" sz="2400" b="1" dirty="0">
                <a:solidFill>
                  <a:srgbClr val="FF0000"/>
                </a:solidFill>
              </a:rPr>
              <a:t>&gt; </a:t>
            </a:r>
            <a:r>
              <a:rPr lang="en-US" altLang="en-US" sz="2400" b="1" dirty="0">
                <a:solidFill>
                  <a:srgbClr val="500093"/>
                </a:solidFill>
              </a:rPr>
              <a:t> standard </a:t>
            </a:r>
            <a:r>
              <a:rPr lang="en-US" altLang="en-US" sz="2400" b="1" dirty="0" smtClean="0">
                <a:solidFill>
                  <a:srgbClr val="500093"/>
                </a:solidFill>
              </a:rPr>
              <a:t>cost</a:t>
            </a:r>
            <a:br>
              <a:rPr lang="en-US" altLang="en-US" sz="2400" b="1" dirty="0" smtClean="0">
                <a:solidFill>
                  <a:srgbClr val="500093"/>
                </a:solidFill>
              </a:rPr>
            </a:br>
            <a:r>
              <a:rPr lang="en-US" altLang="en-US" sz="2400" b="1" dirty="0" smtClean="0">
                <a:solidFill>
                  <a:srgbClr val="500093"/>
                </a:solidFill>
              </a:rPr>
              <a:t>Variance </a:t>
            </a:r>
            <a:r>
              <a:rPr lang="en-US" altLang="en-US" sz="2400" b="1" dirty="0">
                <a:solidFill>
                  <a:srgbClr val="500093"/>
                </a:solidFill>
              </a:rPr>
              <a:t>is </a:t>
            </a:r>
            <a:r>
              <a:rPr lang="en-US" altLang="en-US" sz="2400" b="1" u="sng" dirty="0" smtClean="0">
                <a:solidFill>
                  <a:srgbClr val="FC0128"/>
                </a:solidFill>
              </a:rPr>
              <a:t>unfavorable (U)</a:t>
            </a:r>
            <a:r>
              <a:rPr lang="en-US" altLang="en-US" sz="2400" b="1" dirty="0" smtClean="0">
                <a:solidFill>
                  <a:srgbClr val="500093"/>
                </a:solidFill>
              </a:rPr>
              <a:t>. </a:t>
            </a:r>
            <a:endParaRPr lang="en-US" altLang="en-US" sz="2400" b="1" dirty="0">
              <a:solidFill>
                <a:srgbClr val="500093"/>
              </a:solidFill>
            </a:endParaRPr>
          </a:p>
        </p:txBody>
      </p:sp>
      <p:sp>
        <p:nvSpPr>
          <p:cNvPr id="32" name="Slide Number Placeholder 31"/>
          <p:cNvSpPr>
            <a:spLocks noGrp="1"/>
          </p:cNvSpPr>
          <p:nvPr>
            <p:ph type="sldNum" sz="quarter" idx="12"/>
          </p:nvPr>
        </p:nvSpPr>
        <p:spPr/>
        <p:txBody>
          <a:bodyPr/>
          <a:lstStyle/>
          <a:p>
            <a:pPr>
              <a:defRPr/>
            </a:pPr>
            <a:fld id="{7A35BE7D-BC0E-4A27-80F5-45B3F1AFEC7B}" type="slidenum">
              <a:rPr lang="en-US" smtClean="0"/>
              <a:pPr>
                <a:defRPr/>
              </a:pPr>
              <a:t>18</a:t>
            </a:fld>
            <a:endParaRPr lang="en-US" dirty="0"/>
          </a:p>
        </p:txBody>
      </p:sp>
      <p:sp>
        <p:nvSpPr>
          <p:cNvPr id="34" name="Rounded Rectangle 33"/>
          <p:cNvSpPr/>
          <p:nvPr/>
        </p:nvSpPr>
        <p:spPr>
          <a:xfrm>
            <a:off x="0" y="6641037"/>
            <a:ext cx="5816600" cy="18554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lang="en-US" altLang="en-US" sz="1100" b="1" kern="0" noProof="0" dirty="0" smtClean="0">
                <a:solidFill>
                  <a:prstClr val="black"/>
                </a:solidFill>
                <a:latin typeface="Arial Narrow" pitchFamily="34" charset="0"/>
                <a:cs typeface="+mn-cs"/>
              </a:rPr>
              <a:t>: </a:t>
            </a:r>
            <a:r>
              <a:rPr lang="en-US" sz="1100" dirty="0">
                <a:solidFill>
                  <a:prstClr val="black"/>
                </a:solidFill>
              </a:rPr>
              <a:t>Describe cost variances and what they reveal about performance</a:t>
            </a:r>
            <a:r>
              <a:rPr lang="en-US" sz="1100" dirty="0" smtClean="0">
                <a:solidFill>
                  <a:prstClr val="black"/>
                </a:solidFill>
              </a:rPr>
              <a:t>.</a:t>
            </a:r>
            <a:endParaRPr lang="en-US" sz="1100" dirty="0"/>
          </a:p>
        </p:txBody>
      </p:sp>
      <p:sp>
        <p:nvSpPr>
          <p:cNvPr id="35" name="Rectangle 22"/>
          <p:cNvSpPr>
            <a:spLocks noChangeArrowheads="1"/>
          </p:cNvSpPr>
          <p:nvPr/>
        </p:nvSpPr>
        <p:spPr bwMode="auto">
          <a:xfrm>
            <a:off x="1761067" y="1478843"/>
            <a:ext cx="5858933" cy="1197764"/>
          </a:xfrm>
          <a:prstGeom prst="rect">
            <a:avLst/>
          </a:prstGeom>
          <a:solidFill>
            <a:srgbClr val="C0FEF9"/>
          </a:solidFill>
          <a:ln w="25400">
            <a:solidFill>
              <a:schemeClr val="accent1">
                <a:lumMod val="75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i="1" dirty="0" smtClean="0">
                <a:solidFill>
                  <a:srgbClr val="002060"/>
                </a:solidFill>
              </a:rPr>
              <a:t>Cost </a:t>
            </a:r>
            <a:r>
              <a:rPr lang="en-US" altLang="en-US" sz="2400" b="1" i="1" dirty="0">
                <a:solidFill>
                  <a:srgbClr val="002060"/>
                </a:solidFill>
              </a:rPr>
              <a:t>variance</a:t>
            </a:r>
            <a:r>
              <a:rPr lang="en-US" altLang="en-US" sz="2400" b="1" dirty="0">
                <a:solidFill>
                  <a:srgbClr val="002060"/>
                </a:solidFill>
              </a:rPr>
              <a:t/>
            </a:r>
            <a:br>
              <a:rPr lang="en-US" altLang="en-US" sz="2400" b="1" dirty="0">
                <a:solidFill>
                  <a:srgbClr val="002060"/>
                </a:solidFill>
              </a:rPr>
            </a:br>
            <a:r>
              <a:rPr lang="en-US" altLang="en-US" sz="2400" b="1" dirty="0" smtClean="0">
                <a:solidFill>
                  <a:srgbClr val="002060"/>
                </a:solidFill>
              </a:rPr>
              <a:t>difference between actual and standard cost.</a:t>
            </a:r>
            <a:endParaRPr lang="en-US" altLang="en-US" sz="2400" b="1" dirty="0">
              <a:solidFill>
                <a:srgbClr val="002060"/>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10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title"/>
          </p:nvPr>
        </p:nvSpPr>
        <p:spPr>
          <a:xfrm>
            <a:off x="293688" y="274638"/>
            <a:ext cx="8534400" cy="1143000"/>
          </a:xfrm>
        </p:spPr>
        <p:txBody>
          <a:bodyPr/>
          <a:lstStyle/>
          <a:p>
            <a:r>
              <a:rPr lang="en-US" altLang="en-US" b="1" dirty="0" smtClean="0"/>
              <a:t>Cost Variance Analysis</a:t>
            </a:r>
          </a:p>
        </p:txBody>
      </p:sp>
      <p:pic>
        <p:nvPicPr>
          <p:cNvPr id="163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8291513" cy="205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38200" y="4495800"/>
            <a:ext cx="79248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2200" dirty="0" smtClean="0">
                <a:solidFill>
                  <a:schemeClr val="tx2">
                    <a:lumMod val="75000"/>
                  </a:schemeClr>
                </a:solidFill>
              </a:rPr>
              <a:t>Variance analysis involves preparing a standard cost performance report and comparing actual costs with standard costs. </a:t>
            </a:r>
            <a:br>
              <a:rPr lang="en-US" sz="2200" dirty="0" smtClean="0">
                <a:solidFill>
                  <a:schemeClr val="tx2">
                    <a:lumMod val="75000"/>
                  </a:schemeClr>
                </a:solidFill>
              </a:rPr>
            </a:br>
            <a:r>
              <a:rPr lang="en-US" sz="800" dirty="0" smtClean="0">
                <a:solidFill>
                  <a:schemeClr val="tx2">
                    <a:lumMod val="75000"/>
                  </a:schemeClr>
                </a:solidFill>
              </a:rPr>
              <a:t> </a:t>
            </a:r>
          </a:p>
          <a:p>
            <a:pPr>
              <a:buFont typeface="Arial" pitchFamily="34" charset="0"/>
              <a:buChar char="•"/>
            </a:pPr>
            <a:r>
              <a:rPr lang="en-US" sz="2200" dirty="0" smtClean="0">
                <a:solidFill>
                  <a:schemeClr val="tx2">
                    <a:lumMod val="75000"/>
                  </a:schemeClr>
                </a:solidFill>
              </a:rPr>
              <a:t>We then investigate variances by asking for explanations and possible causes for the variances. </a:t>
            </a:r>
            <a:br>
              <a:rPr lang="en-US" sz="2200" dirty="0" smtClean="0">
                <a:solidFill>
                  <a:schemeClr val="tx2">
                    <a:lumMod val="75000"/>
                  </a:schemeClr>
                </a:solidFill>
              </a:rPr>
            </a:br>
            <a:endParaRPr lang="en-US" sz="800" dirty="0" smtClean="0">
              <a:solidFill>
                <a:schemeClr val="tx2">
                  <a:lumMod val="75000"/>
                </a:schemeClr>
              </a:solidFill>
            </a:endParaRPr>
          </a:p>
          <a:p>
            <a:pPr>
              <a:buFont typeface="Arial" pitchFamily="34" charset="0"/>
              <a:buChar char="•"/>
            </a:pPr>
            <a:r>
              <a:rPr lang="en-US" sz="2200" dirty="0" smtClean="0">
                <a:solidFill>
                  <a:schemeClr val="tx2">
                    <a:lumMod val="75000"/>
                  </a:schemeClr>
                </a:solidFill>
              </a:rPr>
              <a:t>We should correct problems that caused unfavorable variances and possibly adopt and reward the practices that resulted in favorable variances. </a:t>
            </a:r>
          </a:p>
          <a:p>
            <a:pPr>
              <a:defRPr/>
            </a:pPr>
            <a:endParaRPr lang="en-US" sz="2200" dirty="0">
              <a:solidFill>
                <a:schemeClr val="tx1"/>
              </a:solidFill>
            </a:endParaRPr>
          </a:p>
        </p:txBody>
      </p:sp>
      <p:sp>
        <p:nvSpPr>
          <p:cNvPr id="7" name="Slide Number Placeholder 6"/>
          <p:cNvSpPr>
            <a:spLocks noGrp="1"/>
          </p:cNvSpPr>
          <p:nvPr>
            <p:ph type="sldNum" sz="quarter" idx="12"/>
          </p:nvPr>
        </p:nvSpPr>
        <p:spPr/>
        <p:txBody>
          <a:bodyPr/>
          <a:lstStyle/>
          <a:p>
            <a:pPr>
              <a:defRPr/>
            </a:pPr>
            <a:fld id="{7A35BE7D-BC0E-4A27-80F5-45B3F1AFEC7B}" type="slidenum">
              <a:rPr lang="en-US" smtClean="0"/>
              <a:pPr>
                <a:defRPr/>
              </a:pPr>
              <a:t>19</a:t>
            </a:fld>
            <a:endParaRPr lang="en-US" dirty="0"/>
          </a:p>
        </p:txBody>
      </p:sp>
      <p:sp>
        <p:nvSpPr>
          <p:cNvPr id="9" name="Rounded Rectangle 8"/>
          <p:cNvSpPr/>
          <p:nvPr/>
        </p:nvSpPr>
        <p:spPr>
          <a:xfrm>
            <a:off x="0" y="6641037"/>
            <a:ext cx="5816600" cy="18554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lang="en-US" altLang="en-US" sz="1100" b="1" kern="0" noProof="0" dirty="0" smtClean="0">
                <a:solidFill>
                  <a:prstClr val="black"/>
                </a:solidFill>
                <a:latin typeface="Arial Narrow" pitchFamily="34" charset="0"/>
                <a:cs typeface="+mn-cs"/>
              </a:rPr>
              <a:t>: </a:t>
            </a:r>
            <a:r>
              <a:rPr lang="en-US" sz="1100" dirty="0">
                <a:solidFill>
                  <a:prstClr val="black"/>
                </a:solidFill>
              </a:rPr>
              <a:t>Describe cost variances and what they reveal about performance</a:t>
            </a:r>
            <a:r>
              <a:rPr lang="en-US" sz="1100" dirty="0" smtClean="0">
                <a:solidFill>
                  <a:prstClr val="black"/>
                </a:solidFill>
              </a:rPr>
              <a:t>.</a:t>
            </a:r>
            <a:endParaRPr lang="en-US" sz="11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23 Learning Objectives</a:t>
            </a:r>
            <a:endParaRPr lang="en-US" sz="4400" dirty="0">
              <a:solidFill>
                <a:prstClr val="black"/>
              </a:solidFill>
              <a:latin typeface="Calibri"/>
            </a:endParaRPr>
          </a:p>
        </p:txBody>
      </p:sp>
      <p:sp>
        <p:nvSpPr>
          <p:cNvPr id="8" name="Rectangle 7"/>
          <p:cNvSpPr/>
          <p:nvPr/>
        </p:nvSpPr>
        <p:spPr>
          <a:xfrm>
            <a:off x="266700" y="1915379"/>
            <a:ext cx="8610600" cy="4031873"/>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a:solidFill>
                  <a:prstClr val="black"/>
                </a:solidFill>
                <a:latin typeface="Calibri"/>
              </a:rPr>
              <a:t>Define standard costs and explain how standard cost information is useful for management by </a:t>
            </a:r>
            <a:r>
              <a:rPr lang="en-US" sz="1600" dirty="0" smtClean="0">
                <a:solidFill>
                  <a:prstClr val="black"/>
                </a:solidFill>
                <a:latin typeface="Calibri"/>
              </a:rPr>
              <a:t/>
            </a:r>
            <a:br>
              <a:rPr lang="en-US" sz="1600" dirty="0" smtClean="0">
                <a:solidFill>
                  <a:prstClr val="black"/>
                </a:solidFill>
                <a:latin typeface="Calibri"/>
              </a:rPr>
            </a:br>
            <a:r>
              <a:rPr lang="en-US" sz="1600" dirty="0" smtClean="0">
                <a:solidFill>
                  <a:prstClr val="black"/>
                </a:solidFill>
                <a:latin typeface="Calibri"/>
              </a:rPr>
              <a:t>       exception</a:t>
            </a:r>
            <a:r>
              <a:rPr lang="en-US" sz="1600" dirty="0">
                <a:solidFill>
                  <a:prstClr val="black"/>
                </a:solidFill>
                <a:latin typeface="Calibri"/>
              </a:rPr>
              <a:t>.</a:t>
            </a:r>
          </a:p>
          <a:p>
            <a:r>
              <a:rPr lang="en-US" sz="1600" b="1" dirty="0" smtClean="0">
                <a:solidFill>
                  <a:prstClr val="black"/>
                </a:solidFill>
                <a:latin typeface="Calibri"/>
              </a:rPr>
              <a:t>C2  </a:t>
            </a:r>
            <a:r>
              <a:rPr lang="en-US" sz="1600" dirty="0">
                <a:solidFill>
                  <a:prstClr val="black"/>
                </a:solidFill>
                <a:latin typeface="Calibri"/>
              </a:rPr>
              <a:t>Describe cost variances and what they reveal about performance</a:t>
            </a:r>
            <a:r>
              <a:rPr lang="en-US" sz="1600" dirty="0" smtClean="0">
                <a:solidFill>
                  <a:prstClr val="black"/>
                </a:solidFill>
                <a:latin typeface="Calibri"/>
              </a:rPr>
              <a:t>.</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a:solidFill>
                  <a:prstClr val="black"/>
                </a:solidFill>
                <a:latin typeface="Calibri"/>
              </a:rPr>
              <a:t>Analyze </a:t>
            </a:r>
            <a:r>
              <a:rPr lang="en-US" sz="1600" dirty="0" smtClean="0">
                <a:solidFill>
                  <a:prstClr val="black"/>
                </a:solidFill>
                <a:latin typeface="Calibri"/>
              </a:rPr>
              <a:t>changes in sales from expected amounts.</a:t>
            </a:r>
            <a:endParaRPr lang="en-US" sz="1600" dirty="0">
              <a:solidFill>
                <a:prstClr val="black"/>
              </a:solidFill>
              <a:latin typeface="Calibri"/>
            </a:endParaRPr>
          </a:p>
          <a:p>
            <a:endParaRPr lang="en-US" sz="1600" dirty="0">
              <a:solidFill>
                <a:prstClr val="black"/>
              </a:solidFill>
              <a:latin typeface="Calibri"/>
            </a:endParaRPr>
          </a:p>
          <a:p>
            <a:r>
              <a:rPr lang="en-US" sz="1600" b="1" dirty="0" smtClean="0">
                <a:solidFill>
                  <a:prstClr val="black"/>
                </a:solidFill>
                <a:latin typeface="Calibri"/>
              </a:rPr>
              <a:t>PROCEDURAL</a:t>
            </a:r>
            <a:endParaRPr lang="en-US" sz="1600" b="1" dirty="0">
              <a:solidFill>
                <a:prstClr val="black"/>
              </a:solidFill>
              <a:latin typeface="Calibri"/>
            </a:endParaRPr>
          </a:p>
          <a:p>
            <a:r>
              <a:rPr lang="en-US" sz="1600" b="1" dirty="0" smtClean="0">
                <a:solidFill>
                  <a:prstClr val="black"/>
                </a:solidFill>
                <a:latin typeface="Calibri"/>
              </a:rPr>
              <a:t>P1  </a:t>
            </a:r>
            <a:r>
              <a:rPr lang="en-US" sz="1600" dirty="0">
                <a:solidFill>
                  <a:prstClr val="black"/>
                </a:solidFill>
                <a:latin typeface="Calibri"/>
              </a:rPr>
              <a:t>Prepare a flexible budget and interpret a flexible budget performance report.</a:t>
            </a:r>
          </a:p>
          <a:p>
            <a:r>
              <a:rPr lang="en-US" sz="1600" b="1" dirty="0" smtClean="0">
                <a:solidFill>
                  <a:prstClr val="black"/>
                </a:solidFill>
                <a:latin typeface="Calibri"/>
              </a:rPr>
              <a:t>P2  </a:t>
            </a:r>
            <a:r>
              <a:rPr lang="en-US" sz="1600" dirty="0" smtClean="0">
                <a:solidFill>
                  <a:prstClr val="black"/>
                </a:solidFill>
                <a:latin typeface="Calibri"/>
              </a:rPr>
              <a:t>Compute materials and labor variances.</a:t>
            </a:r>
            <a:endParaRPr lang="en-US" sz="1600" dirty="0">
              <a:solidFill>
                <a:prstClr val="black"/>
              </a:solidFill>
              <a:latin typeface="Calibri"/>
            </a:endParaRPr>
          </a:p>
          <a:p>
            <a:r>
              <a:rPr lang="en-US" sz="1600" b="1" dirty="0" smtClean="0">
                <a:solidFill>
                  <a:prstClr val="black"/>
                </a:solidFill>
                <a:latin typeface="Calibri"/>
              </a:rPr>
              <a:t>P3  </a:t>
            </a:r>
            <a:r>
              <a:rPr lang="en-US" sz="1600" dirty="0">
                <a:solidFill>
                  <a:prstClr val="black"/>
                </a:solidFill>
                <a:latin typeface="Calibri"/>
              </a:rPr>
              <a:t>Compute </a:t>
            </a:r>
            <a:r>
              <a:rPr lang="en-US" sz="1600" dirty="0" smtClean="0">
                <a:solidFill>
                  <a:prstClr val="black"/>
                </a:solidFill>
                <a:latin typeface="Calibri"/>
              </a:rPr>
              <a:t>overhead spending and efficiency variances.</a:t>
            </a:r>
            <a:endParaRPr lang="en-US" sz="1600" dirty="0">
              <a:solidFill>
                <a:prstClr val="black"/>
              </a:solidFill>
              <a:latin typeface="Calibri"/>
            </a:endParaRPr>
          </a:p>
          <a:p>
            <a:r>
              <a:rPr lang="en-US" sz="1600" b="1" dirty="0" smtClean="0">
                <a:solidFill>
                  <a:prstClr val="black"/>
                </a:solidFill>
                <a:latin typeface="Calibri"/>
              </a:rPr>
              <a:t>P4</a:t>
            </a:r>
            <a:r>
              <a:rPr lang="en-US" sz="1600" dirty="0" smtClean="0">
                <a:solidFill>
                  <a:prstClr val="black"/>
                </a:solidFill>
                <a:latin typeface="Calibri"/>
              </a:rPr>
              <a:t>  </a:t>
            </a:r>
            <a:r>
              <a:rPr lang="en-US" sz="1600" dirty="0">
                <a:solidFill>
                  <a:prstClr val="black"/>
                </a:solidFill>
                <a:latin typeface="Calibri"/>
              </a:rPr>
              <a:t>Compute overhead spending and efficiency variances. </a:t>
            </a:r>
            <a:r>
              <a:rPr lang="en-US" sz="1600" dirty="0" smtClean="0">
                <a:solidFill>
                  <a:prstClr val="black"/>
                </a:solidFill>
                <a:latin typeface="Calibri"/>
              </a:rPr>
              <a:t>(</a:t>
            </a:r>
            <a:r>
              <a:rPr lang="en-US" sz="1600" dirty="0">
                <a:solidFill>
                  <a:prstClr val="black"/>
                </a:solidFill>
                <a:latin typeface="Calibri"/>
              </a:rPr>
              <a:t>Appendix </a:t>
            </a:r>
            <a:r>
              <a:rPr lang="en-US" sz="1600" dirty="0" smtClean="0">
                <a:solidFill>
                  <a:prstClr val="black"/>
                </a:solidFill>
                <a:latin typeface="Calibri"/>
              </a:rPr>
              <a:t>23A)</a:t>
            </a:r>
          </a:p>
          <a:p>
            <a:r>
              <a:rPr lang="en-US" sz="1600" b="1" dirty="0" smtClean="0">
                <a:solidFill>
                  <a:prstClr val="black"/>
                </a:solidFill>
                <a:latin typeface="Calibri"/>
              </a:rPr>
              <a:t>P5</a:t>
            </a:r>
            <a:r>
              <a:rPr lang="en-US" sz="1600" dirty="0" smtClean="0">
                <a:solidFill>
                  <a:prstClr val="black"/>
                </a:solidFill>
                <a:latin typeface="Calibri"/>
              </a:rPr>
              <a:t>  </a:t>
            </a:r>
            <a:r>
              <a:rPr lang="en-US" sz="1600" dirty="0">
                <a:solidFill>
                  <a:prstClr val="black"/>
                </a:solidFill>
                <a:latin typeface="Calibri"/>
              </a:rPr>
              <a:t>Prepare journal entries for standard costs and account for price and quantity variances</a:t>
            </a:r>
            <a:r>
              <a:rPr lang="en-US" sz="1600" dirty="0"/>
              <a:t>.</a:t>
            </a:r>
            <a:r>
              <a:rPr lang="en-US" sz="1600" dirty="0">
                <a:solidFill>
                  <a:prstClr val="black"/>
                </a:solidFill>
                <a:latin typeface="Calibri"/>
              </a:rPr>
              <a:t>  </a:t>
            </a:r>
            <a:br>
              <a:rPr lang="en-US" sz="1600" dirty="0">
                <a:solidFill>
                  <a:prstClr val="black"/>
                </a:solidFill>
                <a:latin typeface="Calibri"/>
              </a:rPr>
            </a:br>
            <a:r>
              <a:rPr lang="en-US" sz="1600" dirty="0">
                <a:solidFill>
                  <a:prstClr val="black"/>
                </a:solidFill>
                <a:latin typeface="Calibri"/>
              </a:rPr>
              <a:t>       (Appendix 23A)</a:t>
            </a:r>
          </a:p>
          <a:p>
            <a:endParaRPr lang="en-US" sz="1600" dirty="0">
              <a:solidFill>
                <a:prstClr val="black"/>
              </a:solidFill>
              <a:latin typeface="Calibri"/>
            </a:endParaRPr>
          </a:p>
        </p:txBody>
      </p:sp>
    </p:spTree>
    <p:extLst>
      <p:ext uri="{BB962C8B-B14F-4D97-AF65-F5344CB8AC3E}">
        <p14:creationId xmlns:p14="http://schemas.microsoft.com/office/powerpoint/2010/main" val="223519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293688" y="274638"/>
            <a:ext cx="8534400" cy="1143000"/>
          </a:xfrm>
        </p:spPr>
        <p:txBody>
          <a:bodyPr/>
          <a:lstStyle/>
          <a:p>
            <a:r>
              <a:rPr lang="en-US" altLang="en-US" b="1" dirty="0" smtClean="0"/>
              <a:t>Cost Variance Computation</a:t>
            </a:r>
          </a:p>
        </p:txBody>
      </p:sp>
      <p:sp>
        <p:nvSpPr>
          <p:cNvPr id="26" name="Slide Number Placeholder 25"/>
          <p:cNvSpPr>
            <a:spLocks noGrp="1"/>
          </p:cNvSpPr>
          <p:nvPr>
            <p:ph type="sldNum" sz="quarter" idx="12"/>
          </p:nvPr>
        </p:nvSpPr>
        <p:spPr/>
        <p:txBody>
          <a:bodyPr/>
          <a:lstStyle/>
          <a:p>
            <a:pPr>
              <a:defRPr/>
            </a:pPr>
            <a:fld id="{7A35BE7D-BC0E-4A27-80F5-45B3F1AFEC7B}" type="slidenum">
              <a:rPr lang="en-US" smtClean="0"/>
              <a:pPr>
                <a:defRPr/>
              </a:pPr>
              <a:t>20</a:t>
            </a:fld>
            <a:endParaRPr lang="en-US" dirty="0"/>
          </a:p>
        </p:txBody>
      </p:sp>
      <p:sp>
        <p:nvSpPr>
          <p:cNvPr id="29" name="TextBox 28"/>
          <p:cNvSpPr txBox="1"/>
          <p:nvPr/>
        </p:nvSpPr>
        <p:spPr>
          <a:xfrm>
            <a:off x="609600" y="1219200"/>
            <a:ext cx="8077200" cy="1015663"/>
          </a:xfrm>
          <a:prstGeom prst="rect">
            <a:avLst/>
          </a:prstGeom>
          <a:solidFill>
            <a:schemeClr val="bg1">
              <a:lumMod val="95000"/>
            </a:schemeClr>
          </a:solidFill>
          <a:ln>
            <a:solidFill>
              <a:srgbClr val="002060"/>
            </a:solidFill>
          </a:ln>
        </p:spPr>
        <p:txBody>
          <a:bodyPr wrap="square" rtlCol="0">
            <a:spAutoFit/>
          </a:bodyPr>
          <a:lstStyle/>
          <a:p>
            <a:pPr algn="ctr"/>
            <a:r>
              <a:rPr lang="en-US" sz="2000" b="1" dirty="0" smtClean="0"/>
              <a:t>Management needs information about the factors causing a cost variance, but first it must properly compute the variance. In its most simple form, a cost variance (CV) is computed as:</a:t>
            </a:r>
          </a:p>
        </p:txBody>
      </p:sp>
      <p:sp>
        <p:nvSpPr>
          <p:cNvPr id="30" name="TextBox 29"/>
          <p:cNvSpPr txBox="1"/>
          <p:nvPr/>
        </p:nvSpPr>
        <p:spPr>
          <a:xfrm>
            <a:off x="228600" y="2438400"/>
            <a:ext cx="8915400" cy="461665"/>
          </a:xfrm>
          <a:prstGeom prst="rect">
            <a:avLst/>
          </a:prstGeom>
          <a:noFill/>
        </p:spPr>
        <p:txBody>
          <a:bodyPr wrap="square" rtlCol="0">
            <a:spAutoFit/>
          </a:bodyPr>
          <a:lstStyle/>
          <a:p>
            <a:r>
              <a:rPr lang="en-US" sz="2400" b="1" dirty="0" smtClean="0">
                <a:solidFill>
                  <a:schemeClr val="accent1">
                    <a:lumMod val="50000"/>
                  </a:schemeClr>
                </a:solidFill>
              </a:rPr>
              <a:t>Cost Variance (CV) = Actual Cost (AC) - Standard Cost (SC)</a:t>
            </a:r>
            <a:endParaRPr lang="en-US" sz="2400" dirty="0">
              <a:solidFill>
                <a:schemeClr val="accent1">
                  <a:lumMod val="50000"/>
                </a:schemeClr>
              </a:solidFill>
            </a:endParaRPr>
          </a:p>
        </p:txBody>
      </p:sp>
      <p:sp>
        <p:nvSpPr>
          <p:cNvPr id="31" name="Rectangle 30"/>
          <p:cNvSpPr/>
          <p:nvPr/>
        </p:nvSpPr>
        <p:spPr>
          <a:xfrm>
            <a:off x="609600" y="2878722"/>
            <a:ext cx="7620000" cy="400110"/>
          </a:xfrm>
          <a:prstGeom prst="rect">
            <a:avLst/>
          </a:prstGeom>
        </p:spPr>
        <p:txBody>
          <a:bodyPr wrap="square">
            <a:spAutoFit/>
          </a:bodyPr>
          <a:lstStyle/>
          <a:p>
            <a:r>
              <a:rPr lang="en-US" sz="2000" b="1" dirty="0" smtClean="0">
                <a:solidFill>
                  <a:schemeClr val="accent1">
                    <a:lumMod val="50000"/>
                  </a:schemeClr>
                </a:solidFill>
              </a:rPr>
              <a:t>Actual Cost (AC) = Actual Quantity (AQ) x Actual Price (AP)</a:t>
            </a:r>
            <a:endParaRPr lang="en-US" sz="2000" dirty="0">
              <a:solidFill>
                <a:schemeClr val="accent1">
                  <a:lumMod val="50000"/>
                </a:schemeClr>
              </a:solidFill>
            </a:endParaRPr>
          </a:p>
        </p:txBody>
      </p:sp>
      <p:sp>
        <p:nvSpPr>
          <p:cNvPr id="32" name="Rectangle 31"/>
          <p:cNvSpPr/>
          <p:nvPr/>
        </p:nvSpPr>
        <p:spPr>
          <a:xfrm>
            <a:off x="550333" y="3255625"/>
            <a:ext cx="8305800" cy="400110"/>
          </a:xfrm>
          <a:prstGeom prst="rect">
            <a:avLst/>
          </a:prstGeom>
        </p:spPr>
        <p:txBody>
          <a:bodyPr wrap="square">
            <a:spAutoFit/>
          </a:bodyPr>
          <a:lstStyle/>
          <a:p>
            <a:r>
              <a:rPr lang="en-US" sz="2000" b="1" dirty="0" smtClean="0">
                <a:solidFill>
                  <a:schemeClr val="accent1">
                    <a:lumMod val="50000"/>
                  </a:schemeClr>
                </a:solidFill>
              </a:rPr>
              <a:t>Standard Cost (SC) = Standard Quantity (SQ) x Standard Price (SP)</a:t>
            </a:r>
            <a:endParaRPr lang="en-US" sz="2000" dirty="0">
              <a:solidFill>
                <a:schemeClr val="accent1">
                  <a:lumMod val="50000"/>
                </a:schemeClr>
              </a:solidFill>
            </a:endParaRPr>
          </a:p>
        </p:txBody>
      </p:sp>
      <p:sp>
        <p:nvSpPr>
          <p:cNvPr id="33" name="TextBox 32"/>
          <p:cNvSpPr txBox="1"/>
          <p:nvPr/>
        </p:nvSpPr>
        <p:spPr>
          <a:xfrm>
            <a:off x="381000" y="4191000"/>
            <a:ext cx="4419600" cy="2277547"/>
          </a:xfrm>
          <a:prstGeom prst="rect">
            <a:avLst/>
          </a:prstGeom>
          <a:solidFill>
            <a:schemeClr val="accent1">
              <a:lumMod val="20000"/>
              <a:lumOff val="80000"/>
            </a:schemeClr>
          </a:solidFill>
        </p:spPr>
        <p:txBody>
          <a:bodyPr wrap="square" rtlCol="0">
            <a:spAutoFit/>
          </a:bodyPr>
          <a:lstStyle/>
          <a:p>
            <a:pPr>
              <a:buFont typeface="Arial" pitchFamily="34" charset="0"/>
              <a:buChar char="•"/>
            </a:pPr>
            <a:r>
              <a:rPr lang="en-US" sz="2200" b="1" dirty="0" smtClean="0">
                <a:latin typeface="Arial Narrow" pitchFamily="34" charset="0"/>
              </a:rPr>
              <a:t>Actual quantity </a:t>
            </a:r>
            <a:r>
              <a:rPr lang="en-US" sz="2200" dirty="0" smtClean="0">
                <a:latin typeface="Arial Narrow" pitchFamily="34" charset="0"/>
              </a:rPr>
              <a:t>(AQ) is the actual amount of material or labor used to manufacture the actual quantity of output. </a:t>
            </a:r>
          </a:p>
          <a:p>
            <a:endParaRPr lang="en-US" sz="1000" dirty="0" smtClean="0">
              <a:latin typeface="Arial Narrow" pitchFamily="34" charset="0"/>
            </a:endParaRPr>
          </a:p>
          <a:p>
            <a:pPr>
              <a:buFont typeface="Arial" pitchFamily="34" charset="0"/>
              <a:buChar char="•"/>
            </a:pPr>
            <a:r>
              <a:rPr lang="en-US" sz="2200" b="1" dirty="0" smtClean="0">
                <a:latin typeface="Arial Narrow" pitchFamily="34" charset="0"/>
              </a:rPr>
              <a:t>Standard quantity </a:t>
            </a:r>
            <a:r>
              <a:rPr lang="en-US" sz="2200" dirty="0" smtClean="0">
                <a:latin typeface="Arial Narrow" pitchFamily="34" charset="0"/>
              </a:rPr>
              <a:t>(SQ) is the standard amount of input for the actual quantity of output.</a:t>
            </a:r>
            <a:endParaRPr lang="en-US" sz="2200" dirty="0">
              <a:latin typeface="Arial Narrow" pitchFamily="34" charset="0"/>
            </a:endParaRPr>
          </a:p>
        </p:txBody>
      </p:sp>
      <p:sp>
        <p:nvSpPr>
          <p:cNvPr id="35" name="TextBox 34"/>
          <p:cNvSpPr txBox="1"/>
          <p:nvPr/>
        </p:nvSpPr>
        <p:spPr>
          <a:xfrm>
            <a:off x="5029200" y="4151956"/>
            <a:ext cx="3962400" cy="2277547"/>
          </a:xfrm>
          <a:prstGeom prst="rect">
            <a:avLst/>
          </a:prstGeom>
          <a:solidFill>
            <a:schemeClr val="tx2">
              <a:lumMod val="20000"/>
              <a:lumOff val="80000"/>
            </a:schemeClr>
          </a:solidFill>
        </p:spPr>
        <p:txBody>
          <a:bodyPr wrap="square" rtlCol="0">
            <a:spAutoFit/>
          </a:bodyPr>
          <a:lstStyle/>
          <a:p>
            <a:pPr>
              <a:buFont typeface="Arial" pitchFamily="34" charset="0"/>
              <a:buChar char="•"/>
            </a:pPr>
            <a:r>
              <a:rPr lang="en-US" sz="2200" b="1" dirty="0" smtClean="0">
                <a:latin typeface="Arial Narrow" pitchFamily="34" charset="0"/>
              </a:rPr>
              <a:t>Actual price </a:t>
            </a:r>
            <a:r>
              <a:rPr lang="en-US" sz="2200" dirty="0" smtClean="0">
                <a:latin typeface="Arial Narrow" pitchFamily="34" charset="0"/>
              </a:rPr>
              <a:t>(AP) is the actual amount paid to acquire the actual direct material or direct labor used during the period.</a:t>
            </a:r>
            <a:br>
              <a:rPr lang="en-US" sz="2200" dirty="0" smtClean="0">
                <a:latin typeface="Arial Narrow" pitchFamily="34" charset="0"/>
              </a:rPr>
            </a:br>
            <a:endParaRPr lang="en-US" sz="1000" dirty="0" smtClean="0">
              <a:latin typeface="Arial Narrow" pitchFamily="34" charset="0"/>
            </a:endParaRPr>
          </a:p>
          <a:p>
            <a:pPr>
              <a:buFont typeface="Arial" pitchFamily="34" charset="0"/>
              <a:buChar char="•"/>
            </a:pPr>
            <a:r>
              <a:rPr lang="en-US" sz="2200" b="1" dirty="0" smtClean="0">
                <a:latin typeface="Arial Narrow" pitchFamily="34" charset="0"/>
              </a:rPr>
              <a:t>Standard price </a:t>
            </a:r>
            <a:r>
              <a:rPr lang="en-US" sz="2200" dirty="0" smtClean="0">
                <a:latin typeface="Arial Narrow" pitchFamily="34" charset="0"/>
              </a:rPr>
              <a:t>(SP) is the standard price.</a:t>
            </a:r>
            <a:endParaRPr lang="en-US" sz="2200" dirty="0">
              <a:latin typeface="Arial Narrow" pitchFamily="34" charset="0"/>
            </a:endParaRPr>
          </a:p>
        </p:txBody>
      </p:sp>
      <p:sp>
        <p:nvSpPr>
          <p:cNvPr id="12" name="Rounded Rectangle 11"/>
          <p:cNvSpPr/>
          <p:nvPr/>
        </p:nvSpPr>
        <p:spPr>
          <a:xfrm>
            <a:off x="0" y="6641037"/>
            <a:ext cx="5816600" cy="18554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lang="en-US" altLang="en-US" sz="1100" b="1" kern="0" noProof="0" dirty="0" smtClean="0">
                <a:solidFill>
                  <a:prstClr val="black"/>
                </a:solidFill>
                <a:latin typeface="Arial Narrow" pitchFamily="34" charset="0"/>
                <a:cs typeface="+mn-cs"/>
              </a:rPr>
              <a:t>: </a:t>
            </a:r>
            <a:r>
              <a:rPr lang="en-US" sz="1100" dirty="0">
                <a:solidFill>
                  <a:prstClr val="black"/>
                </a:solidFill>
              </a:rPr>
              <a:t>Describe cost variances and what they reveal about performance</a:t>
            </a:r>
            <a:r>
              <a:rPr lang="en-US" sz="1100" dirty="0" smtClean="0">
                <a:solidFill>
                  <a:prstClr val="black"/>
                </a:solidFill>
              </a:rPr>
              <a:t>.</a:t>
            </a:r>
            <a:endParaRPr lang="en-US" sz="11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2000"/>
                                        <p:tgtEl>
                                          <p:spTgt spid="3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000" fill="hold"/>
                                        <p:tgtEl>
                                          <p:spTgt spid="33"/>
                                        </p:tgtEl>
                                        <p:attrNameLst>
                                          <p:attrName>ppt_x</p:attrName>
                                        </p:attrNameLst>
                                      </p:cBhvr>
                                      <p:tavLst>
                                        <p:tav tm="0">
                                          <p:val>
                                            <p:strVal val="#ppt_x"/>
                                          </p:val>
                                        </p:tav>
                                        <p:tav tm="100000">
                                          <p:val>
                                            <p:strVal val="#ppt_x"/>
                                          </p:val>
                                        </p:tav>
                                      </p:tavLst>
                                    </p:anim>
                                    <p:anim calcmode="lin" valueType="num">
                                      <p:cBhvr additive="base">
                                        <p:cTn id="25" dur="1000" fill="hold"/>
                                        <p:tgtEl>
                                          <p:spTgt spid="3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7" presetClass="entr" presetSubtype="4" fill="hold" grpId="0" nodeType="afterEffect">
                                  <p:stCondLst>
                                    <p:cond delay="100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2000" fill="hold"/>
                                        <p:tgtEl>
                                          <p:spTgt spid="35"/>
                                        </p:tgtEl>
                                        <p:attrNameLst>
                                          <p:attrName>ppt_x</p:attrName>
                                        </p:attrNameLst>
                                      </p:cBhvr>
                                      <p:tavLst>
                                        <p:tav tm="0">
                                          <p:val>
                                            <p:strVal val="#ppt_x"/>
                                          </p:val>
                                        </p:tav>
                                        <p:tav tm="100000">
                                          <p:val>
                                            <p:strVal val="#ppt_x"/>
                                          </p:val>
                                        </p:tav>
                                      </p:tavLst>
                                    </p:anim>
                                    <p:anim calcmode="lin" valueType="num">
                                      <p:cBhvr additive="base">
                                        <p:cTn id="30" dur="2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305017" y="571185"/>
            <a:ext cx="8534400" cy="1143000"/>
          </a:xfrm>
        </p:spPr>
        <p:txBody>
          <a:bodyPr/>
          <a:lstStyle/>
          <a:p>
            <a:r>
              <a:rPr lang="en-US" altLang="en-US" b="1" dirty="0" smtClean="0"/>
              <a:t>General Model of Price and Quantity Variances</a:t>
            </a:r>
          </a:p>
        </p:txBody>
      </p:sp>
      <p:grpSp>
        <p:nvGrpSpPr>
          <p:cNvPr id="28" name="Group 27"/>
          <p:cNvGrpSpPr/>
          <p:nvPr/>
        </p:nvGrpSpPr>
        <p:grpSpPr>
          <a:xfrm>
            <a:off x="990600" y="2438400"/>
            <a:ext cx="7479271" cy="3092598"/>
            <a:chOff x="-11112" y="1619250"/>
            <a:chExt cx="9563102" cy="4986339"/>
          </a:xfrm>
        </p:grpSpPr>
        <p:grpSp>
          <p:nvGrpSpPr>
            <p:cNvPr id="17410" name="Group 2"/>
            <p:cNvGrpSpPr>
              <a:grpSpLocks/>
            </p:cNvGrpSpPr>
            <p:nvPr/>
          </p:nvGrpSpPr>
          <p:grpSpPr bwMode="auto">
            <a:xfrm>
              <a:off x="1704976" y="1619250"/>
              <a:ext cx="5876925" cy="1104900"/>
              <a:chOff x="1139" y="1020"/>
              <a:chExt cx="3702" cy="696"/>
            </a:xfrm>
          </p:grpSpPr>
          <p:sp>
            <p:nvSpPr>
              <p:cNvPr id="17431" name="AutoShape 3"/>
              <p:cNvSpPr>
                <a:spLocks noChangeArrowheads="1"/>
              </p:cNvSpPr>
              <p:nvPr/>
            </p:nvSpPr>
            <p:spPr bwMode="auto">
              <a:xfrm>
                <a:off x="1182" y="1020"/>
                <a:ext cx="3522" cy="696"/>
              </a:xfrm>
              <a:prstGeom prst="roundRect">
                <a:avLst>
                  <a:gd name="adj" fmla="val 12495"/>
                </a:avLst>
              </a:prstGeom>
              <a:solidFill>
                <a:srgbClr val="002060"/>
              </a:solidFill>
              <a:ln w="38100" cmpd="dbl">
                <a:solidFill>
                  <a:srgbClr val="500093"/>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dirty="0"/>
              </a:p>
            </p:txBody>
          </p:sp>
          <p:sp>
            <p:nvSpPr>
              <p:cNvPr id="17432" name="Rectangle 4"/>
              <p:cNvSpPr>
                <a:spLocks noChangeArrowheads="1"/>
              </p:cNvSpPr>
              <p:nvPr/>
            </p:nvSpPr>
            <p:spPr bwMode="auto">
              <a:xfrm>
                <a:off x="1139" y="1093"/>
                <a:ext cx="3702"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5000"/>
                  </a:spcBef>
                </a:pPr>
                <a:r>
                  <a:rPr lang="en-US" altLang="en-US" sz="3200" b="1" dirty="0" smtClean="0">
                    <a:solidFill>
                      <a:srgbClr val="FFFFFF"/>
                    </a:solidFill>
                  </a:rPr>
                  <a:t>Cost Variance</a:t>
                </a:r>
                <a:endParaRPr lang="en-US" altLang="en-US" sz="3200" b="1" dirty="0">
                  <a:solidFill>
                    <a:srgbClr val="FFFFFF"/>
                  </a:solidFill>
                </a:endParaRPr>
              </a:p>
            </p:txBody>
          </p:sp>
        </p:grpSp>
        <p:grpSp>
          <p:nvGrpSpPr>
            <p:cNvPr id="3" name="Group 24"/>
            <p:cNvGrpSpPr>
              <a:grpSpLocks/>
            </p:cNvGrpSpPr>
            <p:nvPr/>
          </p:nvGrpSpPr>
          <p:grpSpPr bwMode="auto">
            <a:xfrm>
              <a:off x="-11112" y="2730500"/>
              <a:ext cx="9563102" cy="3875089"/>
              <a:chOff x="58" y="1720"/>
              <a:chExt cx="6024" cy="2441"/>
            </a:xfrm>
          </p:grpSpPr>
          <p:grpSp>
            <p:nvGrpSpPr>
              <p:cNvPr id="17414" name="Group 7"/>
              <p:cNvGrpSpPr>
                <a:grpSpLocks/>
              </p:cNvGrpSpPr>
              <p:nvPr/>
            </p:nvGrpSpPr>
            <p:grpSpPr bwMode="auto">
              <a:xfrm>
                <a:off x="3505" y="1906"/>
                <a:ext cx="2568" cy="674"/>
                <a:chOff x="3515" y="1906"/>
                <a:chExt cx="2568" cy="674"/>
              </a:xfrm>
            </p:grpSpPr>
            <p:sp>
              <p:nvSpPr>
                <p:cNvPr id="17429" name="Rectangle 8"/>
                <p:cNvSpPr>
                  <a:spLocks noChangeArrowheads="1"/>
                </p:cNvSpPr>
                <p:nvPr/>
              </p:nvSpPr>
              <p:spPr bwMode="auto">
                <a:xfrm>
                  <a:off x="3515" y="2103"/>
                  <a:ext cx="2383" cy="453"/>
                </a:xfrm>
                <a:prstGeom prst="rect">
                  <a:avLst/>
                </a:prstGeom>
                <a:solidFill>
                  <a:srgbClr val="CCECFF"/>
                </a:solidFill>
                <a:ln w="12700">
                  <a:solidFill>
                    <a:srgbClr val="500093"/>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dirty="0"/>
                </a:p>
              </p:txBody>
            </p:sp>
            <p:sp>
              <p:nvSpPr>
                <p:cNvPr id="17430" name="AutoShape 9"/>
                <p:cNvSpPr>
                  <a:spLocks noChangeArrowheads="1"/>
                </p:cNvSpPr>
                <p:nvPr/>
              </p:nvSpPr>
              <p:spPr bwMode="auto">
                <a:xfrm>
                  <a:off x="3515" y="1906"/>
                  <a:ext cx="2568" cy="674"/>
                </a:xfrm>
                <a:prstGeom prst="roundRect">
                  <a:avLst>
                    <a:gd name="adj" fmla="val 12495"/>
                  </a:avLst>
                </a:prstGeom>
                <a:solidFill>
                  <a:srgbClr val="CCECFF"/>
                </a:solidFill>
                <a:ln w="38100" cmpd="dbl">
                  <a:solidFill>
                    <a:schemeClr val="accent1">
                      <a:lumMod val="50000"/>
                    </a:schemeClr>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dirty="0"/>
                </a:p>
              </p:txBody>
            </p:sp>
          </p:grpSp>
          <p:sp>
            <p:nvSpPr>
              <p:cNvPr id="17415" name="Rectangle 10"/>
              <p:cNvSpPr>
                <a:spLocks noChangeArrowheads="1"/>
              </p:cNvSpPr>
              <p:nvPr/>
            </p:nvSpPr>
            <p:spPr bwMode="auto">
              <a:xfrm>
                <a:off x="3551" y="1926"/>
                <a:ext cx="2531"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chemeClr val="accent1">
                        <a:lumMod val="50000"/>
                      </a:schemeClr>
                    </a:solidFill>
                  </a:rPr>
                  <a:t>Quantity </a:t>
                </a:r>
                <a:r>
                  <a:rPr lang="en-US" altLang="en-US" sz="2000" b="1" dirty="0" smtClean="0">
                    <a:solidFill>
                      <a:schemeClr val="accent1">
                        <a:lumMod val="50000"/>
                      </a:schemeClr>
                    </a:solidFill>
                  </a:rPr>
                  <a:t>Variance</a:t>
                </a:r>
              </a:p>
              <a:p>
                <a:pPr algn="ctr" eaLnBrk="1" hangingPunct="1"/>
                <a:r>
                  <a:rPr lang="en-US" altLang="en-US" sz="2000" b="1" dirty="0" smtClean="0">
                    <a:solidFill>
                      <a:schemeClr val="accent1">
                        <a:lumMod val="50000"/>
                      </a:schemeClr>
                    </a:solidFill>
                  </a:rPr>
                  <a:t>(AQ x SP) – (SQ x SP)</a:t>
                </a:r>
                <a:endParaRPr lang="en-US" altLang="en-US" sz="2000" b="1" dirty="0">
                  <a:solidFill>
                    <a:schemeClr val="accent1">
                      <a:lumMod val="50000"/>
                    </a:schemeClr>
                  </a:solidFill>
                </a:endParaRPr>
              </a:p>
            </p:txBody>
          </p:sp>
          <p:grpSp>
            <p:nvGrpSpPr>
              <p:cNvPr id="17416" name="Group 11"/>
              <p:cNvGrpSpPr>
                <a:grpSpLocks/>
              </p:cNvGrpSpPr>
              <p:nvPr/>
            </p:nvGrpSpPr>
            <p:grpSpPr bwMode="auto">
              <a:xfrm>
                <a:off x="58" y="1957"/>
                <a:ext cx="2268" cy="623"/>
                <a:chOff x="58" y="1957"/>
                <a:chExt cx="2268" cy="623"/>
              </a:xfrm>
            </p:grpSpPr>
            <p:sp>
              <p:nvSpPr>
                <p:cNvPr id="17427" name="Rectangle 12"/>
                <p:cNvSpPr>
                  <a:spLocks noChangeArrowheads="1"/>
                </p:cNvSpPr>
                <p:nvPr/>
              </p:nvSpPr>
              <p:spPr bwMode="auto">
                <a:xfrm>
                  <a:off x="462" y="2148"/>
                  <a:ext cx="1832" cy="408"/>
                </a:xfrm>
                <a:prstGeom prst="rect">
                  <a:avLst/>
                </a:prstGeom>
                <a:solidFill>
                  <a:srgbClr val="CCECFF"/>
                </a:solidFill>
                <a:ln w="12700">
                  <a:solidFill>
                    <a:srgbClr val="500093"/>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dirty="0"/>
                </a:p>
              </p:txBody>
            </p:sp>
            <p:sp>
              <p:nvSpPr>
                <p:cNvPr id="17428" name="AutoShape 13"/>
                <p:cNvSpPr>
                  <a:spLocks noChangeArrowheads="1"/>
                </p:cNvSpPr>
                <p:nvPr/>
              </p:nvSpPr>
              <p:spPr bwMode="auto">
                <a:xfrm>
                  <a:off x="58" y="1957"/>
                  <a:ext cx="2268" cy="623"/>
                </a:xfrm>
                <a:prstGeom prst="roundRect">
                  <a:avLst>
                    <a:gd name="adj" fmla="val 12495"/>
                  </a:avLst>
                </a:prstGeom>
                <a:solidFill>
                  <a:srgbClr val="CCECFF"/>
                </a:solidFill>
                <a:ln w="38100" cmpd="dbl">
                  <a:solidFill>
                    <a:schemeClr val="tx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dirty="0"/>
                </a:p>
              </p:txBody>
            </p:sp>
          </p:grpSp>
          <p:sp>
            <p:nvSpPr>
              <p:cNvPr id="17417" name="Rectangle 14"/>
              <p:cNvSpPr>
                <a:spLocks noChangeArrowheads="1"/>
              </p:cNvSpPr>
              <p:nvPr/>
            </p:nvSpPr>
            <p:spPr bwMode="auto">
              <a:xfrm>
                <a:off x="78" y="1979"/>
                <a:ext cx="2309"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1">
                        <a:lumMod val="50000"/>
                      </a:schemeClr>
                    </a:solidFill>
                  </a:rPr>
                  <a:t>Price </a:t>
                </a:r>
                <a:r>
                  <a:rPr lang="en-US" altLang="en-US" b="1" dirty="0" smtClean="0">
                    <a:solidFill>
                      <a:schemeClr val="accent1">
                        <a:lumMod val="50000"/>
                      </a:schemeClr>
                    </a:solidFill>
                  </a:rPr>
                  <a:t>Variance</a:t>
                </a:r>
              </a:p>
              <a:p>
                <a:pPr algn="ctr" eaLnBrk="1" hangingPunct="1"/>
                <a:r>
                  <a:rPr lang="en-US" altLang="en-US" b="1" dirty="0" smtClean="0">
                    <a:solidFill>
                      <a:schemeClr val="accent1">
                        <a:lumMod val="50000"/>
                      </a:schemeClr>
                    </a:solidFill>
                  </a:rPr>
                  <a:t>(AQ x AP) – (AQ x SP)</a:t>
                </a:r>
                <a:endParaRPr lang="en-US" altLang="en-US" b="1" dirty="0">
                  <a:solidFill>
                    <a:schemeClr val="accent1">
                      <a:lumMod val="50000"/>
                    </a:schemeClr>
                  </a:solidFill>
                </a:endParaRPr>
              </a:p>
            </p:txBody>
          </p:sp>
          <p:sp>
            <p:nvSpPr>
              <p:cNvPr id="17418" name="AutoShape 15"/>
              <p:cNvSpPr>
                <a:spLocks noChangeArrowheads="1"/>
              </p:cNvSpPr>
              <p:nvPr/>
            </p:nvSpPr>
            <p:spPr bwMode="auto">
              <a:xfrm>
                <a:off x="58" y="2971"/>
                <a:ext cx="2644" cy="1190"/>
              </a:xfrm>
              <a:prstGeom prst="roundRect">
                <a:avLst>
                  <a:gd name="adj" fmla="val 12495"/>
                </a:avLst>
              </a:prstGeom>
              <a:solidFill>
                <a:srgbClr val="F6E9B4"/>
              </a:solidFill>
              <a:ln w="38100" cmpd="dbl">
                <a:solidFill>
                  <a:schemeClr val="tx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dirty="0"/>
              </a:p>
            </p:txBody>
          </p:sp>
          <p:sp>
            <p:nvSpPr>
              <p:cNvPr id="17419" name="Rectangle 16"/>
              <p:cNvSpPr>
                <a:spLocks noChangeArrowheads="1"/>
              </p:cNvSpPr>
              <p:nvPr/>
            </p:nvSpPr>
            <p:spPr bwMode="auto">
              <a:xfrm>
                <a:off x="189" y="3050"/>
                <a:ext cx="240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500093"/>
                    </a:solidFill>
                  </a:rPr>
                  <a:t>D</a:t>
                </a:r>
                <a:r>
                  <a:rPr lang="en-US" altLang="en-US" sz="2000" b="1" dirty="0" smtClean="0">
                    <a:solidFill>
                      <a:srgbClr val="500093"/>
                    </a:solidFill>
                  </a:rPr>
                  <a:t>ifference </a:t>
                </a:r>
                <a:r>
                  <a:rPr lang="en-US" altLang="en-US" sz="2000" b="1" dirty="0">
                    <a:solidFill>
                      <a:srgbClr val="500093"/>
                    </a:solidFill>
                  </a:rPr>
                  <a:t>between</a:t>
                </a:r>
                <a:br>
                  <a:rPr lang="en-US" altLang="en-US" sz="2000" b="1" dirty="0">
                    <a:solidFill>
                      <a:srgbClr val="500093"/>
                    </a:solidFill>
                  </a:rPr>
                </a:br>
                <a:r>
                  <a:rPr lang="en-US" altLang="en-US" sz="2000" b="1" dirty="0">
                    <a:solidFill>
                      <a:srgbClr val="500093"/>
                    </a:solidFill>
                  </a:rPr>
                  <a:t>the actual </a:t>
                </a:r>
                <a:r>
                  <a:rPr lang="en-US" altLang="en-US" sz="2000" b="1" dirty="0">
                    <a:solidFill>
                      <a:srgbClr val="FF0000"/>
                    </a:solidFill>
                  </a:rPr>
                  <a:t>price</a:t>
                </a:r>
                <a:r>
                  <a:rPr lang="en-US" altLang="en-US" sz="2000" b="1" dirty="0">
                    <a:solidFill>
                      <a:srgbClr val="500093"/>
                    </a:solidFill>
                  </a:rPr>
                  <a:t> </a:t>
                </a:r>
                <a:r>
                  <a:rPr lang="en-US" altLang="en-US" sz="2000" b="1" dirty="0" smtClean="0">
                    <a:solidFill>
                      <a:srgbClr val="500093"/>
                    </a:solidFill>
                  </a:rPr>
                  <a:t>and</a:t>
                </a:r>
                <a:r>
                  <a:rPr lang="en-US" altLang="en-US" sz="2000" b="1" dirty="0">
                    <a:solidFill>
                      <a:srgbClr val="500093"/>
                    </a:solidFill>
                  </a:rPr>
                  <a:t/>
                </a:r>
                <a:br>
                  <a:rPr lang="en-US" altLang="en-US" sz="2000" b="1" dirty="0">
                    <a:solidFill>
                      <a:srgbClr val="500093"/>
                    </a:solidFill>
                  </a:rPr>
                </a:br>
                <a:r>
                  <a:rPr lang="en-US" altLang="en-US" sz="2000" b="1" dirty="0">
                    <a:solidFill>
                      <a:srgbClr val="500093"/>
                    </a:solidFill>
                  </a:rPr>
                  <a:t>standard </a:t>
                </a:r>
                <a:r>
                  <a:rPr lang="en-US" altLang="en-US" sz="2000" b="1" dirty="0" smtClean="0">
                    <a:solidFill>
                      <a:srgbClr val="FF0000"/>
                    </a:solidFill>
                  </a:rPr>
                  <a:t>price</a:t>
                </a:r>
                <a:endParaRPr lang="en-US" altLang="en-US" sz="2000" b="1" dirty="0">
                  <a:solidFill>
                    <a:srgbClr val="500093"/>
                  </a:solidFill>
                </a:endParaRPr>
              </a:p>
            </p:txBody>
          </p:sp>
          <p:grpSp>
            <p:nvGrpSpPr>
              <p:cNvPr id="17420" name="Group 17"/>
              <p:cNvGrpSpPr>
                <a:grpSpLocks/>
              </p:cNvGrpSpPr>
              <p:nvPr/>
            </p:nvGrpSpPr>
            <p:grpSpPr bwMode="auto">
              <a:xfrm>
                <a:off x="3062" y="2971"/>
                <a:ext cx="2704" cy="1117"/>
                <a:chOff x="3062" y="2971"/>
                <a:chExt cx="2704" cy="1117"/>
              </a:xfrm>
            </p:grpSpPr>
            <p:sp>
              <p:nvSpPr>
                <p:cNvPr id="17425" name="AutoShape 18"/>
                <p:cNvSpPr>
                  <a:spLocks noChangeArrowheads="1"/>
                </p:cNvSpPr>
                <p:nvPr/>
              </p:nvSpPr>
              <p:spPr bwMode="auto">
                <a:xfrm>
                  <a:off x="3062" y="2971"/>
                  <a:ext cx="2704" cy="1117"/>
                </a:xfrm>
                <a:prstGeom prst="roundRect">
                  <a:avLst>
                    <a:gd name="adj" fmla="val 12495"/>
                  </a:avLst>
                </a:prstGeom>
                <a:solidFill>
                  <a:srgbClr val="F6E9B4"/>
                </a:solidFill>
                <a:ln w="38100" cmpd="dbl">
                  <a:solidFill>
                    <a:schemeClr val="tx2"/>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dirty="0"/>
                </a:p>
              </p:txBody>
            </p:sp>
            <p:sp>
              <p:nvSpPr>
                <p:cNvPr id="17426" name="Rectangle 19"/>
                <p:cNvSpPr>
                  <a:spLocks noChangeArrowheads="1"/>
                </p:cNvSpPr>
                <p:nvPr/>
              </p:nvSpPr>
              <p:spPr bwMode="auto">
                <a:xfrm>
                  <a:off x="3412" y="3055"/>
                  <a:ext cx="2040" cy="1029"/>
                </a:xfrm>
                <a:prstGeom prst="rect">
                  <a:avLst/>
                </a:prstGeom>
                <a:solidFill>
                  <a:srgbClr val="F6E9B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dirty="0">
                      <a:solidFill>
                        <a:srgbClr val="500093"/>
                      </a:solidFill>
                    </a:rPr>
                    <a:t>D</a:t>
                  </a:r>
                  <a:r>
                    <a:rPr lang="en-US" altLang="en-US" sz="2000" b="1" dirty="0" smtClean="0">
                      <a:solidFill>
                        <a:srgbClr val="500093"/>
                      </a:solidFill>
                    </a:rPr>
                    <a:t>ifference </a:t>
                  </a:r>
                  <a:r>
                    <a:rPr lang="en-US" altLang="en-US" sz="2000" b="1" dirty="0">
                      <a:solidFill>
                        <a:srgbClr val="500093"/>
                      </a:solidFill>
                    </a:rPr>
                    <a:t>between</a:t>
                  </a:r>
                  <a:br>
                    <a:rPr lang="en-US" altLang="en-US" sz="2000" b="1" dirty="0">
                      <a:solidFill>
                        <a:srgbClr val="500093"/>
                      </a:solidFill>
                    </a:rPr>
                  </a:br>
                  <a:r>
                    <a:rPr lang="en-US" altLang="en-US" sz="2000" b="1" dirty="0" smtClean="0">
                      <a:solidFill>
                        <a:srgbClr val="500093"/>
                      </a:solidFill>
                    </a:rPr>
                    <a:t>actual</a:t>
                  </a:r>
                  <a:r>
                    <a:rPr lang="en-US" altLang="en-US" sz="2000" b="1" dirty="0" smtClean="0">
                      <a:solidFill>
                        <a:srgbClr val="DC0081"/>
                      </a:solidFill>
                    </a:rPr>
                    <a:t> </a:t>
                  </a:r>
                  <a:r>
                    <a:rPr lang="en-US" altLang="en-US" sz="2000" b="1" dirty="0">
                      <a:solidFill>
                        <a:srgbClr val="FF0000"/>
                      </a:solidFill>
                    </a:rPr>
                    <a:t>quantity</a:t>
                  </a:r>
                  <a:r>
                    <a:rPr lang="en-US" altLang="en-US" sz="2000" b="1" dirty="0">
                      <a:solidFill>
                        <a:srgbClr val="DC0081"/>
                      </a:solidFill>
                    </a:rPr>
                    <a:t> </a:t>
                  </a:r>
                  <a:r>
                    <a:rPr lang="en-US" altLang="en-US" sz="2000" b="1" dirty="0">
                      <a:solidFill>
                        <a:srgbClr val="500093"/>
                      </a:solidFill>
                    </a:rPr>
                    <a:t>and</a:t>
                  </a:r>
                  <a:br>
                    <a:rPr lang="en-US" altLang="en-US" sz="2000" b="1" dirty="0">
                      <a:solidFill>
                        <a:srgbClr val="500093"/>
                      </a:solidFill>
                    </a:rPr>
                  </a:br>
                  <a:r>
                    <a:rPr lang="en-US" altLang="en-US" sz="2000" b="1" dirty="0" smtClean="0">
                      <a:solidFill>
                        <a:srgbClr val="500093"/>
                      </a:solidFill>
                    </a:rPr>
                    <a:t>standard </a:t>
                  </a:r>
                  <a:r>
                    <a:rPr lang="en-US" altLang="en-US" sz="2000" b="1" dirty="0" smtClean="0">
                      <a:solidFill>
                        <a:srgbClr val="FF0000"/>
                      </a:solidFill>
                    </a:rPr>
                    <a:t>quantity</a:t>
                  </a:r>
                  <a:endParaRPr lang="en-US" altLang="en-US" sz="2000" b="1" dirty="0">
                    <a:solidFill>
                      <a:srgbClr val="DC0081"/>
                    </a:solidFill>
                  </a:endParaRPr>
                </a:p>
              </p:txBody>
            </p:sp>
          </p:grpSp>
          <p:sp>
            <p:nvSpPr>
              <p:cNvPr id="17421" name="Line 20"/>
              <p:cNvSpPr>
                <a:spLocks noChangeShapeType="1"/>
              </p:cNvSpPr>
              <p:nvPr/>
            </p:nvSpPr>
            <p:spPr bwMode="auto">
              <a:xfrm flipV="1">
                <a:off x="1531" y="1720"/>
                <a:ext cx="717" cy="334"/>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7422" name="Line 21"/>
              <p:cNvSpPr>
                <a:spLocks noChangeShapeType="1"/>
              </p:cNvSpPr>
              <p:nvPr/>
            </p:nvSpPr>
            <p:spPr bwMode="auto">
              <a:xfrm flipH="1" flipV="1">
                <a:off x="3544" y="1720"/>
                <a:ext cx="749" cy="298"/>
              </a:xfrm>
              <a:prstGeom prst="line">
                <a:avLst/>
              </a:prstGeom>
              <a:noFill/>
              <a:ln w="254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cxnSp>
            <p:nvCxnSpPr>
              <p:cNvPr id="17423" name="AutoShape 22"/>
              <p:cNvCxnSpPr>
                <a:cxnSpLocks noChangeShapeType="1"/>
                <a:stCxn id="17428" idx="2"/>
                <a:endCxn id="17418" idx="0"/>
              </p:cNvCxnSpPr>
              <p:nvPr/>
            </p:nvCxnSpPr>
            <p:spPr bwMode="auto">
              <a:xfrm>
                <a:off x="1192" y="2580"/>
                <a:ext cx="188" cy="39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24" name="AutoShape 23"/>
              <p:cNvCxnSpPr>
                <a:cxnSpLocks noChangeShapeType="1"/>
                <a:stCxn id="17430" idx="2"/>
                <a:endCxn id="17425" idx="0"/>
              </p:cNvCxnSpPr>
              <p:nvPr/>
            </p:nvCxnSpPr>
            <p:spPr bwMode="auto">
              <a:xfrm flipH="1">
                <a:off x="4414" y="2580"/>
                <a:ext cx="375" cy="39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grpSp>
      <p:sp>
        <p:nvSpPr>
          <p:cNvPr id="26" name="Slide Number Placeholder 25"/>
          <p:cNvSpPr>
            <a:spLocks noGrp="1"/>
          </p:cNvSpPr>
          <p:nvPr>
            <p:ph type="sldNum" sz="quarter" idx="12"/>
          </p:nvPr>
        </p:nvSpPr>
        <p:spPr/>
        <p:txBody>
          <a:bodyPr/>
          <a:lstStyle/>
          <a:p>
            <a:pPr>
              <a:defRPr/>
            </a:pPr>
            <a:fld id="{7A35BE7D-BC0E-4A27-80F5-45B3F1AFEC7B}" type="slidenum">
              <a:rPr lang="en-US" smtClean="0"/>
              <a:pPr>
                <a:defRPr/>
              </a:pPr>
              <a:t>21</a:t>
            </a:fld>
            <a:endParaRPr lang="en-US" dirty="0"/>
          </a:p>
        </p:txBody>
      </p:sp>
      <p:sp>
        <p:nvSpPr>
          <p:cNvPr id="29" name="TextBox 28"/>
          <p:cNvSpPr txBox="1"/>
          <p:nvPr/>
        </p:nvSpPr>
        <p:spPr>
          <a:xfrm>
            <a:off x="533617" y="1739217"/>
            <a:ext cx="8077200" cy="461665"/>
          </a:xfrm>
          <a:prstGeom prst="rect">
            <a:avLst/>
          </a:prstGeom>
          <a:solidFill>
            <a:schemeClr val="bg1">
              <a:lumMod val="95000"/>
            </a:schemeClr>
          </a:solidFill>
          <a:ln>
            <a:solidFill>
              <a:srgbClr val="002060"/>
            </a:solidFill>
          </a:ln>
        </p:spPr>
        <p:txBody>
          <a:bodyPr wrap="square" rtlCol="0">
            <a:spAutoFit/>
          </a:bodyPr>
          <a:lstStyle/>
          <a:p>
            <a:pPr algn="ctr"/>
            <a:r>
              <a:rPr lang="en-US" sz="2400" dirty="0" smtClean="0"/>
              <a:t>Two main factors cause a cost variance:</a:t>
            </a:r>
          </a:p>
        </p:txBody>
      </p:sp>
      <p:sp>
        <p:nvSpPr>
          <p:cNvPr id="37" name="Right Arrow 36"/>
          <p:cNvSpPr/>
          <p:nvPr/>
        </p:nvSpPr>
        <p:spPr>
          <a:xfrm>
            <a:off x="1278250" y="5346211"/>
            <a:ext cx="7391617" cy="1407739"/>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Isolating these price and quantity factors in a </a:t>
            </a:r>
            <a:r>
              <a:rPr lang="en-US" sz="2400" dirty="0" smtClean="0">
                <a:solidFill>
                  <a:schemeClr val="tx1"/>
                </a:solidFill>
              </a:rPr>
              <a:t/>
            </a:r>
            <a:br>
              <a:rPr lang="en-US" sz="2400" dirty="0" smtClean="0">
                <a:solidFill>
                  <a:schemeClr val="tx1"/>
                </a:solidFill>
              </a:rPr>
            </a:br>
            <a:r>
              <a:rPr lang="en-US" sz="2400" dirty="0" smtClean="0">
                <a:solidFill>
                  <a:schemeClr val="tx1"/>
                </a:solidFill>
              </a:rPr>
              <a:t>cost </a:t>
            </a:r>
            <a:r>
              <a:rPr lang="en-US" sz="2400" dirty="0">
                <a:solidFill>
                  <a:schemeClr val="tx1"/>
                </a:solidFill>
              </a:rPr>
              <a:t>variance lead to these formulas.</a:t>
            </a:r>
            <a:endParaRPr lang="en-US" altLang="en-US" sz="2400" dirty="0">
              <a:solidFill>
                <a:schemeClr val="tx1"/>
              </a:solidFill>
            </a:endParaRPr>
          </a:p>
        </p:txBody>
      </p:sp>
      <p:sp>
        <p:nvSpPr>
          <p:cNvPr id="30" name="Rounded Rectangle 29"/>
          <p:cNvSpPr/>
          <p:nvPr/>
        </p:nvSpPr>
        <p:spPr>
          <a:xfrm>
            <a:off x="0" y="6641037"/>
            <a:ext cx="5816600" cy="18554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lang="en-US" altLang="en-US" sz="1100" b="1" kern="0" noProof="0" dirty="0" smtClean="0">
                <a:solidFill>
                  <a:prstClr val="black"/>
                </a:solidFill>
                <a:latin typeface="Arial Narrow" pitchFamily="34" charset="0"/>
                <a:cs typeface="+mn-cs"/>
              </a:rPr>
              <a:t>: </a:t>
            </a:r>
            <a:r>
              <a:rPr lang="en-US" sz="1100" dirty="0">
                <a:solidFill>
                  <a:prstClr val="black"/>
                </a:solidFill>
              </a:rPr>
              <a:t>Describe cost variances and what they reveal about performance</a:t>
            </a:r>
            <a:r>
              <a:rPr lang="en-US" sz="1100" dirty="0" smtClean="0">
                <a:solidFill>
                  <a:prstClr val="black"/>
                </a:solidFill>
              </a:rPr>
              <a:t>.</a:t>
            </a:r>
            <a:endParaRPr lang="en-US" sz="11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6"/>
          <p:cNvGrpSpPr>
            <a:grpSpLocks/>
          </p:cNvGrpSpPr>
          <p:nvPr/>
        </p:nvGrpSpPr>
        <p:grpSpPr bwMode="auto">
          <a:xfrm>
            <a:off x="179388" y="3240088"/>
            <a:ext cx="8772525" cy="2268537"/>
            <a:chOff x="189" y="1245"/>
            <a:chExt cx="5526" cy="1429"/>
          </a:xfrm>
        </p:grpSpPr>
        <p:sp>
          <p:nvSpPr>
            <p:cNvPr id="18444" name="Rectangle 7"/>
            <p:cNvSpPr>
              <a:spLocks noChangeArrowheads="1"/>
            </p:cNvSpPr>
            <p:nvPr/>
          </p:nvSpPr>
          <p:spPr bwMode="auto">
            <a:xfrm>
              <a:off x="189" y="1245"/>
              <a:ext cx="552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t>Actual Quantity         Actual Quantity	</a:t>
              </a:r>
              <a:r>
                <a:rPr lang="en-US" altLang="en-US" sz="2400" b="1" dirty="0">
                  <a:solidFill>
                    <a:srgbClr val="0033CC"/>
                  </a:solidFill>
                </a:rPr>
                <a:t>     Standard Quantity</a:t>
              </a:r>
              <a:r>
                <a:rPr lang="en-US" altLang="en-US" sz="2400" b="1" dirty="0"/>
                <a:t/>
              </a:r>
              <a:br>
                <a:rPr lang="en-US" altLang="en-US" sz="2400" b="1" dirty="0"/>
              </a:br>
              <a:r>
                <a:rPr lang="en-US" altLang="en-US" sz="2400" b="1" dirty="0"/>
                <a:t>            ×                                  ×                                   × </a:t>
              </a:r>
              <a:br>
                <a:rPr lang="en-US" altLang="en-US" sz="2400" b="1" dirty="0"/>
              </a:br>
              <a:r>
                <a:rPr lang="en-US" altLang="en-US" sz="2400" b="1" dirty="0"/>
                <a:t>  Actual Price             </a:t>
              </a:r>
              <a:r>
                <a:rPr lang="en-US" altLang="en-US" sz="2400" b="1" dirty="0">
                  <a:solidFill>
                    <a:srgbClr val="008000"/>
                  </a:solidFill>
                </a:rPr>
                <a:t>Standard Price           Standard Price</a:t>
              </a:r>
            </a:p>
          </p:txBody>
        </p:sp>
        <p:sp>
          <p:nvSpPr>
            <p:cNvPr id="18445" name="Line 8"/>
            <p:cNvSpPr>
              <a:spLocks noChangeShapeType="1"/>
            </p:cNvSpPr>
            <p:nvPr/>
          </p:nvSpPr>
          <p:spPr bwMode="auto">
            <a:xfrm>
              <a:off x="200" y="1824"/>
              <a:ext cx="14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46" name="Line 9"/>
            <p:cNvSpPr>
              <a:spLocks noChangeShapeType="1"/>
            </p:cNvSpPr>
            <p:nvPr/>
          </p:nvSpPr>
          <p:spPr bwMode="auto">
            <a:xfrm>
              <a:off x="2147" y="1824"/>
              <a:ext cx="13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47" name="Line 10"/>
            <p:cNvSpPr>
              <a:spLocks noChangeShapeType="1"/>
            </p:cNvSpPr>
            <p:nvPr/>
          </p:nvSpPr>
          <p:spPr bwMode="auto">
            <a:xfrm>
              <a:off x="4114" y="1824"/>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48" name="Line 11"/>
            <p:cNvSpPr>
              <a:spLocks noChangeShapeType="1"/>
            </p:cNvSpPr>
            <p:nvPr/>
          </p:nvSpPr>
          <p:spPr bwMode="auto">
            <a:xfrm>
              <a:off x="926" y="1839"/>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49" name="Line 12"/>
            <p:cNvSpPr>
              <a:spLocks noChangeShapeType="1"/>
            </p:cNvSpPr>
            <p:nvPr/>
          </p:nvSpPr>
          <p:spPr bwMode="auto">
            <a:xfrm>
              <a:off x="920" y="2112"/>
              <a:ext cx="15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50" name="Line 13"/>
            <p:cNvSpPr>
              <a:spLocks noChangeShapeType="1"/>
            </p:cNvSpPr>
            <p:nvPr/>
          </p:nvSpPr>
          <p:spPr bwMode="auto">
            <a:xfrm flipV="1">
              <a:off x="2434" y="1823"/>
              <a:ext cx="0" cy="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51" name="Line 14"/>
            <p:cNvSpPr>
              <a:spLocks noChangeShapeType="1"/>
            </p:cNvSpPr>
            <p:nvPr/>
          </p:nvSpPr>
          <p:spPr bwMode="auto">
            <a:xfrm>
              <a:off x="3264" y="1839"/>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52" name="Line 15"/>
            <p:cNvSpPr>
              <a:spLocks noChangeShapeType="1"/>
            </p:cNvSpPr>
            <p:nvPr/>
          </p:nvSpPr>
          <p:spPr bwMode="auto">
            <a:xfrm>
              <a:off x="3257" y="2112"/>
              <a:ext cx="154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53" name="Line 16"/>
            <p:cNvSpPr>
              <a:spLocks noChangeShapeType="1"/>
            </p:cNvSpPr>
            <p:nvPr/>
          </p:nvSpPr>
          <p:spPr bwMode="auto">
            <a:xfrm flipV="1">
              <a:off x="4800" y="1823"/>
              <a:ext cx="0" cy="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8454" name="Line 17"/>
            <p:cNvSpPr>
              <a:spLocks noChangeShapeType="1"/>
            </p:cNvSpPr>
            <p:nvPr/>
          </p:nvSpPr>
          <p:spPr bwMode="auto">
            <a:xfrm>
              <a:off x="4080" y="2120"/>
              <a:ext cx="0" cy="2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8455" name="Line 18"/>
            <p:cNvSpPr>
              <a:spLocks noChangeShapeType="1"/>
            </p:cNvSpPr>
            <p:nvPr/>
          </p:nvSpPr>
          <p:spPr bwMode="auto">
            <a:xfrm>
              <a:off x="1680" y="2120"/>
              <a:ext cx="0" cy="2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8456" name="Rectangle 19"/>
            <p:cNvSpPr>
              <a:spLocks noChangeArrowheads="1"/>
            </p:cNvSpPr>
            <p:nvPr/>
          </p:nvSpPr>
          <p:spPr bwMode="auto">
            <a:xfrm>
              <a:off x="429" y="2349"/>
              <a:ext cx="245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FF0000"/>
                  </a:solidFill>
                </a:rPr>
                <a:t>Price Variance</a:t>
              </a:r>
              <a:endParaRPr lang="en-US" altLang="en-US" sz="2800" b="1" dirty="0">
                <a:solidFill>
                  <a:schemeClr val="hlink"/>
                </a:solidFill>
              </a:endParaRPr>
            </a:p>
          </p:txBody>
        </p:sp>
        <p:sp>
          <p:nvSpPr>
            <p:cNvPr id="18457" name="Rectangle 20"/>
            <p:cNvSpPr>
              <a:spLocks noChangeArrowheads="1"/>
            </p:cNvSpPr>
            <p:nvPr/>
          </p:nvSpPr>
          <p:spPr bwMode="auto">
            <a:xfrm>
              <a:off x="2781" y="2349"/>
              <a:ext cx="259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FF0000"/>
                  </a:solidFill>
                </a:rPr>
                <a:t>Quantity Variance</a:t>
              </a:r>
              <a:endParaRPr lang="en-US" altLang="en-US" sz="2800" b="1" dirty="0">
                <a:solidFill>
                  <a:schemeClr val="hlink"/>
                </a:solidFill>
              </a:endParaRPr>
            </a:p>
          </p:txBody>
        </p:sp>
      </p:grpSp>
      <p:sp>
        <p:nvSpPr>
          <p:cNvPr id="18435" name="Rectangle 5"/>
          <p:cNvSpPr>
            <a:spLocks noGrp="1" noChangeArrowheads="1"/>
          </p:cNvSpPr>
          <p:nvPr>
            <p:ph type="title"/>
          </p:nvPr>
        </p:nvSpPr>
        <p:spPr>
          <a:xfrm>
            <a:off x="293688" y="274638"/>
            <a:ext cx="8534400" cy="1143000"/>
          </a:xfrm>
        </p:spPr>
        <p:txBody>
          <a:bodyPr/>
          <a:lstStyle/>
          <a:p>
            <a:r>
              <a:rPr lang="en-US" altLang="en-US" b="1" dirty="0" smtClean="0"/>
              <a:t>Cost Variance Computation</a:t>
            </a:r>
          </a:p>
        </p:txBody>
      </p:sp>
      <p:grpSp>
        <p:nvGrpSpPr>
          <p:cNvPr id="3" name="Group 29"/>
          <p:cNvGrpSpPr>
            <a:grpSpLocks/>
          </p:cNvGrpSpPr>
          <p:nvPr/>
        </p:nvGrpSpPr>
        <p:grpSpPr bwMode="auto">
          <a:xfrm>
            <a:off x="790575" y="1335088"/>
            <a:ext cx="7820025" cy="1865312"/>
            <a:chOff x="790575" y="1335088"/>
            <a:chExt cx="7820025" cy="1865312"/>
          </a:xfrm>
        </p:grpSpPr>
        <p:sp>
          <p:nvSpPr>
            <p:cNvPr id="18442" name="AutoShape 17"/>
            <p:cNvSpPr>
              <a:spLocks noChangeArrowheads="1"/>
            </p:cNvSpPr>
            <p:nvPr/>
          </p:nvSpPr>
          <p:spPr bwMode="auto">
            <a:xfrm rot="5400000" flipV="1">
              <a:off x="6896100" y="2400300"/>
              <a:ext cx="1219200" cy="381000"/>
            </a:xfrm>
            <a:prstGeom prst="rightArrow">
              <a:avLst>
                <a:gd name="adj1" fmla="val 50000"/>
                <a:gd name="adj2" fmla="val 180207"/>
              </a:avLst>
            </a:prstGeom>
            <a:solidFill>
              <a:srgbClr val="0033CC"/>
            </a:solidFill>
            <a:ln w="12700">
              <a:solidFill>
                <a:srgbClr val="0033CC"/>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8443" name="Rectangle 18"/>
            <p:cNvSpPr>
              <a:spLocks noChangeArrowheads="1"/>
            </p:cNvSpPr>
            <p:nvPr/>
          </p:nvSpPr>
          <p:spPr bwMode="auto">
            <a:xfrm>
              <a:off x="790575" y="1335088"/>
              <a:ext cx="7820025" cy="950912"/>
            </a:xfrm>
            <a:prstGeom prst="rect">
              <a:avLst/>
            </a:prstGeom>
            <a:solidFill>
              <a:srgbClr val="CCECFF"/>
            </a:solidFill>
            <a:ln w="50800">
              <a:solidFill>
                <a:srgbClr val="0033CC"/>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t>Standard quantity is the quantity that</a:t>
              </a:r>
              <a:r>
                <a:rPr lang="en-US" altLang="en-US" sz="2800" b="1" dirty="0">
                  <a:solidFill>
                    <a:schemeClr val="bg2"/>
                  </a:solidFill>
                </a:rPr>
                <a:t> </a:t>
              </a:r>
              <a:r>
                <a:rPr lang="en-US" altLang="en-US" sz="2800" b="1" dirty="0">
                  <a:solidFill>
                    <a:srgbClr val="FF0000"/>
                  </a:solidFill>
                </a:rPr>
                <a:t>should have been used</a:t>
              </a:r>
              <a:r>
                <a:rPr lang="en-US" altLang="en-US" sz="2800" b="1" dirty="0">
                  <a:solidFill>
                    <a:srgbClr val="DC0081"/>
                  </a:solidFill>
                </a:rPr>
                <a:t> </a:t>
              </a:r>
              <a:r>
                <a:rPr lang="en-US" altLang="en-US" sz="2800" b="1" dirty="0"/>
                <a:t>for the actual good output.</a:t>
              </a:r>
              <a:r>
                <a:rPr lang="en-US" altLang="en-US" sz="2800" b="1" dirty="0">
                  <a:solidFill>
                    <a:schemeClr val="bg2"/>
                  </a:solidFill>
                </a:rPr>
                <a:t> </a:t>
              </a:r>
            </a:p>
          </p:txBody>
        </p:sp>
      </p:grpSp>
      <p:grpSp>
        <p:nvGrpSpPr>
          <p:cNvPr id="4" name="Group 30"/>
          <p:cNvGrpSpPr>
            <a:grpSpLocks/>
          </p:cNvGrpSpPr>
          <p:nvPr/>
        </p:nvGrpSpPr>
        <p:grpSpPr bwMode="auto">
          <a:xfrm>
            <a:off x="1042988" y="4191000"/>
            <a:ext cx="7820025" cy="2362200"/>
            <a:chOff x="1042988" y="4191000"/>
            <a:chExt cx="7820025" cy="2362201"/>
          </a:xfrm>
        </p:grpSpPr>
        <p:sp>
          <p:nvSpPr>
            <p:cNvPr id="18439" name="AutoShape 17"/>
            <p:cNvSpPr>
              <a:spLocks noChangeArrowheads="1"/>
            </p:cNvSpPr>
            <p:nvPr/>
          </p:nvSpPr>
          <p:spPr bwMode="auto">
            <a:xfrm rot="-5400000">
              <a:off x="7353299" y="4762499"/>
              <a:ext cx="1524000" cy="381001"/>
            </a:xfrm>
            <a:prstGeom prst="rightArrow">
              <a:avLst>
                <a:gd name="adj1" fmla="val 50000"/>
                <a:gd name="adj2" fmla="val 180203"/>
              </a:avLst>
            </a:prstGeom>
            <a:solidFill>
              <a:srgbClr val="438E00"/>
            </a:solidFill>
            <a:ln w="12700">
              <a:solidFill>
                <a:srgbClr val="438E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8440" name="AutoShape 17"/>
            <p:cNvSpPr>
              <a:spLocks noChangeArrowheads="1"/>
            </p:cNvSpPr>
            <p:nvPr/>
          </p:nvSpPr>
          <p:spPr bwMode="auto">
            <a:xfrm rot="-5400000">
              <a:off x="3543301" y="4762500"/>
              <a:ext cx="1524000" cy="381001"/>
            </a:xfrm>
            <a:prstGeom prst="rightArrow">
              <a:avLst>
                <a:gd name="adj1" fmla="val 50000"/>
                <a:gd name="adj2" fmla="val 180203"/>
              </a:avLst>
            </a:prstGeom>
            <a:solidFill>
              <a:srgbClr val="438E00"/>
            </a:solidFill>
            <a:ln w="12700">
              <a:solidFill>
                <a:srgbClr val="438E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8441" name="Rectangle 5"/>
            <p:cNvSpPr>
              <a:spLocks noChangeArrowheads="1"/>
            </p:cNvSpPr>
            <p:nvPr/>
          </p:nvSpPr>
          <p:spPr bwMode="auto">
            <a:xfrm>
              <a:off x="1042988" y="5602288"/>
              <a:ext cx="7820025" cy="950913"/>
            </a:xfrm>
            <a:prstGeom prst="rect">
              <a:avLst/>
            </a:prstGeom>
            <a:solidFill>
              <a:srgbClr val="FCFEB9"/>
            </a:solidFill>
            <a:ln w="50800">
              <a:solidFill>
                <a:srgbClr val="438E00"/>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500093"/>
                  </a:solidFill>
                </a:rPr>
                <a:t>Standard price is the amount that </a:t>
              </a:r>
              <a:r>
                <a:rPr lang="en-US" altLang="en-US" sz="2800" b="1" dirty="0">
                  <a:solidFill>
                    <a:srgbClr val="FF0000"/>
                  </a:solidFill>
                </a:rPr>
                <a:t>should have been paid</a:t>
              </a:r>
              <a:r>
                <a:rPr lang="en-US" altLang="en-US" sz="2800" b="1" dirty="0">
                  <a:solidFill>
                    <a:srgbClr val="DC0081"/>
                  </a:solidFill>
                </a:rPr>
                <a:t> </a:t>
              </a:r>
              <a:r>
                <a:rPr lang="en-US" altLang="en-US" sz="2800" b="1" dirty="0">
                  <a:solidFill>
                    <a:srgbClr val="500093"/>
                  </a:solidFill>
                </a:rPr>
                <a:t>for the resources acquired.</a:t>
              </a:r>
            </a:p>
          </p:txBody>
        </p:sp>
      </p:grpSp>
      <p:sp>
        <p:nvSpPr>
          <p:cNvPr id="27" name="Slide Number Placeholder 26"/>
          <p:cNvSpPr>
            <a:spLocks noGrp="1"/>
          </p:cNvSpPr>
          <p:nvPr>
            <p:ph type="sldNum" sz="quarter" idx="12"/>
          </p:nvPr>
        </p:nvSpPr>
        <p:spPr/>
        <p:txBody>
          <a:bodyPr/>
          <a:lstStyle/>
          <a:p>
            <a:pPr>
              <a:defRPr/>
            </a:pPr>
            <a:fld id="{7A35BE7D-BC0E-4A27-80F5-45B3F1AFEC7B}" type="slidenum">
              <a:rPr lang="en-US" smtClean="0"/>
              <a:pPr>
                <a:defRPr/>
              </a:pPr>
              <a:t>22</a:t>
            </a:fld>
            <a:endParaRPr lang="en-US" dirty="0"/>
          </a:p>
        </p:txBody>
      </p:sp>
      <p:sp>
        <p:nvSpPr>
          <p:cNvPr id="29" name="Rounded Rectangle 28"/>
          <p:cNvSpPr/>
          <p:nvPr/>
        </p:nvSpPr>
        <p:spPr>
          <a:xfrm>
            <a:off x="0" y="6641037"/>
            <a:ext cx="5816600" cy="18554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lang="en-US" altLang="en-US" sz="1100" b="1" kern="0" noProof="0" dirty="0" smtClean="0">
                <a:solidFill>
                  <a:prstClr val="black"/>
                </a:solidFill>
                <a:latin typeface="Arial Narrow" pitchFamily="34" charset="0"/>
                <a:cs typeface="+mn-cs"/>
              </a:rPr>
              <a:t>: </a:t>
            </a:r>
            <a:r>
              <a:rPr lang="en-US" sz="1100" dirty="0">
                <a:solidFill>
                  <a:prstClr val="black"/>
                </a:solidFill>
              </a:rPr>
              <a:t>Describe cost variances and what they reveal about performance</a:t>
            </a:r>
            <a:r>
              <a:rPr lang="en-US" sz="1100" dirty="0" smtClean="0">
                <a:solidFill>
                  <a:prstClr val="black"/>
                </a:solidFill>
              </a:rPr>
              <a:t>.</a:t>
            </a:r>
            <a:endParaRPr lang="en-US" sz="11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4495800"/>
            <a:ext cx="8001000" cy="1459374"/>
          </a:xfrm>
          <a:prstGeom prst="rect">
            <a:avLst/>
          </a:prstGeom>
          <a:solidFill>
            <a:schemeClr val="bg1">
              <a:lumMod val="85000"/>
            </a:schemeClr>
          </a:solidFill>
          <a:ln w="57150" cmpd="thinThick">
            <a:solidFill>
              <a:schemeClr val="hlink"/>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600" b="1" dirty="0">
                <a:solidFill>
                  <a:schemeClr val="hlink"/>
                </a:solidFill>
              </a:rPr>
              <a:t>       </a:t>
            </a:r>
            <a:r>
              <a:rPr lang="en-US" altLang="en-US" sz="2600" b="1" dirty="0" smtClean="0">
                <a:solidFill>
                  <a:srgbClr val="FF0000"/>
                </a:solidFill>
              </a:rPr>
              <a:t>(</a:t>
            </a:r>
            <a:r>
              <a:rPr lang="en-US" altLang="en-US" sz="2600" b="1" dirty="0">
                <a:solidFill>
                  <a:srgbClr val="FF0000"/>
                </a:solidFill>
              </a:rPr>
              <a:t>AP - SP) </a:t>
            </a:r>
            <a:r>
              <a:rPr lang="en-US" altLang="en-US" sz="2600" b="1" dirty="0" smtClean="0">
                <a:solidFill>
                  <a:srgbClr val="FF0000"/>
                </a:solidFill>
              </a:rPr>
              <a:t>x AQ                 (AQ </a:t>
            </a:r>
            <a:r>
              <a:rPr lang="en-US" altLang="en-US" sz="2600" b="1" dirty="0">
                <a:solidFill>
                  <a:srgbClr val="FF0000"/>
                </a:solidFill>
              </a:rPr>
              <a:t>- SQ</a:t>
            </a:r>
            <a:r>
              <a:rPr lang="en-US" altLang="en-US" sz="2600" b="1" dirty="0" smtClean="0">
                <a:solidFill>
                  <a:srgbClr val="FF0000"/>
                </a:solidFill>
              </a:rPr>
              <a:t>) x SP</a:t>
            </a:r>
            <a:endParaRPr lang="en-US" altLang="en-US" sz="2600" b="1" dirty="0">
              <a:solidFill>
                <a:schemeClr val="hlink"/>
              </a:solidFill>
            </a:endParaRPr>
          </a:p>
          <a:p>
            <a:pPr eaLnBrk="1" hangingPunct="1">
              <a:spcBef>
                <a:spcPct val="50000"/>
              </a:spcBef>
            </a:pPr>
            <a:r>
              <a:rPr lang="en-US" altLang="en-US" sz="2600" b="1" dirty="0">
                <a:solidFill>
                  <a:schemeClr val="hlink"/>
                </a:solidFill>
              </a:rPr>
              <a:t>   </a:t>
            </a:r>
            <a:r>
              <a:rPr lang="en-US" altLang="en-US" sz="2400" b="1" dirty="0">
                <a:solidFill>
                  <a:srgbClr val="FF0000"/>
                </a:solidFill>
              </a:rPr>
              <a:t>AQ</a:t>
            </a:r>
            <a:r>
              <a:rPr lang="en-US" altLang="en-US" sz="2400" b="1" dirty="0">
                <a:solidFill>
                  <a:srgbClr val="FC0128"/>
                </a:solidFill>
              </a:rPr>
              <a:t> </a:t>
            </a:r>
            <a:r>
              <a:rPr lang="en-US" altLang="en-US" sz="2400" b="1" dirty="0">
                <a:solidFill>
                  <a:schemeClr val="hlink"/>
                </a:solidFill>
              </a:rPr>
              <a:t>= </a:t>
            </a:r>
            <a:r>
              <a:rPr lang="en-US" altLang="en-US" sz="2400" b="1" dirty="0"/>
              <a:t>Actual Quantity</a:t>
            </a:r>
            <a:r>
              <a:rPr lang="en-US" altLang="en-US" sz="2400" b="1" dirty="0">
                <a:solidFill>
                  <a:schemeClr val="bg2"/>
                </a:solidFill>
              </a:rPr>
              <a:t>        </a:t>
            </a:r>
            <a:r>
              <a:rPr lang="en-US" altLang="en-US" sz="2400" b="1" dirty="0" smtClean="0">
                <a:solidFill>
                  <a:srgbClr val="FF0000"/>
                </a:solidFill>
              </a:rPr>
              <a:t>SP</a:t>
            </a:r>
            <a:r>
              <a:rPr lang="en-US" altLang="en-US" sz="2400" b="1" dirty="0" smtClean="0">
                <a:solidFill>
                  <a:schemeClr val="bg2"/>
                </a:solidFill>
              </a:rPr>
              <a:t> </a:t>
            </a:r>
            <a:r>
              <a:rPr lang="en-US" altLang="en-US" sz="2400" b="1" dirty="0">
                <a:solidFill>
                  <a:schemeClr val="hlink"/>
                </a:solidFill>
              </a:rPr>
              <a:t>= </a:t>
            </a:r>
            <a:r>
              <a:rPr lang="en-US" altLang="en-US" sz="2400" b="1" dirty="0"/>
              <a:t>Standard Price</a:t>
            </a:r>
            <a:r>
              <a:rPr lang="en-US" altLang="en-US" sz="2400" b="1" dirty="0">
                <a:solidFill>
                  <a:schemeClr val="bg1"/>
                </a:solidFill>
              </a:rPr>
              <a:t/>
            </a:r>
            <a:br>
              <a:rPr lang="en-US" altLang="en-US" sz="2400" b="1" dirty="0">
                <a:solidFill>
                  <a:schemeClr val="bg1"/>
                </a:solidFill>
              </a:rPr>
            </a:br>
            <a:r>
              <a:rPr lang="en-US" altLang="en-US" sz="2400" b="1" dirty="0">
                <a:solidFill>
                  <a:schemeClr val="hlink"/>
                </a:solidFill>
              </a:rPr>
              <a:t>   </a:t>
            </a:r>
            <a:r>
              <a:rPr lang="en-US" altLang="en-US" sz="2400" b="1" dirty="0" smtClean="0">
                <a:solidFill>
                  <a:schemeClr val="hlink"/>
                </a:solidFill>
              </a:rPr>
              <a:t> </a:t>
            </a:r>
            <a:r>
              <a:rPr lang="en-US" altLang="en-US" sz="2400" b="1" dirty="0" smtClean="0">
                <a:solidFill>
                  <a:srgbClr val="FF0000"/>
                </a:solidFill>
              </a:rPr>
              <a:t>AP</a:t>
            </a:r>
            <a:r>
              <a:rPr lang="en-US" altLang="en-US" sz="2400" b="1" dirty="0" smtClean="0">
                <a:solidFill>
                  <a:schemeClr val="bg2"/>
                </a:solidFill>
              </a:rPr>
              <a:t> </a:t>
            </a:r>
            <a:r>
              <a:rPr lang="en-US" altLang="en-US" sz="2400" b="1" dirty="0">
                <a:solidFill>
                  <a:schemeClr val="hlink"/>
                </a:solidFill>
              </a:rPr>
              <a:t>= </a:t>
            </a:r>
            <a:r>
              <a:rPr lang="en-US" altLang="en-US" sz="2400" b="1" dirty="0"/>
              <a:t>Actual Price</a:t>
            </a:r>
            <a:r>
              <a:rPr lang="en-US" altLang="en-US" sz="2400" b="1" dirty="0">
                <a:solidFill>
                  <a:schemeClr val="bg2"/>
                </a:solidFill>
              </a:rPr>
              <a:t>              </a:t>
            </a:r>
            <a:r>
              <a:rPr lang="en-US" altLang="en-US" sz="2400" b="1" dirty="0" smtClean="0">
                <a:solidFill>
                  <a:srgbClr val="FF0000"/>
                </a:solidFill>
              </a:rPr>
              <a:t>SQ</a:t>
            </a:r>
            <a:r>
              <a:rPr lang="en-US" altLang="en-US" sz="2400" b="1" dirty="0" smtClean="0">
                <a:solidFill>
                  <a:schemeClr val="bg2"/>
                </a:solidFill>
              </a:rPr>
              <a:t> </a:t>
            </a:r>
            <a:r>
              <a:rPr lang="en-US" altLang="en-US" sz="2400" b="1" dirty="0">
                <a:solidFill>
                  <a:schemeClr val="hlink"/>
                </a:solidFill>
              </a:rPr>
              <a:t>= </a:t>
            </a:r>
            <a:r>
              <a:rPr lang="en-US" altLang="en-US" sz="2400" b="1" dirty="0"/>
              <a:t>Standard Quantity</a:t>
            </a:r>
            <a:r>
              <a:rPr lang="en-US" altLang="en-US" sz="2400" b="1" dirty="0">
                <a:solidFill>
                  <a:schemeClr val="bg2"/>
                </a:solidFill>
              </a:rPr>
              <a:t>  </a:t>
            </a:r>
          </a:p>
        </p:txBody>
      </p:sp>
      <p:grpSp>
        <p:nvGrpSpPr>
          <p:cNvPr id="19459" name="Group 4"/>
          <p:cNvGrpSpPr>
            <a:grpSpLocks/>
          </p:cNvGrpSpPr>
          <p:nvPr/>
        </p:nvGrpSpPr>
        <p:grpSpPr bwMode="auto">
          <a:xfrm>
            <a:off x="179388" y="1976438"/>
            <a:ext cx="8772525" cy="2268537"/>
            <a:chOff x="189" y="1245"/>
            <a:chExt cx="5526" cy="1429"/>
          </a:xfrm>
        </p:grpSpPr>
        <p:sp>
          <p:nvSpPr>
            <p:cNvPr id="19462" name="Rectangle 5"/>
            <p:cNvSpPr>
              <a:spLocks noChangeArrowheads="1"/>
            </p:cNvSpPr>
            <p:nvPr/>
          </p:nvSpPr>
          <p:spPr bwMode="auto">
            <a:xfrm>
              <a:off x="189" y="1245"/>
              <a:ext cx="552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solidFill>
                    <a:srgbClr val="FF0000"/>
                  </a:solidFill>
                </a:rPr>
                <a:t>A</a:t>
              </a:r>
              <a:r>
                <a:rPr lang="en-US" altLang="en-US" sz="2400" b="1" dirty="0"/>
                <a:t>ctual </a:t>
              </a:r>
              <a:r>
                <a:rPr lang="en-US" altLang="en-US" sz="2400" b="1" dirty="0">
                  <a:solidFill>
                    <a:srgbClr val="FF0000"/>
                  </a:solidFill>
                </a:rPr>
                <a:t>Q</a:t>
              </a:r>
              <a:r>
                <a:rPr lang="en-US" altLang="en-US" sz="2400" b="1" dirty="0"/>
                <a:t>uantity         </a:t>
              </a:r>
              <a:r>
                <a:rPr lang="en-US" altLang="en-US" sz="2400" b="1" dirty="0">
                  <a:solidFill>
                    <a:srgbClr val="FF0000"/>
                  </a:solidFill>
                </a:rPr>
                <a:t>A</a:t>
              </a:r>
              <a:r>
                <a:rPr lang="en-US" altLang="en-US" sz="2400" b="1" dirty="0"/>
                <a:t>ctual </a:t>
              </a:r>
              <a:r>
                <a:rPr lang="en-US" altLang="en-US" sz="2400" b="1" dirty="0">
                  <a:solidFill>
                    <a:srgbClr val="FF0000"/>
                  </a:solidFill>
                </a:rPr>
                <a:t>Q</a:t>
              </a:r>
              <a:r>
                <a:rPr lang="en-US" altLang="en-US" sz="2400" b="1" dirty="0"/>
                <a:t>uantity	     </a:t>
              </a:r>
              <a:r>
                <a:rPr lang="en-US" altLang="en-US" sz="2400" b="1" dirty="0">
                  <a:solidFill>
                    <a:srgbClr val="FF0000"/>
                  </a:solidFill>
                </a:rPr>
                <a:t>S</a:t>
              </a:r>
              <a:r>
                <a:rPr lang="en-US" altLang="en-US" sz="2400" b="1" dirty="0"/>
                <a:t>tandard </a:t>
              </a:r>
              <a:r>
                <a:rPr lang="en-US" altLang="en-US" sz="2400" b="1" dirty="0">
                  <a:solidFill>
                    <a:srgbClr val="FF0000"/>
                  </a:solidFill>
                </a:rPr>
                <a:t>Q</a:t>
              </a:r>
              <a:r>
                <a:rPr lang="en-US" altLang="en-US" sz="2400" b="1" dirty="0"/>
                <a:t>uantity</a:t>
              </a:r>
              <a:br>
                <a:rPr lang="en-US" altLang="en-US" sz="2400" b="1" dirty="0"/>
              </a:br>
              <a:r>
                <a:rPr lang="en-US" altLang="en-US" sz="2400" b="1" dirty="0"/>
                <a:t>            ×                                  ×                                   × </a:t>
              </a:r>
              <a:br>
                <a:rPr lang="en-US" altLang="en-US" sz="2400" b="1" dirty="0"/>
              </a:br>
              <a:r>
                <a:rPr lang="en-US" altLang="en-US" sz="2400" b="1" dirty="0"/>
                <a:t>  </a:t>
              </a:r>
              <a:r>
                <a:rPr lang="en-US" altLang="en-US" sz="2400" b="1" dirty="0">
                  <a:solidFill>
                    <a:srgbClr val="FF0000"/>
                  </a:solidFill>
                </a:rPr>
                <a:t>A</a:t>
              </a:r>
              <a:r>
                <a:rPr lang="en-US" altLang="en-US" sz="2400" b="1" dirty="0"/>
                <a:t>ctual </a:t>
              </a:r>
              <a:r>
                <a:rPr lang="en-US" altLang="en-US" sz="2400" b="1" dirty="0">
                  <a:solidFill>
                    <a:srgbClr val="FF0000"/>
                  </a:solidFill>
                </a:rPr>
                <a:t>P</a:t>
              </a:r>
              <a:r>
                <a:rPr lang="en-US" altLang="en-US" sz="2400" b="1" dirty="0"/>
                <a:t>rice             </a:t>
              </a:r>
              <a:r>
                <a:rPr lang="en-US" altLang="en-US" sz="2400" b="1" dirty="0">
                  <a:solidFill>
                    <a:srgbClr val="FF0000"/>
                  </a:solidFill>
                </a:rPr>
                <a:t>S</a:t>
              </a:r>
              <a:r>
                <a:rPr lang="en-US" altLang="en-US" sz="2400" b="1" dirty="0"/>
                <a:t>tandard </a:t>
              </a:r>
              <a:r>
                <a:rPr lang="en-US" altLang="en-US" sz="2400" b="1" dirty="0">
                  <a:solidFill>
                    <a:srgbClr val="FF0000"/>
                  </a:solidFill>
                </a:rPr>
                <a:t>P</a:t>
              </a:r>
              <a:r>
                <a:rPr lang="en-US" altLang="en-US" sz="2400" b="1" dirty="0"/>
                <a:t>rice           </a:t>
              </a:r>
              <a:r>
                <a:rPr lang="en-US" altLang="en-US" sz="2400" b="1" dirty="0">
                  <a:solidFill>
                    <a:srgbClr val="FF0000"/>
                  </a:solidFill>
                </a:rPr>
                <a:t>S</a:t>
              </a:r>
              <a:r>
                <a:rPr lang="en-US" altLang="en-US" sz="2400" b="1" dirty="0"/>
                <a:t>tandard </a:t>
              </a:r>
              <a:r>
                <a:rPr lang="en-US" altLang="en-US" sz="2400" b="1" dirty="0">
                  <a:solidFill>
                    <a:srgbClr val="FF0000"/>
                  </a:solidFill>
                </a:rPr>
                <a:t>P</a:t>
              </a:r>
              <a:r>
                <a:rPr lang="en-US" altLang="en-US" sz="2400" b="1" dirty="0"/>
                <a:t>rice</a:t>
              </a:r>
            </a:p>
          </p:txBody>
        </p:sp>
        <p:sp>
          <p:nvSpPr>
            <p:cNvPr id="19463" name="Line 6"/>
            <p:cNvSpPr>
              <a:spLocks noChangeShapeType="1"/>
            </p:cNvSpPr>
            <p:nvPr/>
          </p:nvSpPr>
          <p:spPr bwMode="auto">
            <a:xfrm>
              <a:off x="200" y="1824"/>
              <a:ext cx="14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64" name="Line 7"/>
            <p:cNvSpPr>
              <a:spLocks noChangeShapeType="1"/>
            </p:cNvSpPr>
            <p:nvPr/>
          </p:nvSpPr>
          <p:spPr bwMode="auto">
            <a:xfrm>
              <a:off x="2147" y="1824"/>
              <a:ext cx="13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65" name="Line 8"/>
            <p:cNvSpPr>
              <a:spLocks noChangeShapeType="1"/>
            </p:cNvSpPr>
            <p:nvPr/>
          </p:nvSpPr>
          <p:spPr bwMode="auto">
            <a:xfrm>
              <a:off x="4114" y="1824"/>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66" name="Line 9"/>
            <p:cNvSpPr>
              <a:spLocks noChangeShapeType="1"/>
            </p:cNvSpPr>
            <p:nvPr/>
          </p:nvSpPr>
          <p:spPr bwMode="auto">
            <a:xfrm>
              <a:off x="926" y="1839"/>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67" name="Line 10"/>
            <p:cNvSpPr>
              <a:spLocks noChangeShapeType="1"/>
            </p:cNvSpPr>
            <p:nvPr/>
          </p:nvSpPr>
          <p:spPr bwMode="auto">
            <a:xfrm>
              <a:off x="920" y="2112"/>
              <a:ext cx="15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68" name="Line 11"/>
            <p:cNvSpPr>
              <a:spLocks noChangeShapeType="1"/>
            </p:cNvSpPr>
            <p:nvPr/>
          </p:nvSpPr>
          <p:spPr bwMode="auto">
            <a:xfrm flipV="1">
              <a:off x="2434" y="1823"/>
              <a:ext cx="0" cy="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69" name="Line 12"/>
            <p:cNvSpPr>
              <a:spLocks noChangeShapeType="1"/>
            </p:cNvSpPr>
            <p:nvPr/>
          </p:nvSpPr>
          <p:spPr bwMode="auto">
            <a:xfrm>
              <a:off x="3264" y="1839"/>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70" name="Line 13"/>
            <p:cNvSpPr>
              <a:spLocks noChangeShapeType="1"/>
            </p:cNvSpPr>
            <p:nvPr/>
          </p:nvSpPr>
          <p:spPr bwMode="auto">
            <a:xfrm>
              <a:off x="3257" y="2112"/>
              <a:ext cx="154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71" name="Line 14"/>
            <p:cNvSpPr>
              <a:spLocks noChangeShapeType="1"/>
            </p:cNvSpPr>
            <p:nvPr/>
          </p:nvSpPr>
          <p:spPr bwMode="auto">
            <a:xfrm flipV="1">
              <a:off x="4800" y="1823"/>
              <a:ext cx="0" cy="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19472" name="Line 15"/>
            <p:cNvSpPr>
              <a:spLocks noChangeShapeType="1"/>
            </p:cNvSpPr>
            <p:nvPr/>
          </p:nvSpPr>
          <p:spPr bwMode="auto">
            <a:xfrm>
              <a:off x="4080" y="2120"/>
              <a:ext cx="0" cy="2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9473" name="Line 16"/>
            <p:cNvSpPr>
              <a:spLocks noChangeShapeType="1"/>
            </p:cNvSpPr>
            <p:nvPr/>
          </p:nvSpPr>
          <p:spPr bwMode="auto">
            <a:xfrm>
              <a:off x="1680" y="2120"/>
              <a:ext cx="0" cy="2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9474" name="Rectangle 17"/>
            <p:cNvSpPr>
              <a:spLocks noChangeArrowheads="1"/>
            </p:cNvSpPr>
            <p:nvPr/>
          </p:nvSpPr>
          <p:spPr bwMode="auto">
            <a:xfrm>
              <a:off x="429" y="2349"/>
              <a:ext cx="245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FF0000"/>
                  </a:solidFill>
                </a:rPr>
                <a:t>Price Variance</a:t>
              </a:r>
              <a:endParaRPr lang="en-US" altLang="en-US" sz="2800" b="1" dirty="0">
                <a:solidFill>
                  <a:schemeClr val="hlink"/>
                </a:solidFill>
              </a:endParaRPr>
            </a:p>
          </p:txBody>
        </p:sp>
        <p:sp>
          <p:nvSpPr>
            <p:cNvPr id="19475" name="Rectangle 18"/>
            <p:cNvSpPr>
              <a:spLocks noChangeArrowheads="1"/>
            </p:cNvSpPr>
            <p:nvPr/>
          </p:nvSpPr>
          <p:spPr bwMode="auto">
            <a:xfrm>
              <a:off x="2781" y="2349"/>
              <a:ext cx="259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solidFill>
                    <a:srgbClr val="FF0000"/>
                  </a:solidFill>
                </a:rPr>
                <a:t>Quantity Variance</a:t>
              </a:r>
              <a:endParaRPr lang="en-US" altLang="en-US" sz="2800" b="1" dirty="0">
                <a:solidFill>
                  <a:schemeClr val="hlink"/>
                </a:solidFill>
              </a:endParaRPr>
            </a:p>
          </p:txBody>
        </p:sp>
      </p:grpSp>
      <p:sp>
        <p:nvSpPr>
          <p:cNvPr id="19460" name="Rectangle 5"/>
          <p:cNvSpPr>
            <a:spLocks noGrp="1" noChangeArrowheads="1"/>
          </p:cNvSpPr>
          <p:nvPr>
            <p:ph type="title"/>
          </p:nvPr>
        </p:nvSpPr>
        <p:spPr>
          <a:xfrm>
            <a:off x="293688" y="274638"/>
            <a:ext cx="8534400" cy="1143000"/>
          </a:xfrm>
        </p:spPr>
        <p:txBody>
          <a:bodyPr/>
          <a:lstStyle/>
          <a:p>
            <a:r>
              <a:rPr lang="en-US" altLang="en-US" b="1" dirty="0" smtClean="0"/>
              <a:t>Cost Variance Computation</a:t>
            </a:r>
          </a:p>
        </p:txBody>
      </p:sp>
      <p:sp>
        <p:nvSpPr>
          <p:cNvPr id="21" name="Slide Number Placeholder 20"/>
          <p:cNvSpPr>
            <a:spLocks noGrp="1"/>
          </p:cNvSpPr>
          <p:nvPr>
            <p:ph type="sldNum" sz="quarter" idx="12"/>
          </p:nvPr>
        </p:nvSpPr>
        <p:spPr/>
        <p:txBody>
          <a:bodyPr/>
          <a:lstStyle/>
          <a:p>
            <a:pPr>
              <a:defRPr/>
            </a:pPr>
            <a:fld id="{7A35BE7D-BC0E-4A27-80F5-45B3F1AFEC7B}" type="slidenum">
              <a:rPr lang="en-US" smtClean="0"/>
              <a:pPr>
                <a:defRPr/>
              </a:pPr>
              <a:t>23</a:t>
            </a:fld>
            <a:endParaRPr lang="en-US" dirty="0"/>
          </a:p>
        </p:txBody>
      </p:sp>
      <p:grpSp>
        <p:nvGrpSpPr>
          <p:cNvPr id="26" name="Group 25"/>
          <p:cNvGrpSpPr/>
          <p:nvPr/>
        </p:nvGrpSpPr>
        <p:grpSpPr>
          <a:xfrm>
            <a:off x="228600" y="1295400"/>
            <a:ext cx="2209803" cy="685800"/>
            <a:chOff x="228600" y="1295400"/>
            <a:chExt cx="2209803" cy="685800"/>
          </a:xfrm>
        </p:grpSpPr>
        <p:sp>
          <p:nvSpPr>
            <p:cNvPr id="25" name="Right Brace 24"/>
            <p:cNvSpPr/>
            <p:nvPr/>
          </p:nvSpPr>
          <p:spPr>
            <a:xfrm rot="16200000">
              <a:off x="1181103" y="723900"/>
              <a:ext cx="304799" cy="2209801"/>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p:cNvSpPr txBox="1"/>
            <p:nvPr/>
          </p:nvSpPr>
          <p:spPr>
            <a:xfrm>
              <a:off x="228600" y="1295400"/>
              <a:ext cx="2209800" cy="461665"/>
            </a:xfrm>
            <a:prstGeom prst="rect">
              <a:avLst/>
            </a:prstGeom>
            <a:solidFill>
              <a:schemeClr val="bg1">
                <a:lumMod val="85000"/>
              </a:schemeClr>
            </a:solidFill>
          </p:spPr>
          <p:txBody>
            <a:bodyPr wrap="square" rtlCol="0">
              <a:spAutoFit/>
            </a:bodyPr>
            <a:lstStyle/>
            <a:p>
              <a:pPr algn="ctr"/>
              <a:r>
                <a:rPr lang="en-US" sz="2400" b="1" dirty="0" smtClean="0">
                  <a:solidFill>
                    <a:schemeClr val="accent1">
                      <a:lumMod val="50000"/>
                    </a:schemeClr>
                  </a:solidFill>
                </a:rPr>
                <a:t>Actual Cost</a:t>
              </a:r>
              <a:endParaRPr lang="en-US" sz="2400" b="1" dirty="0">
                <a:solidFill>
                  <a:schemeClr val="accent1">
                    <a:lumMod val="50000"/>
                  </a:schemeClr>
                </a:solidFill>
              </a:endParaRPr>
            </a:p>
          </p:txBody>
        </p:sp>
      </p:grpSp>
      <p:grpSp>
        <p:nvGrpSpPr>
          <p:cNvPr id="27" name="Group 26"/>
          <p:cNvGrpSpPr/>
          <p:nvPr/>
        </p:nvGrpSpPr>
        <p:grpSpPr>
          <a:xfrm>
            <a:off x="6172200" y="1295400"/>
            <a:ext cx="2667000" cy="685799"/>
            <a:chOff x="228600" y="1295400"/>
            <a:chExt cx="2514599" cy="685799"/>
          </a:xfrm>
        </p:grpSpPr>
        <p:sp>
          <p:nvSpPr>
            <p:cNvPr id="28" name="Right Brace 27"/>
            <p:cNvSpPr/>
            <p:nvPr/>
          </p:nvSpPr>
          <p:spPr>
            <a:xfrm rot="16200000">
              <a:off x="1371600" y="609601"/>
              <a:ext cx="228599" cy="2514598"/>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228600" y="1295400"/>
              <a:ext cx="2438400" cy="461665"/>
            </a:xfrm>
            <a:prstGeom prst="rect">
              <a:avLst/>
            </a:prstGeom>
            <a:solidFill>
              <a:schemeClr val="bg1">
                <a:lumMod val="85000"/>
              </a:schemeClr>
            </a:solidFill>
          </p:spPr>
          <p:txBody>
            <a:bodyPr wrap="square" rtlCol="0">
              <a:spAutoFit/>
            </a:bodyPr>
            <a:lstStyle/>
            <a:p>
              <a:pPr algn="ctr"/>
              <a:r>
                <a:rPr lang="en-US" sz="2400" b="1" dirty="0" smtClean="0">
                  <a:solidFill>
                    <a:schemeClr val="accent1">
                      <a:lumMod val="50000"/>
                    </a:schemeClr>
                  </a:solidFill>
                </a:rPr>
                <a:t>Standard Cost</a:t>
              </a:r>
              <a:endParaRPr lang="en-US" sz="2400" b="1" dirty="0">
                <a:solidFill>
                  <a:schemeClr val="accent1">
                    <a:lumMod val="50000"/>
                  </a:schemeClr>
                </a:solidFill>
              </a:endParaRPr>
            </a:p>
          </p:txBody>
        </p:sp>
      </p:grpSp>
      <p:sp>
        <p:nvSpPr>
          <p:cNvPr id="30" name="Rounded Rectangle 29"/>
          <p:cNvSpPr/>
          <p:nvPr/>
        </p:nvSpPr>
        <p:spPr>
          <a:xfrm>
            <a:off x="0" y="6641037"/>
            <a:ext cx="5816600" cy="18554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C2</a:t>
            </a:r>
            <a:r>
              <a:rPr lang="en-US" altLang="en-US" sz="1100" b="1" kern="0" noProof="0" dirty="0" smtClean="0">
                <a:solidFill>
                  <a:prstClr val="black"/>
                </a:solidFill>
                <a:latin typeface="Arial Narrow" pitchFamily="34" charset="0"/>
                <a:cs typeface="+mn-cs"/>
              </a:rPr>
              <a:t>: </a:t>
            </a:r>
            <a:r>
              <a:rPr lang="en-US" sz="1100" dirty="0">
                <a:solidFill>
                  <a:prstClr val="black"/>
                </a:solidFill>
              </a:rPr>
              <a:t>Describe cost variances and what they reveal about performance</a:t>
            </a:r>
            <a:r>
              <a:rPr lang="en-US" sz="1100" dirty="0" smtClean="0">
                <a:solidFill>
                  <a:prstClr val="black"/>
                </a:solidFill>
              </a:rPr>
              <a:t>.</a:t>
            </a:r>
            <a:endParaRPr lang="en-US" sz="11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fade">
                                      <p:cBhvr>
                                        <p:cTn id="14" dur="1000"/>
                                        <p:tgtEl>
                                          <p:spTgt spid="19458"/>
                                        </p:tgtEl>
                                      </p:cBhvr>
                                    </p:animEffect>
                                    <p:anim calcmode="lin" valueType="num">
                                      <p:cBhvr>
                                        <p:cTn id="15" dur="1000" fill="hold"/>
                                        <p:tgtEl>
                                          <p:spTgt spid="19458"/>
                                        </p:tgtEl>
                                        <p:attrNameLst>
                                          <p:attrName>ppt_x</p:attrName>
                                        </p:attrNameLst>
                                      </p:cBhvr>
                                      <p:tavLst>
                                        <p:tav tm="0">
                                          <p:val>
                                            <p:strVal val="#ppt_x"/>
                                          </p:val>
                                        </p:tav>
                                        <p:tav tm="100000">
                                          <p:val>
                                            <p:strVal val="#ppt_x"/>
                                          </p:val>
                                        </p:tav>
                                      </p:tavLst>
                                    </p:anim>
                                    <p:anim calcmode="lin" valueType="num">
                                      <p:cBhvr>
                                        <p:cTn id="16"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P2: </a:t>
            </a:r>
            <a:br>
              <a:rPr lang="en-US" altLang="en-US" sz="4400" dirty="0" smtClean="0">
                <a:ea typeface="ＭＳ Ｐゴシック" pitchFamily="34" charset="-128"/>
              </a:rPr>
            </a:br>
            <a:r>
              <a:rPr lang="en-US" dirty="0" smtClean="0">
                <a:solidFill>
                  <a:prstClr val="black"/>
                </a:solidFill>
              </a:rPr>
              <a:t>Compute </a:t>
            </a:r>
            <a:r>
              <a:rPr lang="en-US" dirty="0">
                <a:solidFill>
                  <a:prstClr val="black"/>
                </a:solidFill>
              </a:rPr>
              <a:t>materials and labor </a:t>
            </a:r>
            <a:r>
              <a:rPr lang="en-US" dirty="0" smtClean="0">
                <a:solidFill>
                  <a:prstClr val="black"/>
                </a:solidFill>
              </a:rPr>
              <a:t>variances.</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1522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48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24</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76275" y="1917700"/>
            <a:ext cx="7696200" cy="1117600"/>
          </a:xfrm>
          <a:prstGeom prst="rect">
            <a:avLst/>
          </a:prstGeom>
          <a:solidFill>
            <a:schemeClr val="bg1">
              <a:lumMod val="8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chemeClr val="tx2">
                    <a:lumMod val="50000"/>
                  </a:schemeClr>
                </a:solidFill>
              </a:rPr>
              <a:t>G-Max Company makes golf club heads with</a:t>
            </a:r>
            <a:br>
              <a:rPr lang="en-US" altLang="en-US" sz="2800" b="1" dirty="0">
                <a:solidFill>
                  <a:schemeClr val="tx2">
                    <a:lumMod val="50000"/>
                  </a:schemeClr>
                </a:solidFill>
              </a:rPr>
            </a:br>
            <a:r>
              <a:rPr lang="en-US" altLang="en-US" sz="2800" b="1" dirty="0">
                <a:solidFill>
                  <a:schemeClr val="tx2">
                    <a:lumMod val="50000"/>
                  </a:schemeClr>
                </a:solidFill>
              </a:rPr>
              <a:t>the following standard cost information:</a:t>
            </a:r>
          </a:p>
        </p:txBody>
      </p:sp>
      <p:graphicFrame>
        <p:nvGraphicFramePr>
          <p:cNvPr id="20483" name="Object 2"/>
          <p:cNvGraphicFramePr>
            <a:graphicFrameLocks/>
          </p:cNvGraphicFramePr>
          <p:nvPr>
            <p:extLst>
              <p:ext uri="{D42A27DB-BD31-4B8C-83A1-F6EECF244321}">
                <p14:modId xmlns:p14="http://schemas.microsoft.com/office/powerpoint/2010/main" val="1168587525"/>
              </p:ext>
            </p:extLst>
          </p:nvPr>
        </p:nvGraphicFramePr>
        <p:xfrm>
          <a:off x="3200400" y="5220229"/>
          <a:ext cx="925513" cy="1417638"/>
        </p:xfrm>
        <a:graphic>
          <a:graphicData uri="http://schemas.openxmlformats.org/presentationml/2006/ole">
            <mc:AlternateContent xmlns:mc="http://schemas.openxmlformats.org/markup-compatibility/2006">
              <mc:Choice xmlns:v="urn:schemas-microsoft-com:vml" Requires="v">
                <p:oleObj spid="_x0000_s20671" name="Clip" r:id="rId4" imgW="7658289" imgH="11690717" progId="">
                  <p:embed/>
                </p:oleObj>
              </mc:Choice>
              <mc:Fallback>
                <p:oleObj name="Clip" r:id="rId4" imgW="7658289" imgH="11690717" progId="">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220229"/>
                        <a:ext cx="925513"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3"/>
          <p:cNvGraphicFramePr>
            <a:graphicFrameLocks/>
          </p:cNvGraphicFramePr>
          <p:nvPr>
            <p:extLst>
              <p:ext uri="{D42A27DB-BD31-4B8C-83A1-F6EECF244321}">
                <p14:modId xmlns:p14="http://schemas.microsoft.com/office/powerpoint/2010/main" val="2215788394"/>
              </p:ext>
            </p:extLst>
          </p:nvPr>
        </p:nvGraphicFramePr>
        <p:xfrm>
          <a:off x="141288" y="3624263"/>
          <a:ext cx="8850312" cy="1554162"/>
        </p:xfrm>
        <a:graphic>
          <a:graphicData uri="http://schemas.openxmlformats.org/presentationml/2006/ole">
            <mc:AlternateContent xmlns:mc="http://schemas.openxmlformats.org/markup-compatibility/2006">
              <mc:Choice xmlns:v="urn:schemas-microsoft-com:vml" Requires="v">
                <p:oleObj spid="_x0000_s20672" name="Worksheet" r:id="rId7" imgW="3629127" imgH="638006" progId="Excel.Sheet.8">
                  <p:embed/>
                </p:oleObj>
              </mc:Choice>
              <mc:Fallback>
                <p:oleObj name="Worksheet" r:id="rId7" imgW="3629127" imgH="638006" progId="Excel.Sheet.8">
                  <p:embed/>
                  <p:pic>
                    <p:nvPicPr>
                      <p:cNvPr id="0" name="Picture 22"/>
                      <p:cNvPicPr>
                        <a:picLocks noChangeArrowheads="1"/>
                      </p:cNvPicPr>
                      <p:nvPr/>
                    </p:nvPicPr>
                    <p:blipFill>
                      <a:blip r:embed="rId8"/>
                      <a:srcRect/>
                      <a:stretch>
                        <a:fillRect/>
                      </a:stretch>
                    </p:blipFill>
                    <p:spPr bwMode="auto">
                      <a:xfrm>
                        <a:off x="141288" y="3624263"/>
                        <a:ext cx="8850312" cy="1554162"/>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Rectangle 5"/>
          <p:cNvSpPr>
            <a:spLocks noGrp="1" noChangeArrowheads="1"/>
          </p:cNvSpPr>
          <p:nvPr>
            <p:ph type="title"/>
          </p:nvPr>
        </p:nvSpPr>
        <p:spPr>
          <a:xfrm>
            <a:off x="304800" y="533400"/>
            <a:ext cx="8534400" cy="1143000"/>
          </a:xfrm>
        </p:spPr>
        <p:txBody>
          <a:bodyPr/>
          <a:lstStyle/>
          <a:p>
            <a:r>
              <a:rPr lang="en-US" altLang="en-US" b="1" dirty="0" smtClean="0"/>
              <a:t>Computing Materials</a:t>
            </a:r>
            <a:br>
              <a:rPr lang="en-US" altLang="en-US" b="1" dirty="0" smtClean="0"/>
            </a:br>
            <a:r>
              <a:rPr lang="en-US" altLang="en-US" b="1" dirty="0" smtClean="0"/>
              <a:t>and Labor Variances</a:t>
            </a:r>
          </a:p>
        </p:txBody>
      </p:sp>
      <p:sp>
        <p:nvSpPr>
          <p:cNvPr id="8" name="Slide Number Placeholder 7"/>
          <p:cNvSpPr>
            <a:spLocks noGrp="1"/>
          </p:cNvSpPr>
          <p:nvPr>
            <p:ph type="sldNum" sz="quarter" idx="12"/>
          </p:nvPr>
        </p:nvSpPr>
        <p:spPr/>
        <p:txBody>
          <a:bodyPr/>
          <a:lstStyle/>
          <a:p>
            <a:pPr>
              <a:defRPr/>
            </a:pPr>
            <a:fld id="{7A35BE7D-BC0E-4A27-80F5-45B3F1AFEC7B}" type="slidenum">
              <a:rPr lang="en-US" smtClean="0"/>
              <a:pPr>
                <a:defRPr/>
              </a:pPr>
              <a:t>25</a:t>
            </a:fld>
            <a:endParaRPr lang="en-US" dirty="0"/>
          </a:p>
        </p:txBody>
      </p:sp>
      <p:sp>
        <p:nvSpPr>
          <p:cNvPr id="10" name="Rounded Rectangle 9"/>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ChangeArrowheads="1"/>
          </p:cNvSpPr>
          <p:nvPr/>
        </p:nvSpPr>
        <p:spPr bwMode="auto">
          <a:xfrm>
            <a:off x="417513" y="1689100"/>
            <a:ext cx="8204200" cy="15748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lumMod val="50000"/>
                  </a:schemeClr>
                </a:solidFill>
              </a:rPr>
              <a:t>During May, G-Max produced 3,500 club heads using</a:t>
            </a:r>
            <a:br>
              <a:rPr lang="en-US" altLang="en-US" sz="2400" b="1" dirty="0">
                <a:solidFill>
                  <a:schemeClr val="tx2">
                    <a:lumMod val="50000"/>
                  </a:schemeClr>
                </a:solidFill>
              </a:rPr>
            </a:br>
            <a:r>
              <a:rPr lang="en-US" altLang="en-US" sz="2400" b="1" dirty="0">
                <a:solidFill>
                  <a:schemeClr val="tx2">
                    <a:lumMod val="50000"/>
                  </a:schemeClr>
                </a:solidFill>
              </a:rPr>
              <a:t>1,800 pounds of material.  G-Max paid $21.00 per</a:t>
            </a:r>
            <a:br>
              <a:rPr lang="en-US" altLang="en-US" sz="2400" b="1" dirty="0">
                <a:solidFill>
                  <a:schemeClr val="tx2">
                    <a:lumMod val="50000"/>
                  </a:schemeClr>
                </a:solidFill>
              </a:rPr>
            </a:br>
            <a:r>
              <a:rPr lang="en-US" altLang="en-US" sz="2400" b="1" dirty="0">
                <a:solidFill>
                  <a:schemeClr val="tx2">
                    <a:lumMod val="50000"/>
                  </a:schemeClr>
                </a:solidFill>
              </a:rPr>
              <a:t>pound for the material.</a:t>
            </a:r>
            <a:r>
              <a:rPr lang="en-US" altLang="en-US" sz="2400" b="1" dirty="0">
                <a:solidFill>
                  <a:srgbClr val="3365FB"/>
                </a:solidFill>
              </a:rPr>
              <a:t/>
            </a:r>
            <a:br>
              <a:rPr lang="en-US" altLang="en-US" sz="2400" b="1" dirty="0">
                <a:solidFill>
                  <a:srgbClr val="3365FB"/>
                </a:solidFill>
              </a:rPr>
            </a:br>
            <a:r>
              <a:rPr lang="en-US" altLang="en-US" sz="2400" b="1" dirty="0">
                <a:solidFill>
                  <a:srgbClr val="FF0000"/>
                </a:solidFill>
              </a:rPr>
              <a:t>Compute the material price and quantity variances.</a:t>
            </a:r>
          </a:p>
        </p:txBody>
      </p:sp>
      <p:graphicFrame>
        <p:nvGraphicFramePr>
          <p:cNvPr id="21507" name="Object 2"/>
          <p:cNvGraphicFramePr>
            <a:graphicFrameLocks/>
          </p:cNvGraphicFramePr>
          <p:nvPr>
            <p:extLst>
              <p:ext uri="{D42A27DB-BD31-4B8C-83A1-F6EECF244321}">
                <p14:modId xmlns:p14="http://schemas.microsoft.com/office/powerpoint/2010/main" val="1789695047"/>
              </p:ext>
            </p:extLst>
          </p:nvPr>
        </p:nvGraphicFramePr>
        <p:xfrm>
          <a:off x="2819400" y="5272087"/>
          <a:ext cx="912813" cy="1357313"/>
        </p:xfrm>
        <a:graphic>
          <a:graphicData uri="http://schemas.openxmlformats.org/presentationml/2006/ole">
            <mc:AlternateContent xmlns:mc="http://schemas.openxmlformats.org/markup-compatibility/2006">
              <mc:Choice xmlns:v="urn:schemas-microsoft-com:vml" Requires="v">
                <p:oleObj spid="_x0000_s21695" name="Clip" r:id="rId4" imgW="7658289" imgH="11690717" progId="">
                  <p:embed/>
                </p:oleObj>
              </mc:Choice>
              <mc:Fallback>
                <p:oleObj name="Clip" r:id="rId4" imgW="7658289" imgH="11690717" progId="">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272087"/>
                        <a:ext cx="912813" cy="1357313"/>
                      </a:xfrm>
                      <a:prstGeom prst="rect">
                        <a:avLst/>
                      </a:prstGeom>
                      <a:noFill/>
                      <a:ln>
                        <a:noFill/>
                      </a:ln>
                      <a:effectLst/>
                      <a:extLst/>
                    </p:spPr>
                  </p:pic>
                </p:oleObj>
              </mc:Fallback>
            </mc:AlternateContent>
          </a:graphicData>
        </a:graphic>
      </p:graphicFrame>
      <p:sp>
        <p:nvSpPr>
          <p:cNvPr id="21509" name="Rectangle 19"/>
          <p:cNvSpPr>
            <a:spLocks noGrp="1" noChangeArrowheads="1"/>
          </p:cNvSpPr>
          <p:nvPr>
            <p:ph type="title"/>
          </p:nvPr>
        </p:nvSpPr>
        <p:spPr>
          <a:xfrm>
            <a:off x="293688" y="274638"/>
            <a:ext cx="8534400" cy="1143000"/>
          </a:xfrm>
        </p:spPr>
        <p:txBody>
          <a:bodyPr/>
          <a:lstStyle/>
          <a:p>
            <a:r>
              <a:rPr lang="en-US" altLang="en-US" b="1" dirty="0" smtClean="0"/>
              <a:t>Materials Cost Variances</a:t>
            </a:r>
          </a:p>
        </p:txBody>
      </p:sp>
      <p:sp>
        <p:nvSpPr>
          <p:cNvPr id="8" name="Slide Number Placeholder 7"/>
          <p:cNvSpPr>
            <a:spLocks noGrp="1"/>
          </p:cNvSpPr>
          <p:nvPr>
            <p:ph type="sldNum" sz="quarter" idx="12"/>
          </p:nvPr>
        </p:nvSpPr>
        <p:spPr/>
        <p:txBody>
          <a:bodyPr/>
          <a:lstStyle/>
          <a:p>
            <a:pPr>
              <a:defRPr/>
            </a:pPr>
            <a:fld id="{58B09FE6-F068-47D8-81BA-E8AE271E125B}" type="slidenum">
              <a:rPr lang="en-US" smtClean="0"/>
              <a:pPr>
                <a:defRPr/>
              </a:pPr>
              <a:t>26</a:t>
            </a:fld>
            <a:endParaRPr lang="en-US" dirty="0"/>
          </a:p>
        </p:txBody>
      </p:sp>
      <p:sp>
        <p:nvSpPr>
          <p:cNvPr id="10" name="TextBox 9"/>
          <p:cNvSpPr txBox="1"/>
          <p:nvPr/>
        </p:nvSpPr>
        <p:spPr>
          <a:xfrm>
            <a:off x="4114800" y="5410200"/>
            <a:ext cx="4800600" cy="1015663"/>
          </a:xfrm>
          <a:prstGeom prst="rect">
            <a:avLst/>
          </a:prstGeom>
          <a:solidFill>
            <a:schemeClr val="bg1">
              <a:lumMod val="95000"/>
            </a:schemeClr>
          </a:solidFill>
        </p:spPr>
        <p:txBody>
          <a:bodyPr wrap="square" rtlCol="0">
            <a:spAutoFit/>
          </a:bodyPr>
          <a:lstStyle/>
          <a:p>
            <a:r>
              <a:rPr lang="en-US" altLang="en-US" sz="2000" b="1" dirty="0" smtClean="0"/>
              <a:t>Use this information to compute the material price and quantity variances before you go to the next slide. </a:t>
            </a:r>
            <a:endParaRPr lang="en-US" sz="2000" b="1" dirty="0"/>
          </a:p>
        </p:txBody>
      </p:sp>
      <p:sp>
        <p:nvSpPr>
          <p:cNvPr id="11" name="Rounded Rectangle 10"/>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graphicFrame>
        <p:nvGraphicFramePr>
          <p:cNvPr id="12" name="Object 3"/>
          <p:cNvGraphicFramePr>
            <a:graphicFrameLocks/>
          </p:cNvGraphicFramePr>
          <p:nvPr>
            <p:extLst>
              <p:ext uri="{D42A27DB-BD31-4B8C-83A1-F6EECF244321}">
                <p14:modId xmlns:p14="http://schemas.microsoft.com/office/powerpoint/2010/main" val="3842415628"/>
              </p:ext>
            </p:extLst>
          </p:nvPr>
        </p:nvGraphicFramePr>
        <p:xfrm>
          <a:off x="141288" y="3624263"/>
          <a:ext cx="8850312" cy="1554162"/>
        </p:xfrm>
        <a:graphic>
          <a:graphicData uri="http://schemas.openxmlformats.org/presentationml/2006/ole">
            <mc:AlternateContent xmlns:mc="http://schemas.openxmlformats.org/markup-compatibility/2006">
              <mc:Choice xmlns:v="urn:schemas-microsoft-com:vml" Requires="v">
                <p:oleObj spid="_x0000_s21696" name="Worksheet" r:id="rId7" imgW="3629127" imgH="638006" progId="Excel.Sheet.8">
                  <p:embed/>
                </p:oleObj>
              </mc:Choice>
              <mc:Fallback>
                <p:oleObj name="Worksheet" r:id="rId7" imgW="3629127" imgH="638006" progId="Excel.Sheet.8">
                  <p:embed/>
                  <p:pic>
                    <p:nvPicPr>
                      <p:cNvPr id="0" name=""/>
                      <p:cNvPicPr>
                        <a:picLocks noChangeArrowheads="1"/>
                      </p:cNvPicPr>
                      <p:nvPr/>
                    </p:nvPicPr>
                    <p:blipFill>
                      <a:blip r:embed="rId8"/>
                      <a:srcRect/>
                      <a:stretch>
                        <a:fillRect/>
                      </a:stretch>
                    </p:blipFill>
                    <p:spPr bwMode="auto">
                      <a:xfrm>
                        <a:off x="141288" y="3624263"/>
                        <a:ext cx="8850312" cy="1554162"/>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19075" y="2362200"/>
            <a:ext cx="87725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t>Actual Quantity         Actual Quantity	     Standard Quantity</a:t>
            </a:r>
            <a:br>
              <a:rPr lang="en-US" altLang="en-US" sz="2400" b="1" dirty="0"/>
            </a:br>
            <a:r>
              <a:rPr lang="en-US" altLang="en-US" sz="2400" b="1" dirty="0"/>
              <a:t>            ×                                  ×                                   × </a:t>
            </a:r>
            <a:br>
              <a:rPr lang="en-US" altLang="en-US" sz="2400" b="1" dirty="0"/>
            </a:br>
            <a:r>
              <a:rPr lang="en-US" altLang="en-US" sz="2400" b="1" dirty="0"/>
              <a:t>  Actual Price             Standard Price           Standard Price</a:t>
            </a:r>
          </a:p>
        </p:txBody>
      </p:sp>
      <p:sp>
        <p:nvSpPr>
          <p:cNvPr id="22531" name="Rectangle 6"/>
          <p:cNvSpPr>
            <a:spLocks noChangeArrowheads="1"/>
          </p:cNvSpPr>
          <p:nvPr/>
        </p:nvSpPr>
        <p:spPr bwMode="auto">
          <a:xfrm>
            <a:off x="0" y="3200400"/>
            <a:ext cx="88487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chemeClr val="hlink"/>
                </a:solidFill>
              </a:rPr>
              <a:t>      </a:t>
            </a:r>
            <a:r>
              <a:rPr lang="en-US" altLang="en-US" sz="2400" b="1" dirty="0">
                <a:solidFill>
                  <a:srgbClr val="0033CC"/>
                </a:solidFill>
              </a:rPr>
              <a:t>1,800 </a:t>
            </a:r>
            <a:r>
              <a:rPr lang="en-US" altLang="en-US" sz="2400" b="1" dirty="0" smtClean="0">
                <a:solidFill>
                  <a:srgbClr val="0033CC"/>
                </a:solidFill>
              </a:rPr>
              <a:t>lbs.                     </a:t>
            </a:r>
            <a:r>
              <a:rPr lang="en-US" altLang="en-US" sz="2400" b="1" dirty="0">
                <a:solidFill>
                  <a:srgbClr val="0033CC"/>
                </a:solidFill>
              </a:rPr>
              <a:t>1,800 lbs.                      1,750 lbs.</a:t>
            </a:r>
            <a:br>
              <a:rPr lang="en-US" altLang="en-US" sz="2400" b="1" dirty="0">
                <a:solidFill>
                  <a:srgbClr val="0033CC"/>
                </a:solidFill>
              </a:rPr>
            </a:br>
            <a:r>
              <a:rPr lang="en-US" altLang="en-US" sz="2400" b="1" dirty="0">
                <a:solidFill>
                  <a:srgbClr val="0033CC"/>
                </a:solidFill>
              </a:rPr>
              <a:t>           ×                                  ×                                   ×</a:t>
            </a:r>
            <a:br>
              <a:rPr lang="en-US" altLang="en-US" sz="2400" b="1" dirty="0">
                <a:solidFill>
                  <a:srgbClr val="0033CC"/>
                </a:solidFill>
              </a:rPr>
            </a:br>
            <a:r>
              <a:rPr lang="en-US" altLang="en-US" sz="2400" b="1" dirty="0">
                <a:solidFill>
                  <a:srgbClr val="0033CC"/>
                </a:solidFill>
              </a:rPr>
              <a:t> $21.00 per lb.              $20.00 per lb.              $20.00 per lb.</a:t>
            </a:r>
          </a:p>
          <a:p>
            <a:pPr eaLnBrk="1" hangingPunct="1">
              <a:spcBef>
                <a:spcPct val="50000"/>
              </a:spcBef>
            </a:pPr>
            <a:r>
              <a:rPr lang="en-US" altLang="en-US" sz="2400" b="1" dirty="0">
                <a:solidFill>
                  <a:schemeClr val="hlink"/>
                </a:solidFill>
              </a:rPr>
              <a:t>     </a:t>
            </a:r>
            <a:r>
              <a:rPr lang="en-US" altLang="en-US" sz="2400" b="1" dirty="0">
                <a:solidFill>
                  <a:srgbClr val="FF0000"/>
                </a:solidFill>
              </a:rPr>
              <a:t>$37,800                        $36,000                        $35,000</a:t>
            </a:r>
            <a:r>
              <a:rPr lang="en-US" altLang="en-US" sz="2400" b="1" dirty="0">
                <a:solidFill>
                  <a:schemeClr val="hlink"/>
                </a:solidFill>
              </a:rPr>
              <a:t>   </a:t>
            </a:r>
          </a:p>
        </p:txBody>
      </p:sp>
      <p:sp>
        <p:nvSpPr>
          <p:cNvPr id="22532" name="Arc 8"/>
          <p:cNvSpPr>
            <a:spLocks/>
          </p:cNvSpPr>
          <p:nvPr/>
        </p:nvSpPr>
        <p:spPr bwMode="auto">
          <a:xfrm rot="-5400000">
            <a:off x="5219700" y="1943100"/>
            <a:ext cx="1828800" cy="1143000"/>
          </a:xfrm>
          <a:custGeom>
            <a:avLst/>
            <a:gdLst>
              <a:gd name="T0" fmla="*/ 2147483647 w 23261"/>
              <a:gd name="T1" fmla="*/ 2147483647 h 23724"/>
              <a:gd name="T2" fmla="*/ 2147483647 w 23261"/>
              <a:gd name="T3" fmla="*/ 2147483647 h 23724"/>
              <a:gd name="T4" fmla="*/ 2147483647 w 23261"/>
              <a:gd name="T5" fmla="*/ 2147483647 h 23724"/>
              <a:gd name="T6" fmla="*/ 0 60000 65536"/>
              <a:gd name="T7" fmla="*/ 0 60000 65536"/>
              <a:gd name="T8" fmla="*/ 0 60000 65536"/>
              <a:gd name="T9" fmla="*/ 0 w 23261"/>
              <a:gd name="T10" fmla="*/ 0 h 23724"/>
              <a:gd name="T11" fmla="*/ 23261 w 23261"/>
              <a:gd name="T12" fmla="*/ 23724 h 23724"/>
            </a:gdLst>
            <a:ahLst/>
            <a:cxnLst>
              <a:cxn ang="T6">
                <a:pos x="T0" y="T1"/>
              </a:cxn>
              <a:cxn ang="T7">
                <a:pos x="T2" y="T3"/>
              </a:cxn>
              <a:cxn ang="T8">
                <a:pos x="T4" y="T5"/>
              </a:cxn>
            </a:cxnLst>
            <a:rect l="T9" t="T10" r="T11" b="T12"/>
            <a:pathLst>
              <a:path w="23261" h="23724" fill="none" extrusionOk="0">
                <a:moveTo>
                  <a:pt x="104" y="23724"/>
                </a:moveTo>
                <a:cubicBezTo>
                  <a:pt x="34" y="23018"/>
                  <a:pt x="0" y="22309"/>
                  <a:pt x="0" y="21600"/>
                </a:cubicBezTo>
                <a:cubicBezTo>
                  <a:pt x="0" y="9670"/>
                  <a:pt x="9670" y="0"/>
                  <a:pt x="21600" y="0"/>
                </a:cubicBezTo>
                <a:cubicBezTo>
                  <a:pt x="22154" y="-1"/>
                  <a:pt x="22708" y="21"/>
                  <a:pt x="23261" y="63"/>
                </a:cubicBezTo>
              </a:path>
              <a:path w="23261" h="23724" stroke="0" extrusionOk="0">
                <a:moveTo>
                  <a:pt x="104" y="23724"/>
                </a:moveTo>
                <a:cubicBezTo>
                  <a:pt x="34" y="23018"/>
                  <a:pt x="0" y="22309"/>
                  <a:pt x="0" y="21600"/>
                </a:cubicBezTo>
                <a:cubicBezTo>
                  <a:pt x="0" y="9670"/>
                  <a:pt x="9670" y="0"/>
                  <a:pt x="21600" y="0"/>
                </a:cubicBezTo>
                <a:cubicBezTo>
                  <a:pt x="22154" y="-1"/>
                  <a:pt x="22708" y="21"/>
                  <a:pt x="23261" y="63"/>
                </a:cubicBezTo>
                <a:lnTo>
                  <a:pt x="21600" y="21600"/>
                </a:lnTo>
                <a:lnTo>
                  <a:pt x="104" y="23724"/>
                </a:lnTo>
                <a:close/>
              </a:path>
            </a:pathLst>
          </a:custGeom>
          <a:noFill/>
          <a:ln w="25400" cap="rnd">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
        <p:nvSpPr>
          <p:cNvPr id="22533" name="Rectangle 9"/>
          <p:cNvSpPr>
            <a:spLocks noChangeArrowheads="1"/>
          </p:cNvSpPr>
          <p:nvPr/>
        </p:nvSpPr>
        <p:spPr bwMode="auto">
          <a:xfrm>
            <a:off x="914400" y="1143000"/>
            <a:ext cx="6675438" cy="457200"/>
          </a:xfrm>
          <a:prstGeom prst="rect">
            <a:avLst/>
          </a:prstGeom>
          <a:solidFill>
            <a:schemeClr val="bg1">
              <a:lumMod val="95000"/>
            </a:schemeClr>
          </a:solidFill>
          <a:ln w="25400">
            <a:solidFill>
              <a:srgbClr val="FF0000"/>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SQ = 3,500 units × 0.5 lb. per unit = 1,750 lbs.</a:t>
            </a:r>
          </a:p>
        </p:txBody>
      </p:sp>
      <p:sp>
        <p:nvSpPr>
          <p:cNvPr id="22534" name="Freeform 10"/>
          <p:cNvSpPr>
            <a:spLocks/>
          </p:cNvSpPr>
          <p:nvPr/>
        </p:nvSpPr>
        <p:spPr bwMode="auto">
          <a:xfrm>
            <a:off x="609600" y="4876800"/>
            <a:ext cx="3143250" cy="619125"/>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535" name="Rectangle 11"/>
          <p:cNvSpPr>
            <a:spLocks noChangeArrowheads="1"/>
          </p:cNvSpPr>
          <p:nvPr/>
        </p:nvSpPr>
        <p:spPr bwMode="auto">
          <a:xfrm>
            <a:off x="228600" y="5486400"/>
            <a:ext cx="38957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a:solidFill>
                  <a:srgbClr val="0000FF"/>
                </a:solidFill>
              </a:rPr>
              <a:t>Price Variance</a:t>
            </a:r>
            <a:br>
              <a:rPr lang="en-US" altLang="en-US" sz="2000" b="1" dirty="0">
                <a:solidFill>
                  <a:srgbClr val="0000FF"/>
                </a:solidFill>
              </a:rPr>
            </a:br>
            <a:r>
              <a:rPr lang="en-US" altLang="en-US" sz="2000" b="1" dirty="0">
                <a:solidFill>
                  <a:srgbClr val="0000FF"/>
                </a:solidFill>
              </a:rPr>
              <a:t>$1,800 </a:t>
            </a:r>
            <a:r>
              <a:rPr lang="en-US" altLang="en-US" sz="2000" b="1" u="sng" dirty="0">
                <a:solidFill>
                  <a:srgbClr val="0000FF"/>
                </a:solidFill>
              </a:rPr>
              <a:t>Unfavorable</a:t>
            </a:r>
          </a:p>
        </p:txBody>
      </p:sp>
      <p:sp>
        <p:nvSpPr>
          <p:cNvPr id="22536" name="Rectangle 12"/>
          <p:cNvSpPr>
            <a:spLocks noChangeArrowheads="1"/>
          </p:cNvSpPr>
          <p:nvPr/>
        </p:nvSpPr>
        <p:spPr bwMode="auto">
          <a:xfrm>
            <a:off x="4495800" y="5486400"/>
            <a:ext cx="38957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a:solidFill>
                  <a:srgbClr val="0000FF"/>
                </a:solidFill>
              </a:rPr>
              <a:t>Quantity Variance</a:t>
            </a:r>
            <a:br>
              <a:rPr lang="en-US" altLang="en-US" sz="2000" b="1" dirty="0">
                <a:solidFill>
                  <a:srgbClr val="0000FF"/>
                </a:solidFill>
              </a:rPr>
            </a:br>
            <a:r>
              <a:rPr lang="en-US" altLang="en-US" sz="2000" b="1" dirty="0">
                <a:solidFill>
                  <a:srgbClr val="0000FF"/>
                </a:solidFill>
              </a:rPr>
              <a:t>$1,000 </a:t>
            </a:r>
            <a:r>
              <a:rPr lang="en-US" altLang="en-US" sz="2000" b="1" u="sng" dirty="0">
                <a:solidFill>
                  <a:srgbClr val="0000FF"/>
                </a:solidFill>
              </a:rPr>
              <a:t>Unfavorable</a:t>
            </a:r>
          </a:p>
        </p:txBody>
      </p:sp>
      <p:sp>
        <p:nvSpPr>
          <p:cNvPr id="22537" name="Freeform 13"/>
          <p:cNvSpPr>
            <a:spLocks/>
          </p:cNvSpPr>
          <p:nvPr/>
        </p:nvSpPr>
        <p:spPr bwMode="auto">
          <a:xfrm>
            <a:off x="4724400" y="4876800"/>
            <a:ext cx="3143250" cy="619125"/>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538" name="Rectangle 19"/>
          <p:cNvSpPr>
            <a:spLocks noGrp="1" noChangeArrowheads="1"/>
          </p:cNvSpPr>
          <p:nvPr>
            <p:ph type="title"/>
          </p:nvPr>
        </p:nvSpPr>
        <p:spPr>
          <a:xfrm>
            <a:off x="293688" y="274638"/>
            <a:ext cx="8534400" cy="1143000"/>
          </a:xfrm>
        </p:spPr>
        <p:txBody>
          <a:bodyPr/>
          <a:lstStyle/>
          <a:p>
            <a:r>
              <a:rPr lang="en-US" altLang="en-US" b="1" dirty="0" smtClean="0"/>
              <a:t>Materials Cost Variances</a:t>
            </a:r>
          </a:p>
        </p:txBody>
      </p:sp>
      <p:sp>
        <p:nvSpPr>
          <p:cNvPr id="13" name="Slide Number Placeholder 12"/>
          <p:cNvSpPr>
            <a:spLocks noGrp="1"/>
          </p:cNvSpPr>
          <p:nvPr>
            <p:ph type="sldNum" sz="quarter" idx="12"/>
          </p:nvPr>
        </p:nvSpPr>
        <p:spPr>
          <a:xfrm>
            <a:off x="6705600" y="6492875"/>
            <a:ext cx="2133600" cy="365125"/>
          </a:xfrm>
        </p:spPr>
        <p:txBody>
          <a:bodyPr/>
          <a:lstStyle/>
          <a:p>
            <a:pPr>
              <a:defRPr/>
            </a:pPr>
            <a:fld id="{7A35BE7D-BC0E-4A27-80F5-45B3F1AFEC7B}" type="slidenum">
              <a:rPr lang="en-US" smtClean="0"/>
              <a:pPr>
                <a:defRPr/>
              </a:pPr>
              <a:t>27</a:t>
            </a:fld>
            <a:endParaRPr lang="en-US" dirty="0"/>
          </a:p>
        </p:txBody>
      </p:sp>
      <p:grpSp>
        <p:nvGrpSpPr>
          <p:cNvPr id="15" name="Group 14"/>
          <p:cNvGrpSpPr/>
          <p:nvPr/>
        </p:nvGrpSpPr>
        <p:grpSpPr>
          <a:xfrm>
            <a:off x="304800" y="1752600"/>
            <a:ext cx="2209803" cy="685800"/>
            <a:chOff x="228600" y="1295400"/>
            <a:chExt cx="2209803" cy="685800"/>
          </a:xfrm>
        </p:grpSpPr>
        <p:sp>
          <p:nvSpPr>
            <p:cNvPr id="16" name="Right Brace 15"/>
            <p:cNvSpPr/>
            <p:nvPr/>
          </p:nvSpPr>
          <p:spPr>
            <a:xfrm rot="16200000">
              <a:off x="1181103" y="723900"/>
              <a:ext cx="304799" cy="2209801"/>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228600" y="1295400"/>
              <a:ext cx="2209800" cy="461665"/>
            </a:xfrm>
            <a:prstGeom prst="rect">
              <a:avLst/>
            </a:prstGeom>
            <a:solidFill>
              <a:schemeClr val="bg1">
                <a:lumMod val="85000"/>
              </a:schemeClr>
            </a:solidFill>
          </p:spPr>
          <p:txBody>
            <a:bodyPr wrap="square" rtlCol="0">
              <a:spAutoFit/>
            </a:bodyPr>
            <a:lstStyle/>
            <a:p>
              <a:pPr algn="ctr"/>
              <a:r>
                <a:rPr lang="en-US" sz="2400" b="1" dirty="0" smtClean="0">
                  <a:solidFill>
                    <a:schemeClr val="accent1">
                      <a:lumMod val="50000"/>
                    </a:schemeClr>
                  </a:solidFill>
                </a:rPr>
                <a:t>Actual Cost</a:t>
              </a:r>
              <a:endParaRPr lang="en-US" sz="2400" b="1" dirty="0">
                <a:solidFill>
                  <a:schemeClr val="accent1">
                    <a:lumMod val="50000"/>
                  </a:schemeClr>
                </a:solidFill>
              </a:endParaRPr>
            </a:p>
          </p:txBody>
        </p:sp>
      </p:grpSp>
      <p:grpSp>
        <p:nvGrpSpPr>
          <p:cNvPr id="18" name="Group 17"/>
          <p:cNvGrpSpPr/>
          <p:nvPr/>
        </p:nvGrpSpPr>
        <p:grpSpPr>
          <a:xfrm>
            <a:off x="6172200" y="1752600"/>
            <a:ext cx="2667000" cy="685799"/>
            <a:chOff x="228600" y="1295400"/>
            <a:chExt cx="2514599" cy="685799"/>
          </a:xfrm>
        </p:grpSpPr>
        <p:sp>
          <p:nvSpPr>
            <p:cNvPr id="19" name="Right Brace 18"/>
            <p:cNvSpPr/>
            <p:nvPr/>
          </p:nvSpPr>
          <p:spPr>
            <a:xfrm rot="16200000">
              <a:off x="1371600" y="609601"/>
              <a:ext cx="228599" cy="2514598"/>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228600" y="1295400"/>
              <a:ext cx="2438400" cy="461665"/>
            </a:xfrm>
            <a:prstGeom prst="rect">
              <a:avLst/>
            </a:prstGeom>
            <a:solidFill>
              <a:schemeClr val="bg1">
                <a:lumMod val="85000"/>
              </a:schemeClr>
            </a:solidFill>
          </p:spPr>
          <p:txBody>
            <a:bodyPr wrap="square" rtlCol="0">
              <a:spAutoFit/>
            </a:bodyPr>
            <a:lstStyle/>
            <a:p>
              <a:pPr algn="ctr"/>
              <a:r>
                <a:rPr lang="en-US" sz="2400" b="1" dirty="0" smtClean="0">
                  <a:solidFill>
                    <a:schemeClr val="accent1">
                      <a:lumMod val="50000"/>
                    </a:schemeClr>
                  </a:solidFill>
                </a:rPr>
                <a:t>Standard Cost</a:t>
              </a:r>
              <a:endParaRPr lang="en-US" sz="2400" b="1" dirty="0">
                <a:solidFill>
                  <a:schemeClr val="accent1">
                    <a:lumMod val="50000"/>
                  </a:schemeClr>
                </a:solidFill>
              </a:endParaRPr>
            </a:p>
          </p:txBody>
        </p:sp>
      </p:grpSp>
      <p:sp>
        <p:nvSpPr>
          <p:cNvPr id="21" name="Freeform 10"/>
          <p:cNvSpPr>
            <a:spLocks/>
          </p:cNvSpPr>
          <p:nvPr/>
        </p:nvSpPr>
        <p:spPr bwMode="auto">
          <a:xfrm>
            <a:off x="3429000" y="6096001"/>
            <a:ext cx="1828800" cy="152400"/>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 name="TextBox 21"/>
          <p:cNvSpPr txBox="1"/>
          <p:nvPr/>
        </p:nvSpPr>
        <p:spPr>
          <a:xfrm>
            <a:off x="2057400" y="6248400"/>
            <a:ext cx="4953000" cy="369332"/>
          </a:xfrm>
          <a:prstGeom prst="rect">
            <a:avLst/>
          </a:prstGeom>
          <a:noFill/>
        </p:spPr>
        <p:txBody>
          <a:bodyPr wrap="square" rtlCol="0">
            <a:spAutoFit/>
          </a:bodyPr>
          <a:lstStyle/>
          <a:p>
            <a:pPr algn="ctr"/>
            <a:r>
              <a:rPr lang="en-US" b="1" dirty="0" smtClean="0"/>
              <a:t>$2,800 Total  Direct Materials Variance (U)</a:t>
            </a:r>
            <a:endParaRPr lang="en-US" b="1" dirty="0"/>
          </a:p>
        </p:txBody>
      </p:sp>
      <p:sp>
        <p:nvSpPr>
          <p:cNvPr id="24" name="TextBox 23"/>
          <p:cNvSpPr txBox="1"/>
          <p:nvPr/>
        </p:nvSpPr>
        <p:spPr>
          <a:xfrm>
            <a:off x="4038600" y="5486400"/>
            <a:ext cx="609600" cy="584775"/>
          </a:xfrm>
          <a:prstGeom prst="rect">
            <a:avLst/>
          </a:prstGeom>
          <a:noFill/>
        </p:spPr>
        <p:txBody>
          <a:bodyPr wrap="square" rtlCol="0">
            <a:spAutoFit/>
          </a:bodyPr>
          <a:lstStyle/>
          <a:p>
            <a:r>
              <a:rPr lang="en-US" sz="3200" b="1" dirty="0" smtClean="0"/>
              <a:t>+</a:t>
            </a:r>
            <a:endParaRPr lang="en-US" sz="3200" b="1" dirty="0"/>
          </a:p>
        </p:txBody>
      </p:sp>
      <p:sp>
        <p:nvSpPr>
          <p:cNvPr id="23" name="Rounded Rectangle 22"/>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1000"/>
                                        <p:tgtEl>
                                          <p:spTgt spid="22534"/>
                                        </p:tgtEl>
                                      </p:cBhvr>
                                    </p:animEffect>
                                    <p:anim calcmode="lin" valueType="num">
                                      <p:cBhvr>
                                        <p:cTn id="8" dur="1000" fill="hold"/>
                                        <p:tgtEl>
                                          <p:spTgt spid="22534"/>
                                        </p:tgtEl>
                                        <p:attrNameLst>
                                          <p:attrName>ppt_x</p:attrName>
                                        </p:attrNameLst>
                                      </p:cBhvr>
                                      <p:tavLst>
                                        <p:tav tm="0">
                                          <p:val>
                                            <p:strVal val="#ppt_x"/>
                                          </p:val>
                                        </p:tav>
                                        <p:tav tm="100000">
                                          <p:val>
                                            <p:strVal val="#ppt_x"/>
                                          </p:val>
                                        </p:tav>
                                      </p:tavLst>
                                    </p:anim>
                                    <p:anim calcmode="lin" valueType="num">
                                      <p:cBhvr>
                                        <p:cTn id="9" dur="1000" fill="hold"/>
                                        <p:tgtEl>
                                          <p:spTgt spid="225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fade">
                                      <p:cBhvr>
                                        <p:cTn id="13" dur="1000"/>
                                        <p:tgtEl>
                                          <p:spTgt spid="22535"/>
                                        </p:tgtEl>
                                      </p:cBhvr>
                                    </p:animEffect>
                                    <p:anim calcmode="lin" valueType="num">
                                      <p:cBhvr>
                                        <p:cTn id="14" dur="1000" fill="hold"/>
                                        <p:tgtEl>
                                          <p:spTgt spid="22535"/>
                                        </p:tgtEl>
                                        <p:attrNameLst>
                                          <p:attrName>ppt_x</p:attrName>
                                        </p:attrNameLst>
                                      </p:cBhvr>
                                      <p:tavLst>
                                        <p:tav tm="0">
                                          <p:val>
                                            <p:strVal val="#ppt_x"/>
                                          </p:val>
                                        </p:tav>
                                        <p:tav tm="100000">
                                          <p:val>
                                            <p:strVal val="#ppt_x"/>
                                          </p:val>
                                        </p:tav>
                                      </p:tavLst>
                                    </p:anim>
                                    <p:anim calcmode="lin" valueType="num">
                                      <p:cBhvr>
                                        <p:cTn id="15" dur="1000" fill="hold"/>
                                        <p:tgtEl>
                                          <p:spTgt spid="225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1500"/>
                                  </p:stCondLst>
                                  <p:childTnLst>
                                    <p:set>
                                      <p:cBhvr>
                                        <p:cTn id="18" dur="1" fill="hold">
                                          <p:stCondLst>
                                            <p:cond delay="0"/>
                                          </p:stCondLst>
                                        </p:cTn>
                                        <p:tgtEl>
                                          <p:spTgt spid="22537"/>
                                        </p:tgtEl>
                                        <p:attrNameLst>
                                          <p:attrName>style.visibility</p:attrName>
                                        </p:attrNameLst>
                                      </p:cBhvr>
                                      <p:to>
                                        <p:strVal val="visible"/>
                                      </p:to>
                                    </p:set>
                                    <p:animEffect transition="in" filter="fade">
                                      <p:cBhvr>
                                        <p:cTn id="19" dur="1000"/>
                                        <p:tgtEl>
                                          <p:spTgt spid="22537"/>
                                        </p:tgtEl>
                                      </p:cBhvr>
                                    </p:animEffect>
                                    <p:anim calcmode="lin" valueType="num">
                                      <p:cBhvr>
                                        <p:cTn id="20" dur="1000" fill="hold"/>
                                        <p:tgtEl>
                                          <p:spTgt spid="22537"/>
                                        </p:tgtEl>
                                        <p:attrNameLst>
                                          <p:attrName>ppt_x</p:attrName>
                                        </p:attrNameLst>
                                      </p:cBhvr>
                                      <p:tavLst>
                                        <p:tav tm="0">
                                          <p:val>
                                            <p:strVal val="#ppt_x"/>
                                          </p:val>
                                        </p:tav>
                                        <p:tav tm="100000">
                                          <p:val>
                                            <p:strVal val="#ppt_x"/>
                                          </p:val>
                                        </p:tav>
                                      </p:tavLst>
                                    </p:anim>
                                    <p:anim calcmode="lin" valueType="num">
                                      <p:cBhvr>
                                        <p:cTn id="21" dur="1000" fill="hold"/>
                                        <p:tgtEl>
                                          <p:spTgt spid="22537"/>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0"/>
                                  </p:stCondLst>
                                  <p:childTnLst>
                                    <p:set>
                                      <p:cBhvr>
                                        <p:cTn id="24" dur="1" fill="hold">
                                          <p:stCondLst>
                                            <p:cond delay="0"/>
                                          </p:stCondLst>
                                        </p:cTn>
                                        <p:tgtEl>
                                          <p:spTgt spid="22536"/>
                                        </p:tgtEl>
                                        <p:attrNameLst>
                                          <p:attrName>style.visibility</p:attrName>
                                        </p:attrNameLst>
                                      </p:cBhvr>
                                      <p:to>
                                        <p:strVal val="visible"/>
                                      </p:to>
                                    </p:set>
                                    <p:animEffect transition="in" filter="fade">
                                      <p:cBhvr>
                                        <p:cTn id="25" dur="1000"/>
                                        <p:tgtEl>
                                          <p:spTgt spid="22536"/>
                                        </p:tgtEl>
                                      </p:cBhvr>
                                    </p:animEffect>
                                    <p:anim calcmode="lin" valueType="num">
                                      <p:cBhvr>
                                        <p:cTn id="26" dur="1000" fill="hold"/>
                                        <p:tgtEl>
                                          <p:spTgt spid="22536"/>
                                        </p:tgtEl>
                                        <p:attrNameLst>
                                          <p:attrName>ppt_x</p:attrName>
                                        </p:attrNameLst>
                                      </p:cBhvr>
                                      <p:tavLst>
                                        <p:tav tm="0">
                                          <p:val>
                                            <p:strVal val="#ppt_x"/>
                                          </p:val>
                                        </p:tav>
                                        <p:tav tm="100000">
                                          <p:val>
                                            <p:strVal val="#ppt_x"/>
                                          </p:val>
                                        </p:tav>
                                      </p:tavLst>
                                    </p:anim>
                                    <p:anim calcmode="lin" valueType="num">
                                      <p:cBhvr>
                                        <p:cTn id="27"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p:bldP spid="22536" grpId="0"/>
      <p:bldP spid="22537" grpId="0" animBg="1"/>
      <p:bldP spid="21" grpId="0" animBg="1"/>
      <p:bldP spid="22"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304800" y="2362200"/>
            <a:ext cx="3886200" cy="3006725"/>
          </a:xfrm>
          <a:custGeom>
            <a:avLst/>
            <a:gdLst>
              <a:gd name="T0" fmla="*/ 2147483647 w 2751"/>
              <a:gd name="T1" fmla="*/ 0 h 1894"/>
              <a:gd name="T2" fmla="*/ 2147483647 w 2751"/>
              <a:gd name="T3" fmla="*/ 2147483647 h 1894"/>
              <a:gd name="T4" fmla="*/ 2147483647 w 2751"/>
              <a:gd name="T5" fmla="*/ 2147483647 h 1894"/>
              <a:gd name="T6" fmla="*/ 2147483647 w 2751"/>
              <a:gd name="T7" fmla="*/ 2147483647 h 1894"/>
              <a:gd name="T8" fmla="*/ 2147483647 w 2751"/>
              <a:gd name="T9" fmla="*/ 2147483647 h 1894"/>
              <a:gd name="T10" fmla="*/ 2147483647 w 2751"/>
              <a:gd name="T11" fmla="*/ 2147483647 h 1894"/>
              <a:gd name="T12" fmla="*/ 2147483647 w 2751"/>
              <a:gd name="T13" fmla="*/ 2147483647 h 1894"/>
              <a:gd name="T14" fmla="*/ 2147483647 w 2751"/>
              <a:gd name="T15" fmla="*/ 2147483647 h 1894"/>
              <a:gd name="T16" fmla="*/ 2147483647 w 2751"/>
              <a:gd name="T17" fmla="*/ 2147483647 h 1894"/>
              <a:gd name="T18" fmla="*/ 2147483647 w 2751"/>
              <a:gd name="T19" fmla="*/ 2147483647 h 1894"/>
              <a:gd name="T20" fmla="*/ 2147483647 w 2751"/>
              <a:gd name="T21" fmla="*/ 2147483647 h 1894"/>
              <a:gd name="T22" fmla="*/ 2147483647 w 2751"/>
              <a:gd name="T23" fmla="*/ 2147483647 h 1894"/>
              <a:gd name="T24" fmla="*/ 2147483647 w 2751"/>
              <a:gd name="T25" fmla="*/ 2147483647 h 1894"/>
              <a:gd name="T26" fmla="*/ 2147483647 w 2751"/>
              <a:gd name="T27" fmla="*/ 2147483647 h 1894"/>
              <a:gd name="T28" fmla="*/ 2147483647 w 2751"/>
              <a:gd name="T29" fmla="*/ 2147483647 h 1894"/>
              <a:gd name="T30" fmla="*/ 2147483647 w 2751"/>
              <a:gd name="T31" fmla="*/ 2147483647 h 1894"/>
              <a:gd name="T32" fmla="*/ 2147483647 w 2751"/>
              <a:gd name="T33" fmla="*/ 2147483647 h 1894"/>
              <a:gd name="T34" fmla="*/ 2147483647 w 2751"/>
              <a:gd name="T35" fmla="*/ 2147483647 h 1894"/>
              <a:gd name="T36" fmla="*/ 2147483647 w 2751"/>
              <a:gd name="T37" fmla="*/ 2147483647 h 1894"/>
              <a:gd name="T38" fmla="*/ 2147483647 w 2751"/>
              <a:gd name="T39" fmla="*/ 2147483647 h 1894"/>
              <a:gd name="T40" fmla="*/ 2147483647 w 2751"/>
              <a:gd name="T41" fmla="*/ 2147483647 h 1894"/>
              <a:gd name="T42" fmla="*/ 2147483647 w 2751"/>
              <a:gd name="T43" fmla="*/ 2147483647 h 1894"/>
              <a:gd name="T44" fmla="*/ 2147483647 w 2751"/>
              <a:gd name="T45" fmla="*/ 2147483647 h 1894"/>
              <a:gd name="T46" fmla="*/ 2147483647 w 2751"/>
              <a:gd name="T47" fmla="*/ 2147483647 h 1894"/>
              <a:gd name="T48" fmla="*/ 2147483647 w 2751"/>
              <a:gd name="T49" fmla="*/ 2147483647 h 1894"/>
              <a:gd name="T50" fmla="*/ 2147483647 w 2751"/>
              <a:gd name="T51" fmla="*/ 2147483647 h 1894"/>
              <a:gd name="T52" fmla="*/ 2147483647 w 2751"/>
              <a:gd name="T53" fmla="*/ 2147483647 h 1894"/>
              <a:gd name="T54" fmla="*/ 2147483647 w 2751"/>
              <a:gd name="T55" fmla="*/ 2147483647 h 1894"/>
              <a:gd name="T56" fmla="*/ 2147483647 w 2751"/>
              <a:gd name="T57" fmla="*/ 2147483647 h 1894"/>
              <a:gd name="T58" fmla="*/ 2147483647 w 2751"/>
              <a:gd name="T59" fmla="*/ 2147483647 h 1894"/>
              <a:gd name="T60" fmla="*/ 2147483647 w 2751"/>
              <a:gd name="T61" fmla="*/ 2147483647 h 1894"/>
              <a:gd name="T62" fmla="*/ 2147483647 w 2751"/>
              <a:gd name="T63" fmla="*/ 2147483647 h 1894"/>
              <a:gd name="T64" fmla="*/ 2147483647 w 2751"/>
              <a:gd name="T65" fmla="*/ 2147483647 h 1894"/>
              <a:gd name="T66" fmla="*/ 2147483647 w 2751"/>
              <a:gd name="T67" fmla="*/ 2147483647 h 1894"/>
              <a:gd name="T68" fmla="*/ 2147483647 w 2751"/>
              <a:gd name="T69" fmla="*/ 2147483647 h 1894"/>
              <a:gd name="T70" fmla="*/ 2147483647 w 2751"/>
              <a:gd name="T71" fmla="*/ 2147483647 h 1894"/>
              <a:gd name="T72" fmla="*/ 2147483647 w 2751"/>
              <a:gd name="T73" fmla="*/ 2147483647 h 1894"/>
              <a:gd name="T74" fmla="*/ 2147483647 w 2751"/>
              <a:gd name="T75" fmla="*/ 2147483647 h 1894"/>
              <a:gd name="T76" fmla="*/ 2147483647 w 2751"/>
              <a:gd name="T77" fmla="*/ 2147483647 h 1894"/>
              <a:gd name="T78" fmla="*/ 2147483647 w 2751"/>
              <a:gd name="T79" fmla="*/ 2147483647 h 1894"/>
              <a:gd name="T80" fmla="*/ 2147483647 w 2751"/>
              <a:gd name="T81" fmla="*/ 2147483647 h 1894"/>
              <a:gd name="T82" fmla="*/ 2147483647 w 2751"/>
              <a:gd name="T83" fmla="*/ 2147483647 h 1894"/>
              <a:gd name="T84" fmla="*/ 2147483647 w 2751"/>
              <a:gd name="T85" fmla="*/ 2147483647 h 1894"/>
              <a:gd name="T86" fmla="*/ 2147483647 w 2751"/>
              <a:gd name="T87" fmla="*/ 2147483647 h 1894"/>
              <a:gd name="T88" fmla="*/ 2147483647 w 2751"/>
              <a:gd name="T89" fmla="*/ 2147483647 h 1894"/>
              <a:gd name="T90" fmla="*/ 2147483647 w 2751"/>
              <a:gd name="T91" fmla="*/ 2147483647 h 1894"/>
              <a:gd name="T92" fmla="*/ 2147483647 w 2751"/>
              <a:gd name="T93" fmla="*/ 2147483647 h 1894"/>
              <a:gd name="T94" fmla="*/ 2147483647 w 2751"/>
              <a:gd name="T95" fmla="*/ 2147483647 h 1894"/>
              <a:gd name="T96" fmla="*/ 2147483647 w 2751"/>
              <a:gd name="T97" fmla="*/ 2147483647 h 1894"/>
              <a:gd name="T98" fmla="*/ 0 w 2751"/>
              <a:gd name="T99" fmla="*/ 2147483647 h 1894"/>
              <a:gd name="T100" fmla="*/ 0 w 2751"/>
              <a:gd name="T101" fmla="*/ 2147483647 h 1894"/>
              <a:gd name="T102" fmla="*/ 2147483647 w 2751"/>
              <a:gd name="T103" fmla="*/ 2147483647 h 1894"/>
              <a:gd name="T104" fmla="*/ 2147483647 w 2751"/>
              <a:gd name="T105" fmla="*/ 2147483647 h 1894"/>
              <a:gd name="T106" fmla="*/ 2147483647 w 2751"/>
              <a:gd name="T107" fmla="*/ 2147483647 h 1894"/>
              <a:gd name="T108" fmla="*/ 2147483647 w 2751"/>
              <a:gd name="T109" fmla="*/ 2147483647 h 1894"/>
              <a:gd name="T110" fmla="*/ 2147483647 w 2751"/>
              <a:gd name="T111" fmla="*/ 2147483647 h 1894"/>
              <a:gd name="T112" fmla="*/ 2147483647 w 2751"/>
              <a:gd name="T113" fmla="*/ 2147483647 h 1894"/>
              <a:gd name="T114" fmla="*/ 2147483647 w 2751"/>
              <a:gd name="T115" fmla="*/ 2147483647 h 1894"/>
              <a:gd name="T116" fmla="*/ 2147483647 w 2751"/>
              <a:gd name="T117" fmla="*/ 0 h 1894"/>
              <a:gd name="T118" fmla="*/ 2147483647 w 2751"/>
              <a:gd name="T119" fmla="*/ 0 h 1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1"/>
              <a:gd name="T181" fmla="*/ 0 h 1894"/>
              <a:gd name="T182" fmla="*/ 2751 w 2751"/>
              <a:gd name="T183" fmla="*/ 1894 h 1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1" h="1894">
                <a:moveTo>
                  <a:pt x="2567" y="0"/>
                </a:moveTo>
                <a:lnTo>
                  <a:pt x="2597" y="8"/>
                </a:lnTo>
                <a:lnTo>
                  <a:pt x="2632" y="23"/>
                </a:lnTo>
                <a:lnTo>
                  <a:pt x="2663" y="42"/>
                </a:lnTo>
                <a:lnTo>
                  <a:pt x="2687" y="66"/>
                </a:lnTo>
                <a:lnTo>
                  <a:pt x="2709" y="93"/>
                </a:lnTo>
                <a:lnTo>
                  <a:pt x="2728" y="125"/>
                </a:lnTo>
                <a:lnTo>
                  <a:pt x="2742" y="159"/>
                </a:lnTo>
                <a:lnTo>
                  <a:pt x="2750" y="194"/>
                </a:lnTo>
                <a:lnTo>
                  <a:pt x="2750" y="1314"/>
                </a:lnTo>
                <a:lnTo>
                  <a:pt x="2740" y="1361"/>
                </a:lnTo>
                <a:lnTo>
                  <a:pt x="2726" y="1422"/>
                </a:lnTo>
                <a:lnTo>
                  <a:pt x="2705" y="1481"/>
                </a:lnTo>
                <a:lnTo>
                  <a:pt x="2679" y="1536"/>
                </a:lnTo>
                <a:lnTo>
                  <a:pt x="2650" y="1591"/>
                </a:lnTo>
                <a:lnTo>
                  <a:pt x="2616" y="1642"/>
                </a:lnTo>
                <a:lnTo>
                  <a:pt x="2575" y="1688"/>
                </a:lnTo>
                <a:lnTo>
                  <a:pt x="2532" y="1735"/>
                </a:lnTo>
                <a:lnTo>
                  <a:pt x="2485" y="1771"/>
                </a:lnTo>
                <a:lnTo>
                  <a:pt x="2436" y="1804"/>
                </a:lnTo>
                <a:lnTo>
                  <a:pt x="2384" y="1836"/>
                </a:lnTo>
                <a:lnTo>
                  <a:pt x="2326" y="1859"/>
                </a:lnTo>
                <a:lnTo>
                  <a:pt x="2271" y="1879"/>
                </a:lnTo>
                <a:lnTo>
                  <a:pt x="2212" y="1893"/>
                </a:lnTo>
                <a:lnTo>
                  <a:pt x="2243" y="1885"/>
                </a:lnTo>
                <a:lnTo>
                  <a:pt x="2274" y="1872"/>
                </a:lnTo>
                <a:lnTo>
                  <a:pt x="2302" y="1853"/>
                </a:lnTo>
                <a:lnTo>
                  <a:pt x="2325" y="1832"/>
                </a:lnTo>
                <a:lnTo>
                  <a:pt x="2343" y="1804"/>
                </a:lnTo>
                <a:lnTo>
                  <a:pt x="2361" y="1777"/>
                </a:lnTo>
                <a:lnTo>
                  <a:pt x="2371" y="1745"/>
                </a:lnTo>
                <a:lnTo>
                  <a:pt x="2373" y="1711"/>
                </a:lnTo>
                <a:lnTo>
                  <a:pt x="2373" y="1677"/>
                </a:lnTo>
                <a:lnTo>
                  <a:pt x="2369" y="1644"/>
                </a:lnTo>
                <a:lnTo>
                  <a:pt x="2357" y="1617"/>
                </a:lnTo>
                <a:lnTo>
                  <a:pt x="2341" y="1585"/>
                </a:lnTo>
                <a:lnTo>
                  <a:pt x="2318" y="1559"/>
                </a:lnTo>
                <a:lnTo>
                  <a:pt x="2294" y="1540"/>
                </a:lnTo>
                <a:lnTo>
                  <a:pt x="2267" y="1523"/>
                </a:lnTo>
                <a:lnTo>
                  <a:pt x="2237" y="1513"/>
                </a:lnTo>
                <a:lnTo>
                  <a:pt x="2212" y="1506"/>
                </a:lnTo>
                <a:lnTo>
                  <a:pt x="181" y="1506"/>
                </a:lnTo>
                <a:lnTo>
                  <a:pt x="149" y="1500"/>
                </a:lnTo>
                <a:lnTo>
                  <a:pt x="118" y="1485"/>
                </a:lnTo>
                <a:lnTo>
                  <a:pt x="87" y="1466"/>
                </a:lnTo>
                <a:lnTo>
                  <a:pt x="61" y="1441"/>
                </a:lnTo>
                <a:lnTo>
                  <a:pt x="41" y="1413"/>
                </a:lnTo>
                <a:lnTo>
                  <a:pt x="20" y="1384"/>
                </a:lnTo>
                <a:lnTo>
                  <a:pt x="8" y="1350"/>
                </a:lnTo>
                <a:lnTo>
                  <a:pt x="0" y="1314"/>
                </a:lnTo>
                <a:lnTo>
                  <a:pt x="0" y="194"/>
                </a:lnTo>
                <a:lnTo>
                  <a:pt x="8" y="159"/>
                </a:lnTo>
                <a:lnTo>
                  <a:pt x="20" y="125"/>
                </a:lnTo>
                <a:lnTo>
                  <a:pt x="39" y="95"/>
                </a:lnTo>
                <a:lnTo>
                  <a:pt x="59" y="66"/>
                </a:lnTo>
                <a:lnTo>
                  <a:pt x="87" y="42"/>
                </a:lnTo>
                <a:lnTo>
                  <a:pt x="116" y="23"/>
                </a:lnTo>
                <a:lnTo>
                  <a:pt x="149" y="8"/>
                </a:lnTo>
                <a:lnTo>
                  <a:pt x="181" y="0"/>
                </a:lnTo>
                <a:lnTo>
                  <a:pt x="2567" y="0"/>
                </a:lnTo>
              </a:path>
            </a:pathLst>
          </a:custGeom>
          <a:solidFill>
            <a:srgbClr val="CCECFF"/>
          </a:solidFill>
          <a:ln w="12700" cap="rnd">
            <a:solidFill>
              <a:srgbClr val="000000"/>
            </a:solidFill>
            <a:round/>
            <a:headEnd/>
            <a:tailEnd/>
          </a:ln>
        </p:spPr>
        <p:txBody>
          <a:bodyPr lIns="0" tIns="0" rIns="0" bIns="0"/>
          <a:lstStyle/>
          <a:p>
            <a:endParaRPr lang="en-GB" dirty="0"/>
          </a:p>
        </p:txBody>
      </p:sp>
      <p:sp>
        <p:nvSpPr>
          <p:cNvPr id="23555" name="Rectangle 3"/>
          <p:cNvSpPr>
            <a:spLocks noChangeArrowheads="1"/>
          </p:cNvSpPr>
          <p:nvPr/>
        </p:nvSpPr>
        <p:spPr bwMode="auto">
          <a:xfrm>
            <a:off x="381000" y="2514600"/>
            <a:ext cx="3606758" cy="205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200" b="1" dirty="0">
                <a:solidFill>
                  <a:srgbClr val="414141"/>
                </a:solidFill>
              </a:rPr>
              <a:t>I am not responsible for</a:t>
            </a:r>
            <a:br>
              <a:rPr lang="en-US" altLang="en-US" sz="2200" b="1" dirty="0">
                <a:solidFill>
                  <a:srgbClr val="414141"/>
                </a:solidFill>
              </a:rPr>
            </a:br>
            <a:r>
              <a:rPr lang="en-US" altLang="en-US" sz="2200" b="1" dirty="0">
                <a:solidFill>
                  <a:srgbClr val="414141"/>
                </a:solidFill>
              </a:rPr>
              <a:t> this unfavorable material</a:t>
            </a:r>
            <a:br>
              <a:rPr lang="en-US" altLang="en-US" sz="2200" b="1" dirty="0">
                <a:solidFill>
                  <a:srgbClr val="414141"/>
                </a:solidFill>
              </a:rPr>
            </a:br>
            <a:r>
              <a:rPr lang="en-US" altLang="en-US" sz="2200" b="1" dirty="0">
                <a:solidFill>
                  <a:srgbClr val="414141"/>
                </a:solidFill>
              </a:rPr>
              <a:t>quantity variance.</a:t>
            </a:r>
          </a:p>
          <a:p>
            <a:pPr algn="ctr" eaLnBrk="1" hangingPunct="1">
              <a:lnSpc>
                <a:spcPct val="90000"/>
              </a:lnSpc>
              <a:spcBef>
                <a:spcPct val="40000"/>
              </a:spcBef>
            </a:pPr>
            <a:r>
              <a:rPr lang="en-US" altLang="en-US" sz="2200" b="1" dirty="0">
                <a:solidFill>
                  <a:srgbClr val="414141"/>
                </a:solidFill>
              </a:rPr>
              <a:t> You purchased cheap</a:t>
            </a:r>
            <a:br>
              <a:rPr lang="en-US" altLang="en-US" sz="2200" b="1" dirty="0">
                <a:solidFill>
                  <a:srgbClr val="414141"/>
                </a:solidFill>
              </a:rPr>
            </a:br>
            <a:r>
              <a:rPr lang="en-US" altLang="en-US" sz="2200" b="1" dirty="0">
                <a:solidFill>
                  <a:srgbClr val="414141"/>
                </a:solidFill>
              </a:rPr>
              <a:t>material, so my people</a:t>
            </a:r>
            <a:br>
              <a:rPr lang="en-US" altLang="en-US" sz="2200" b="1" dirty="0">
                <a:solidFill>
                  <a:srgbClr val="414141"/>
                </a:solidFill>
              </a:rPr>
            </a:br>
            <a:r>
              <a:rPr lang="en-US" altLang="en-US" sz="2200" b="1" dirty="0">
                <a:solidFill>
                  <a:srgbClr val="414141"/>
                </a:solidFill>
              </a:rPr>
              <a:t>had to use more of it.</a:t>
            </a:r>
          </a:p>
        </p:txBody>
      </p:sp>
      <p:grpSp>
        <p:nvGrpSpPr>
          <p:cNvPr id="2" name="Group 11"/>
          <p:cNvGrpSpPr>
            <a:grpSpLocks/>
          </p:cNvGrpSpPr>
          <p:nvPr/>
        </p:nvGrpSpPr>
        <p:grpSpPr bwMode="auto">
          <a:xfrm>
            <a:off x="4267200" y="2209800"/>
            <a:ext cx="4648200" cy="2971800"/>
            <a:chOff x="2640" y="1056"/>
            <a:chExt cx="3071" cy="2256"/>
          </a:xfrm>
        </p:grpSpPr>
        <p:sp>
          <p:nvSpPr>
            <p:cNvPr id="23561" name="Freeform 5"/>
            <p:cNvSpPr>
              <a:spLocks/>
            </p:cNvSpPr>
            <p:nvPr/>
          </p:nvSpPr>
          <p:spPr bwMode="auto">
            <a:xfrm>
              <a:off x="2640" y="1056"/>
              <a:ext cx="3071" cy="2256"/>
            </a:xfrm>
            <a:custGeom>
              <a:avLst/>
              <a:gdLst>
                <a:gd name="T0" fmla="*/ 3195 w 2751"/>
                <a:gd name="T1" fmla="*/ 0 h 2593"/>
                <a:gd name="T2" fmla="*/ 2691 w 2751"/>
                <a:gd name="T3" fmla="*/ 3 h 2593"/>
                <a:gd name="T4" fmla="*/ 2058 w 2751"/>
                <a:gd name="T5" fmla="*/ 3 h 2593"/>
                <a:gd name="T6" fmla="*/ 1532 w 2751"/>
                <a:gd name="T7" fmla="*/ 3 h 2593"/>
                <a:gd name="T8" fmla="*/ 1101 w 2751"/>
                <a:gd name="T9" fmla="*/ 3 h 2593"/>
                <a:gd name="T10" fmla="*/ 713 w 2751"/>
                <a:gd name="T11" fmla="*/ 3 h 2593"/>
                <a:gd name="T12" fmla="*/ 396 w 2751"/>
                <a:gd name="T13" fmla="*/ 4 h 2593"/>
                <a:gd name="T14" fmla="*/ 135 w 2751"/>
                <a:gd name="T15" fmla="*/ 6 h 2593"/>
                <a:gd name="T16" fmla="*/ 0 w 2751"/>
                <a:gd name="T17" fmla="*/ 8 h 2593"/>
                <a:gd name="T18" fmla="*/ 0 w 2751"/>
                <a:gd name="T19" fmla="*/ 49 h 2593"/>
                <a:gd name="T20" fmla="*/ 169 w 2751"/>
                <a:gd name="T21" fmla="*/ 50 h 2593"/>
                <a:gd name="T22" fmla="*/ 411 w 2751"/>
                <a:gd name="T23" fmla="*/ 51 h 2593"/>
                <a:gd name="T24" fmla="*/ 791 w 2751"/>
                <a:gd name="T25" fmla="*/ 55 h 2593"/>
                <a:gd name="T26" fmla="*/ 1236 w 2751"/>
                <a:gd name="T27" fmla="*/ 56 h 2593"/>
                <a:gd name="T28" fmla="*/ 1754 w 2751"/>
                <a:gd name="T29" fmla="*/ 58 h 2593"/>
                <a:gd name="T30" fmla="*/ 2342 w 2751"/>
                <a:gd name="T31" fmla="*/ 60 h 2593"/>
                <a:gd name="T32" fmla="*/ 3052 w 2751"/>
                <a:gd name="T33" fmla="*/ 62 h 2593"/>
                <a:gd name="T34" fmla="*/ 3803 w 2751"/>
                <a:gd name="T35" fmla="*/ 64 h 2593"/>
                <a:gd name="T36" fmla="*/ 4629 w 2751"/>
                <a:gd name="T37" fmla="*/ 64 h 2593"/>
                <a:gd name="T38" fmla="*/ 5509 w 2751"/>
                <a:gd name="T39" fmla="*/ 66 h 2593"/>
                <a:gd name="T40" fmla="*/ 6407 w 2751"/>
                <a:gd name="T41" fmla="*/ 67 h 2593"/>
                <a:gd name="T42" fmla="*/ 7403 w 2751"/>
                <a:gd name="T43" fmla="*/ 68 h 2593"/>
                <a:gd name="T44" fmla="*/ 8360 w 2751"/>
                <a:gd name="T45" fmla="*/ 68 h 2593"/>
                <a:gd name="T46" fmla="*/ 9413 w 2751"/>
                <a:gd name="T47" fmla="*/ 69 h 2593"/>
                <a:gd name="T48" fmla="*/ 8862 w 2751"/>
                <a:gd name="T49" fmla="*/ 69 h 2593"/>
                <a:gd name="T50" fmla="*/ 8315 w 2751"/>
                <a:gd name="T51" fmla="*/ 68 h 2593"/>
                <a:gd name="T52" fmla="*/ 7822 w 2751"/>
                <a:gd name="T53" fmla="*/ 68 h 2593"/>
                <a:gd name="T54" fmla="*/ 7436 w 2751"/>
                <a:gd name="T55" fmla="*/ 67 h 2593"/>
                <a:gd name="T56" fmla="*/ 7112 w 2751"/>
                <a:gd name="T57" fmla="*/ 66 h 2593"/>
                <a:gd name="T58" fmla="*/ 6779 w 2751"/>
                <a:gd name="T59" fmla="*/ 65 h 2593"/>
                <a:gd name="T60" fmla="*/ 6606 w 2751"/>
                <a:gd name="T61" fmla="*/ 64 h 2593"/>
                <a:gd name="T62" fmla="*/ 6592 w 2751"/>
                <a:gd name="T63" fmla="*/ 63 h 2593"/>
                <a:gd name="T64" fmla="*/ 6592 w 2751"/>
                <a:gd name="T65" fmla="*/ 62 h 2593"/>
                <a:gd name="T66" fmla="*/ 6661 w 2751"/>
                <a:gd name="T67" fmla="*/ 60 h 2593"/>
                <a:gd name="T68" fmla="*/ 6868 w 2751"/>
                <a:gd name="T69" fmla="*/ 59 h 2593"/>
                <a:gd name="T70" fmla="*/ 7152 w 2751"/>
                <a:gd name="T71" fmla="*/ 58 h 2593"/>
                <a:gd name="T72" fmla="*/ 7553 w 2751"/>
                <a:gd name="T73" fmla="*/ 57 h 2593"/>
                <a:gd name="T74" fmla="*/ 7974 w 2751"/>
                <a:gd name="T75" fmla="*/ 56 h 2593"/>
                <a:gd name="T76" fmla="*/ 8433 w 2751"/>
                <a:gd name="T77" fmla="*/ 56 h 2593"/>
                <a:gd name="T78" fmla="*/ 8985 w 2751"/>
                <a:gd name="T79" fmla="*/ 56 h 2593"/>
                <a:gd name="T80" fmla="*/ 9413 w 2751"/>
                <a:gd name="T81" fmla="*/ 56 h 2593"/>
                <a:gd name="T82" fmla="*/ 44908 w 2751"/>
                <a:gd name="T83" fmla="*/ 56 h 2593"/>
                <a:gd name="T84" fmla="*/ 45482 w 2751"/>
                <a:gd name="T85" fmla="*/ 56 h 2593"/>
                <a:gd name="T86" fmla="*/ 46034 w 2751"/>
                <a:gd name="T87" fmla="*/ 55 h 2593"/>
                <a:gd name="T88" fmla="*/ 46548 w 2751"/>
                <a:gd name="T89" fmla="*/ 54 h 2593"/>
                <a:gd name="T90" fmla="*/ 47002 w 2751"/>
                <a:gd name="T91" fmla="*/ 53 h 2593"/>
                <a:gd name="T92" fmla="*/ 47351 w 2751"/>
                <a:gd name="T93" fmla="*/ 51 h 2593"/>
                <a:gd name="T94" fmla="*/ 47738 w 2751"/>
                <a:gd name="T95" fmla="*/ 50 h 2593"/>
                <a:gd name="T96" fmla="*/ 47917 w 2751"/>
                <a:gd name="T97" fmla="*/ 50 h 2593"/>
                <a:gd name="T98" fmla="*/ 48078 w 2751"/>
                <a:gd name="T99" fmla="*/ 49 h 2593"/>
                <a:gd name="T100" fmla="*/ 48078 w 2751"/>
                <a:gd name="T101" fmla="*/ 8 h 2593"/>
                <a:gd name="T102" fmla="*/ 47917 w 2751"/>
                <a:gd name="T103" fmla="*/ 6 h 2593"/>
                <a:gd name="T104" fmla="*/ 47738 w 2751"/>
                <a:gd name="T105" fmla="*/ 4 h 2593"/>
                <a:gd name="T106" fmla="*/ 47393 w 2751"/>
                <a:gd name="T107" fmla="*/ 3 h 2593"/>
                <a:gd name="T108" fmla="*/ 47037 w 2751"/>
                <a:gd name="T109" fmla="*/ 3 h 2593"/>
                <a:gd name="T110" fmla="*/ 46548 w 2751"/>
                <a:gd name="T111" fmla="*/ 3 h 2593"/>
                <a:gd name="T112" fmla="*/ 46042 w 2751"/>
                <a:gd name="T113" fmla="*/ 3 h 2593"/>
                <a:gd name="T114" fmla="*/ 45482 w 2751"/>
                <a:gd name="T115" fmla="*/ 3 h 2593"/>
                <a:gd name="T116" fmla="*/ 44908 w 2751"/>
                <a:gd name="T117" fmla="*/ 0 h 2593"/>
                <a:gd name="T118" fmla="*/ 3195 w 2751"/>
                <a:gd name="T119" fmla="*/ 0 h 25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1"/>
                <a:gd name="T181" fmla="*/ 0 h 2593"/>
                <a:gd name="T182" fmla="*/ 2751 w 2751"/>
                <a:gd name="T183" fmla="*/ 2593 h 25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1" h="2593">
                  <a:moveTo>
                    <a:pt x="183" y="0"/>
                  </a:moveTo>
                  <a:lnTo>
                    <a:pt x="153" y="12"/>
                  </a:lnTo>
                  <a:lnTo>
                    <a:pt x="118" y="32"/>
                  </a:lnTo>
                  <a:lnTo>
                    <a:pt x="87" y="58"/>
                  </a:lnTo>
                  <a:lnTo>
                    <a:pt x="63" y="90"/>
                  </a:lnTo>
                  <a:lnTo>
                    <a:pt x="41" y="128"/>
                  </a:lnTo>
                  <a:lnTo>
                    <a:pt x="22" y="171"/>
                  </a:lnTo>
                  <a:lnTo>
                    <a:pt x="8" y="218"/>
                  </a:lnTo>
                  <a:lnTo>
                    <a:pt x="0" y="266"/>
                  </a:lnTo>
                  <a:lnTo>
                    <a:pt x="0" y="1800"/>
                  </a:lnTo>
                  <a:lnTo>
                    <a:pt x="10" y="1863"/>
                  </a:lnTo>
                  <a:lnTo>
                    <a:pt x="24" y="1947"/>
                  </a:lnTo>
                  <a:lnTo>
                    <a:pt x="45" y="2028"/>
                  </a:lnTo>
                  <a:lnTo>
                    <a:pt x="71" y="2103"/>
                  </a:lnTo>
                  <a:lnTo>
                    <a:pt x="100" y="2178"/>
                  </a:lnTo>
                  <a:lnTo>
                    <a:pt x="134" y="2248"/>
                  </a:lnTo>
                  <a:lnTo>
                    <a:pt x="175" y="2312"/>
                  </a:lnTo>
                  <a:lnTo>
                    <a:pt x="218" y="2375"/>
                  </a:lnTo>
                  <a:lnTo>
                    <a:pt x="265" y="2425"/>
                  </a:lnTo>
                  <a:lnTo>
                    <a:pt x="314" y="2471"/>
                  </a:lnTo>
                  <a:lnTo>
                    <a:pt x="366" y="2515"/>
                  </a:lnTo>
                  <a:lnTo>
                    <a:pt x="424" y="2546"/>
                  </a:lnTo>
                  <a:lnTo>
                    <a:pt x="479" y="2572"/>
                  </a:lnTo>
                  <a:lnTo>
                    <a:pt x="538" y="2592"/>
                  </a:lnTo>
                  <a:lnTo>
                    <a:pt x="507" y="2580"/>
                  </a:lnTo>
                  <a:lnTo>
                    <a:pt x="476" y="2563"/>
                  </a:lnTo>
                  <a:lnTo>
                    <a:pt x="448" y="2537"/>
                  </a:lnTo>
                  <a:lnTo>
                    <a:pt x="425" y="2508"/>
                  </a:lnTo>
                  <a:lnTo>
                    <a:pt x="407" y="2471"/>
                  </a:lnTo>
                  <a:lnTo>
                    <a:pt x="389" y="2433"/>
                  </a:lnTo>
                  <a:lnTo>
                    <a:pt x="379" y="2390"/>
                  </a:lnTo>
                  <a:lnTo>
                    <a:pt x="377" y="2343"/>
                  </a:lnTo>
                  <a:lnTo>
                    <a:pt x="377" y="2297"/>
                  </a:lnTo>
                  <a:lnTo>
                    <a:pt x="381" y="2252"/>
                  </a:lnTo>
                  <a:lnTo>
                    <a:pt x="393" y="2214"/>
                  </a:lnTo>
                  <a:lnTo>
                    <a:pt x="409" y="2170"/>
                  </a:lnTo>
                  <a:lnTo>
                    <a:pt x="432" y="2135"/>
                  </a:lnTo>
                  <a:lnTo>
                    <a:pt x="456" y="2109"/>
                  </a:lnTo>
                  <a:lnTo>
                    <a:pt x="483" y="2086"/>
                  </a:lnTo>
                  <a:lnTo>
                    <a:pt x="513" y="2072"/>
                  </a:lnTo>
                  <a:lnTo>
                    <a:pt x="538" y="2063"/>
                  </a:lnTo>
                  <a:lnTo>
                    <a:pt x="2569" y="2063"/>
                  </a:lnTo>
                  <a:lnTo>
                    <a:pt x="2601" y="2054"/>
                  </a:lnTo>
                  <a:lnTo>
                    <a:pt x="2632" y="2034"/>
                  </a:lnTo>
                  <a:lnTo>
                    <a:pt x="2663" y="2007"/>
                  </a:lnTo>
                  <a:lnTo>
                    <a:pt x="2689" y="1973"/>
                  </a:lnTo>
                  <a:lnTo>
                    <a:pt x="2709" y="1935"/>
                  </a:lnTo>
                  <a:lnTo>
                    <a:pt x="2730" y="1895"/>
                  </a:lnTo>
                  <a:lnTo>
                    <a:pt x="2742" y="1848"/>
                  </a:lnTo>
                  <a:lnTo>
                    <a:pt x="2750" y="1800"/>
                  </a:lnTo>
                  <a:lnTo>
                    <a:pt x="2750" y="266"/>
                  </a:lnTo>
                  <a:lnTo>
                    <a:pt x="2742" y="218"/>
                  </a:lnTo>
                  <a:lnTo>
                    <a:pt x="2730" y="171"/>
                  </a:lnTo>
                  <a:lnTo>
                    <a:pt x="2711" y="130"/>
                  </a:lnTo>
                  <a:lnTo>
                    <a:pt x="2691" y="90"/>
                  </a:lnTo>
                  <a:lnTo>
                    <a:pt x="2663" y="58"/>
                  </a:lnTo>
                  <a:lnTo>
                    <a:pt x="2634" y="32"/>
                  </a:lnTo>
                  <a:lnTo>
                    <a:pt x="2601" y="12"/>
                  </a:lnTo>
                  <a:lnTo>
                    <a:pt x="2569" y="0"/>
                  </a:lnTo>
                  <a:lnTo>
                    <a:pt x="183" y="0"/>
                  </a:lnTo>
                </a:path>
              </a:pathLst>
            </a:custGeom>
            <a:solidFill>
              <a:srgbClr val="F6E9B4"/>
            </a:solidFill>
            <a:ln w="12700" cap="rnd">
              <a:solidFill>
                <a:srgbClr val="000000"/>
              </a:solidFill>
              <a:round/>
              <a:headEnd/>
              <a:tailEnd/>
            </a:ln>
          </p:spPr>
          <p:txBody>
            <a:bodyPr/>
            <a:lstStyle/>
            <a:p>
              <a:endParaRPr lang="en-GB" dirty="0">
                <a:solidFill>
                  <a:schemeClr val="tx2">
                    <a:lumMod val="50000"/>
                  </a:schemeClr>
                </a:solidFill>
              </a:endParaRPr>
            </a:p>
          </p:txBody>
        </p:sp>
        <p:sp>
          <p:nvSpPr>
            <p:cNvPr id="23562" name="Rectangle 6"/>
            <p:cNvSpPr>
              <a:spLocks noChangeArrowheads="1"/>
            </p:cNvSpPr>
            <p:nvPr/>
          </p:nvSpPr>
          <p:spPr bwMode="auto">
            <a:xfrm>
              <a:off x="2664" y="1187"/>
              <a:ext cx="3024" cy="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200" b="1" dirty="0">
                  <a:solidFill>
                    <a:schemeClr val="tx2">
                      <a:lumMod val="50000"/>
                    </a:schemeClr>
                  </a:solidFill>
                  <a:latin typeface="Arial Narrow" pitchFamily="34" charset="0"/>
                </a:rPr>
                <a:t>You used too much material because of poorly trained workers and poorly maintained equipment.</a:t>
              </a:r>
            </a:p>
            <a:p>
              <a:pPr algn="ctr" eaLnBrk="1" hangingPunct="1">
                <a:lnSpc>
                  <a:spcPct val="90000"/>
                </a:lnSpc>
                <a:spcBef>
                  <a:spcPct val="40000"/>
                </a:spcBef>
              </a:pPr>
              <a:r>
                <a:rPr lang="en-US" altLang="en-US" sz="2200" b="1" dirty="0">
                  <a:solidFill>
                    <a:schemeClr val="tx2">
                      <a:lumMod val="50000"/>
                    </a:schemeClr>
                  </a:solidFill>
                  <a:latin typeface="Arial Narrow" pitchFamily="34" charset="0"/>
                </a:rPr>
                <a:t>Also, your poor scheduling requires me to rush order material at a higher price, causing unfavorable price variances.  </a:t>
              </a:r>
            </a:p>
          </p:txBody>
        </p:sp>
      </p:grpSp>
      <p:graphicFrame>
        <p:nvGraphicFramePr>
          <p:cNvPr id="23557" name="Object 2"/>
          <p:cNvGraphicFramePr>
            <a:graphicFrameLocks/>
          </p:cNvGraphicFramePr>
          <p:nvPr/>
        </p:nvGraphicFramePr>
        <p:xfrm>
          <a:off x="5029200" y="4953000"/>
          <a:ext cx="1371600" cy="1676400"/>
        </p:xfrm>
        <a:graphic>
          <a:graphicData uri="http://schemas.openxmlformats.org/presentationml/2006/ole">
            <mc:AlternateContent xmlns:mc="http://schemas.openxmlformats.org/markup-compatibility/2006">
              <mc:Choice xmlns:v="urn:schemas-microsoft-com:vml" Requires="v">
                <p:oleObj spid="_x0000_s23747" name="Clip" r:id="rId4" imgW="1485900" imgH="4214813" progId="">
                  <p:embed/>
                </p:oleObj>
              </mc:Choice>
              <mc:Fallback>
                <p:oleObj name="Clip" r:id="rId4" imgW="1485900" imgH="4214813" progId="">
                  <p:embed/>
                  <p:pic>
                    <p:nvPicPr>
                      <p:cNvPr id="0" name="Picture 25"/>
                      <p:cNvPicPr>
                        <a:picLocks noChangeArrowheads="1"/>
                      </p:cNvPicPr>
                      <p:nvPr/>
                    </p:nvPicPr>
                    <p:blipFill>
                      <a:blip r:embed="rId5">
                        <a:extLst>
                          <a:ext uri="{28A0092B-C50C-407E-A947-70E740481C1C}">
                            <a14:useLocalDpi xmlns:a14="http://schemas.microsoft.com/office/drawing/2010/main" val="0"/>
                          </a:ext>
                        </a:extLst>
                      </a:blip>
                      <a:srcRect b="58752"/>
                      <a:stretch>
                        <a:fillRect/>
                      </a:stretch>
                    </p:blipFill>
                    <p:spPr bwMode="auto">
                      <a:xfrm>
                        <a:off x="5029200" y="4953000"/>
                        <a:ext cx="1371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3"/>
          <p:cNvGraphicFramePr>
            <a:graphicFrameLocks/>
          </p:cNvGraphicFramePr>
          <p:nvPr/>
        </p:nvGraphicFramePr>
        <p:xfrm>
          <a:off x="1905000" y="4800600"/>
          <a:ext cx="1524000" cy="2011363"/>
        </p:xfrm>
        <a:graphic>
          <a:graphicData uri="http://schemas.openxmlformats.org/presentationml/2006/ole">
            <mc:AlternateContent xmlns:mc="http://schemas.openxmlformats.org/markup-compatibility/2006">
              <mc:Choice xmlns:v="urn:schemas-microsoft-com:vml" Requires="v">
                <p:oleObj spid="_x0000_s23748" name="Clip" r:id="rId6" imgW="4968875" imgH="6024245" progId="">
                  <p:embed/>
                </p:oleObj>
              </mc:Choice>
              <mc:Fallback>
                <p:oleObj name="Clip" r:id="rId6" imgW="4968875" imgH="6024245" progId="">
                  <p:embed/>
                  <p:pic>
                    <p:nvPicPr>
                      <p:cNvPr id="0"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800600"/>
                        <a:ext cx="152400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9" name="Rectangle 19"/>
          <p:cNvSpPr>
            <a:spLocks noGrp="1" noChangeArrowheads="1"/>
          </p:cNvSpPr>
          <p:nvPr>
            <p:ph type="title"/>
          </p:nvPr>
        </p:nvSpPr>
        <p:spPr>
          <a:xfrm>
            <a:off x="293688" y="274638"/>
            <a:ext cx="8534400" cy="1143000"/>
          </a:xfrm>
        </p:spPr>
        <p:txBody>
          <a:bodyPr/>
          <a:lstStyle/>
          <a:p>
            <a:r>
              <a:rPr lang="en-US" altLang="en-US" b="1" dirty="0" smtClean="0"/>
              <a:t>Evaluating Materials Variances</a:t>
            </a:r>
          </a:p>
        </p:txBody>
      </p:sp>
      <p:sp>
        <p:nvSpPr>
          <p:cNvPr id="12" name="Slide Number Placeholder 11"/>
          <p:cNvSpPr>
            <a:spLocks noGrp="1"/>
          </p:cNvSpPr>
          <p:nvPr>
            <p:ph type="sldNum" sz="quarter" idx="12"/>
          </p:nvPr>
        </p:nvSpPr>
        <p:spPr/>
        <p:txBody>
          <a:bodyPr/>
          <a:lstStyle/>
          <a:p>
            <a:pPr>
              <a:defRPr/>
            </a:pPr>
            <a:fld id="{7A35BE7D-BC0E-4A27-80F5-45B3F1AFEC7B}" type="slidenum">
              <a:rPr lang="en-US" smtClean="0"/>
              <a:pPr>
                <a:defRPr/>
              </a:pPr>
              <a:t>28</a:t>
            </a:fld>
            <a:endParaRPr lang="en-US" dirty="0"/>
          </a:p>
        </p:txBody>
      </p:sp>
      <p:sp>
        <p:nvSpPr>
          <p:cNvPr id="14" name="TextBox 13"/>
          <p:cNvSpPr txBox="1"/>
          <p:nvPr/>
        </p:nvSpPr>
        <p:spPr>
          <a:xfrm>
            <a:off x="1219200" y="1303114"/>
            <a:ext cx="7162800" cy="461665"/>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dirty="0" smtClean="0"/>
              <a:t>Who is responsible for material cost variances??</a:t>
            </a:r>
            <a:endParaRPr lang="en-US" sz="2400" dirty="0"/>
          </a:p>
        </p:txBody>
      </p:sp>
      <p:sp>
        <p:nvSpPr>
          <p:cNvPr id="15" name="Rounded Rectangle 14"/>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1000" fill="hold"/>
                                        <p:tgtEl>
                                          <p:spTgt spid="235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fade">
                                      <p:cBhvr>
                                        <p:cTn id="12" dur="1000"/>
                                        <p:tgtEl>
                                          <p:spTgt spid="23555"/>
                                        </p:tgtEl>
                                      </p:cBhvr>
                                    </p:animEffect>
                                    <p:anim calcmode="lin" valueType="num">
                                      <p:cBhvr>
                                        <p:cTn id="13" dur="1000" fill="hold"/>
                                        <p:tgtEl>
                                          <p:spTgt spid="23555"/>
                                        </p:tgtEl>
                                        <p:attrNameLst>
                                          <p:attrName>ppt_x</p:attrName>
                                        </p:attrNameLst>
                                      </p:cBhvr>
                                      <p:tavLst>
                                        <p:tav tm="0">
                                          <p:val>
                                            <p:strVal val="#ppt_x"/>
                                          </p:val>
                                        </p:tav>
                                        <p:tav tm="100000">
                                          <p:val>
                                            <p:strVal val="#ppt_x"/>
                                          </p:val>
                                        </p:tav>
                                      </p:tavLst>
                                    </p:anim>
                                    <p:anim calcmode="lin" valueType="num">
                                      <p:cBhvr>
                                        <p:cTn id="14"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NEED-TO-KNOW </a:t>
            </a:r>
            <a:r>
              <a:rPr lang="en-US" sz="3200" b="1" dirty="0" smtClean="0"/>
              <a:t>23-2</a:t>
            </a:r>
          </a:p>
        </p:txBody>
      </p:sp>
      <p:sp>
        <p:nvSpPr>
          <p:cNvPr id="6" name="Rectangle 5"/>
          <p:cNvSpPr>
            <a:spLocks noChangeArrowheads="1"/>
          </p:cNvSpPr>
          <p:nvPr/>
        </p:nvSpPr>
        <p:spPr bwMode="auto">
          <a:xfrm>
            <a:off x="920751" y="2859085"/>
            <a:ext cx="7302501"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960439" y="723903"/>
            <a:ext cx="7212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manufacturing company reports the following for one of its products. Compute the direct materials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960439" y="930278"/>
            <a:ext cx="7170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price variance and (b) quantity variance and indicate whether they are favorable or unfavorable.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960439" y="1219200"/>
            <a:ext cx="18578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Direct materials standard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3765551" y="1219200"/>
            <a:ext cx="217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 pounds @ $6.00 per pound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960439" y="1425575"/>
            <a:ext cx="20518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Actual direct materials used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3765551" y="1425575"/>
            <a:ext cx="2582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83,000 pounds @ $5.80 per pound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960439" y="1631951"/>
            <a:ext cx="22281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Actual finished units produced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4048126" y="1631951"/>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960439" y="1935160"/>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AQ</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2252664" y="193516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83,000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2867026" y="1935160"/>
            <a:ext cx="322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960439" y="2141535"/>
            <a:ext cx="282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2343151" y="214153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$5.80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2867026" y="2141535"/>
            <a:ext cx="523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per lb.</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930275" y="2382831"/>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SQ</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2222500" y="2382831"/>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2836862" y="2382831"/>
            <a:ext cx="322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lbs.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3735387" y="2382831"/>
            <a:ext cx="2208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(10,000 units x 8 lbs. per unit)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930275" y="2589206"/>
            <a:ext cx="282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2312987" y="2589206"/>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2836862" y="2589206"/>
            <a:ext cx="523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per lb.</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2362200" y="4379909"/>
            <a:ext cx="194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Materials Price Variance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4724400" y="4379909"/>
            <a:ext cx="2208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Materials Quantity Variance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3895726" y="5008560"/>
            <a:ext cx="1563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$1,400 Unfavorable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3471864" y="5224460"/>
            <a:ext cx="2441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Total Direct Materials Variance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2" name="Rectangle 31"/>
          <p:cNvSpPr>
            <a:spLocks noChangeArrowheads="1"/>
          </p:cNvSpPr>
          <p:nvPr/>
        </p:nvSpPr>
        <p:spPr bwMode="auto">
          <a:xfrm>
            <a:off x="960439" y="3751259"/>
            <a:ext cx="809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3" name="Rectangle 32"/>
          <p:cNvSpPr>
            <a:spLocks noChangeArrowheads="1"/>
          </p:cNvSpPr>
          <p:nvPr/>
        </p:nvSpPr>
        <p:spPr bwMode="auto">
          <a:xfrm>
            <a:off x="1516064" y="3544884"/>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$481,400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4" name="Rectangle 33"/>
          <p:cNvSpPr>
            <a:spLocks noChangeArrowheads="1"/>
          </p:cNvSpPr>
          <p:nvPr/>
        </p:nvSpPr>
        <p:spPr bwMode="auto">
          <a:xfrm>
            <a:off x="4268789" y="3544884"/>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$498,000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5" name="Rectangle 34"/>
          <p:cNvSpPr>
            <a:spLocks noChangeArrowheads="1"/>
          </p:cNvSpPr>
          <p:nvPr/>
        </p:nvSpPr>
        <p:spPr bwMode="auto">
          <a:xfrm>
            <a:off x="6962777" y="3544884"/>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$480,000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7" name="Rectangle 36"/>
          <p:cNvSpPr>
            <a:spLocks noChangeArrowheads="1"/>
          </p:cNvSpPr>
          <p:nvPr/>
        </p:nvSpPr>
        <p:spPr bwMode="auto">
          <a:xfrm>
            <a:off x="4986337" y="4164009"/>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$18,000 Unfavorable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8" name="Rectangle 37"/>
          <p:cNvSpPr>
            <a:spLocks noChangeArrowheads="1"/>
          </p:cNvSpPr>
          <p:nvPr/>
        </p:nvSpPr>
        <p:spPr bwMode="auto">
          <a:xfrm>
            <a:off x="2584450" y="4164009"/>
            <a:ext cx="1482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$16,600 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9" name="Rectangle 38"/>
          <p:cNvSpPr>
            <a:spLocks noChangeArrowheads="1"/>
          </p:cNvSpPr>
          <p:nvPr/>
        </p:nvSpPr>
        <p:spPr bwMode="auto">
          <a:xfrm>
            <a:off x="1555751" y="3097211"/>
            <a:ext cx="746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AQ X AP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0" name="Rectangle 39"/>
          <p:cNvSpPr>
            <a:spLocks noChangeArrowheads="1"/>
          </p:cNvSpPr>
          <p:nvPr/>
        </p:nvSpPr>
        <p:spPr bwMode="auto">
          <a:xfrm>
            <a:off x="6770689" y="2879723"/>
            <a:ext cx="1190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Standard Cost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1" name="Rectangle 40"/>
          <p:cNvSpPr>
            <a:spLocks noChangeArrowheads="1"/>
          </p:cNvSpPr>
          <p:nvPr/>
        </p:nvSpPr>
        <p:spPr bwMode="auto">
          <a:xfrm>
            <a:off x="7013577" y="3097211"/>
            <a:ext cx="70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SQ x SP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3" name="Rectangle 41"/>
          <p:cNvSpPr>
            <a:spLocks noChangeArrowheads="1"/>
          </p:cNvSpPr>
          <p:nvPr/>
        </p:nvSpPr>
        <p:spPr bwMode="auto">
          <a:xfrm>
            <a:off x="4319589" y="3097211"/>
            <a:ext cx="715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AQ x SP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4" name="Rectangle 42"/>
          <p:cNvSpPr>
            <a:spLocks noChangeArrowheads="1"/>
          </p:cNvSpPr>
          <p:nvPr/>
        </p:nvSpPr>
        <p:spPr bwMode="auto">
          <a:xfrm>
            <a:off x="1354139" y="3322636"/>
            <a:ext cx="113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83,000 x $5.80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5" name="Rectangle 43"/>
          <p:cNvSpPr>
            <a:spLocks noChangeArrowheads="1"/>
          </p:cNvSpPr>
          <p:nvPr/>
        </p:nvSpPr>
        <p:spPr bwMode="auto">
          <a:xfrm>
            <a:off x="4108451" y="3322636"/>
            <a:ext cx="113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83,000 x $6.00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6" name="Rectangle 44"/>
          <p:cNvSpPr>
            <a:spLocks noChangeArrowheads="1"/>
          </p:cNvSpPr>
          <p:nvPr/>
        </p:nvSpPr>
        <p:spPr bwMode="auto">
          <a:xfrm>
            <a:off x="6638927" y="3322636"/>
            <a:ext cx="1492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[10,000 x 8] x $6.00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7" name="Rectangle 45"/>
          <p:cNvSpPr>
            <a:spLocks noChangeArrowheads="1"/>
          </p:cNvSpPr>
          <p:nvPr/>
        </p:nvSpPr>
        <p:spPr bwMode="auto">
          <a:xfrm>
            <a:off x="1435101" y="2879723"/>
            <a:ext cx="977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Actual Cost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8" name="Rectangle 46"/>
          <p:cNvSpPr>
            <a:spLocks noChangeArrowheads="1"/>
          </p:cNvSpPr>
          <p:nvPr/>
        </p:nvSpPr>
        <p:spPr bwMode="auto">
          <a:xfrm>
            <a:off x="911226" y="2849560"/>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Rectangle 47"/>
          <p:cNvSpPr>
            <a:spLocks noChangeArrowheads="1"/>
          </p:cNvSpPr>
          <p:nvPr/>
        </p:nvSpPr>
        <p:spPr bwMode="auto">
          <a:xfrm>
            <a:off x="8202614" y="2870198"/>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Rectangle 48"/>
          <p:cNvSpPr>
            <a:spLocks noChangeArrowheads="1"/>
          </p:cNvSpPr>
          <p:nvPr/>
        </p:nvSpPr>
        <p:spPr bwMode="auto">
          <a:xfrm>
            <a:off x="930276" y="2849560"/>
            <a:ext cx="7292976"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Rectangle 49"/>
          <p:cNvSpPr>
            <a:spLocks noChangeArrowheads="1"/>
          </p:cNvSpPr>
          <p:nvPr/>
        </p:nvSpPr>
        <p:spPr bwMode="auto">
          <a:xfrm>
            <a:off x="930276" y="3292473"/>
            <a:ext cx="7292976"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50"/>
          <p:cNvSpPr>
            <a:spLocks/>
          </p:cNvSpPr>
          <p:nvPr/>
        </p:nvSpPr>
        <p:spPr bwMode="auto">
          <a:xfrm>
            <a:off x="2155826" y="3746497"/>
            <a:ext cx="2411413" cy="307975"/>
          </a:xfrm>
          <a:custGeom>
            <a:avLst/>
            <a:gdLst>
              <a:gd name="T0" fmla="*/ 3824 w 3824"/>
              <a:gd name="T1" fmla="*/ 0 h 480"/>
              <a:gd name="T2" fmla="*/ 3784 w 3824"/>
              <a:gd name="T3" fmla="*/ 240 h 480"/>
              <a:gd name="T4" fmla="*/ 1952 w 3824"/>
              <a:gd name="T5" fmla="*/ 240 h 480"/>
              <a:gd name="T6" fmla="*/ 1912 w 3824"/>
              <a:gd name="T7" fmla="*/ 480 h 480"/>
              <a:gd name="T8" fmla="*/ 1872 w 3824"/>
              <a:gd name="T9" fmla="*/ 240 h 480"/>
              <a:gd name="T10" fmla="*/ 40 w 3824"/>
              <a:gd name="T11" fmla="*/ 240 h 480"/>
              <a:gd name="T12" fmla="*/ 0 w 3824"/>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824" h="480">
                <a:moveTo>
                  <a:pt x="3824" y="0"/>
                </a:moveTo>
                <a:cubicBezTo>
                  <a:pt x="3824" y="133"/>
                  <a:pt x="3807" y="240"/>
                  <a:pt x="3784" y="240"/>
                </a:cubicBezTo>
                <a:lnTo>
                  <a:pt x="1952" y="240"/>
                </a:lnTo>
                <a:cubicBezTo>
                  <a:pt x="1930" y="240"/>
                  <a:pt x="1912" y="348"/>
                  <a:pt x="1912" y="480"/>
                </a:cubicBezTo>
                <a:cubicBezTo>
                  <a:pt x="1912" y="348"/>
                  <a:pt x="1895" y="240"/>
                  <a:pt x="1872" y="240"/>
                </a:cubicBezTo>
                <a:lnTo>
                  <a:pt x="40" y="240"/>
                </a:lnTo>
                <a:cubicBezTo>
                  <a:pt x="18" y="240"/>
                  <a:pt x="0" y="133"/>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51"/>
          <p:cNvSpPr>
            <a:spLocks/>
          </p:cNvSpPr>
          <p:nvPr/>
        </p:nvSpPr>
        <p:spPr bwMode="auto">
          <a:xfrm>
            <a:off x="4637089" y="3746497"/>
            <a:ext cx="2411413" cy="307975"/>
          </a:xfrm>
          <a:custGeom>
            <a:avLst/>
            <a:gdLst>
              <a:gd name="T0" fmla="*/ 3824 w 3824"/>
              <a:gd name="T1" fmla="*/ 0 h 480"/>
              <a:gd name="T2" fmla="*/ 3784 w 3824"/>
              <a:gd name="T3" fmla="*/ 240 h 480"/>
              <a:gd name="T4" fmla="*/ 1952 w 3824"/>
              <a:gd name="T5" fmla="*/ 240 h 480"/>
              <a:gd name="T6" fmla="*/ 1912 w 3824"/>
              <a:gd name="T7" fmla="*/ 480 h 480"/>
              <a:gd name="T8" fmla="*/ 1872 w 3824"/>
              <a:gd name="T9" fmla="*/ 240 h 480"/>
              <a:gd name="T10" fmla="*/ 40 w 3824"/>
              <a:gd name="T11" fmla="*/ 240 h 480"/>
              <a:gd name="T12" fmla="*/ 0 w 3824"/>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824" h="480">
                <a:moveTo>
                  <a:pt x="3824" y="0"/>
                </a:moveTo>
                <a:cubicBezTo>
                  <a:pt x="3824" y="133"/>
                  <a:pt x="3807" y="240"/>
                  <a:pt x="3784" y="240"/>
                </a:cubicBezTo>
                <a:lnTo>
                  <a:pt x="1952" y="240"/>
                </a:lnTo>
                <a:cubicBezTo>
                  <a:pt x="1930" y="240"/>
                  <a:pt x="1912" y="348"/>
                  <a:pt x="1912" y="480"/>
                </a:cubicBezTo>
                <a:cubicBezTo>
                  <a:pt x="1912" y="348"/>
                  <a:pt x="1895" y="240"/>
                  <a:pt x="1872" y="240"/>
                </a:cubicBezTo>
                <a:lnTo>
                  <a:pt x="40" y="240"/>
                </a:lnTo>
                <a:cubicBezTo>
                  <a:pt x="18" y="240"/>
                  <a:pt x="0" y="133"/>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52"/>
          <p:cNvSpPr>
            <a:spLocks/>
          </p:cNvSpPr>
          <p:nvPr/>
        </p:nvSpPr>
        <p:spPr bwMode="auto">
          <a:xfrm>
            <a:off x="3406776" y="4611685"/>
            <a:ext cx="2411413" cy="330200"/>
          </a:xfrm>
          <a:custGeom>
            <a:avLst/>
            <a:gdLst>
              <a:gd name="T0" fmla="*/ 3824 w 3824"/>
              <a:gd name="T1" fmla="*/ 0 h 512"/>
              <a:gd name="T2" fmla="*/ 3782 w 3824"/>
              <a:gd name="T3" fmla="*/ 256 h 512"/>
              <a:gd name="T4" fmla="*/ 1955 w 3824"/>
              <a:gd name="T5" fmla="*/ 256 h 512"/>
              <a:gd name="T6" fmla="*/ 1912 w 3824"/>
              <a:gd name="T7" fmla="*/ 512 h 512"/>
              <a:gd name="T8" fmla="*/ 1870 w 3824"/>
              <a:gd name="T9" fmla="*/ 256 h 512"/>
              <a:gd name="T10" fmla="*/ 43 w 3824"/>
              <a:gd name="T11" fmla="*/ 256 h 512"/>
              <a:gd name="T12" fmla="*/ 0 w 3824"/>
              <a:gd name="T13" fmla="*/ 0 h 512"/>
            </a:gdLst>
            <a:ahLst/>
            <a:cxnLst>
              <a:cxn ang="0">
                <a:pos x="T0" y="T1"/>
              </a:cxn>
              <a:cxn ang="0">
                <a:pos x="T2" y="T3"/>
              </a:cxn>
              <a:cxn ang="0">
                <a:pos x="T4" y="T5"/>
              </a:cxn>
              <a:cxn ang="0">
                <a:pos x="T6" y="T7"/>
              </a:cxn>
              <a:cxn ang="0">
                <a:pos x="T8" y="T9"/>
              </a:cxn>
              <a:cxn ang="0">
                <a:pos x="T10" y="T11"/>
              </a:cxn>
              <a:cxn ang="0">
                <a:pos x="T12" y="T13"/>
              </a:cxn>
            </a:cxnLst>
            <a:rect l="0" t="0" r="r" b="b"/>
            <a:pathLst>
              <a:path w="3824" h="512">
                <a:moveTo>
                  <a:pt x="3824" y="0"/>
                </a:moveTo>
                <a:cubicBezTo>
                  <a:pt x="3824" y="142"/>
                  <a:pt x="3805" y="256"/>
                  <a:pt x="3782" y="256"/>
                </a:cubicBezTo>
                <a:lnTo>
                  <a:pt x="1955" y="256"/>
                </a:lnTo>
                <a:cubicBezTo>
                  <a:pt x="1932" y="256"/>
                  <a:pt x="1912" y="371"/>
                  <a:pt x="1912" y="512"/>
                </a:cubicBezTo>
                <a:cubicBezTo>
                  <a:pt x="1912" y="371"/>
                  <a:pt x="1893" y="256"/>
                  <a:pt x="1870" y="256"/>
                </a:cubicBezTo>
                <a:lnTo>
                  <a:pt x="43" y="256"/>
                </a:lnTo>
                <a:cubicBezTo>
                  <a:pt x="20" y="256"/>
                  <a:pt x="0" y="142"/>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Slide Number Placeholder 12"/>
          <p:cNvSpPr>
            <a:spLocks noGrp="1"/>
          </p:cNvSpPr>
          <p:nvPr>
            <p:ph type="sldNum" sz="quarter" idx="12"/>
          </p:nvPr>
        </p:nvSpPr>
        <p:spPr>
          <a:xfrm>
            <a:off x="6553200" y="6356350"/>
            <a:ext cx="2133600" cy="365125"/>
          </a:xfrm>
        </p:spPr>
        <p:txBody>
          <a:bodyPr/>
          <a:lstStyle/>
          <a:p>
            <a:pPr>
              <a:defRPr/>
            </a:pPr>
            <a:fld id="{7A35BE7D-BC0E-4A27-80F5-45B3F1AFEC7B}" type="slidenum">
              <a:rPr lang="en-US" smtClean="0"/>
              <a:pPr>
                <a:defRPr/>
              </a:pPr>
              <a:t>29</a:t>
            </a:fld>
            <a:endParaRPr lang="en-US" dirty="0"/>
          </a:p>
        </p:txBody>
      </p:sp>
      <p:sp>
        <p:nvSpPr>
          <p:cNvPr id="53" name="Rounded Rectangle 52"/>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Tree>
    <p:extLst>
      <p:ext uri="{BB962C8B-B14F-4D97-AF65-F5344CB8AC3E}">
        <p14:creationId xmlns:p14="http://schemas.microsoft.com/office/powerpoint/2010/main" val="2629317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0"/>
                                        </p:tgtEl>
                                        <p:attrNameLst>
                                          <p:attrName>style.visibility</p:attrName>
                                        </p:attrNameLst>
                                      </p:cBhvr>
                                      <p:to>
                                        <p:strVal val="visible"/>
                                      </p:to>
                                    </p:set>
                                    <p:animEffect transition="in" filter="fade">
                                      <p:cBhvr>
                                        <p:cTn id="10" dur="500"/>
                                        <p:tgtEl>
                                          <p:spTgt spid="3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7"/>
                                        </p:tgtEl>
                                        <p:attrNameLst>
                                          <p:attrName>style.visibility</p:attrName>
                                        </p:attrNameLst>
                                      </p:cBhvr>
                                      <p:to>
                                        <p:strVal val="visible"/>
                                      </p:to>
                                    </p:set>
                                    <p:animEffect transition="in" filter="fade">
                                      <p:cBhvr>
                                        <p:cTn id="13" dur="500"/>
                                        <p:tgtEl>
                                          <p:spTgt spid="3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8"/>
                                        </p:tgtEl>
                                        <p:attrNameLst>
                                          <p:attrName>style.visibility</p:attrName>
                                        </p:attrNameLst>
                                      </p:cBhvr>
                                      <p:to>
                                        <p:strVal val="visible"/>
                                      </p:to>
                                    </p:set>
                                    <p:animEffect transition="in" filter="fade">
                                      <p:cBhvr>
                                        <p:cTn id="16" dur="500"/>
                                        <p:tgtEl>
                                          <p:spTgt spid="3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9"/>
                                        </p:tgtEl>
                                        <p:attrNameLst>
                                          <p:attrName>style.visibility</p:attrName>
                                        </p:attrNameLst>
                                      </p:cBhvr>
                                      <p:to>
                                        <p:strVal val="visible"/>
                                      </p:to>
                                    </p:set>
                                    <p:animEffect transition="in" filter="fade">
                                      <p:cBhvr>
                                        <p:cTn id="19" dur="500"/>
                                        <p:tgtEl>
                                          <p:spTgt spid="3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0"/>
                                        </p:tgtEl>
                                        <p:attrNameLst>
                                          <p:attrName>style.visibility</p:attrName>
                                        </p:attrNameLst>
                                      </p:cBhvr>
                                      <p:to>
                                        <p:strVal val="visible"/>
                                      </p:to>
                                    </p:set>
                                    <p:animEffect transition="in" filter="fade">
                                      <p:cBhvr>
                                        <p:cTn id="22" dur="500"/>
                                        <p:tgtEl>
                                          <p:spTgt spid="3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1"/>
                                        </p:tgtEl>
                                        <p:attrNameLst>
                                          <p:attrName>style.visibility</p:attrName>
                                        </p:attrNameLst>
                                      </p:cBhvr>
                                      <p:to>
                                        <p:strVal val="visible"/>
                                      </p:to>
                                    </p:set>
                                    <p:animEffect transition="in" filter="fade">
                                      <p:cBhvr>
                                        <p:cTn id="25" dur="500"/>
                                        <p:tgtEl>
                                          <p:spTgt spid="37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9"/>
                                        </p:tgtEl>
                                        <p:attrNameLst>
                                          <p:attrName>style.visibility</p:attrName>
                                        </p:attrNameLst>
                                      </p:cBhvr>
                                      <p:to>
                                        <p:strVal val="visible"/>
                                      </p:to>
                                    </p:set>
                                    <p:animEffect transition="in" filter="fade">
                                      <p:cBhvr>
                                        <p:cTn id="28" dur="500"/>
                                        <p:tgtEl>
                                          <p:spTgt spid="3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1"/>
                                        </p:tgtEl>
                                        <p:attrNameLst>
                                          <p:attrName>style.visibility</p:attrName>
                                        </p:attrNameLst>
                                      </p:cBhvr>
                                      <p:to>
                                        <p:strVal val="visible"/>
                                      </p:to>
                                    </p:set>
                                    <p:animEffect transition="in" filter="fade">
                                      <p:cBhvr>
                                        <p:cTn id="31" dur="500"/>
                                        <p:tgtEl>
                                          <p:spTgt spid="3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3"/>
                                        </p:tgtEl>
                                        <p:attrNameLst>
                                          <p:attrName>style.visibility</p:attrName>
                                        </p:attrNameLst>
                                      </p:cBhvr>
                                      <p:to>
                                        <p:strVal val="visible"/>
                                      </p:to>
                                    </p:set>
                                    <p:animEffect transition="in" filter="fade">
                                      <p:cBhvr>
                                        <p:cTn id="34" dur="500"/>
                                        <p:tgtEl>
                                          <p:spTgt spid="3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64"/>
                                        </p:tgtEl>
                                        <p:attrNameLst>
                                          <p:attrName>style.visibility</p:attrName>
                                        </p:attrNameLst>
                                      </p:cBhvr>
                                      <p:to>
                                        <p:strVal val="visible"/>
                                      </p:to>
                                    </p:set>
                                    <p:animEffect transition="in" filter="fade">
                                      <p:cBhvr>
                                        <p:cTn id="78" dur="500"/>
                                        <p:tgtEl>
                                          <p:spTgt spid="36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3"/>
                                        </p:tgtEl>
                                        <p:attrNameLst>
                                          <p:attrName>style.visibility</p:attrName>
                                        </p:attrNameLst>
                                      </p:cBhvr>
                                      <p:to>
                                        <p:strVal val="visible"/>
                                      </p:to>
                                    </p:set>
                                    <p:animEffect transition="in" filter="fade">
                                      <p:cBhvr>
                                        <p:cTn id="81" dur="500"/>
                                        <p:tgtEl>
                                          <p:spTgt spid="35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5"/>
                                        </p:tgtEl>
                                        <p:attrNameLst>
                                          <p:attrName>style.visibility</p:attrName>
                                        </p:attrNameLst>
                                      </p:cBhvr>
                                      <p:to>
                                        <p:strVal val="visible"/>
                                      </p:to>
                                    </p:set>
                                    <p:animEffect transition="in" filter="fade">
                                      <p:cBhvr>
                                        <p:cTn id="84" dur="500"/>
                                        <p:tgtEl>
                                          <p:spTgt spid="3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4"/>
                                        </p:tgtEl>
                                        <p:attrNameLst>
                                          <p:attrName>style.visibility</p:attrName>
                                        </p:attrNameLst>
                                      </p:cBhvr>
                                      <p:to>
                                        <p:strVal val="visible"/>
                                      </p:to>
                                    </p:set>
                                    <p:animEffect transition="in" filter="fade">
                                      <p:cBhvr>
                                        <p:cTn id="87" dur="500"/>
                                        <p:tgtEl>
                                          <p:spTgt spid="354"/>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72"/>
                                        </p:tgtEl>
                                        <p:attrNameLst>
                                          <p:attrName>style.visibility</p:attrName>
                                        </p:attrNameLst>
                                      </p:cBhvr>
                                      <p:to>
                                        <p:strVal val="visible"/>
                                      </p:to>
                                    </p:set>
                                    <p:animEffect transition="in" filter="wipe(up)">
                                      <p:cBhvr>
                                        <p:cTn id="90" dur="500"/>
                                        <p:tgtEl>
                                          <p:spTgt spid="37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8"/>
                                        </p:tgtEl>
                                        <p:attrNameLst>
                                          <p:attrName>style.visibility</p:attrName>
                                        </p:attrNameLst>
                                      </p:cBhvr>
                                      <p:to>
                                        <p:strVal val="visible"/>
                                      </p:to>
                                    </p:set>
                                    <p:animEffect transition="in" filter="fade">
                                      <p:cBhvr>
                                        <p:cTn id="96" dur="500"/>
                                        <p:tgtEl>
                                          <p:spTgt spid="35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66"/>
                                        </p:tgtEl>
                                        <p:attrNameLst>
                                          <p:attrName>style.visibility</p:attrName>
                                        </p:attrNameLst>
                                      </p:cBhvr>
                                      <p:to>
                                        <p:strVal val="visible"/>
                                      </p:to>
                                    </p:set>
                                    <p:animEffect transition="in" filter="fade">
                                      <p:cBhvr>
                                        <p:cTn id="99" dur="500"/>
                                        <p:tgtEl>
                                          <p:spTgt spid="36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55"/>
                                        </p:tgtEl>
                                        <p:attrNameLst>
                                          <p:attrName>style.visibility</p:attrName>
                                        </p:attrNameLst>
                                      </p:cBhvr>
                                      <p:to>
                                        <p:strVal val="visible"/>
                                      </p:to>
                                    </p:set>
                                    <p:animEffect transition="in" filter="fade">
                                      <p:cBhvr>
                                        <p:cTn id="102" dur="500"/>
                                        <p:tgtEl>
                                          <p:spTgt spid="355"/>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373"/>
                                        </p:tgtEl>
                                        <p:attrNameLst>
                                          <p:attrName>style.visibility</p:attrName>
                                        </p:attrNameLst>
                                      </p:cBhvr>
                                      <p:to>
                                        <p:strVal val="visible"/>
                                      </p:to>
                                    </p:set>
                                    <p:animEffect transition="in" filter="wipe(up)">
                                      <p:cBhvr>
                                        <p:cTn id="105" dur="500"/>
                                        <p:tgtEl>
                                          <p:spTgt spid="37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7"/>
                                        </p:tgtEl>
                                        <p:attrNameLst>
                                          <p:attrName>style.visibility</p:attrName>
                                        </p:attrNameLst>
                                      </p:cBhvr>
                                      <p:to>
                                        <p:strVal val="visible"/>
                                      </p:to>
                                    </p:set>
                                    <p:animEffect transition="in" filter="fade">
                                      <p:cBhvr>
                                        <p:cTn id="111" dur="500"/>
                                        <p:tgtEl>
                                          <p:spTgt spid="357"/>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374"/>
                                        </p:tgtEl>
                                        <p:attrNameLst>
                                          <p:attrName>style.visibility</p:attrName>
                                        </p:attrNameLst>
                                      </p:cBhvr>
                                      <p:to>
                                        <p:strVal val="visible"/>
                                      </p:to>
                                    </p:set>
                                    <p:animEffect transition="in" filter="wipe(up)">
                                      <p:cBhvr>
                                        <p:cTn id="114" dur="500"/>
                                        <p:tgtEl>
                                          <p:spTgt spid="37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53" grpId="0"/>
      <p:bldP spid="354" grpId="0"/>
      <p:bldP spid="355" grpId="0"/>
      <p:bldP spid="357" grpId="0"/>
      <p:bldP spid="358" grpId="0"/>
      <p:bldP spid="359" grpId="0"/>
      <p:bldP spid="360" grpId="0"/>
      <p:bldP spid="361" grpId="0"/>
      <p:bldP spid="363" grpId="0"/>
      <p:bldP spid="364" grpId="0"/>
      <p:bldP spid="365" grpId="0"/>
      <p:bldP spid="366" grpId="0"/>
      <p:bldP spid="367" grpId="0"/>
      <p:bldP spid="368" grpId="0" animBg="1"/>
      <p:bldP spid="369" grpId="0" animBg="1"/>
      <p:bldP spid="370" grpId="0" animBg="1"/>
      <p:bldP spid="371" grpId="0" animBg="1"/>
      <p:bldP spid="372" grpId="0" animBg="1"/>
      <p:bldP spid="373" grpId="0" animBg="1"/>
      <p:bldP spid="3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a:xfrm>
            <a:off x="293688" y="274638"/>
            <a:ext cx="8534400" cy="1143000"/>
          </a:xfrm>
        </p:spPr>
        <p:txBody>
          <a:bodyPr/>
          <a:lstStyle/>
          <a:p>
            <a:r>
              <a:rPr lang="en-US" altLang="en-US" b="1" dirty="0" smtClean="0"/>
              <a:t>Fixed and Flexible Budgets</a:t>
            </a:r>
          </a:p>
        </p:txBody>
      </p:sp>
      <p:sp>
        <p:nvSpPr>
          <p:cNvPr id="13" name="Slide Number Placeholder 12"/>
          <p:cNvSpPr>
            <a:spLocks noGrp="1"/>
          </p:cNvSpPr>
          <p:nvPr>
            <p:ph type="sldNum" sz="quarter" idx="12"/>
          </p:nvPr>
        </p:nvSpPr>
        <p:spPr/>
        <p:txBody>
          <a:bodyPr/>
          <a:lstStyle/>
          <a:p>
            <a:pPr>
              <a:defRPr/>
            </a:pPr>
            <a:fld id="{7A35BE7D-BC0E-4A27-80F5-45B3F1AFEC7B}" type="slidenum">
              <a:rPr lang="en-US" smtClean="0"/>
              <a:pPr>
                <a:defRPr/>
              </a:pPr>
              <a:t>3</a:t>
            </a:fld>
            <a:endParaRPr lang="en-US" dirty="0"/>
          </a:p>
        </p:txBody>
      </p:sp>
      <p:sp>
        <p:nvSpPr>
          <p:cNvPr id="20" name="TextBox 19"/>
          <p:cNvSpPr txBox="1"/>
          <p:nvPr/>
        </p:nvSpPr>
        <p:spPr>
          <a:xfrm>
            <a:off x="325318" y="1219200"/>
            <a:ext cx="8088312" cy="4893647"/>
          </a:xfrm>
          <a:prstGeom prst="rect">
            <a:avLst/>
          </a:prstGeom>
          <a:solidFill>
            <a:schemeClr val="bg1">
              <a:lumMod val="95000"/>
            </a:schemeClr>
          </a:solidFill>
        </p:spPr>
        <p:txBody>
          <a:bodyPr wrap="square" rtlCol="0">
            <a:spAutoFit/>
          </a:bodyPr>
          <a:lstStyle/>
          <a:p>
            <a:r>
              <a:rPr lang="en-US" altLang="en-US" sz="2400" dirty="0"/>
              <a:t>Managers use budgets to control operations and see </a:t>
            </a:r>
            <a:r>
              <a:rPr lang="en-US" altLang="en-US" sz="2400" dirty="0" smtClean="0"/>
              <a:t>that planned </a:t>
            </a:r>
            <a:r>
              <a:rPr lang="en-US" altLang="en-US" sz="2400" dirty="0"/>
              <a:t>objectives are met</a:t>
            </a:r>
            <a:r>
              <a:rPr lang="en-US" altLang="en-US" sz="2400" dirty="0" smtClean="0"/>
              <a:t>.</a:t>
            </a:r>
            <a:br>
              <a:rPr lang="en-US" altLang="en-US" sz="2400" dirty="0" smtClean="0"/>
            </a:br>
            <a:endParaRPr lang="en-US" altLang="en-US" sz="2400" dirty="0"/>
          </a:p>
          <a:p>
            <a:pPr marL="342900" indent="-342900">
              <a:buFont typeface="Arial" panose="020B0604020202020204" pitchFamily="34" charset="0"/>
              <a:buChar char="•"/>
            </a:pPr>
            <a:r>
              <a:rPr lang="en-US" sz="2400" dirty="0"/>
              <a:t>A </a:t>
            </a:r>
            <a:r>
              <a:rPr lang="en-US" sz="2400" i="1" dirty="0"/>
              <a:t>master budget </a:t>
            </a:r>
            <a:r>
              <a:rPr lang="en-US" sz="2400" dirty="0" smtClean="0"/>
              <a:t>based </a:t>
            </a:r>
            <a:r>
              <a:rPr lang="en-US" sz="2400" dirty="0"/>
              <a:t>on a predicted level of </a:t>
            </a:r>
            <a:r>
              <a:rPr lang="en-US" sz="2400" dirty="0" smtClean="0"/>
              <a:t>activity for </a:t>
            </a:r>
            <a:r>
              <a:rPr lang="en-US" sz="2400" dirty="0"/>
              <a:t>the budget period.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Two alternative approaches: </a:t>
            </a:r>
            <a:r>
              <a:rPr lang="en-US" sz="2400" i="1" dirty="0"/>
              <a:t>fixed </a:t>
            </a:r>
            <a:r>
              <a:rPr lang="en-US" sz="2400" dirty="0" smtClean="0"/>
              <a:t>or </a:t>
            </a:r>
            <a:r>
              <a:rPr lang="en-US" sz="2400" i="1" dirty="0"/>
              <a:t>flexible budgeting</a:t>
            </a:r>
            <a:r>
              <a:rPr lang="en-US" sz="2400" dirty="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a:t>
            </a:r>
            <a:r>
              <a:rPr lang="en-US" sz="2400" b="1" dirty="0"/>
              <a:t>fixed budget, </a:t>
            </a:r>
            <a:r>
              <a:rPr lang="en-US" sz="2400" dirty="0" smtClean="0"/>
              <a:t>or </a:t>
            </a:r>
            <a:r>
              <a:rPr lang="en-US" sz="2400" i="1" dirty="0"/>
              <a:t>static budget, </a:t>
            </a:r>
            <a:r>
              <a:rPr lang="en-US" sz="2400" dirty="0" smtClean="0"/>
              <a:t>based </a:t>
            </a:r>
            <a:r>
              <a:rPr lang="en-US" sz="2400" dirty="0"/>
              <a:t>on a single predicted amount of sales or other activity measure.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a:t>
            </a:r>
            <a:r>
              <a:rPr lang="en-US" sz="2400" b="1" dirty="0"/>
              <a:t>flexible budget, </a:t>
            </a:r>
            <a:r>
              <a:rPr lang="en-US" sz="2400" dirty="0" smtClean="0"/>
              <a:t>or </a:t>
            </a:r>
            <a:r>
              <a:rPr lang="en-US" sz="2400" i="1" dirty="0"/>
              <a:t>vari</a:t>
            </a:r>
            <a:r>
              <a:rPr lang="en-US" sz="2400" i="1" dirty="0" smtClean="0"/>
              <a:t>able </a:t>
            </a:r>
            <a:r>
              <a:rPr lang="en-US" sz="2400" i="1" dirty="0"/>
              <a:t>budget, </a:t>
            </a:r>
            <a:r>
              <a:rPr lang="en-US" sz="2400" dirty="0" smtClean="0"/>
              <a:t>based </a:t>
            </a:r>
            <a:r>
              <a:rPr lang="en-US" sz="2400" dirty="0"/>
              <a:t>on several different amounts of sales</a:t>
            </a:r>
            <a:r>
              <a:rPr lang="en-US" sz="2400" dirty="0" smtClean="0"/>
              <a:t>.</a:t>
            </a:r>
            <a:endParaRPr lang="en-US" sz="2200" b="1" dirty="0"/>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71475" y="2667000"/>
            <a:ext cx="8772525" cy="2268537"/>
            <a:chOff x="176213" y="1976438"/>
            <a:chExt cx="8772525" cy="2268537"/>
          </a:xfrm>
        </p:grpSpPr>
        <p:sp>
          <p:nvSpPr>
            <p:cNvPr id="24578" name="Rectangle 2"/>
            <p:cNvSpPr>
              <a:spLocks noChangeArrowheads="1"/>
            </p:cNvSpPr>
            <p:nvPr/>
          </p:nvSpPr>
          <p:spPr bwMode="auto">
            <a:xfrm>
              <a:off x="176213" y="1976438"/>
              <a:ext cx="87725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solidFill>
                    <a:srgbClr val="FC0128"/>
                  </a:solidFill>
                </a:rPr>
                <a:t> A</a:t>
              </a:r>
              <a:r>
                <a:rPr lang="en-US" altLang="en-US" sz="2400" b="1" dirty="0"/>
                <a:t>ctual</a:t>
              </a:r>
              <a:r>
                <a:rPr lang="en-US" altLang="en-US" sz="2400" b="1" dirty="0">
                  <a:solidFill>
                    <a:srgbClr val="FFFFFF"/>
                  </a:solidFill>
                </a:rPr>
                <a:t> </a:t>
              </a:r>
              <a:r>
                <a:rPr lang="en-US" altLang="en-US" sz="2400" b="1" dirty="0">
                  <a:solidFill>
                    <a:srgbClr val="FC0128"/>
                  </a:solidFill>
                </a:rPr>
                <a:t>H</a:t>
              </a:r>
              <a:r>
                <a:rPr lang="en-US" altLang="en-US" sz="2400" b="1" dirty="0"/>
                <a:t>ours </a:t>
              </a:r>
              <a:r>
                <a:rPr lang="en-US" altLang="en-US" sz="2400" b="1" dirty="0">
                  <a:solidFill>
                    <a:srgbClr val="FFFFFF"/>
                  </a:solidFill>
                </a:rPr>
                <a:t>             </a:t>
              </a:r>
              <a:r>
                <a:rPr lang="en-US" altLang="en-US" sz="2400" b="1" dirty="0">
                  <a:solidFill>
                    <a:srgbClr val="FC0128"/>
                  </a:solidFill>
                </a:rPr>
                <a:t>A</a:t>
              </a:r>
              <a:r>
                <a:rPr lang="en-US" altLang="en-US" sz="2400" b="1" dirty="0"/>
                <a:t>ctual</a:t>
              </a:r>
              <a:r>
                <a:rPr lang="en-US" altLang="en-US" sz="2400" b="1" dirty="0">
                  <a:solidFill>
                    <a:srgbClr val="FFFFFF"/>
                  </a:solidFill>
                </a:rPr>
                <a:t> </a:t>
              </a:r>
              <a:r>
                <a:rPr lang="en-US" altLang="en-US" sz="2400" b="1" dirty="0">
                  <a:solidFill>
                    <a:srgbClr val="FC0128"/>
                  </a:solidFill>
                </a:rPr>
                <a:t>H</a:t>
              </a:r>
              <a:r>
                <a:rPr lang="en-US" altLang="en-US" sz="2400" b="1" dirty="0"/>
                <a:t>ours</a:t>
              </a:r>
              <a:r>
                <a:rPr lang="en-US" altLang="en-US" sz="2400" b="1" dirty="0">
                  <a:solidFill>
                    <a:srgbClr val="FFFFFF"/>
                  </a:solidFill>
                </a:rPr>
                <a:t>	       </a:t>
              </a:r>
              <a:r>
                <a:rPr lang="en-US" altLang="en-US" sz="2400" b="1" dirty="0">
                  <a:solidFill>
                    <a:srgbClr val="FC0128"/>
                  </a:solidFill>
                </a:rPr>
                <a:t>S</a:t>
              </a:r>
              <a:r>
                <a:rPr lang="en-US" altLang="en-US" sz="2400" b="1" dirty="0"/>
                <a:t>tandard</a:t>
              </a:r>
              <a:r>
                <a:rPr lang="en-US" altLang="en-US" sz="2400" b="1" dirty="0">
                  <a:solidFill>
                    <a:srgbClr val="FFFFFF"/>
                  </a:solidFill>
                </a:rPr>
                <a:t> </a:t>
              </a:r>
              <a:r>
                <a:rPr lang="en-US" altLang="en-US" sz="2400" b="1" dirty="0">
                  <a:solidFill>
                    <a:srgbClr val="FC0128"/>
                  </a:solidFill>
                </a:rPr>
                <a:t>H</a:t>
              </a:r>
              <a:r>
                <a:rPr lang="en-US" altLang="en-US" sz="2400" b="1" dirty="0"/>
                <a:t>ours</a:t>
              </a:r>
              <a:r>
                <a:rPr lang="en-US" altLang="en-US" sz="2400" b="1" dirty="0">
                  <a:solidFill>
                    <a:srgbClr val="FFFFFF"/>
                  </a:solidFill>
                </a:rPr>
                <a:t/>
              </a:r>
              <a:br>
                <a:rPr lang="en-US" altLang="en-US" sz="2400" b="1" dirty="0">
                  <a:solidFill>
                    <a:srgbClr val="FFFFFF"/>
                  </a:solidFill>
                </a:rPr>
              </a:br>
              <a:r>
                <a:rPr lang="en-US" altLang="en-US" sz="2400" b="1" dirty="0">
                  <a:solidFill>
                    <a:srgbClr val="FFFFFF"/>
                  </a:solidFill>
                </a:rPr>
                <a:t>            </a:t>
              </a:r>
              <a:r>
                <a:rPr lang="en-US" altLang="en-US" sz="2400" b="1" dirty="0"/>
                <a:t>×                                  ×                                   × </a:t>
              </a:r>
              <a:r>
                <a:rPr lang="en-US" altLang="en-US" sz="2400" b="1" dirty="0">
                  <a:solidFill>
                    <a:srgbClr val="FFFFFF"/>
                  </a:solidFill>
                </a:rPr>
                <a:t/>
              </a:r>
              <a:br>
                <a:rPr lang="en-US" altLang="en-US" sz="2400" b="1" dirty="0">
                  <a:solidFill>
                    <a:srgbClr val="FFFFFF"/>
                  </a:solidFill>
                </a:rPr>
              </a:br>
              <a:r>
                <a:rPr lang="en-US" altLang="en-US" sz="2400" b="1" dirty="0">
                  <a:solidFill>
                    <a:srgbClr val="FFFFFF"/>
                  </a:solidFill>
                </a:rPr>
                <a:t>  </a:t>
              </a:r>
              <a:r>
                <a:rPr lang="en-US" altLang="en-US" sz="2400" b="1" dirty="0">
                  <a:solidFill>
                    <a:srgbClr val="FC0128"/>
                  </a:solidFill>
                </a:rPr>
                <a:t>A</a:t>
              </a:r>
              <a:r>
                <a:rPr lang="en-US" altLang="en-US" sz="2400" b="1" dirty="0"/>
                <a:t>ctual</a:t>
              </a:r>
              <a:r>
                <a:rPr lang="en-US" altLang="en-US" sz="2400" b="1" dirty="0">
                  <a:solidFill>
                    <a:srgbClr val="FFFFFF"/>
                  </a:solidFill>
                </a:rPr>
                <a:t> </a:t>
              </a:r>
              <a:r>
                <a:rPr lang="en-US" altLang="en-US" sz="2400" b="1" dirty="0">
                  <a:solidFill>
                    <a:srgbClr val="FC0128"/>
                  </a:solidFill>
                </a:rPr>
                <a:t>R</a:t>
              </a:r>
              <a:r>
                <a:rPr lang="en-US" altLang="en-US" sz="2400" b="1" dirty="0"/>
                <a:t>ate </a:t>
              </a:r>
              <a:r>
                <a:rPr lang="en-US" altLang="en-US" sz="2400" b="1" dirty="0">
                  <a:solidFill>
                    <a:schemeClr val="hlink"/>
                  </a:solidFill>
                </a:rPr>
                <a:t> </a:t>
              </a:r>
              <a:r>
                <a:rPr lang="en-US" altLang="en-US" sz="2400" b="1" dirty="0">
                  <a:solidFill>
                    <a:srgbClr val="FFFFFF"/>
                  </a:solidFill>
                </a:rPr>
                <a:t>             </a:t>
              </a:r>
              <a:r>
                <a:rPr lang="en-US" altLang="en-US" sz="2400" b="1" dirty="0">
                  <a:solidFill>
                    <a:srgbClr val="FC0128"/>
                  </a:solidFill>
                </a:rPr>
                <a:t>S</a:t>
              </a:r>
              <a:r>
                <a:rPr lang="en-US" altLang="en-US" sz="2400" b="1" dirty="0"/>
                <a:t>tandard</a:t>
              </a:r>
              <a:r>
                <a:rPr lang="en-US" altLang="en-US" sz="2400" b="1" dirty="0">
                  <a:solidFill>
                    <a:srgbClr val="FFFFFF"/>
                  </a:solidFill>
                </a:rPr>
                <a:t> </a:t>
              </a:r>
              <a:r>
                <a:rPr lang="en-US" altLang="en-US" sz="2400" b="1" dirty="0">
                  <a:solidFill>
                    <a:srgbClr val="FC0128"/>
                  </a:solidFill>
                </a:rPr>
                <a:t>R</a:t>
              </a:r>
              <a:r>
                <a:rPr lang="en-US" altLang="en-US" sz="2400" b="1" dirty="0"/>
                <a:t>ate </a:t>
              </a:r>
              <a:r>
                <a:rPr lang="en-US" altLang="en-US" sz="2400" b="1" dirty="0">
                  <a:solidFill>
                    <a:srgbClr val="500093"/>
                  </a:solidFill>
                </a:rPr>
                <a:t>   </a:t>
              </a:r>
              <a:r>
                <a:rPr lang="en-US" altLang="en-US" sz="2400" b="1" dirty="0">
                  <a:solidFill>
                    <a:srgbClr val="FFFFFF"/>
                  </a:solidFill>
                </a:rPr>
                <a:t>        </a:t>
              </a:r>
              <a:r>
                <a:rPr lang="en-US" altLang="en-US" sz="2400" b="1" dirty="0">
                  <a:solidFill>
                    <a:srgbClr val="FC0128"/>
                  </a:solidFill>
                </a:rPr>
                <a:t>S</a:t>
              </a:r>
              <a:r>
                <a:rPr lang="en-US" altLang="en-US" sz="2400" b="1" dirty="0"/>
                <a:t>tandard</a:t>
              </a:r>
              <a:r>
                <a:rPr lang="en-US" altLang="en-US" sz="2400" b="1" dirty="0">
                  <a:solidFill>
                    <a:srgbClr val="FFFFFF"/>
                  </a:solidFill>
                </a:rPr>
                <a:t> </a:t>
              </a:r>
              <a:r>
                <a:rPr lang="en-US" altLang="en-US" sz="2400" b="1" dirty="0">
                  <a:solidFill>
                    <a:srgbClr val="FC0128"/>
                  </a:solidFill>
                </a:rPr>
                <a:t>R</a:t>
              </a:r>
              <a:r>
                <a:rPr lang="en-US" altLang="en-US" sz="2400" b="1" dirty="0"/>
                <a:t>ate</a:t>
              </a:r>
            </a:p>
          </p:txBody>
        </p:sp>
        <p:sp>
          <p:nvSpPr>
            <p:cNvPr id="24579" name="Line 3"/>
            <p:cNvSpPr>
              <a:spLocks noChangeShapeType="1"/>
            </p:cNvSpPr>
            <p:nvPr/>
          </p:nvSpPr>
          <p:spPr bwMode="auto">
            <a:xfrm>
              <a:off x="193675" y="2895600"/>
              <a:ext cx="2336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0" name="Line 4"/>
            <p:cNvSpPr>
              <a:spLocks noChangeShapeType="1"/>
            </p:cNvSpPr>
            <p:nvPr/>
          </p:nvSpPr>
          <p:spPr bwMode="auto">
            <a:xfrm>
              <a:off x="3317875" y="2895600"/>
              <a:ext cx="218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1" name="Line 5"/>
            <p:cNvSpPr>
              <a:spLocks noChangeShapeType="1"/>
            </p:cNvSpPr>
            <p:nvPr/>
          </p:nvSpPr>
          <p:spPr bwMode="auto">
            <a:xfrm>
              <a:off x="6213475" y="2895600"/>
              <a:ext cx="256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2" name="Line 6"/>
            <p:cNvSpPr>
              <a:spLocks noChangeShapeType="1"/>
            </p:cNvSpPr>
            <p:nvPr/>
          </p:nvSpPr>
          <p:spPr bwMode="auto">
            <a:xfrm>
              <a:off x="1335088" y="2919413"/>
              <a:ext cx="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3" name="Line 7"/>
            <p:cNvSpPr>
              <a:spLocks noChangeShapeType="1"/>
            </p:cNvSpPr>
            <p:nvPr/>
          </p:nvSpPr>
          <p:spPr bwMode="auto">
            <a:xfrm>
              <a:off x="1325563" y="3352800"/>
              <a:ext cx="24368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4" name="Line 8"/>
            <p:cNvSpPr>
              <a:spLocks noChangeShapeType="1"/>
            </p:cNvSpPr>
            <p:nvPr/>
          </p:nvSpPr>
          <p:spPr bwMode="auto">
            <a:xfrm flipV="1">
              <a:off x="3762375" y="2894013"/>
              <a:ext cx="0" cy="482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5" name="Line 9"/>
            <p:cNvSpPr>
              <a:spLocks noChangeShapeType="1"/>
            </p:cNvSpPr>
            <p:nvPr/>
          </p:nvSpPr>
          <p:spPr bwMode="auto">
            <a:xfrm>
              <a:off x="5068888" y="2930525"/>
              <a:ext cx="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6" name="Line 10"/>
            <p:cNvSpPr>
              <a:spLocks noChangeShapeType="1"/>
            </p:cNvSpPr>
            <p:nvPr/>
          </p:nvSpPr>
          <p:spPr bwMode="auto">
            <a:xfrm>
              <a:off x="5070475" y="3352800"/>
              <a:ext cx="241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7" name="Line 11"/>
            <p:cNvSpPr>
              <a:spLocks noChangeShapeType="1"/>
            </p:cNvSpPr>
            <p:nvPr/>
          </p:nvSpPr>
          <p:spPr bwMode="auto">
            <a:xfrm flipV="1">
              <a:off x="7485063" y="2894013"/>
              <a:ext cx="0" cy="482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4588" name="Line 12"/>
            <p:cNvSpPr>
              <a:spLocks noChangeShapeType="1"/>
            </p:cNvSpPr>
            <p:nvPr/>
          </p:nvSpPr>
          <p:spPr bwMode="auto">
            <a:xfrm>
              <a:off x="6353175" y="3365500"/>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4589" name="Line 13"/>
            <p:cNvSpPr>
              <a:spLocks noChangeShapeType="1"/>
            </p:cNvSpPr>
            <p:nvPr/>
          </p:nvSpPr>
          <p:spPr bwMode="auto">
            <a:xfrm>
              <a:off x="2543175" y="3365500"/>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4590" name="Rectangle 14"/>
            <p:cNvSpPr>
              <a:spLocks noChangeArrowheads="1"/>
            </p:cNvSpPr>
            <p:nvPr/>
          </p:nvSpPr>
          <p:spPr bwMode="auto">
            <a:xfrm>
              <a:off x="1100138" y="3729038"/>
              <a:ext cx="2971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smtClean="0">
                  <a:solidFill>
                    <a:srgbClr val="FF0000"/>
                  </a:solidFill>
                </a:rPr>
                <a:t>*Rate </a:t>
              </a:r>
              <a:r>
                <a:rPr lang="en-US" altLang="en-US" sz="2800" b="1" dirty="0">
                  <a:solidFill>
                    <a:srgbClr val="FF0000"/>
                  </a:solidFill>
                </a:rPr>
                <a:t>Variance</a:t>
              </a:r>
            </a:p>
          </p:txBody>
        </p:sp>
        <p:sp>
          <p:nvSpPr>
            <p:cNvPr id="24591" name="Rectangle 15"/>
            <p:cNvSpPr>
              <a:spLocks noChangeArrowheads="1"/>
            </p:cNvSpPr>
            <p:nvPr/>
          </p:nvSpPr>
          <p:spPr bwMode="auto">
            <a:xfrm>
              <a:off x="4681538" y="3729038"/>
              <a:ext cx="37433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smtClean="0">
                  <a:solidFill>
                    <a:srgbClr val="FF0000"/>
                  </a:solidFill>
                </a:rPr>
                <a:t>*Efficiency </a:t>
              </a:r>
              <a:r>
                <a:rPr lang="en-US" altLang="en-US" sz="2800" b="1" dirty="0">
                  <a:solidFill>
                    <a:srgbClr val="FF0000"/>
                  </a:solidFill>
                </a:rPr>
                <a:t>Variance</a:t>
              </a:r>
              <a:endParaRPr lang="en-US" altLang="en-US" sz="2800" b="1" dirty="0">
                <a:solidFill>
                  <a:srgbClr val="CF0E30"/>
                </a:solidFill>
              </a:endParaRPr>
            </a:p>
          </p:txBody>
        </p:sp>
      </p:grpSp>
      <p:sp>
        <p:nvSpPr>
          <p:cNvPr id="24593" name="Rectangle 17"/>
          <p:cNvSpPr>
            <a:spLocks noChangeArrowheads="1"/>
          </p:cNvSpPr>
          <p:nvPr/>
        </p:nvSpPr>
        <p:spPr bwMode="auto">
          <a:xfrm>
            <a:off x="282575" y="5029200"/>
            <a:ext cx="8556625" cy="1490152"/>
          </a:xfrm>
          <a:prstGeom prst="rect">
            <a:avLst/>
          </a:prstGeom>
          <a:solidFill>
            <a:schemeClr val="bg1">
              <a:lumMod val="95000"/>
            </a:schemeClr>
          </a:solidFill>
          <a:ln w="25400">
            <a:solidFill>
              <a:schemeClr val="accent1">
                <a:lumMod val="50000"/>
              </a:schemeClr>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600" b="1" dirty="0">
                <a:solidFill>
                  <a:srgbClr val="FC0128"/>
                </a:solidFill>
              </a:rPr>
              <a:t>               </a:t>
            </a:r>
            <a:r>
              <a:rPr lang="en-US" altLang="en-US" sz="2600" b="1" dirty="0">
                <a:solidFill>
                  <a:srgbClr val="FF0000"/>
                </a:solidFill>
              </a:rPr>
              <a:t>AH(AR - SR)                      SR(AH - SH)</a:t>
            </a:r>
            <a:endParaRPr lang="en-US" altLang="en-US" sz="2600" b="1" dirty="0">
              <a:solidFill>
                <a:schemeClr val="bg1"/>
              </a:solidFill>
            </a:endParaRPr>
          </a:p>
          <a:p>
            <a:pPr eaLnBrk="1" hangingPunct="1">
              <a:spcBef>
                <a:spcPct val="50000"/>
              </a:spcBef>
            </a:pPr>
            <a:r>
              <a:rPr lang="en-US" altLang="en-US" sz="2600" b="1" dirty="0">
                <a:solidFill>
                  <a:srgbClr val="FC0128"/>
                </a:solidFill>
              </a:rPr>
              <a:t>   	</a:t>
            </a:r>
            <a:r>
              <a:rPr lang="en-US" altLang="en-US" sz="2600" b="1" dirty="0">
                <a:solidFill>
                  <a:srgbClr val="FF0000"/>
                </a:solidFill>
              </a:rPr>
              <a:t>AH</a:t>
            </a:r>
            <a:r>
              <a:rPr lang="en-US" altLang="en-US" sz="2600" b="1" dirty="0">
                <a:solidFill>
                  <a:srgbClr val="FC0128"/>
                </a:solidFill>
              </a:rPr>
              <a:t> </a:t>
            </a:r>
            <a:r>
              <a:rPr lang="en-US" altLang="en-US" sz="2600" b="1" dirty="0"/>
              <a:t>= Actual Hours</a:t>
            </a:r>
            <a:r>
              <a:rPr lang="en-US" altLang="en-US" sz="2600" b="1" dirty="0">
                <a:solidFill>
                  <a:srgbClr val="500093"/>
                </a:solidFill>
              </a:rPr>
              <a:t>	 </a:t>
            </a:r>
            <a:r>
              <a:rPr lang="en-US" altLang="en-US" sz="2600" b="1" dirty="0">
                <a:solidFill>
                  <a:srgbClr val="FF0000"/>
                </a:solidFill>
              </a:rPr>
              <a:t>SR</a:t>
            </a:r>
            <a:r>
              <a:rPr lang="en-US" altLang="en-US" sz="2600" b="1" dirty="0">
                <a:solidFill>
                  <a:schemeClr val="bg1"/>
                </a:solidFill>
              </a:rPr>
              <a:t> </a:t>
            </a:r>
            <a:r>
              <a:rPr lang="en-US" altLang="en-US" sz="2600" b="1" dirty="0"/>
              <a:t>= Standard Rate</a:t>
            </a:r>
            <a:br>
              <a:rPr lang="en-US" altLang="en-US" sz="2600" b="1" dirty="0"/>
            </a:br>
            <a:r>
              <a:rPr lang="en-US" altLang="en-US" sz="2600" b="1" dirty="0">
                <a:solidFill>
                  <a:schemeClr val="bg1"/>
                </a:solidFill>
              </a:rPr>
              <a:t>   	</a:t>
            </a:r>
            <a:r>
              <a:rPr lang="en-US" altLang="en-US" sz="2600" b="1" dirty="0">
                <a:solidFill>
                  <a:srgbClr val="FF0000"/>
                </a:solidFill>
              </a:rPr>
              <a:t>AR</a:t>
            </a:r>
            <a:r>
              <a:rPr lang="en-US" altLang="en-US" sz="2600" b="1" dirty="0">
                <a:solidFill>
                  <a:srgbClr val="500093"/>
                </a:solidFill>
              </a:rPr>
              <a:t> </a:t>
            </a:r>
            <a:r>
              <a:rPr lang="en-US" altLang="en-US" sz="2600" b="1" dirty="0"/>
              <a:t>= Actual Rate	</a:t>
            </a:r>
            <a:r>
              <a:rPr lang="en-US" altLang="en-US" sz="2600" b="1" dirty="0">
                <a:solidFill>
                  <a:srgbClr val="500093"/>
                </a:solidFill>
              </a:rPr>
              <a:t>	 </a:t>
            </a:r>
            <a:r>
              <a:rPr lang="en-US" altLang="en-US" sz="2600" b="1" dirty="0">
                <a:solidFill>
                  <a:srgbClr val="FF0000"/>
                </a:solidFill>
              </a:rPr>
              <a:t>SH</a:t>
            </a:r>
            <a:r>
              <a:rPr lang="en-US" altLang="en-US" sz="2600" b="1" dirty="0">
                <a:solidFill>
                  <a:srgbClr val="500093"/>
                </a:solidFill>
              </a:rPr>
              <a:t> </a:t>
            </a:r>
            <a:r>
              <a:rPr lang="en-US" altLang="en-US" sz="2600" b="1" dirty="0"/>
              <a:t>= Standard Hours  </a:t>
            </a:r>
          </a:p>
        </p:txBody>
      </p:sp>
      <p:sp>
        <p:nvSpPr>
          <p:cNvPr id="24594" name="Rectangle 18"/>
          <p:cNvSpPr>
            <a:spLocks noGrp="1" noChangeArrowheads="1"/>
          </p:cNvSpPr>
          <p:nvPr>
            <p:ph type="title"/>
          </p:nvPr>
        </p:nvSpPr>
        <p:spPr>
          <a:xfrm>
            <a:off x="293688" y="274638"/>
            <a:ext cx="8534400" cy="1143000"/>
          </a:xfrm>
        </p:spPr>
        <p:txBody>
          <a:bodyPr/>
          <a:lstStyle/>
          <a:p>
            <a:r>
              <a:rPr lang="en-US" altLang="en-US" dirty="0" smtClean="0"/>
              <a:t>Labor Cost Variances</a:t>
            </a:r>
          </a:p>
        </p:txBody>
      </p:sp>
      <p:sp>
        <p:nvSpPr>
          <p:cNvPr id="21" name="Slide Number Placeholder 20"/>
          <p:cNvSpPr>
            <a:spLocks noGrp="1"/>
          </p:cNvSpPr>
          <p:nvPr>
            <p:ph type="sldNum" sz="quarter" idx="12"/>
          </p:nvPr>
        </p:nvSpPr>
        <p:spPr/>
        <p:txBody>
          <a:bodyPr/>
          <a:lstStyle/>
          <a:p>
            <a:pPr>
              <a:defRPr/>
            </a:pPr>
            <a:fld id="{7A35BE7D-BC0E-4A27-80F5-45B3F1AFEC7B}" type="slidenum">
              <a:rPr lang="en-US" smtClean="0"/>
              <a:pPr>
                <a:defRPr/>
              </a:pPr>
              <a:t>30</a:t>
            </a:fld>
            <a:endParaRPr lang="en-US" dirty="0"/>
          </a:p>
        </p:txBody>
      </p:sp>
      <p:grpSp>
        <p:nvGrpSpPr>
          <p:cNvPr id="23" name="Group 22"/>
          <p:cNvGrpSpPr/>
          <p:nvPr/>
        </p:nvGrpSpPr>
        <p:grpSpPr>
          <a:xfrm>
            <a:off x="381000" y="2057400"/>
            <a:ext cx="2209803" cy="685800"/>
            <a:chOff x="228600" y="1295400"/>
            <a:chExt cx="2209803" cy="685800"/>
          </a:xfrm>
        </p:grpSpPr>
        <p:sp>
          <p:nvSpPr>
            <p:cNvPr id="24" name="Right Brace 23"/>
            <p:cNvSpPr/>
            <p:nvPr/>
          </p:nvSpPr>
          <p:spPr>
            <a:xfrm rot="16200000">
              <a:off x="1181103" y="723900"/>
              <a:ext cx="304799" cy="2209801"/>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p:cNvSpPr txBox="1"/>
            <p:nvPr/>
          </p:nvSpPr>
          <p:spPr>
            <a:xfrm>
              <a:off x="228600" y="1295400"/>
              <a:ext cx="2209800" cy="461665"/>
            </a:xfrm>
            <a:prstGeom prst="rect">
              <a:avLst/>
            </a:prstGeom>
            <a:solidFill>
              <a:schemeClr val="bg1">
                <a:lumMod val="85000"/>
              </a:schemeClr>
            </a:solidFill>
          </p:spPr>
          <p:txBody>
            <a:bodyPr wrap="square" rtlCol="0">
              <a:spAutoFit/>
            </a:bodyPr>
            <a:lstStyle/>
            <a:p>
              <a:pPr algn="ctr"/>
              <a:r>
                <a:rPr lang="en-US" sz="2400" b="1" dirty="0" smtClean="0">
                  <a:solidFill>
                    <a:schemeClr val="accent1">
                      <a:lumMod val="50000"/>
                    </a:schemeClr>
                  </a:solidFill>
                </a:rPr>
                <a:t>Actual Cost</a:t>
              </a:r>
              <a:endParaRPr lang="en-US" sz="2400" b="1" dirty="0">
                <a:solidFill>
                  <a:schemeClr val="accent1">
                    <a:lumMod val="50000"/>
                  </a:schemeClr>
                </a:solidFill>
              </a:endParaRPr>
            </a:p>
          </p:txBody>
        </p:sp>
      </p:grpSp>
      <p:grpSp>
        <p:nvGrpSpPr>
          <p:cNvPr id="26" name="Group 25"/>
          <p:cNvGrpSpPr/>
          <p:nvPr/>
        </p:nvGrpSpPr>
        <p:grpSpPr>
          <a:xfrm>
            <a:off x="6248400" y="1981200"/>
            <a:ext cx="2667000" cy="685799"/>
            <a:chOff x="228600" y="1295400"/>
            <a:chExt cx="2514599" cy="685799"/>
          </a:xfrm>
        </p:grpSpPr>
        <p:sp>
          <p:nvSpPr>
            <p:cNvPr id="27" name="Right Brace 26"/>
            <p:cNvSpPr/>
            <p:nvPr/>
          </p:nvSpPr>
          <p:spPr>
            <a:xfrm rot="16200000">
              <a:off x="1371600" y="609601"/>
              <a:ext cx="228599" cy="2514598"/>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p:cNvSpPr txBox="1"/>
            <p:nvPr/>
          </p:nvSpPr>
          <p:spPr>
            <a:xfrm>
              <a:off x="228600" y="1295400"/>
              <a:ext cx="2438400" cy="461665"/>
            </a:xfrm>
            <a:prstGeom prst="rect">
              <a:avLst/>
            </a:prstGeom>
            <a:solidFill>
              <a:schemeClr val="bg1">
                <a:lumMod val="85000"/>
              </a:schemeClr>
            </a:solidFill>
          </p:spPr>
          <p:txBody>
            <a:bodyPr wrap="square" rtlCol="0">
              <a:spAutoFit/>
            </a:bodyPr>
            <a:lstStyle/>
            <a:p>
              <a:pPr algn="ctr"/>
              <a:r>
                <a:rPr lang="en-US" sz="2400" b="1" dirty="0" smtClean="0">
                  <a:solidFill>
                    <a:schemeClr val="accent1">
                      <a:lumMod val="50000"/>
                    </a:schemeClr>
                  </a:solidFill>
                </a:rPr>
                <a:t>Standard Cost</a:t>
              </a:r>
              <a:endParaRPr lang="en-US" sz="2400" b="1" dirty="0">
                <a:solidFill>
                  <a:schemeClr val="accent1">
                    <a:lumMod val="50000"/>
                  </a:schemeClr>
                </a:solidFill>
              </a:endParaRPr>
            </a:p>
          </p:txBody>
        </p:sp>
      </p:grpSp>
      <p:sp>
        <p:nvSpPr>
          <p:cNvPr id="30" name="TextBox 29"/>
          <p:cNvSpPr txBox="1"/>
          <p:nvPr/>
        </p:nvSpPr>
        <p:spPr>
          <a:xfrm>
            <a:off x="609600" y="1219200"/>
            <a:ext cx="7924800" cy="830997"/>
          </a:xfrm>
          <a:prstGeom prst="rect">
            <a:avLst/>
          </a:prstGeom>
          <a:noFill/>
        </p:spPr>
        <p:txBody>
          <a:bodyPr wrap="square" rtlCol="0">
            <a:spAutoFit/>
          </a:bodyPr>
          <a:lstStyle/>
          <a:p>
            <a:pPr algn="ctr"/>
            <a:r>
              <a:rPr lang="en-US" altLang="en-US" sz="2400" b="1" dirty="0" smtClean="0"/>
              <a:t>Instead of price and quantity, for direct labor we use the terms rate and hours.</a:t>
            </a:r>
            <a:endParaRPr lang="en-US" sz="2400" b="1" dirty="0"/>
          </a:p>
        </p:txBody>
      </p:sp>
      <p:sp>
        <p:nvSpPr>
          <p:cNvPr id="31" name="Right Arrow 30"/>
          <p:cNvSpPr/>
          <p:nvPr/>
        </p:nvSpPr>
        <p:spPr>
          <a:xfrm>
            <a:off x="304800" y="43434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*NEW</a:t>
            </a:r>
            <a:endParaRPr lang="en-US" b="1" dirty="0"/>
          </a:p>
        </p:txBody>
      </p:sp>
      <p:sp>
        <p:nvSpPr>
          <p:cNvPr id="32" name="Rounded Rectangle 31"/>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par>
                          <p:cTn id="14" fill="hold">
                            <p:stCondLst>
                              <p:cond delay="1500"/>
                            </p:stCondLst>
                            <p:childTnLst>
                              <p:par>
                                <p:cTn id="15" presetID="9" presetClass="entr" presetSubtype="0" fill="hold" grpId="0" nodeType="afterEffect">
                                  <p:stCondLst>
                                    <p:cond delay="1000"/>
                                  </p:stCondLst>
                                  <p:childTnLst>
                                    <p:set>
                                      <p:cBhvr>
                                        <p:cTn id="16" dur="1" fill="hold">
                                          <p:stCondLst>
                                            <p:cond delay="0"/>
                                          </p:stCondLst>
                                        </p:cTn>
                                        <p:tgtEl>
                                          <p:spTgt spid="24593"/>
                                        </p:tgtEl>
                                        <p:attrNameLst>
                                          <p:attrName>style.visibility</p:attrName>
                                        </p:attrNameLst>
                                      </p:cBhvr>
                                      <p:to>
                                        <p:strVal val="visible"/>
                                      </p:to>
                                    </p:set>
                                    <p:animEffect transition="in" filter="dissolve">
                                      <p:cBhvr>
                                        <p:cTn id="17" dur="20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25450" y="1689100"/>
            <a:ext cx="8204200" cy="1574800"/>
          </a:xfrm>
          <a:prstGeom prst="rect">
            <a:avLst/>
          </a:prstGeom>
          <a:solidFill>
            <a:schemeClr val="bg1">
              <a:lumMod val="95000"/>
            </a:schemeClr>
          </a:solidFill>
          <a:ln w="25400">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50000"/>
                  </a:schemeClr>
                </a:solidFill>
              </a:rPr>
              <a:t>During May, G-Max produced 3,500 club heads working</a:t>
            </a:r>
            <a:br>
              <a:rPr lang="en-US" altLang="en-US" sz="2400" b="1" dirty="0">
                <a:solidFill>
                  <a:schemeClr val="accent1">
                    <a:lumMod val="50000"/>
                  </a:schemeClr>
                </a:solidFill>
              </a:rPr>
            </a:br>
            <a:r>
              <a:rPr lang="en-US" altLang="en-US" sz="2400" b="1" dirty="0">
                <a:solidFill>
                  <a:schemeClr val="accent1">
                    <a:lumMod val="50000"/>
                  </a:schemeClr>
                </a:solidFill>
              </a:rPr>
              <a:t>3,400 hours.  G-Max paid an average of </a:t>
            </a:r>
            <a:r>
              <a:rPr lang="en-US" altLang="en-US" sz="2400" b="1" dirty="0" smtClean="0">
                <a:solidFill>
                  <a:schemeClr val="accent1">
                    <a:lumMod val="50000"/>
                  </a:schemeClr>
                </a:solidFill>
              </a:rPr>
              <a:t>$16.50 </a:t>
            </a:r>
            <a:r>
              <a:rPr lang="en-US" altLang="en-US" sz="2400" b="1" dirty="0">
                <a:solidFill>
                  <a:schemeClr val="accent1">
                    <a:lumMod val="50000"/>
                  </a:schemeClr>
                </a:solidFill>
              </a:rPr>
              <a:t>per</a:t>
            </a:r>
            <a:br>
              <a:rPr lang="en-US" altLang="en-US" sz="2400" b="1" dirty="0">
                <a:solidFill>
                  <a:schemeClr val="accent1">
                    <a:lumMod val="50000"/>
                  </a:schemeClr>
                </a:solidFill>
              </a:rPr>
            </a:br>
            <a:r>
              <a:rPr lang="en-US" altLang="en-US" sz="2400" b="1" dirty="0">
                <a:solidFill>
                  <a:schemeClr val="accent1">
                    <a:lumMod val="50000"/>
                  </a:schemeClr>
                </a:solidFill>
              </a:rPr>
              <a:t>hour for the hours worked.</a:t>
            </a:r>
            <a:r>
              <a:rPr lang="en-US" altLang="en-US" sz="2400" b="1" dirty="0">
                <a:solidFill>
                  <a:srgbClr val="3365FB"/>
                </a:solidFill>
              </a:rPr>
              <a:t/>
            </a:r>
            <a:br>
              <a:rPr lang="en-US" altLang="en-US" sz="2400" b="1" dirty="0">
                <a:solidFill>
                  <a:srgbClr val="3365FB"/>
                </a:solidFill>
              </a:rPr>
            </a:br>
            <a:r>
              <a:rPr lang="en-US" altLang="en-US" sz="2400" b="1" dirty="0">
                <a:solidFill>
                  <a:srgbClr val="FF0000"/>
                </a:solidFill>
              </a:rPr>
              <a:t>Compute the labor rate and efficiency variances.</a:t>
            </a:r>
          </a:p>
        </p:txBody>
      </p:sp>
      <p:sp>
        <p:nvSpPr>
          <p:cNvPr id="25603" name="Rectangle 3"/>
          <p:cNvSpPr>
            <a:spLocks noGrp="1" noChangeArrowheads="1"/>
          </p:cNvSpPr>
          <p:nvPr>
            <p:ph type="title"/>
          </p:nvPr>
        </p:nvSpPr>
        <p:spPr>
          <a:xfrm>
            <a:off x="293688" y="274638"/>
            <a:ext cx="8534400" cy="1143000"/>
          </a:xfrm>
        </p:spPr>
        <p:txBody>
          <a:bodyPr/>
          <a:lstStyle/>
          <a:p>
            <a:r>
              <a:rPr lang="en-US" altLang="en-US" dirty="0" smtClean="0"/>
              <a:t>Labor Cost Variances</a:t>
            </a:r>
          </a:p>
        </p:txBody>
      </p:sp>
      <p:graphicFrame>
        <p:nvGraphicFramePr>
          <p:cNvPr id="25604" name="Object 2"/>
          <p:cNvGraphicFramePr>
            <a:graphicFrameLocks/>
          </p:cNvGraphicFramePr>
          <p:nvPr/>
        </p:nvGraphicFramePr>
        <p:xfrm>
          <a:off x="2959100" y="5410200"/>
          <a:ext cx="925513" cy="1417638"/>
        </p:xfrm>
        <a:graphic>
          <a:graphicData uri="http://schemas.openxmlformats.org/presentationml/2006/ole">
            <mc:AlternateContent xmlns:mc="http://schemas.openxmlformats.org/markup-compatibility/2006">
              <mc:Choice xmlns:v="urn:schemas-microsoft-com:vml" Requires="v">
                <p:oleObj spid="_x0000_s25791" name="Clip" r:id="rId4" imgW="7658289" imgH="11690717" progId="">
                  <p:embed/>
                </p:oleObj>
              </mc:Choice>
              <mc:Fallback>
                <p:oleObj name="Clip" r:id="rId4" imgW="7658289" imgH="11690717" progId="">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5410200"/>
                        <a:ext cx="925513"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Slide Number Placeholder 7"/>
          <p:cNvSpPr>
            <a:spLocks noGrp="1"/>
          </p:cNvSpPr>
          <p:nvPr>
            <p:ph type="sldNum" sz="quarter" idx="12"/>
          </p:nvPr>
        </p:nvSpPr>
        <p:spPr/>
        <p:txBody>
          <a:bodyPr/>
          <a:lstStyle/>
          <a:p>
            <a:pPr>
              <a:defRPr/>
            </a:pPr>
            <a:fld id="{7A35BE7D-BC0E-4A27-80F5-45B3F1AFEC7B}" type="slidenum">
              <a:rPr lang="en-US" smtClean="0"/>
              <a:pPr>
                <a:defRPr/>
              </a:pPr>
              <a:t>31</a:t>
            </a:fld>
            <a:endParaRPr lang="en-US" dirty="0"/>
          </a:p>
        </p:txBody>
      </p:sp>
      <p:sp>
        <p:nvSpPr>
          <p:cNvPr id="10" name="TextBox 9"/>
          <p:cNvSpPr txBox="1"/>
          <p:nvPr/>
        </p:nvSpPr>
        <p:spPr>
          <a:xfrm>
            <a:off x="4114800" y="5410200"/>
            <a:ext cx="4800600" cy="1015663"/>
          </a:xfrm>
          <a:prstGeom prst="rect">
            <a:avLst/>
          </a:prstGeom>
          <a:solidFill>
            <a:schemeClr val="bg1">
              <a:lumMod val="95000"/>
            </a:schemeClr>
          </a:solidFill>
        </p:spPr>
        <p:txBody>
          <a:bodyPr wrap="square" rtlCol="0">
            <a:spAutoFit/>
          </a:bodyPr>
          <a:lstStyle/>
          <a:p>
            <a:r>
              <a:rPr lang="en-US" altLang="en-US" sz="2000" b="1" dirty="0" smtClean="0"/>
              <a:t>Use this information to compute the labor rate and efficiency variances before you go to the next slide. </a:t>
            </a:r>
            <a:endParaRPr lang="en-US" sz="2000" b="1" dirty="0"/>
          </a:p>
        </p:txBody>
      </p:sp>
      <p:sp>
        <p:nvSpPr>
          <p:cNvPr id="11" name="Rounded Rectangle 10"/>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graphicFrame>
        <p:nvGraphicFramePr>
          <p:cNvPr id="12" name="Object 3"/>
          <p:cNvGraphicFramePr>
            <a:graphicFrameLocks/>
          </p:cNvGraphicFramePr>
          <p:nvPr>
            <p:extLst>
              <p:ext uri="{D42A27DB-BD31-4B8C-83A1-F6EECF244321}">
                <p14:modId xmlns:p14="http://schemas.microsoft.com/office/powerpoint/2010/main" val="3842415628"/>
              </p:ext>
            </p:extLst>
          </p:nvPr>
        </p:nvGraphicFramePr>
        <p:xfrm>
          <a:off x="141288" y="3624263"/>
          <a:ext cx="8850312" cy="1554162"/>
        </p:xfrm>
        <a:graphic>
          <a:graphicData uri="http://schemas.openxmlformats.org/presentationml/2006/ole">
            <mc:AlternateContent xmlns:mc="http://schemas.openxmlformats.org/markup-compatibility/2006">
              <mc:Choice xmlns:v="urn:schemas-microsoft-com:vml" Requires="v">
                <p:oleObj spid="_x0000_s25792" name="Worksheet" r:id="rId7" imgW="3629127" imgH="638006" progId="Excel.Sheet.8">
                  <p:embed/>
                </p:oleObj>
              </mc:Choice>
              <mc:Fallback>
                <p:oleObj name="Worksheet" r:id="rId7" imgW="3629127" imgH="638006" progId="Excel.Sheet.8">
                  <p:embed/>
                  <p:pic>
                    <p:nvPicPr>
                      <p:cNvPr id="0" name=""/>
                      <p:cNvPicPr>
                        <a:picLocks noChangeArrowheads="1"/>
                      </p:cNvPicPr>
                      <p:nvPr/>
                    </p:nvPicPr>
                    <p:blipFill>
                      <a:blip r:embed="rId8"/>
                      <a:srcRect/>
                      <a:stretch>
                        <a:fillRect/>
                      </a:stretch>
                    </p:blipFill>
                    <p:spPr bwMode="auto">
                      <a:xfrm>
                        <a:off x="141288" y="3624263"/>
                        <a:ext cx="8850312" cy="1554162"/>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19075" y="2362200"/>
            <a:ext cx="877252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400" b="1" dirty="0"/>
              <a:t>Actual </a:t>
            </a:r>
            <a:r>
              <a:rPr lang="en-US" altLang="en-US" sz="2400" b="1" dirty="0" smtClean="0"/>
              <a:t>Hours               Actual Hours</a:t>
            </a:r>
            <a:r>
              <a:rPr lang="en-US" altLang="en-US" sz="2400" b="1" dirty="0"/>
              <a:t>	   </a:t>
            </a:r>
            <a:r>
              <a:rPr lang="en-US" altLang="en-US" sz="2400" b="1" dirty="0" smtClean="0"/>
              <a:t>    Standard Hours</a:t>
            </a:r>
            <a:r>
              <a:rPr lang="en-US" altLang="en-US" sz="2400" b="1" dirty="0"/>
              <a:t/>
            </a:r>
            <a:br>
              <a:rPr lang="en-US" altLang="en-US" sz="2400" b="1" dirty="0"/>
            </a:br>
            <a:r>
              <a:rPr lang="en-US" altLang="en-US" sz="2400" b="1" dirty="0"/>
              <a:t>            ×                                  ×                     </a:t>
            </a:r>
            <a:r>
              <a:rPr lang="en-US" altLang="en-US" sz="2400" b="1" dirty="0" smtClean="0"/>
              <a:t>               </a:t>
            </a:r>
            <a:r>
              <a:rPr lang="en-US" altLang="en-US" sz="2400" b="1" dirty="0"/>
              <a:t>× </a:t>
            </a:r>
            <a:br>
              <a:rPr lang="en-US" altLang="en-US" sz="2400" b="1" dirty="0"/>
            </a:br>
            <a:r>
              <a:rPr lang="en-US" altLang="en-US" sz="2400" b="1" dirty="0"/>
              <a:t>  Actual </a:t>
            </a:r>
            <a:r>
              <a:rPr lang="en-US" altLang="en-US" sz="2400" b="1" dirty="0" smtClean="0"/>
              <a:t>Rate              Standard Rate             Standard Rate</a:t>
            </a:r>
            <a:endParaRPr lang="en-US" altLang="en-US" sz="2400" b="1" dirty="0"/>
          </a:p>
        </p:txBody>
      </p:sp>
      <p:sp>
        <p:nvSpPr>
          <p:cNvPr id="22531" name="Rectangle 6"/>
          <p:cNvSpPr>
            <a:spLocks noChangeArrowheads="1"/>
          </p:cNvSpPr>
          <p:nvPr/>
        </p:nvSpPr>
        <p:spPr bwMode="auto">
          <a:xfrm>
            <a:off x="0" y="3200400"/>
            <a:ext cx="8848725" cy="175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chemeClr val="hlink"/>
                </a:solidFill>
              </a:rPr>
              <a:t>      </a:t>
            </a:r>
            <a:r>
              <a:rPr lang="en-US" altLang="en-US" sz="2400" b="1" dirty="0" smtClean="0">
                <a:solidFill>
                  <a:srgbClr val="0033CC"/>
                </a:solidFill>
              </a:rPr>
              <a:t>3,400 hours              3,400 hours               3,500 hours</a:t>
            </a:r>
            <a:r>
              <a:rPr lang="en-US" altLang="en-US" sz="2400" b="1" dirty="0">
                <a:solidFill>
                  <a:srgbClr val="0033CC"/>
                </a:solidFill>
              </a:rPr>
              <a:t/>
            </a:r>
            <a:br>
              <a:rPr lang="en-US" altLang="en-US" sz="2400" b="1" dirty="0">
                <a:solidFill>
                  <a:srgbClr val="0033CC"/>
                </a:solidFill>
              </a:rPr>
            </a:br>
            <a:r>
              <a:rPr lang="en-US" altLang="en-US" sz="2400" b="1" dirty="0">
                <a:solidFill>
                  <a:srgbClr val="0033CC"/>
                </a:solidFill>
              </a:rPr>
              <a:t>           ×                                  ×                                   ×</a:t>
            </a:r>
            <a:br>
              <a:rPr lang="en-US" altLang="en-US" sz="2400" b="1" dirty="0">
                <a:solidFill>
                  <a:srgbClr val="0033CC"/>
                </a:solidFill>
              </a:rPr>
            </a:br>
            <a:r>
              <a:rPr lang="en-US" altLang="en-US" sz="2400" b="1" dirty="0">
                <a:solidFill>
                  <a:srgbClr val="0033CC"/>
                </a:solidFill>
              </a:rPr>
              <a:t> </a:t>
            </a:r>
            <a:r>
              <a:rPr lang="en-US" altLang="en-US" sz="2400" b="1" dirty="0" smtClean="0">
                <a:solidFill>
                  <a:srgbClr val="0033CC"/>
                </a:solidFill>
              </a:rPr>
              <a:t> $16.50 </a:t>
            </a:r>
            <a:r>
              <a:rPr lang="en-US" altLang="en-US" sz="2400" b="1" dirty="0">
                <a:solidFill>
                  <a:srgbClr val="0033CC"/>
                </a:solidFill>
              </a:rPr>
              <a:t>per </a:t>
            </a:r>
            <a:r>
              <a:rPr lang="en-US" altLang="en-US" sz="2400" b="1" dirty="0" smtClean="0">
                <a:solidFill>
                  <a:srgbClr val="0033CC"/>
                </a:solidFill>
              </a:rPr>
              <a:t>hr.               $16.00 </a:t>
            </a:r>
            <a:r>
              <a:rPr lang="en-US" altLang="en-US" sz="2400" b="1" dirty="0">
                <a:solidFill>
                  <a:srgbClr val="0033CC"/>
                </a:solidFill>
              </a:rPr>
              <a:t>per </a:t>
            </a:r>
            <a:r>
              <a:rPr lang="en-US" altLang="en-US" sz="2400" b="1" dirty="0" smtClean="0">
                <a:solidFill>
                  <a:srgbClr val="0033CC"/>
                </a:solidFill>
              </a:rPr>
              <a:t>hr.              $16.00 </a:t>
            </a:r>
            <a:r>
              <a:rPr lang="en-US" altLang="en-US" sz="2400" b="1" dirty="0">
                <a:solidFill>
                  <a:srgbClr val="0033CC"/>
                </a:solidFill>
              </a:rPr>
              <a:t>per </a:t>
            </a:r>
            <a:r>
              <a:rPr lang="en-US" altLang="en-US" sz="2400" b="1" dirty="0" smtClean="0">
                <a:solidFill>
                  <a:srgbClr val="0033CC"/>
                </a:solidFill>
              </a:rPr>
              <a:t>hr.</a:t>
            </a:r>
            <a:endParaRPr lang="en-US" altLang="en-US" sz="2400" b="1" dirty="0">
              <a:solidFill>
                <a:srgbClr val="0033CC"/>
              </a:solidFill>
            </a:endParaRPr>
          </a:p>
          <a:p>
            <a:pPr eaLnBrk="1" hangingPunct="1">
              <a:spcBef>
                <a:spcPct val="50000"/>
              </a:spcBef>
            </a:pPr>
            <a:r>
              <a:rPr lang="en-US" altLang="en-US" sz="2400" b="1" dirty="0">
                <a:solidFill>
                  <a:schemeClr val="hlink"/>
                </a:solidFill>
              </a:rPr>
              <a:t>     </a:t>
            </a:r>
            <a:r>
              <a:rPr lang="en-US" altLang="en-US" sz="2400" b="1" dirty="0" smtClean="0">
                <a:solidFill>
                  <a:srgbClr val="FF0000"/>
                </a:solidFill>
              </a:rPr>
              <a:t>$56,100                         $54,400                        $56,000</a:t>
            </a:r>
            <a:r>
              <a:rPr lang="en-US" altLang="en-US" sz="2400" b="1" dirty="0" smtClean="0">
                <a:solidFill>
                  <a:schemeClr val="hlink"/>
                </a:solidFill>
              </a:rPr>
              <a:t>   </a:t>
            </a:r>
            <a:endParaRPr lang="en-US" altLang="en-US" sz="2400" b="1" dirty="0">
              <a:solidFill>
                <a:schemeClr val="hlink"/>
              </a:solidFill>
            </a:endParaRPr>
          </a:p>
        </p:txBody>
      </p:sp>
      <p:sp>
        <p:nvSpPr>
          <p:cNvPr id="22532" name="Arc 8"/>
          <p:cNvSpPr>
            <a:spLocks/>
          </p:cNvSpPr>
          <p:nvPr/>
        </p:nvSpPr>
        <p:spPr bwMode="auto">
          <a:xfrm rot="-5400000">
            <a:off x="5105400" y="2057400"/>
            <a:ext cx="1828800" cy="914400"/>
          </a:xfrm>
          <a:custGeom>
            <a:avLst/>
            <a:gdLst>
              <a:gd name="T0" fmla="*/ 2147483647 w 23261"/>
              <a:gd name="T1" fmla="*/ 2147483647 h 23724"/>
              <a:gd name="T2" fmla="*/ 2147483647 w 23261"/>
              <a:gd name="T3" fmla="*/ 2147483647 h 23724"/>
              <a:gd name="T4" fmla="*/ 2147483647 w 23261"/>
              <a:gd name="T5" fmla="*/ 2147483647 h 23724"/>
              <a:gd name="T6" fmla="*/ 0 60000 65536"/>
              <a:gd name="T7" fmla="*/ 0 60000 65536"/>
              <a:gd name="T8" fmla="*/ 0 60000 65536"/>
              <a:gd name="T9" fmla="*/ 0 w 23261"/>
              <a:gd name="T10" fmla="*/ 0 h 23724"/>
              <a:gd name="T11" fmla="*/ 23261 w 23261"/>
              <a:gd name="T12" fmla="*/ 23724 h 23724"/>
            </a:gdLst>
            <a:ahLst/>
            <a:cxnLst>
              <a:cxn ang="T6">
                <a:pos x="T0" y="T1"/>
              </a:cxn>
              <a:cxn ang="T7">
                <a:pos x="T2" y="T3"/>
              </a:cxn>
              <a:cxn ang="T8">
                <a:pos x="T4" y="T5"/>
              </a:cxn>
            </a:cxnLst>
            <a:rect l="T9" t="T10" r="T11" b="T12"/>
            <a:pathLst>
              <a:path w="23261" h="23724" fill="none" extrusionOk="0">
                <a:moveTo>
                  <a:pt x="104" y="23724"/>
                </a:moveTo>
                <a:cubicBezTo>
                  <a:pt x="34" y="23018"/>
                  <a:pt x="0" y="22309"/>
                  <a:pt x="0" y="21600"/>
                </a:cubicBezTo>
                <a:cubicBezTo>
                  <a:pt x="0" y="9670"/>
                  <a:pt x="9670" y="0"/>
                  <a:pt x="21600" y="0"/>
                </a:cubicBezTo>
                <a:cubicBezTo>
                  <a:pt x="22154" y="-1"/>
                  <a:pt x="22708" y="21"/>
                  <a:pt x="23261" y="63"/>
                </a:cubicBezTo>
              </a:path>
              <a:path w="23261" h="23724" stroke="0" extrusionOk="0">
                <a:moveTo>
                  <a:pt x="104" y="23724"/>
                </a:moveTo>
                <a:cubicBezTo>
                  <a:pt x="34" y="23018"/>
                  <a:pt x="0" y="22309"/>
                  <a:pt x="0" y="21600"/>
                </a:cubicBezTo>
                <a:cubicBezTo>
                  <a:pt x="0" y="9670"/>
                  <a:pt x="9670" y="0"/>
                  <a:pt x="21600" y="0"/>
                </a:cubicBezTo>
                <a:cubicBezTo>
                  <a:pt x="22154" y="-1"/>
                  <a:pt x="22708" y="21"/>
                  <a:pt x="23261" y="63"/>
                </a:cubicBezTo>
                <a:lnTo>
                  <a:pt x="21600" y="21600"/>
                </a:lnTo>
                <a:lnTo>
                  <a:pt x="104" y="23724"/>
                </a:lnTo>
                <a:close/>
              </a:path>
            </a:pathLst>
          </a:custGeom>
          <a:noFill/>
          <a:ln w="25400" cap="rnd">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sp>
        <p:nvSpPr>
          <p:cNvPr id="22533" name="Rectangle 9"/>
          <p:cNvSpPr>
            <a:spLocks noChangeArrowheads="1"/>
          </p:cNvSpPr>
          <p:nvPr/>
        </p:nvSpPr>
        <p:spPr bwMode="auto">
          <a:xfrm>
            <a:off x="762000" y="1143000"/>
            <a:ext cx="7239000" cy="457200"/>
          </a:xfrm>
          <a:prstGeom prst="rect">
            <a:avLst/>
          </a:prstGeom>
          <a:solidFill>
            <a:schemeClr val="bg1">
              <a:lumMod val="95000"/>
            </a:schemeClr>
          </a:solidFill>
          <a:ln w="25400">
            <a:solidFill>
              <a:srgbClr val="FF0000"/>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t>SQ = 3,500 units × </a:t>
            </a:r>
            <a:r>
              <a:rPr lang="en-US" altLang="en-US" sz="2400" b="1" dirty="0" smtClean="0"/>
              <a:t>1.0 hour </a:t>
            </a:r>
            <a:r>
              <a:rPr lang="en-US" altLang="en-US" sz="2400" b="1" dirty="0"/>
              <a:t>per unit = </a:t>
            </a:r>
            <a:r>
              <a:rPr lang="en-US" altLang="en-US" sz="2400" b="1" dirty="0" smtClean="0"/>
              <a:t>3,500 hours.</a:t>
            </a:r>
            <a:endParaRPr lang="en-US" altLang="en-US" sz="2400" b="1" dirty="0"/>
          </a:p>
        </p:txBody>
      </p:sp>
      <p:sp>
        <p:nvSpPr>
          <p:cNvPr id="22534" name="Freeform 10"/>
          <p:cNvSpPr>
            <a:spLocks/>
          </p:cNvSpPr>
          <p:nvPr/>
        </p:nvSpPr>
        <p:spPr bwMode="auto">
          <a:xfrm>
            <a:off x="609600" y="4876800"/>
            <a:ext cx="3143250" cy="619125"/>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535" name="Rectangle 11"/>
          <p:cNvSpPr>
            <a:spLocks noChangeArrowheads="1"/>
          </p:cNvSpPr>
          <p:nvPr/>
        </p:nvSpPr>
        <p:spPr bwMode="auto">
          <a:xfrm>
            <a:off x="228600" y="5486400"/>
            <a:ext cx="38957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smtClean="0">
                <a:solidFill>
                  <a:srgbClr val="0000FF"/>
                </a:solidFill>
              </a:rPr>
              <a:t>Rate </a:t>
            </a:r>
            <a:r>
              <a:rPr lang="en-US" altLang="en-US" sz="2000" b="1" dirty="0">
                <a:solidFill>
                  <a:srgbClr val="0000FF"/>
                </a:solidFill>
              </a:rPr>
              <a:t>Variance</a:t>
            </a:r>
            <a:br>
              <a:rPr lang="en-US" altLang="en-US" sz="2000" b="1" dirty="0">
                <a:solidFill>
                  <a:srgbClr val="0000FF"/>
                </a:solidFill>
              </a:rPr>
            </a:br>
            <a:r>
              <a:rPr lang="en-US" altLang="en-US" sz="2000" b="1" dirty="0">
                <a:solidFill>
                  <a:srgbClr val="0000FF"/>
                </a:solidFill>
              </a:rPr>
              <a:t>$</a:t>
            </a:r>
            <a:r>
              <a:rPr lang="en-US" altLang="en-US" sz="2000" b="1" dirty="0" smtClean="0">
                <a:solidFill>
                  <a:srgbClr val="0000FF"/>
                </a:solidFill>
              </a:rPr>
              <a:t>1,700 </a:t>
            </a:r>
            <a:r>
              <a:rPr lang="en-US" altLang="en-US" sz="2000" b="1" u="sng" dirty="0">
                <a:solidFill>
                  <a:srgbClr val="0000FF"/>
                </a:solidFill>
              </a:rPr>
              <a:t>Unfavorable</a:t>
            </a:r>
          </a:p>
        </p:txBody>
      </p:sp>
      <p:sp>
        <p:nvSpPr>
          <p:cNvPr id="22536" name="Rectangle 12"/>
          <p:cNvSpPr>
            <a:spLocks noChangeArrowheads="1"/>
          </p:cNvSpPr>
          <p:nvPr/>
        </p:nvSpPr>
        <p:spPr bwMode="auto">
          <a:xfrm>
            <a:off x="4495800" y="5486400"/>
            <a:ext cx="38957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smtClean="0">
                <a:solidFill>
                  <a:srgbClr val="0000FF"/>
                </a:solidFill>
              </a:rPr>
              <a:t>Efficiency </a:t>
            </a:r>
            <a:r>
              <a:rPr lang="en-US" altLang="en-US" sz="2000" b="1" dirty="0">
                <a:solidFill>
                  <a:srgbClr val="0000FF"/>
                </a:solidFill>
              </a:rPr>
              <a:t>Variance</a:t>
            </a:r>
            <a:br>
              <a:rPr lang="en-US" altLang="en-US" sz="2000" b="1" dirty="0">
                <a:solidFill>
                  <a:srgbClr val="0000FF"/>
                </a:solidFill>
              </a:rPr>
            </a:br>
            <a:r>
              <a:rPr lang="en-US" altLang="en-US" sz="2000" b="1" dirty="0" smtClean="0">
                <a:solidFill>
                  <a:srgbClr val="0000FF"/>
                </a:solidFill>
              </a:rPr>
              <a:t>$1,600 </a:t>
            </a:r>
            <a:r>
              <a:rPr lang="en-US" altLang="en-US" sz="2000" b="1" u="sng" dirty="0" smtClean="0">
                <a:solidFill>
                  <a:srgbClr val="0000FF"/>
                </a:solidFill>
              </a:rPr>
              <a:t>Favorable</a:t>
            </a:r>
            <a:endParaRPr lang="en-US" altLang="en-US" sz="2000" b="1" u="sng" dirty="0">
              <a:solidFill>
                <a:srgbClr val="0000FF"/>
              </a:solidFill>
            </a:endParaRPr>
          </a:p>
        </p:txBody>
      </p:sp>
      <p:sp>
        <p:nvSpPr>
          <p:cNvPr id="22537" name="Freeform 13"/>
          <p:cNvSpPr>
            <a:spLocks/>
          </p:cNvSpPr>
          <p:nvPr/>
        </p:nvSpPr>
        <p:spPr bwMode="auto">
          <a:xfrm>
            <a:off x="4724400" y="4876800"/>
            <a:ext cx="3143250" cy="619125"/>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538" name="Rectangle 19"/>
          <p:cNvSpPr>
            <a:spLocks noGrp="1" noChangeArrowheads="1"/>
          </p:cNvSpPr>
          <p:nvPr>
            <p:ph type="title"/>
          </p:nvPr>
        </p:nvSpPr>
        <p:spPr>
          <a:xfrm>
            <a:off x="381000" y="533400"/>
            <a:ext cx="8534400" cy="639762"/>
          </a:xfrm>
        </p:spPr>
        <p:txBody>
          <a:bodyPr/>
          <a:lstStyle/>
          <a:p>
            <a:r>
              <a:rPr lang="en-US" altLang="en-US" dirty="0" smtClean="0"/>
              <a:t>Labor Cost Variances</a:t>
            </a:r>
          </a:p>
        </p:txBody>
      </p:sp>
      <p:sp>
        <p:nvSpPr>
          <p:cNvPr id="13" name="Slide Number Placeholder 12"/>
          <p:cNvSpPr>
            <a:spLocks noGrp="1"/>
          </p:cNvSpPr>
          <p:nvPr>
            <p:ph type="sldNum" sz="quarter" idx="12"/>
          </p:nvPr>
        </p:nvSpPr>
        <p:spPr>
          <a:xfrm>
            <a:off x="6705600" y="6492875"/>
            <a:ext cx="2133600" cy="365125"/>
          </a:xfrm>
        </p:spPr>
        <p:txBody>
          <a:bodyPr/>
          <a:lstStyle/>
          <a:p>
            <a:pPr>
              <a:defRPr/>
            </a:pPr>
            <a:fld id="{7A35BE7D-BC0E-4A27-80F5-45B3F1AFEC7B}" type="slidenum">
              <a:rPr lang="en-US" smtClean="0"/>
              <a:pPr>
                <a:defRPr/>
              </a:pPr>
              <a:t>32</a:t>
            </a:fld>
            <a:endParaRPr lang="en-US" dirty="0"/>
          </a:p>
        </p:txBody>
      </p:sp>
      <p:grpSp>
        <p:nvGrpSpPr>
          <p:cNvPr id="2" name="Group 14"/>
          <p:cNvGrpSpPr/>
          <p:nvPr/>
        </p:nvGrpSpPr>
        <p:grpSpPr>
          <a:xfrm>
            <a:off x="304800" y="1752600"/>
            <a:ext cx="2209803" cy="685800"/>
            <a:chOff x="228600" y="1295400"/>
            <a:chExt cx="2209803" cy="685800"/>
          </a:xfrm>
        </p:grpSpPr>
        <p:sp>
          <p:nvSpPr>
            <p:cNvPr id="16" name="Right Brace 15"/>
            <p:cNvSpPr/>
            <p:nvPr/>
          </p:nvSpPr>
          <p:spPr>
            <a:xfrm rot="16200000">
              <a:off x="1181103" y="723900"/>
              <a:ext cx="304799" cy="2209801"/>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228600" y="1295400"/>
              <a:ext cx="2209800" cy="461665"/>
            </a:xfrm>
            <a:prstGeom prst="rect">
              <a:avLst/>
            </a:prstGeom>
            <a:solidFill>
              <a:schemeClr val="bg1">
                <a:lumMod val="85000"/>
              </a:schemeClr>
            </a:solidFill>
          </p:spPr>
          <p:txBody>
            <a:bodyPr wrap="square" rtlCol="0">
              <a:spAutoFit/>
            </a:bodyPr>
            <a:lstStyle/>
            <a:p>
              <a:pPr algn="ctr"/>
              <a:r>
                <a:rPr lang="en-US" sz="2400" b="1" dirty="0" smtClean="0">
                  <a:solidFill>
                    <a:schemeClr val="accent1">
                      <a:lumMod val="50000"/>
                    </a:schemeClr>
                  </a:solidFill>
                </a:rPr>
                <a:t>Actual Cost</a:t>
              </a:r>
              <a:endParaRPr lang="en-US" sz="2400" b="1" dirty="0">
                <a:solidFill>
                  <a:schemeClr val="accent1">
                    <a:lumMod val="50000"/>
                  </a:schemeClr>
                </a:solidFill>
              </a:endParaRPr>
            </a:p>
          </p:txBody>
        </p:sp>
      </p:grpSp>
      <p:grpSp>
        <p:nvGrpSpPr>
          <p:cNvPr id="3" name="Group 17"/>
          <p:cNvGrpSpPr/>
          <p:nvPr/>
        </p:nvGrpSpPr>
        <p:grpSpPr>
          <a:xfrm>
            <a:off x="6172200" y="1752600"/>
            <a:ext cx="2667000" cy="685799"/>
            <a:chOff x="228600" y="1295400"/>
            <a:chExt cx="2514599" cy="685799"/>
          </a:xfrm>
        </p:grpSpPr>
        <p:sp>
          <p:nvSpPr>
            <p:cNvPr id="19" name="Right Brace 18"/>
            <p:cNvSpPr/>
            <p:nvPr/>
          </p:nvSpPr>
          <p:spPr>
            <a:xfrm rot="16200000">
              <a:off x="1371600" y="609601"/>
              <a:ext cx="228599" cy="2514598"/>
            </a:xfrm>
            <a:prstGeom prst="rightBrace">
              <a:avLst>
                <a:gd name="adj1" fmla="val 0"/>
                <a:gd name="adj2" fmla="val 52285"/>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p:cNvSpPr txBox="1"/>
            <p:nvPr/>
          </p:nvSpPr>
          <p:spPr>
            <a:xfrm>
              <a:off x="228600" y="1295400"/>
              <a:ext cx="2438400" cy="461665"/>
            </a:xfrm>
            <a:prstGeom prst="rect">
              <a:avLst/>
            </a:prstGeom>
            <a:solidFill>
              <a:schemeClr val="bg1">
                <a:lumMod val="85000"/>
              </a:schemeClr>
            </a:solidFill>
          </p:spPr>
          <p:txBody>
            <a:bodyPr wrap="square" rtlCol="0">
              <a:spAutoFit/>
            </a:bodyPr>
            <a:lstStyle/>
            <a:p>
              <a:pPr algn="ctr"/>
              <a:r>
                <a:rPr lang="en-US" sz="2400" b="1" dirty="0" smtClean="0">
                  <a:solidFill>
                    <a:schemeClr val="accent1">
                      <a:lumMod val="50000"/>
                    </a:schemeClr>
                  </a:solidFill>
                </a:rPr>
                <a:t>Standard Cost</a:t>
              </a:r>
              <a:endParaRPr lang="en-US" sz="2400" b="1" dirty="0">
                <a:solidFill>
                  <a:schemeClr val="accent1">
                    <a:lumMod val="50000"/>
                  </a:schemeClr>
                </a:solidFill>
              </a:endParaRPr>
            </a:p>
          </p:txBody>
        </p:sp>
      </p:grpSp>
      <p:sp>
        <p:nvSpPr>
          <p:cNvPr id="21" name="Freeform 10"/>
          <p:cNvSpPr>
            <a:spLocks/>
          </p:cNvSpPr>
          <p:nvPr/>
        </p:nvSpPr>
        <p:spPr bwMode="auto">
          <a:xfrm>
            <a:off x="3429000" y="6096001"/>
            <a:ext cx="1828800" cy="152400"/>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22" name="TextBox 21"/>
          <p:cNvSpPr txBox="1"/>
          <p:nvPr/>
        </p:nvSpPr>
        <p:spPr>
          <a:xfrm>
            <a:off x="2514600" y="6248400"/>
            <a:ext cx="3505200" cy="369332"/>
          </a:xfrm>
          <a:prstGeom prst="rect">
            <a:avLst/>
          </a:prstGeom>
          <a:noFill/>
        </p:spPr>
        <p:txBody>
          <a:bodyPr wrap="square" rtlCol="0">
            <a:spAutoFit/>
          </a:bodyPr>
          <a:lstStyle/>
          <a:p>
            <a:pPr algn="ctr"/>
            <a:r>
              <a:rPr lang="en-US" b="1" dirty="0" smtClean="0"/>
              <a:t>$100 Total Cost Variance (U)</a:t>
            </a:r>
            <a:endParaRPr lang="en-US" b="1" dirty="0"/>
          </a:p>
        </p:txBody>
      </p:sp>
      <p:sp>
        <p:nvSpPr>
          <p:cNvPr id="24" name="TextBox 23"/>
          <p:cNvSpPr txBox="1"/>
          <p:nvPr/>
        </p:nvSpPr>
        <p:spPr>
          <a:xfrm>
            <a:off x="4038600" y="5486400"/>
            <a:ext cx="609600" cy="584775"/>
          </a:xfrm>
          <a:prstGeom prst="rect">
            <a:avLst/>
          </a:prstGeom>
          <a:noFill/>
        </p:spPr>
        <p:txBody>
          <a:bodyPr wrap="square" rtlCol="0">
            <a:spAutoFit/>
          </a:bodyPr>
          <a:lstStyle/>
          <a:p>
            <a:r>
              <a:rPr lang="en-US" sz="3200" b="1" dirty="0" smtClean="0"/>
              <a:t>+</a:t>
            </a:r>
            <a:endParaRPr lang="en-US" sz="3200" b="1" dirty="0"/>
          </a:p>
        </p:txBody>
      </p:sp>
      <p:sp>
        <p:nvSpPr>
          <p:cNvPr id="23" name="Rounded Rectangle 22"/>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1000"/>
                                        <p:tgtEl>
                                          <p:spTgt spid="22534"/>
                                        </p:tgtEl>
                                      </p:cBhvr>
                                    </p:animEffect>
                                    <p:anim calcmode="lin" valueType="num">
                                      <p:cBhvr>
                                        <p:cTn id="8" dur="1000" fill="hold"/>
                                        <p:tgtEl>
                                          <p:spTgt spid="22534"/>
                                        </p:tgtEl>
                                        <p:attrNameLst>
                                          <p:attrName>ppt_x</p:attrName>
                                        </p:attrNameLst>
                                      </p:cBhvr>
                                      <p:tavLst>
                                        <p:tav tm="0">
                                          <p:val>
                                            <p:strVal val="#ppt_x"/>
                                          </p:val>
                                        </p:tav>
                                        <p:tav tm="100000">
                                          <p:val>
                                            <p:strVal val="#ppt_x"/>
                                          </p:val>
                                        </p:tav>
                                      </p:tavLst>
                                    </p:anim>
                                    <p:anim calcmode="lin" valueType="num">
                                      <p:cBhvr>
                                        <p:cTn id="9" dur="1000" fill="hold"/>
                                        <p:tgtEl>
                                          <p:spTgt spid="225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fade">
                                      <p:cBhvr>
                                        <p:cTn id="13" dur="1000"/>
                                        <p:tgtEl>
                                          <p:spTgt spid="22535"/>
                                        </p:tgtEl>
                                      </p:cBhvr>
                                    </p:animEffect>
                                    <p:anim calcmode="lin" valueType="num">
                                      <p:cBhvr>
                                        <p:cTn id="14" dur="1000" fill="hold"/>
                                        <p:tgtEl>
                                          <p:spTgt spid="22535"/>
                                        </p:tgtEl>
                                        <p:attrNameLst>
                                          <p:attrName>ppt_x</p:attrName>
                                        </p:attrNameLst>
                                      </p:cBhvr>
                                      <p:tavLst>
                                        <p:tav tm="0">
                                          <p:val>
                                            <p:strVal val="#ppt_x"/>
                                          </p:val>
                                        </p:tav>
                                        <p:tav tm="100000">
                                          <p:val>
                                            <p:strVal val="#ppt_x"/>
                                          </p:val>
                                        </p:tav>
                                      </p:tavLst>
                                    </p:anim>
                                    <p:anim calcmode="lin" valueType="num">
                                      <p:cBhvr>
                                        <p:cTn id="15" dur="1000" fill="hold"/>
                                        <p:tgtEl>
                                          <p:spTgt spid="2253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1500"/>
                                  </p:stCondLst>
                                  <p:childTnLst>
                                    <p:set>
                                      <p:cBhvr>
                                        <p:cTn id="18" dur="1" fill="hold">
                                          <p:stCondLst>
                                            <p:cond delay="0"/>
                                          </p:stCondLst>
                                        </p:cTn>
                                        <p:tgtEl>
                                          <p:spTgt spid="22537"/>
                                        </p:tgtEl>
                                        <p:attrNameLst>
                                          <p:attrName>style.visibility</p:attrName>
                                        </p:attrNameLst>
                                      </p:cBhvr>
                                      <p:to>
                                        <p:strVal val="visible"/>
                                      </p:to>
                                    </p:set>
                                    <p:animEffect transition="in" filter="fade">
                                      <p:cBhvr>
                                        <p:cTn id="19" dur="1000"/>
                                        <p:tgtEl>
                                          <p:spTgt spid="22537"/>
                                        </p:tgtEl>
                                      </p:cBhvr>
                                    </p:animEffect>
                                    <p:anim calcmode="lin" valueType="num">
                                      <p:cBhvr>
                                        <p:cTn id="20" dur="1000" fill="hold"/>
                                        <p:tgtEl>
                                          <p:spTgt spid="22537"/>
                                        </p:tgtEl>
                                        <p:attrNameLst>
                                          <p:attrName>ppt_x</p:attrName>
                                        </p:attrNameLst>
                                      </p:cBhvr>
                                      <p:tavLst>
                                        <p:tav tm="0">
                                          <p:val>
                                            <p:strVal val="#ppt_x"/>
                                          </p:val>
                                        </p:tav>
                                        <p:tav tm="100000">
                                          <p:val>
                                            <p:strVal val="#ppt_x"/>
                                          </p:val>
                                        </p:tav>
                                      </p:tavLst>
                                    </p:anim>
                                    <p:anim calcmode="lin" valueType="num">
                                      <p:cBhvr>
                                        <p:cTn id="21" dur="1000" fill="hold"/>
                                        <p:tgtEl>
                                          <p:spTgt spid="22537"/>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0"/>
                                  </p:stCondLst>
                                  <p:childTnLst>
                                    <p:set>
                                      <p:cBhvr>
                                        <p:cTn id="24" dur="1" fill="hold">
                                          <p:stCondLst>
                                            <p:cond delay="0"/>
                                          </p:stCondLst>
                                        </p:cTn>
                                        <p:tgtEl>
                                          <p:spTgt spid="22536"/>
                                        </p:tgtEl>
                                        <p:attrNameLst>
                                          <p:attrName>style.visibility</p:attrName>
                                        </p:attrNameLst>
                                      </p:cBhvr>
                                      <p:to>
                                        <p:strVal val="visible"/>
                                      </p:to>
                                    </p:set>
                                    <p:animEffect transition="in" filter="fade">
                                      <p:cBhvr>
                                        <p:cTn id="25" dur="1000"/>
                                        <p:tgtEl>
                                          <p:spTgt spid="22536"/>
                                        </p:tgtEl>
                                      </p:cBhvr>
                                    </p:animEffect>
                                    <p:anim calcmode="lin" valueType="num">
                                      <p:cBhvr>
                                        <p:cTn id="26" dur="1000" fill="hold"/>
                                        <p:tgtEl>
                                          <p:spTgt spid="22536"/>
                                        </p:tgtEl>
                                        <p:attrNameLst>
                                          <p:attrName>ppt_x</p:attrName>
                                        </p:attrNameLst>
                                      </p:cBhvr>
                                      <p:tavLst>
                                        <p:tav tm="0">
                                          <p:val>
                                            <p:strVal val="#ppt_x"/>
                                          </p:val>
                                        </p:tav>
                                        <p:tav tm="100000">
                                          <p:val>
                                            <p:strVal val="#ppt_x"/>
                                          </p:val>
                                        </p:tav>
                                      </p:tavLst>
                                    </p:anim>
                                    <p:anim calcmode="lin" valueType="num">
                                      <p:cBhvr>
                                        <p:cTn id="27"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p:bldP spid="22536" grpId="0"/>
      <p:bldP spid="22537" grpId="0" animBg="1"/>
      <p:bldP spid="21" grpId="0" animBg="1"/>
      <p:bldP spid="22" grpId="0"/>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33400" y="2743200"/>
            <a:ext cx="8042275" cy="2428875"/>
            <a:chOff x="533400" y="2286000"/>
            <a:chExt cx="8042275" cy="2428875"/>
          </a:xfrm>
        </p:grpSpPr>
        <p:graphicFrame>
          <p:nvGraphicFramePr>
            <p:cNvPr id="27650" name="Object 2"/>
            <p:cNvGraphicFramePr>
              <a:graphicFrameLocks/>
            </p:cNvGraphicFramePr>
            <p:nvPr/>
          </p:nvGraphicFramePr>
          <p:xfrm>
            <a:off x="7315200" y="2286000"/>
            <a:ext cx="1038225" cy="1439863"/>
          </p:xfrm>
          <a:graphic>
            <a:graphicData uri="http://schemas.openxmlformats.org/presentationml/2006/ole">
              <mc:AlternateContent xmlns:mc="http://schemas.openxmlformats.org/markup-compatibility/2006">
                <mc:Choice xmlns:v="urn:schemas-microsoft-com:vml" Requires="v">
                  <p:oleObj spid="_x0000_s27843" name="Clip" r:id="rId4" imgW="5311440" imgH="7357680" progId="">
                    <p:embed/>
                  </p:oleObj>
                </mc:Choice>
                <mc:Fallback>
                  <p:oleObj name="Clip" r:id="rId4" imgW="5311440" imgH="7357680" progId="">
                    <p:embed/>
                    <p:pic>
                      <p:nvPicPr>
                        <p:cNvPr id="0" name="Picture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286000"/>
                          <a:ext cx="10382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p:cNvGraphicFramePr>
            <p:nvPr/>
          </p:nvGraphicFramePr>
          <p:xfrm>
            <a:off x="838200" y="2286000"/>
            <a:ext cx="1036637" cy="1468438"/>
          </p:xfrm>
          <a:graphic>
            <a:graphicData uri="http://schemas.openxmlformats.org/presentationml/2006/ole">
              <mc:AlternateContent xmlns:mc="http://schemas.openxmlformats.org/markup-compatibility/2006">
                <mc:Choice xmlns:v="urn:schemas-microsoft-com:vml" Requires="v">
                  <p:oleObj spid="_x0000_s27844" name="Clip" r:id="rId6" imgW="3920490" imgH="5547995" progId="">
                    <p:embed/>
                  </p:oleObj>
                </mc:Choice>
                <mc:Fallback>
                  <p:oleObj name="Clip" r:id="rId6" imgW="3920490" imgH="5547995" progId="">
                    <p:embed/>
                    <p:pic>
                      <p:nvPicPr>
                        <p:cNvPr id="0"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286000"/>
                          <a:ext cx="1036637"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Rectangle 4"/>
            <p:cNvSpPr>
              <a:spLocks noChangeArrowheads="1"/>
            </p:cNvSpPr>
            <p:nvPr/>
          </p:nvSpPr>
          <p:spPr bwMode="auto">
            <a:xfrm>
              <a:off x="533400" y="3886200"/>
              <a:ext cx="16335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High skill,</a:t>
              </a:r>
              <a:br>
                <a:rPr lang="en-US" altLang="en-US" sz="2400" b="1" dirty="0">
                  <a:solidFill>
                    <a:srgbClr val="0033CC"/>
                  </a:solidFill>
                </a:rPr>
              </a:br>
              <a:r>
                <a:rPr lang="en-US" altLang="en-US" sz="2400" b="1" dirty="0">
                  <a:solidFill>
                    <a:srgbClr val="0033CC"/>
                  </a:solidFill>
                </a:rPr>
                <a:t>high rate</a:t>
              </a:r>
            </a:p>
          </p:txBody>
        </p:sp>
        <p:sp>
          <p:nvSpPr>
            <p:cNvPr id="27653" name="Rectangle 5"/>
            <p:cNvSpPr>
              <a:spLocks noChangeArrowheads="1"/>
            </p:cNvSpPr>
            <p:nvPr/>
          </p:nvSpPr>
          <p:spPr bwMode="auto">
            <a:xfrm>
              <a:off x="7010400" y="38862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33CC"/>
                  </a:solidFill>
                </a:rPr>
                <a:t>Low skill,</a:t>
              </a:r>
              <a:br>
                <a:rPr lang="en-US" altLang="en-US" sz="2400" b="1" dirty="0">
                  <a:solidFill>
                    <a:srgbClr val="0033CC"/>
                  </a:solidFill>
                </a:rPr>
              </a:br>
              <a:r>
                <a:rPr lang="en-US" altLang="en-US" sz="2400" b="1" dirty="0">
                  <a:solidFill>
                    <a:srgbClr val="0033CC"/>
                  </a:solidFill>
                </a:rPr>
                <a:t>low rate</a:t>
              </a:r>
            </a:p>
          </p:txBody>
        </p:sp>
        <p:sp>
          <p:nvSpPr>
            <p:cNvPr id="27654" name="Line 6"/>
            <p:cNvSpPr>
              <a:spLocks noChangeShapeType="1"/>
            </p:cNvSpPr>
            <p:nvPr/>
          </p:nvSpPr>
          <p:spPr bwMode="auto">
            <a:xfrm>
              <a:off x="2209800" y="3657600"/>
              <a:ext cx="4699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27655" name="Rectangle 7"/>
            <p:cNvSpPr>
              <a:spLocks noChangeArrowheads="1"/>
            </p:cNvSpPr>
            <p:nvPr/>
          </p:nvSpPr>
          <p:spPr bwMode="auto">
            <a:xfrm>
              <a:off x="1905000" y="2362200"/>
              <a:ext cx="5381625"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accent1">
                      <a:lumMod val="50000"/>
                    </a:schemeClr>
                  </a:solidFill>
                </a:rPr>
                <a:t>Using highly paid skilled workers to</a:t>
              </a:r>
              <a:br>
                <a:rPr lang="en-US" altLang="en-US" sz="2400" b="1" dirty="0">
                  <a:solidFill>
                    <a:schemeClr val="accent1">
                      <a:lumMod val="50000"/>
                    </a:schemeClr>
                  </a:solidFill>
                </a:rPr>
              </a:br>
              <a:r>
                <a:rPr lang="en-US" altLang="en-US" sz="2400" b="1" dirty="0">
                  <a:solidFill>
                    <a:schemeClr val="accent1">
                      <a:lumMod val="50000"/>
                    </a:schemeClr>
                  </a:solidFill>
                </a:rPr>
                <a:t>perform unskilled tasks results in </a:t>
              </a:r>
              <a:r>
                <a:rPr lang="en-US" altLang="en-US" sz="2400" b="1" dirty="0" smtClean="0">
                  <a:solidFill>
                    <a:schemeClr val="accent1">
                      <a:lumMod val="50000"/>
                    </a:schemeClr>
                  </a:solidFill>
                </a:rPr>
                <a:t>an unfavorable </a:t>
              </a:r>
              <a:r>
                <a:rPr lang="en-US" altLang="en-US" sz="2400" b="1" dirty="0">
                  <a:solidFill>
                    <a:schemeClr val="accent1">
                      <a:lumMod val="50000"/>
                    </a:schemeClr>
                  </a:solidFill>
                </a:rPr>
                <a:t>rate variance.</a:t>
              </a:r>
            </a:p>
          </p:txBody>
        </p:sp>
      </p:grpSp>
      <p:sp>
        <p:nvSpPr>
          <p:cNvPr id="27657" name="Rectangle 20"/>
          <p:cNvSpPr>
            <a:spLocks noGrp="1" noChangeArrowheads="1"/>
          </p:cNvSpPr>
          <p:nvPr>
            <p:ph type="title"/>
          </p:nvPr>
        </p:nvSpPr>
        <p:spPr>
          <a:xfrm>
            <a:off x="293688" y="274638"/>
            <a:ext cx="8534400" cy="1143000"/>
          </a:xfrm>
        </p:spPr>
        <p:txBody>
          <a:bodyPr/>
          <a:lstStyle/>
          <a:p>
            <a:r>
              <a:rPr lang="en-US" altLang="en-US" dirty="0" smtClean="0"/>
              <a:t>Evaluating Labor Variances</a:t>
            </a:r>
          </a:p>
        </p:txBody>
      </p:sp>
      <p:sp>
        <p:nvSpPr>
          <p:cNvPr id="12" name="Slide Number Placeholder 11"/>
          <p:cNvSpPr>
            <a:spLocks noGrp="1"/>
          </p:cNvSpPr>
          <p:nvPr>
            <p:ph type="sldNum" sz="quarter" idx="12"/>
          </p:nvPr>
        </p:nvSpPr>
        <p:spPr/>
        <p:txBody>
          <a:bodyPr/>
          <a:lstStyle/>
          <a:p>
            <a:pPr>
              <a:defRPr/>
            </a:pPr>
            <a:fld id="{7A35BE7D-BC0E-4A27-80F5-45B3F1AFEC7B}" type="slidenum">
              <a:rPr lang="en-US" smtClean="0"/>
              <a:pPr>
                <a:defRPr/>
              </a:pPr>
              <a:t>33</a:t>
            </a:fld>
            <a:endParaRPr lang="en-US" dirty="0"/>
          </a:p>
        </p:txBody>
      </p:sp>
      <p:sp>
        <p:nvSpPr>
          <p:cNvPr id="14" name="TextBox 13"/>
          <p:cNvSpPr txBox="1"/>
          <p:nvPr/>
        </p:nvSpPr>
        <p:spPr>
          <a:xfrm>
            <a:off x="457200" y="1143000"/>
            <a:ext cx="8153400" cy="523220"/>
          </a:xfrm>
          <a:prstGeom prst="rect">
            <a:avLst/>
          </a:prstGeom>
          <a:solidFill>
            <a:schemeClr val="bg1">
              <a:lumMod val="95000"/>
            </a:schemeClr>
          </a:solidFill>
        </p:spPr>
        <p:txBody>
          <a:bodyPr wrap="square" rtlCol="0">
            <a:spAutoFit/>
          </a:bodyPr>
          <a:lstStyle/>
          <a:p>
            <a:pPr algn="ctr"/>
            <a:r>
              <a:rPr lang="en-US" sz="2800" b="1" dirty="0" smtClean="0"/>
              <a:t>Evaluating Labor Cost Variances</a:t>
            </a:r>
            <a:endParaRPr lang="en-US" sz="2800" b="1" dirty="0"/>
          </a:p>
        </p:txBody>
      </p:sp>
      <p:sp>
        <p:nvSpPr>
          <p:cNvPr id="18" name="TextBox 17"/>
          <p:cNvSpPr txBox="1"/>
          <p:nvPr/>
        </p:nvSpPr>
        <p:spPr>
          <a:xfrm>
            <a:off x="457200" y="1600200"/>
            <a:ext cx="8153400" cy="707886"/>
          </a:xfrm>
          <a:prstGeom prst="rect">
            <a:avLst/>
          </a:prstGeom>
          <a:solidFill>
            <a:schemeClr val="bg1">
              <a:lumMod val="95000"/>
            </a:schemeClr>
          </a:solidFill>
        </p:spPr>
        <p:txBody>
          <a:bodyPr wrap="square" rtlCol="0">
            <a:spAutoFit/>
          </a:bodyPr>
          <a:lstStyle/>
          <a:p>
            <a:pPr algn="ctr"/>
            <a:r>
              <a:rPr lang="en-US" sz="2000" b="1" dirty="0" smtClean="0"/>
              <a:t>One possible explanation of  G-Max’s labor rate and efficiency variances is the use of workers with different skill levels.</a:t>
            </a:r>
            <a:endParaRPr lang="en-US" sz="2000" b="1" dirty="0"/>
          </a:p>
        </p:txBody>
      </p:sp>
      <p:sp>
        <p:nvSpPr>
          <p:cNvPr id="20" name="TextBox 19"/>
          <p:cNvSpPr txBox="1"/>
          <p:nvPr/>
        </p:nvSpPr>
        <p:spPr>
          <a:xfrm>
            <a:off x="2209800" y="4191000"/>
            <a:ext cx="4724400" cy="1569660"/>
          </a:xfrm>
          <a:prstGeom prst="rect">
            <a:avLst/>
          </a:prstGeom>
          <a:noFill/>
        </p:spPr>
        <p:txBody>
          <a:bodyPr wrap="square" rtlCol="0">
            <a:spAutoFit/>
          </a:bodyPr>
          <a:lstStyle/>
          <a:p>
            <a:pPr algn="ctr"/>
            <a:r>
              <a:rPr lang="en-US" sz="2400" b="1" dirty="0" smtClean="0">
                <a:solidFill>
                  <a:schemeClr val="accent1">
                    <a:lumMod val="50000"/>
                  </a:schemeClr>
                </a:solidFill>
              </a:rPr>
              <a:t>However, fewer labor hours might be required for the work resulting in a favorable efficiency variance.</a:t>
            </a:r>
            <a:endParaRPr lang="en-US" sz="2400" b="1" dirty="0">
              <a:solidFill>
                <a:schemeClr val="accent1">
                  <a:lumMod val="50000"/>
                </a:schemeClr>
              </a:solidFill>
            </a:endParaRPr>
          </a:p>
        </p:txBody>
      </p:sp>
      <p:sp>
        <p:nvSpPr>
          <p:cNvPr id="15" name="Rounded Rectangle 14"/>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2000"/>
                                        <p:tgtEl>
                                          <p:spTgt spid="19"/>
                                        </p:tgtEl>
                                      </p:cBhvr>
                                    </p:animEffect>
                                  </p:childTnLst>
                                </p:cTn>
                              </p:par>
                            </p:childTnLst>
                          </p:cTn>
                        </p:par>
                        <p:par>
                          <p:cTn id="15" fill="hold">
                            <p:stCondLst>
                              <p:cond delay="2000"/>
                            </p:stCondLst>
                            <p:childTnLst>
                              <p:par>
                                <p:cTn id="16" presetID="47" presetClass="entr" presetSubtype="0" fill="hold" grpId="0" nodeType="afterEffect">
                                  <p:stCondLst>
                                    <p:cond delay="1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eform 2"/>
          <p:cNvSpPr>
            <a:spLocks/>
          </p:cNvSpPr>
          <p:nvPr/>
        </p:nvSpPr>
        <p:spPr bwMode="auto">
          <a:xfrm>
            <a:off x="304800" y="2667000"/>
            <a:ext cx="3962400" cy="2590800"/>
          </a:xfrm>
          <a:custGeom>
            <a:avLst/>
            <a:gdLst>
              <a:gd name="T0" fmla="*/ 2147483647 w 2751"/>
              <a:gd name="T1" fmla="*/ 0 h 1894"/>
              <a:gd name="T2" fmla="*/ 2147483647 w 2751"/>
              <a:gd name="T3" fmla="*/ 2147483647 h 1894"/>
              <a:gd name="T4" fmla="*/ 2147483647 w 2751"/>
              <a:gd name="T5" fmla="*/ 2147483647 h 1894"/>
              <a:gd name="T6" fmla="*/ 2147483647 w 2751"/>
              <a:gd name="T7" fmla="*/ 2147483647 h 1894"/>
              <a:gd name="T8" fmla="*/ 2147483647 w 2751"/>
              <a:gd name="T9" fmla="*/ 2147483647 h 1894"/>
              <a:gd name="T10" fmla="*/ 2147483647 w 2751"/>
              <a:gd name="T11" fmla="*/ 2147483647 h 1894"/>
              <a:gd name="T12" fmla="*/ 2147483647 w 2751"/>
              <a:gd name="T13" fmla="*/ 2147483647 h 1894"/>
              <a:gd name="T14" fmla="*/ 2147483647 w 2751"/>
              <a:gd name="T15" fmla="*/ 2147483647 h 1894"/>
              <a:gd name="T16" fmla="*/ 2147483647 w 2751"/>
              <a:gd name="T17" fmla="*/ 2147483647 h 1894"/>
              <a:gd name="T18" fmla="*/ 2147483647 w 2751"/>
              <a:gd name="T19" fmla="*/ 2147483647 h 1894"/>
              <a:gd name="T20" fmla="*/ 2147483647 w 2751"/>
              <a:gd name="T21" fmla="*/ 2147483647 h 1894"/>
              <a:gd name="T22" fmla="*/ 2147483647 w 2751"/>
              <a:gd name="T23" fmla="*/ 2147483647 h 1894"/>
              <a:gd name="T24" fmla="*/ 2147483647 w 2751"/>
              <a:gd name="T25" fmla="*/ 2147483647 h 1894"/>
              <a:gd name="T26" fmla="*/ 2147483647 w 2751"/>
              <a:gd name="T27" fmla="*/ 2147483647 h 1894"/>
              <a:gd name="T28" fmla="*/ 2147483647 w 2751"/>
              <a:gd name="T29" fmla="*/ 2147483647 h 1894"/>
              <a:gd name="T30" fmla="*/ 2147483647 w 2751"/>
              <a:gd name="T31" fmla="*/ 2147483647 h 1894"/>
              <a:gd name="T32" fmla="*/ 2147483647 w 2751"/>
              <a:gd name="T33" fmla="*/ 2147483647 h 1894"/>
              <a:gd name="T34" fmla="*/ 2147483647 w 2751"/>
              <a:gd name="T35" fmla="*/ 2147483647 h 1894"/>
              <a:gd name="T36" fmla="*/ 2147483647 w 2751"/>
              <a:gd name="T37" fmla="*/ 2147483647 h 1894"/>
              <a:gd name="T38" fmla="*/ 2147483647 w 2751"/>
              <a:gd name="T39" fmla="*/ 2147483647 h 1894"/>
              <a:gd name="T40" fmla="*/ 2147483647 w 2751"/>
              <a:gd name="T41" fmla="*/ 2147483647 h 1894"/>
              <a:gd name="T42" fmla="*/ 2147483647 w 2751"/>
              <a:gd name="T43" fmla="*/ 2147483647 h 1894"/>
              <a:gd name="T44" fmla="*/ 2147483647 w 2751"/>
              <a:gd name="T45" fmla="*/ 2147483647 h 1894"/>
              <a:gd name="T46" fmla="*/ 2147483647 w 2751"/>
              <a:gd name="T47" fmla="*/ 2147483647 h 1894"/>
              <a:gd name="T48" fmla="*/ 2147483647 w 2751"/>
              <a:gd name="T49" fmla="*/ 2147483647 h 1894"/>
              <a:gd name="T50" fmla="*/ 2147483647 w 2751"/>
              <a:gd name="T51" fmla="*/ 2147483647 h 1894"/>
              <a:gd name="T52" fmla="*/ 2147483647 w 2751"/>
              <a:gd name="T53" fmla="*/ 2147483647 h 1894"/>
              <a:gd name="T54" fmla="*/ 2147483647 w 2751"/>
              <a:gd name="T55" fmla="*/ 2147483647 h 1894"/>
              <a:gd name="T56" fmla="*/ 2147483647 w 2751"/>
              <a:gd name="T57" fmla="*/ 2147483647 h 1894"/>
              <a:gd name="T58" fmla="*/ 2147483647 w 2751"/>
              <a:gd name="T59" fmla="*/ 2147483647 h 1894"/>
              <a:gd name="T60" fmla="*/ 2147483647 w 2751"/>
              <a:gd name="T61" fmla="*/ 2147483647 h 1894"/>
              <a:gd name="T62" fmla="*/ 2147483647 w 2751"/>
              <a:gd name="T63" fmla="*/ 2147483647 h 1894"/>
              <a:gd name="T64" fmla="*/ 2147483647 w 2751"/>
              <a:gd name="T65" fmla="*/ 2147483647 h 1894"/>
              <a:gd name="T66" fmla="*/ 2147483647 w 2751"/>
              <a:gd name="T67" fmla="*/ 2147483647 h 1894"/>
              <a:gd name="T68" fmla="*/ 2147483647 w 2751"/>
              <a:gd name="T69" fmla="*/ 2147483647 h 1894"/>
              <a:gd name="T70" fmla="*/ 2147483647 w 2751"/>
              <a:gd name="T71" fmla="*/ 2147483647 h 1894"/>
              <a:gd name="T72" fmla="*/ 2147483647 w 2751"/>
              <a:gd name="T73" fmla="*/ 2147483647 h 1894"/>
              <a:gd name="T74" fmla="*/ 2147483647 w 2751"/>
              <a:gd name="T75" fmla="*/ 2147483647 h 1894"/>
              <a:gd name="T76" fmla="*/ 2147483647 w 2751"/>
              <a:gd name="T77" fmla="*/ 2147483647 h 1894"/>
              <a:gd name="T78" fmla="*/ 2147483647 w 2751"/>
              <a:gd name="T79" fmla="*/ 2147483647 h 1894"/>
              <a:gd name="T80" fmla="*/ 2147483647 w 2751"/>
              <a:gd name="T81" fmla="*/ 2147483647 h 1894"/>
              <a:gd name="T82" fmla="*/ 2147483647 w 2751"/>
              <a:gd name="T83" fmla="*/ 2147483647 h 1894"/>
              <a:gd name="T84" fmla="*/ 2147483647 w 2751"/>
              <a:gd name="T85" fmla="*/ 2147483647 h 1894"/>
              <a:gd name="T86" fmla="*/ 2147483647 w 2751"/>
              <a:gd name="T87" fmla="*/ 2147483647 h 1894"/>
              <a:gd name="T88" fmla="*/ 2147483647 w 2751"/>
              <a:gd name="T89" fmla="*/ 2147483647 h 1894"/>
              <a:gd name="T90" fmla="*/ 2147483647 w 2751"/>
              <a:gd name="T91" fmla="*/ 2147483647 h 1894"/>
              <a:gd name="T92" fmla="*/ 2147483647 w 2751"/>
              <a:gd name="T93" fmla="*/ 2147483647 h 1894"/>
              <a:gd name="T94" fmla="*/ 2147483647 w 2751"/>
              <a:gd name="T95" fmla="*/ 2147483647 h 1894"/>
              <a:gd name="T96" fmla="*/ 2147483647 w 2751"/>
              <a:gd name="T97" fmla="*/ 2147483647 h 1894"/>
              <a:gd name="T98" fmla="*/ 0 w 2751"/>
              <a:gd name="T99" fmla="*/ 2147483647 h 1894"/>
              <a:gd name="T100" fmla="*/ 0 w 2751"/>
              <a:gd name="T101" fmla="*/ 2147483647 h 1894"/>
              <a:gd name="T102" fmla="*/ 2147483647 w 2751"/>
              <a:gd name="T103" fmla="*/ 2147483647 h 1894"/>
              <a:gd name="T104" fmla="*/ 2147483647 w 2751"/>
              <a:gd name="T105" fmla="*/ 2147483647 h 1894"/>
              <a:gd name="T106" fmla="*/ 2147483647 w 2751"/>
              <a:gd name="T107" fmla="*/ 2147483647 h 1894"/>
              <a:gd name="T108" fmla="*/ 2147483647 w 2751"/>
              <a:gd name="T109" fmla="*/ 2147483647 h 1894"/>
              <a:gd name="T110" fmla="*/ 2147483647 w 2751"/>
              <a:gd name="T111" fmla="*/ 2147483647 h 1894"/>
              <a:gd name="T112" fmla="*/ 2147483647 w 2751"/>
              <a:gd name="T113" fmla="*/ 2147483647 h 1894"/>
              <a:gd name="T114" fmla="*/ 2147483647 w 2751"/>
              <a:gd name="T115" fmla="*/ 2147483647 h 1894"/>
              <a:gd name="T116" fmla="*/ 2147483647 w 2751"/>
              <a:gd name="T117" fmla="*/ 0 h 1894"/>
              <a:gd name="T118" fmla="*/ 2147483647 w 2751"/>
              <a:gd name="T119" fmla="*/ 0 h 18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1"/>
              <a:gd name="T181" fmla="*/ 0 h 1894"/>
              <a:gd name="T182" fmla="*/ 2751 w 2751"/>
              <a:gd name="T183" fmla="*/ 1894 h 18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1" h="1894">
                <a:moveTo>
                  <a:pt x="2567" y="0"/>
                </a:moveTo>
                <a:lnTo>
                  <a:pt x="2597" y="8"/>
                </a:lnTo>
                <a:lnTo>
                  <a:pt x="2632" y="23"/>
                </a:lnTo>
                <a:lnTo>
                  <a:pt x="2663" y="42"/>
                </a:lnTo>
                <a:lnTo>
                  <a:pt x="2687" y="66"/>
                </a:lnTo>
                <a:lnTo>
                  <a:pt x="2709" y="93"/>
                </a:lnTo>
                <a:lnTo>
                  <a:pt x="2728" y="125"/>
                </a:lnTo>
                <a:lnTo>
                  <a:pt x="2742" y="159"/>
                </a:lnTo>
                <a:lnTo>
                  <a:pt x="2750" y="194"/>
                </a:lnTo>
                <a:lnTo>
                  <a:pt x="2750" y="1314"/>
                </a:lnTo>
                <a:lnTo>
                  <a:pt x="2740" y="1361"/>
                </a:lnTo>
                <a:lnTo>
                  <a:pt x="2726" y="1422"/>
                </a:lnTo>
                <a:lnTo>
                  <a:pt x="2705" y="1481"/>
                </a:lnTo>
                <a:lnTo>
                  <a:pt x="2679" y="1536"/>
                </a:lnTo>
                <a:lnTo>
                  <a:pt x="2650" y="1591"/>
                </a:lnTo>
                <a:lnTo>
                  <a:pt x="2616" y="1642"/>
                </a:lnTo>
                <a:lnTo>
                  <a:pt x="2575" y="1688"/>
                </a:lnTo>
                <a:lnTo>
                  <a:pt x="2532" y="1735"/>
                </a:lnTo>
                <a:lnTo>
                  <a:pt x="2485" y="1771"/>
                </a:lnTo>
                <a:lnTo>
                  <a:pt x="2436" y="1804"/>
                </a:lnTo>
                <a:lnTo>
                  <a:pt x="2384" y="1836"/>
                </a:lnTo>
                <a:lnTo>
                  <a:pt x="2326" y="1859"/>
                </a:lnTo>
                <a:lnTo>
                  <a:pt x="2271" y="1879"/>
                </a:lnTo>
                <a:lnTo>
                  <a:pt x="2212" y="1893"/>
                </a:lnTo>
                <a:lnTo>
                  <a:pt x="2243" y="1885"/>
                </a:lnTo>
                <a:lnTo>
                  <a:pt x="2274" y="1872"/>
                </a:lnTo>
                <a:lnTo>
                  <a:pt x="2302" y="1853"/>
                </a:lnTo>
                <a:lnTo>
                  <a:pt x="2325" y="1832"/>
                </a:lnTo>
                <a:lnTo>
                  <a:pt x="2343" y="1804"/>
                </a:lnTo>
                <a:lnTo>
                  <a:pt x="2361" y="1777"/>
                </a:lnTo>
                <a:lnTo>
                  <a:pt x="2371" y="1745"/>
                </a:lnTo>
                <a:lnTo>
                  <a:pt x="2373" y="1711"/>
                </a:lnTo>
                <a:lnTo>
                  <a:pt x="2373" y="1677"/>
                </a:lnTo>
                <a:lnTo>
                  <a:pt x="2369" y="1644"/>
                </a:lnTo>
                <a:lnTo>
                  <a:pt x="2357" y="1617"/>
                </a:lnTo>
                <a:lnTo>
                  <a:pt x="2341" y="1585"/>
                </a:lnTo>
                <a:lnTo>
                  <a:pt x="2318" y="1559"/>
                </a:lnTo>
                <a:lnTo>
                  <a:pt x="2294" y="1540"/>
                </a:lnTo>
                <a:lnTo>
                  <a:pt x="2267" y="1523"/>
                </a:lnTo>
                <a:lnTo>
                  <a:pt x="2237" y="1513"/>
                </a:lnTo>
                <a:lnTo>
                  <a:pt x="2212" y="1506"/>
                </a:lnTo>
                <a:lnTo>
                  <a:pt x="181" y="1506"/>
                </a:lnTo>
                <a:lnTo>
                  <a:pt x="149" y="1500"/>
                </a:lnTo>
                <a:lnTo>
                  <a:pt x="118" y="1485"/>
                </a:lnTo>
                <a:lnTo>
                  <a:pt x="87" y="1466"/>
                </a:lnTo>
                <a:lnTo>
                  <a:pt x="61" y="1441"/>
                </a:lnTo>
                <a:lnTo>
                  <a:pt x="41" y="1413"/>
                </a:lnTo>
                <a:lnTo>
                  <a:pt x="20" y="1384"/>
                </a:lnTo>
                <a:lnTo>
                  <a:pt x="8" y="1350"/>
                </a:lnTo>
                <a:lnTo>
                  <a:pt x="0" y="1314"/>
                </a:lnTo>
                <a:lnTo>
                  <a:pt x="0" y="194"/>
                </a:lnTo>
                <a:lnTo>
                  <a:pt x="8" y="159"/>
                </a:lnTo>
                <a:lnTo>
                  <a:pt x="20" y="125"/>
                </a:lnTo>
                <a:lnTo>
                  <a:pt x="39" y="95"/>
                </a:lnTo>
                <a:lnTo>
                  <a:pt x="59" y="66"/>
                </a:lnTo>
                <a:lnTo>
                  <a:pt x="87" y="42"/>
                </a:lnTo>
                <a:lnTo>
                  <a:pt x="116" y="23"/>
                </a:lnTo>
                <a:lnTo>
                  <a:pt x="149" y="8"/>
                </a:lnTo>
                <a:lnTo>
                  <a:pt x="181" y="0"/>
                </a:lnTo>
                <a:lnTo>
                  <a:pt x="2567" y="0"/>
                </a:lnTo>
              </a:path>
            </a:pathLst>
          </a:custGeom>
          <a:solidFill>
            <a:srgbClr val="CCECFF"/>
          </a:solidFill>
          <a:ln w="12700" cap="rnd">
            <a:solidFill>
              <a:srgbClr val="000000"/>
            </a:solidFill>
            <a:round/>
            <a:headEnd/>
            <a:tailEnd/>
          </a:ln>
        </p:spPr>
        <p:txBody>
          <a:bodyPr/>
          <a:lstStyle/>
          <a:p>
            <a:endParaRPr lang="en-GB" dirty="0"/>
          </a:p>
        </p:txBody>
      </p:sp>
      <p:sp>
        <p:nvSpPr>
          <p:cNvPr id="29699" name="Rectangle 3"/>
          <p:cNvSpPr>
            <a:spLocks noChangeArrowheads="1"/>
          </p:cNvSpPr>
          <p:nvPr/>
        </p:nvSpPr>
        <p:spPr bwMode="auto">
          <a:xfrm>
            <a:off x="304800" y="2819400"/>
            <a:ext cx="3962400" cy="173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300" b="1" dirty="0">
                <a:latin typeface="Arial Narrow" pitchFamily="34" charset="0"/>
              </a:rPr>
              <a:t>I am not responsible </a:t>
            </a:r>
            <a:r>
              <a:rPr lang="en-US" altLang="en-US" sz="2300" b="1" dirty="0" smtClean="0">
                <a:latin typeface="Arial Narrow" pitchFamily="34" charset="0"/>
              </a:rPr>
              <a:t>for </a:t>
            </a:r>
            <a:r>
              <a:rPr lang="en-US" altLang="en-US" sz="2300" b="1" dirty="0">
                <a:latin typeface="Arial Narrow" pitchFamily="34" charset="0"/>
              </a:rPr>
              <a:t>the unfavorable </a:t>
            </a:r>
            <a:r>
              <a:rPr lang="en-US" altLang="en-US" sz="2300" b="1" dirty="0" smtClean="0">
                <a:latin typeface="Arial Narrow" pitchFamily="34" charset="0"/>
              </a:rPr>
              <a:t>labor efficiency </a:t>
            </a:r>
            <a:r>
              <a:rPr lang="en-US" altLang="en-US" sz="2300" b="1" dirty="0">
                <a:latin typeface="Arial Narrow" pitchFamily="34" charset="0"/>
              </a:rPr>
              <a:t>variance.</a:t>
            </a:r>
          </a:p>
          <a:p>
            <a:pPr algn="ctr" eaLnBrk="1" hangingPunct="1">
              <a:lnSpc>
                <a:spcPct val="90000"/>
              </a:lnSpc>
              <a:spcBef>
                <a:spcPct val="40000"/>
              </a:spcBef>
            </a:pPr>
            <a:r>
              <a:rPr lang="en-US" altLang="en-US" sz="2300" b="1" dirty="0">
                <a:latin typeface="Arial Narrow" pitchFamily="34" charset="0"/>
              </a:rPr>
              <a:t> You purchased </a:t>
            </a:r>
            <a:r>
              <a:rPr lang="en-US" altLang="en-US" sz="2300" b="1" dirty="0" smtClean="0">
                <a:latin typeface="Arial Narrow" pitchFamily="34" charset="0"/>
              </a:rPr>
              <a:t>cheap material</a:t>
            </a:r>
            <a:r>
              <a:rPr lang="en-US" altLang="en-US" sz="2300" b="1" dirty="0">
                <a:latin typeface="Arial Narrow" pitchFamily="34" charset="0"/>
              </a:rPr>
              <a:t>, </a:t>
            </a:r>
            <a:r>
              <a:rPr lang="en-US" altLang="en-US" sz="2300" b="1" dirty="0" smtClean="0">
                <a:latin typeface="Arial Narrow" pitchFamily="34" charset="0"/>
              </a:rPr>
              <a:t/>
            </a:r>
            <a:br>
              <a:rPr lang="en-US" altLang="en-US" sz="2300" b="1" dirty="0" smtClean="0">
                <a:latin typeface="Arial Narrow" pitchFamily="34" charset="0"/>
              </a:rPr>
            </a:br>
            <a:r>
              <a:rPr lang="en-US" altLang="en-US" sz="2300" b="1" dirty="0" smtClean="0">
                <a:latin typeface="Arial Narrow" pitchFamily="34" charset="0"/>
              </a:rPr>
              <a:t>so </a:t>
            </a:r>
            <a:r>
              <a:rPr lang="en-US" altLang="en-US" sz="2300" b="1" dirty="0">
                <a:latin typeface="Arial Narrow" pitchFamily="34" charset="0"/>
              </a:rPr>
              <a:t>it took </a:t>
            </a:r>
            <a:r>
              <a:rPr lang="en-US" altLang="en-US" sz="2300" b="1" dirty="0" smtClean="0">
                <a:latin typeface="Arial Narrow" pitchFamily="34" charset="0"/>
              </a:rPr>
              <a:t>more time </a:t>
            </a:r>
            <a:r>
              <a:rPr lang="en-US" altLang="en-US" sz="2300" b="1" dirty="0">
                <a:latin typeface="Arial Narrow" pitchFamily="34" charset="0"/>
              </a:rPr>
              <a:t>to process it. </a:t>
            </a:r>
          </a:p>
        </p:txBody>
      </p:sp>
      <p:grpSp>
        <p:nvGrpSpPr>
          <p:cNvPr id="2" name="Group 10"/>
          <p:cNvGrpSpPr>
            <a:grpSpLocks/>
          </p:cNvGrpSpPr>
          <p:nvPr/>
        </p:nvGrpSpPr>
        <p:grpSpPr bwMode="auto">
          <a:xfrm>
            <a:off x="5334000" y="2819400"/>
            <a:ext cx="3200400" cy="2133456"/>
            <a:chOff x="3360" y="1536"/>
            <a:chExt cx="2161" cy="1425"/>
          </a:xfrm>
        </p:grpSpPr>
        <p:sp>
          <p:nvSpPr>
            <p:cNvPr id="29705" name="Freeform 5"/>
            <p:cNvSpPr>
              <a:spLocks/>
            </p:cNvSpPr>
            <p:nvPr/>
          </p:nvSpPr>
          <p:spPr bwMode="auto">
            <a:xfrm>
              <a:off x="3360" y="1536"/>
              <a:ext cx="2161" cy="1425"/>
            </a:xfrm>
            <a:custGeom>
              <a:avLst/>
              <a:gdLst>
                <a:gd name="T0" fmla="*/ 144 w 2161"/>
                <a:gd name="T1" fmla="*/ 0 h 1687"/>
                <a:gd name="T2" fmla="*/ 120 w 2161"/>
                <a:gd name="T3" fmla="*/ 8 h 1687"/>
                <a:gd name="T4" fmla="*/ 93 w 2161"/>
                <a:gd name="T5" fmla="*/ 21 h 1687"/>
                <a:gd name="T6" fmla="*/ 69 w 2161"/>
                <a:gd name="T7" fmla="*/ 38 h 1687"/>
                <a:gd name="T8" fmla="*/ 50 w 2161"/>
                <a:gd name="T9" fmla="*/ 58 h 1687"/>
                <a:gd name="T10" fmla="*/ 32 w 2161"/>
                <a:gd name="T11" fmla="*/ 83 h 1687"/>
                <a:gd name="T12" fmla="*/ 17 w 2161"/>
                <a:gd name="T13" fmla="*/ 111 h 1687"/>
                <a:gd name="T14" fmla="*/ 6 w 2161"/>
                <a:gd name="T15" fmla="*/ 142 h 1687"/>
                <a:gd name="T16" fmla="*/ 0 w 2161"/>
                <a:gd name="T17" fmla="*/ 173 h 1687"/>
                <a:gd name="T18" fmla="*/ 0 w 2161"/>
                <a:gd name="T19" fmla="*/ 1171 h 1687"/>
                <a:gd name="T20" fmla="*/ 8 w 2161"/>
                <a:gd name="T21" fmla="*/ 1212 h 1687"/>
                <a:gd name="T22" fmla="*/ 19 w 2161"/>
                <a:gd name="T23" fmla="*/ 1267 h 1687"/>
                <a:gd name="T24" fmla="*/ 35 w 2161"/>
                <a:gd name="T25" fmla="*/ 1319 h 1687"/>
                <a:gd name="T26" fmla="*/ 56 w 2161"/>
                <a:gd name="T27" fmla="*/ 1368 h 1687"/>
                <a:gd name="T28" fmla="*/ 78 w 2161"/>
                <a:gd name="T29" fmla="*/ 1417 h 1687"/>
                <a:gd name="T30" fmla="*/ 105 w 2161"/>
                <a:gd name="T31" fmla="*/ 1462 h 1687"/>
                <a:gd name="T32" fmla="*/ 138 w 2161"/>
                <a:gd name="T33" fmla="*/ 1504 h 1687"/>
                <a:gd name="T34" fmla="*/ 171 w 2161"/>
                <a:gd name="T35" fmla="*/ 1545 h 1687"/>
                <a:gd name="T36" fmla="*/ 208 w 2161"/>
                <a:gd name="T37" fmla="*/ 1577 h 1687"/>
                <a:gd name="T38" fmla="*/ 246 w 2161"/>
                <a:gd name="T39" fmla="*/ 1607 h 1687"/>
                <a:gd name="T40" fmla="*/ 288 w 2161"/>
                <a:gd name="T41" fmla="*/ 1636 h 1687"/>
                <a:gd name="T42" fmla="*/ 333 w 2161"/>
                <a:gd name="T43" fmla="*/ 1656 h 1687"/>
                <a:gd name="T44" fmla="*/ 376 w 2161"/>
                <a:gd name="T45" fmla="*/ 1673 h 1687"/>
                <a:gd name="T46" fmla="*/ 422 w 2161"/>
                <a:gd name="T47" fmla="*/ 1686 h 1687"/>
                <a:gd name="T48" fmla="*/ 398 w 2161"/>
                <a:gd name="T49" fmla="*/ 1678 h 1687"/>
                <a:gd name="T50" fmla="*/ 374 w 2161"/>
                <a:gd name="T51" fmla="*/ 1667 h 1687"/>
                <a:gd name="T52" fmla="*/ 352 w 2161"/>
                <a:gd name="T53" fmla="*/ 1650 h 1687"/>
                <a:gd name="T54" fmla="*/ 334 w 2161"/>
                <a:gd name="T55" fmla="*/ 1631 h 1687"/>
                <a:gd name="T56" fmla="*/ 320 w 2161"/>
                <a:gd name="T57" fmla="*/ 1607 h 1687"/>
                <a:gd name="T58" fmla="*/ 306 w 2161"/>
                <a:gd name="T59" fmla="*/ 1583 h 1687"/>
                <a:gd name="T60" fmla="*/ 298 w 2161"/>
                <a:gd name="T61" fmla="*/ 1555 h 1687"/>
                <a:gd name="T62" fmla="*/ 296 w 2161"/>
                <a:gd name="T63" fmla="*/ 1524 h 1687"/>
                <a:gd name="T64" fmla="*/ 296 w 2161"/>
                <a:gd name="T65" fmla="*/ 1494 h 1687"/>
                <a:gd name="T66" fmla="*/ 299 w 2161"/>
                <a:gd name="T67" fmla="*/ 1465 h 1687"/>
                <a:gd name="T68" fmla="*/ 309 w 2161"/>
                <a:gd name="T69" fmla="*/ 1440 h 1687"/>
                <a:gd name="T70" fmla="*/ 321 w 2161"/>
                <a:gd name="T71" fmla="*/ 1411 h 1687"/>
                <a:gd name="T72" fmla="*/ 339 w 2161"/>
                <a:gd name="T73" fmla="*/ 1389 h 1687"/>
                <a:gd name="T74" fmla="*/ 358 w 2161"/>
                <a:gd name="T75" fmla="*/ 1372 h 1687"/>
                <a:gd name="T76" fmla="*/ 379 w 2161"/>
                <a:gd name="T77" fmla="*/ 1357 h 1687"/>
                <a:gd name="T78" fmla="*/ 403 w 2161"/>
                <a:gd name="T79" fmla="*/ 1348 h 1687"/>
                <a:gd name="T80" fmla="*/ 422 w 2161"/>
                <a:gd name="T81" fmla="*/ 1342 h 1687"/>
                <a:gd name="T82" fmla="*/ 2018 w 2161"/>
                <a:gd name="T83" fmla="*/ 1342 h 1687"/>
                <a:gd name="T84" fmla="*/ 2043 w 2161"/>
                <a:gd name="T85" fmla="*/ 1336 h 1687"/>
                <a:gd name="T86" fmla="*/ 2067 w 2161"/>
                <a:gd name="T87" fmla="*/ 1323 h 1687"/>
                <a:gd name="T88" fmla="*/ 2091 w 2161"/>
                <a:gd name="T89" fmla="*/ 1306 h 1687"/>
                <a:gd name="T90" fmla="*/ 2112 w 2161"/>
                <a:gd name="T91" fmla="*/ 1283 h 1687"/>
                <a:gd name="T92" fmla="*/ 2128 w 2161"/>
                <a:gd name="T93" fmla="*/ 1259 h 1687"/>
                <a:gd name="T94" fmla="*/ 2144 w 2161"/>
                <a:gd name="T95" fmla="*/ 1233 h 1687"/>
                <a:gd name="T96" fmla="*/ 2154 w 2161"/>
                <a:gd name="T97" fmla="*/ 1202 h 1687"/>
                <a:gd name="T98" fmla="*/ 2160 w 2161"/>
                <a:gd name="T99" fmla="*/ 1171 h 1687"/>
                <a:gd name="T100" fmla="*/ 2160 w 2161"/>
                <a:gd name="T101" fmla="*/ 173 h 1687"/>
                <a:gd name="T102" fmla="*/ 2154 w 2161"/>
                <a:gd name="T103" fmla="*/ 142 h 1687"/>
                <a:gd name="T104" fmla="*/ 2144 w 2161"/>
                <a:gd name="T105" fmla="*/ 111 h 1687"/>
                <a:gd name="T106" fmla="*/ 2130 w 2161"/>
                <a:gd name="T107" fmla="*/ 85 h 1687"/>
                <a:gd name="T108" fmla="*/ 2114 w 2161"/>
                <a:gd name="T109" fmla="*/ 58 h 1687"/>
                <a:gd name="T110" fmla="*/ 2091 w 2161"/>
                <a:gd name="T111" fmla="*/ 38 h 1687"/>
                <a:gd name="T112" fmla="*/ 2069 w 2161"/>
                <a:gd name="T113" fmla="*/ 21 h 1687"/>
                <a:gd name="T114" fmla="*/ 2043 w 2161"/>
                <a:gd name="T115" fmla="*/ 8 h 1687"/>
                <a:gd name="T116" fmla="*/ 2018 w 2161"/>
                <a:gd name="T117" fmla="*/ 0 h 1687"/>
                <a:gd name="T118" fmla="*/ 144 w 2161"/>
                <a:gd name="T119" fmla="*/ 0 h 16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1"/>
                <a:gd name="T181" fmla="*/ 0 h 1687"/>
                <a:gd name="T182" fmla="*/ 2161 w 2161"/>
                <a:gd name="T183" fmla="*/ 1687 h 16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1" h="1687">
                  <a:moveTo>
                    <a:pt x="144" y="0"/>
                  </a:moveTo>
                  <a:lnTo>
                    <a:pt x="120" y="8"/>
                  </a:lnTo>
                  <a:lnTo>
                    <a:pt x="93" y="21"/>
                  </a:lnTo>
                  <a:lnTo>
                    <a:pt x="69" y="38"/>
                  </a:lnTo>
                  <a:lnTo>
                    <a:pt x="50" y="58"/>
                  </a:lnTo>
                  <a:lnTo>
                    <a:pt x="32" y="83"/>
                  </a:lnTo>
                  <a:lnTo>
                    <a:pt x="17" y="111"/>
                  </a:lnTo>
                  <a:lnTo>
                    <a:pt x="6" y="142"/>
                  </a:lnTo>
                  <a:lnTo>
                    <a:pt x="0" y="173"/>
                  </a:lnTo>
                  <a:lnTo>
                    <a:pt x="0" y="1171"/>
                  </a:lnTo>
                  <a:lnTo>
                    <a:pt x="8" y="1212"/>
                  </a:lnTo>
                  <a:lnTo>
                    <a:pt x="19" y="1267"/>
                  </a:lnTo>
                  <a:lnTo>
                    <a:pt x="35" y="1319"/>
                  </a:lnTo>
                  <a:lnTo>
                    <a:pt x="56" y="1368"/>
                  </a:lnTo>
                  <a:lnTo>
                    <a:pt x="78" y="1417"/>
                  </a:lnTo>
                  <a:lnTo>
                    <a:pt x="105" y="1462"/>
                  </a:lnTo>
                  <a:lnTo>
                    <a:pt x="138" y="1504"/>
                  </a:lnTo>
                  <a:lnTo>
                    <a:pt x="171" y="1545"/>
                  </a:lnTo>
                  <a:lnTo>
                    <a:pt x="208" y="1577"/>
                  </a:lnTo>
                  <a:lnTo>
                    <a:pt x="246" y="1607"/>
                  </a:lnTo>
                  <a:lnTo>
                    <a:pt x="288" y="1636"/>
                  </a:lnTo>
                  <a:lnTo>
                    <a:pt x="333" y="1656"/>
                  </a:lnTo>
                  <a:lnTo>
                    <a:pt x="376" y="1673"/>
                  </a:lnTo>
                  <a:lnTo>
                    <a:pt x="422" y="1686"/>
                  </a:lnTo>
                  <a:lnTo>
                    <a:pt x="398" y="1678"/>
                  </a:lnTo>
                  <a:lnTo>
                    <a:pt x="374" y="1667"/>
                  </a:lnTo>
                  <a:lnTo>
                    <a:pt x="352" y="1650"/>
                  </a:lnTo>
                  <a:lnTo>
                    <a:pt x="334" y="1631"/>
                  </a:lnTo>
                  <a:lnTo>
                    <a:pt x="320" y="1607"/>
                  </a:lnTo>
                  <a:lnTo>
                    <a:pt x="306" y="1583"/>
                  </a:lnTo>
                  <a:lnTo>
                    <a:pt x="298" y="1555"/>
                  </a:lnTo>
                  <a:lnTo>
                    <a:pt x="296" y="1524"/>
                  </a:lnTo>
                  <a:lnTo>
                    <a:pt x="296" y="1494"/>
                  </a:lnTo>
                  <a:lnTo>
                    <a:pt x="299" y="1465"/>
                  </a:lnTo>
                  <a:lnTo>
                    <a:pt x="309" y="1440"/>
                  </a:lnTo>
                  <a:lnTo>
                    <a:pt x="321" y="1411"/>
                  </a:lnTo>
                  <a:lnTo>
                    <a:pt x="339" y="1389"/>
                  </a:lnTo>
                  <a:lnTo>
                    <a:pt x="358" y="1372"/>
                  </a:lnTo>
                  <a:lnTo>
                    <a:pt x="379" y="1357"/>
                  </a:lnTo>
                  <a:lnTo>
                    <a:pt x="403" y="1348"/>
                  </a:lnTo>
                  <a:lnTo>
                    <a:pt x="422" y="1342"/>
                  </a:lnTo>
                  <a:lnTo>
                    <a:pt x="2018" y="1342"/>
                  </a:lnTo>
                  <a:lnTo>
                    <a:pt x="2043" y="1336"/>
                  </a:lnTo>
                  <a:lnTo>
                    <a:pt x="2067" y="1323"/>
                  </a:lnTo>
                  <a:lnTo>
                    <a:pt x="2091" y="1306"/>
                  </a:lnTo>
                  <a:lnTo>
                    <a:pt x="2112" y="1283"/>
                  </a:lnTo>
                  <a:lnTo>
                    <a:pt x="2128" y="1259"/>
                  </a:lnTo>
                  <a:lnTo>
                    <a:pt x="2144" y="1233"/>
                  </a:lnTo>
                  <a:lnTo>
                    <a:pt x="2154" y="1202"/>
                  </a:lnTo>
                  <a:lnTo>
                    <a:pt x="2160" y="1171"/>
                  </a:lnTo>
                  <a:lnTo>
                    <a:pt x="2160" y="173"/>
                  </a:lnTo>
                  <a:lnTo>
                    <a:pt x="2154" y="142"/>
                  </a:lnTo>
                  <a:lnTo>
                    <a:pt x="2144" y="111"/>
                  </a:lnTo>
                  <a:lnTo>
                    <a:pt x="2130" y="85"/>
                  </a:lnTo>
                  <a:lnTo>
                    <a:pt x="2114" y="58"/>
                  </a:lnTo>
                  <a:lnTo>
                    <a:pt x="2091" y="38"/>
                  </a:lnTo>
                  <a:lnTo>
                    <a:pt x="2069" y="21"/>
                  </a:lnTo>
                  <a:lnTo>
                    <a:pt x="2043" y="8"/>
                  </a:lnTo>
                  <a:lnTo>
                    <a:pt x="2018" y="0"/>
                  </a:lnTo>
                  <a:lnTo>
                    <a:pt x="144" y="0"/>
                  </a:lnTo>
                </a:path>
              </a:pathLst>
            </a:custGeom>
            <a:solidFill>
              <a:srgbClr val="F6E9B4"/>
            </a:solidFill>
            <a:ln w="12700" cap="rnd">
              <a:solidFill>
                <a:srgbClr val="000000"/>
              </a:solidFill>
              <a:round/>
              <a:headEnd/>
              <a:tailEnd/>
            </a:ln>
          </p:spPr>
          <p:txBody>
            <a:bodyPr/>
            <a:lstStyle/>
            <a:p>
              <a:endParaRPr lang="en-GB" dirty="0">
                <a:solidFill>
                  <a:schemeClr val="accent1">
                    <a:lumMod val="50000"/>
                  </a:schemeClr>
                </a:solidFill>
              </a:endParaRPr>
            </a:p>
          </p:txBody>
        </p:sp>
        <p:sp>
          <p:nvSpPr>
            <p:cNvPr id="29706" name="Rectangle 6"/>
            <p:cNvSpPr>
              <a:spLocks noChangeArrowheads="1"/>
            </p:cNvSpPr>
            <p:nvPr/>
          </p:nvSpPr>
          <p:spPr bwMode="auto">
            <a:xfrm>
              <a:off x="3360" y="1587"/>
              <a:ext cx="2128"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40000"/>
                </a:spcBef>
              </a:pPr>
              <a:r>
                <a:rPr lang="en-US" altLang="en-US" sz="2400" b="1" dirty="0">
                  <a:solidFill>
                    <a:schemeClr val="accent1">
                      <a:lumMod val="50000"/>
                    </a:schemeClr>
                  </a:solidFill>
                  <a:latin typeface="Arial Narrow" pitchFamily="34" charset="0"/>
                </a:rPr>
                <a:t>You used too much time because of poorly trained workers and poor supervision.</a:t>
              </a:r>
            </a:p>
            <a:p>
              <a:pPr algn="ctr" eaLnBrk="1" hangingPunct="1">
                <a:lnSpc>
                  <a:spcPct val="90000"/>
                </a:lnSpc>
                <a:spcBef>
                  <a:spcPct val="40000"/>
                </a:spcBef>
              </a:pPr>
              <a:endParaRPr lang="en-US" altLang="en-US" sz="2400" b="1" dirty="0">
                <a:solidFill>
                  <a:schemeClr val="accent1">
                    <a:lumMod val="50000"/>
                  </a:schemeClr>
                </a:solidFill>
                <a:latin typeface="Arial Narrow" pitchFamily="34" charset="0"/>
              </a:endParaRPr>
            </a:p>
          </p:txBody>
        </p:sp>
      </p:grpSp>
      <p:graphicFrame>
        <p:nvGraphicFramePr>
          <p:cNvPr id="29701" name="Object 2"/>
          <p:cNvGraphicFramePr>
            <a:graphicFrameLocks/>
          </p:cNvGraphicFramePr>
          <p:nvPr/>
        </p:nvGraphicFramePr>
        <p:xfrm>
          <a:off x="5943600" y="4648200"/>
          <a:ext cx="1447800" cy="1825625"/>
        </p:xfrm>
        <a:graphic>
          <a:graphicData uri="http://schemas.openxmlformats.org/presentationml/2006/ole">
            <mc:AlternateContent xmlns:mc="http://schemas.openxmlformats.org/markup-compatibility/2006">
              <mc:Choice xmlns:v="urn:schemas-microsoft-com:vml" Requires="v">
                <p:oleObj spid="_x0000_s29891" name="Clip" r:id="rId4" imgW="1485900" imgH="4214813" progId="">
                  <p:embed/>
                </p:oleObj>
              </mc:Choice>
              <mc:Fallback>
                <p:oleObj name="Clip" r:id="rId4" imgW="1485900" imgH="4214813" progId="">
                  <p:embed/>
                  <p:pic>
                    <p:nvPicPr>
                      <p:cNvPr id="0" name="Picture 25"/>
                      <p:cNvPicPr>
                        <a:picLocks noChangeArrowheads="1"/>
                      </p:cNvPicPr>
                      <p:nvPr/>
                    </p:nvPicPr>
                    <p:blipFill>
                      <a:blip r:embed="rId5">
                        <a:extLst>
                          <a:ext uri="{28A0092B-C50C-407E-A947-70E740481C1C}">
                            <a14:useLocalDpi xmlns:a14="http://schemas.microsoft.com/office/drawing/2010/main" val="0"/>
                          </a:ext>
                        </a:extLst>
                      </a:blip>
                      <a:srcRect b="58752"/>
                      <a:stretch>
                        <a:fillRect/>
                      </a:stretch>
                    </p:blipFill>
                    <p:spPr bwMode="auto">
                      <a:xfrm>
                        <a:off x="5943600" y="4648200"/>
                        <a:ext cx="1447800"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ct 3"/>
          <p:cNvGraphicFramePr>
            <a:graphicFrameLocks/>
          </p:cNvGraphicFramePr>
          <p:nvPr/>
        </p:nvGraphicFramePr>
        <p:xfrm>
          <a:off x="2514600" y="4800600"/>
          <a:ext cx="1295400" cy="1828800"/>
        </p:xfrm>
        <a:graphic>
          <a:graphicData uri="http://schemas.openxmlformats.org/presentationml/2006/ole">
            <mc:AlternateContent xmlns:mc="http://schemas.openxmlformats.org/markup-compatibility/2006">
              <mc:Choice xmlns:v="urn:schemas-microsoft-com:vml" Requires="v">
                <p:oleObj spid="_x0000_s29892" name="Clip" r:id="rId6" imgW="4968875" imgH="6024245" progId="">
                  <p:embed/>
                </p:oleObj>
              </mc:Choice>
              <mc:Fallback>
                <p:oleObj name="Clip" r:id="rId6" imgW="4968875" imgH="6024245" progId="">
                  <p:embed/>
                  <p:pic>
                    <p:nvPicPr>
                      <p:cNvPr id="0" name="Picture 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800600"/>
                        <a:ext cx="1295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3" name="Rectangle 20"/>
          <p:cNvSpPr>
            <a:spLocks noGrp="1" noChangeArrowheads="1"/>
          </p:cNvSpPr>
          <p:nvPr>
            <p:ph type="title"/>
          </p:nvPr>
        </p:nvSpPr>
        <p:spPr>
          <a:xfrm>
            <a:off x="293688" y="274638"/>
            <a:ext cx="8534400" cy="1143000"/>
          </a:xfrm>
        </p:spPr>
        <p:txBody>
          <a:bodyPr/>
          <a:lstStyle/>
          <a:p>
            <a:r>
              <a:rPr lang="en-US" altLang="en-US" dirty="0" smtClean="0"/>
              <a:t>Labor Cost Variances</a:t>
            </a:r>
          </a:p>
        </p:txBody>
      </p:sp>
      <p:sp>
        <p:nvSpPr>
          <p:cNvPr id="12" name="Slide Number Placeholder 11"/>
          <p:cNvSpPr>
            <a:spLocks noGrp="1"/>
          </p:cNvSpPr>
          <p:nvPr>
            <p:ph type="sldNum" sz="quarter" idx="12"/>
          </p:nvPr>
        </p:nvSpPr>
        <p:spPr/>
        <p:txBody>
          <a:bodyPr/>
          <a:lstStyle/>
          <a:p>
            <a:pPr>
              <a:defRPr/>
            </a:pPr>
            <a:fld id="{7A35BE7D-BC0E-4A27-80F5-45B3F1AFEC7B}" type="slidenum">
              <a:rPr lang="en-US" smtClean="0"/>
              <a:pPr>
                <a:defRPr/>
              </a:pPr>
              <a:t>34</a:t>
            </a:fld>
            <a:endParaRPr lang="en-US" dirty="0"/>
          </a:p>
        </p:txBody>
      </p:sp>
      <p:sp>
        <p:nvSpPr>
          <p:cNvPr id="14" name="TextBox 13"/>
          <p:cNvSpPr txBox="1"/>
          <p:nvPr/>
        </p:nvSpPr>
        <p:spPr>
          <a:xfrm>
            <a:off x="1066800" y="1143000"/>
            <a:ext cx="7162800" cy="461665"/>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sz="2400" dirty="0" smtClean="0"/>
              <a:t>Who is responsible for material cost variances??</a:t>
            </a:r>
            <a:endParaRPr lang="en-US" sz="2400" dirty="0"/>
          </a:p>
        </p:txBody>
      </p:sp>
      <p:sp>
        <p:nvSpPr>
          <p:cNvPr id="15" name="Rectangle 8"/>
          <p:cNvSpPr>
            <a:spLocks noChangeArrowheads="1"/>
          </p:cNvSpPr>
          <p:nvPr/>
        </p:nvSpPr>
        <p:spPr bwMode="auto">
          <a:xfrm>
            <a:off x="685800" y="1676400"/>
            <a:ext cx="7848600" cy="828432"/>
          </a:xfrm>
          <a:prstGeom prst="rect">
            <a:avLst/>
          </a:prstGeom>
          <a:solidFill>
            <a:schemeClr val="accent1">
              <a:lumMod val="20000"/>
              <a:lumOff val="80000"/>
            </a:schemeClr>
          </a:solidFill>
          <a:ln w="25400">
            <a:solidFill>
              <a:schemeClr val="tx1"/>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t>Production managers who make work assignments</a:t>
            </a:r>
            <a:br>
              <a:rPr lang="en-US" altLang="en-US" sz="2400" dirty="0"/>
            </a:br>
            <a:r>
              <a:rPr lang="en-US" altLang="en-US" sz="2400" dirty="0"/>
              <a:t>are generally responsible for </a:t>
            </a:r>
            <a:r>
              <a:rPr lang="en-US" altLang="en-US" sz="2400" dirty="0" smtClean="0"/>
              <a:t>labor cost </a:t>
            </a:r>
            <a:r>
              <a:rPr lang="en-US" altLang="en-US" sz="2400" dirty="0"/>
              <a:t>variances.</a:t>
            </a:r>
          </a:p>
        </p:txBody>
      </p:sp>
      <p:sp>
        <p:nvSpPr>
          <p:cNvPr id="16" name="Rounded Rectangle 15"/>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9"/>
                                        </p:tgtEl>
                                        <p:attrNameLst>
                                          <p:attrName>style.visibility</p:attrName>
                                        </p:attrNameLst>
                                      </p:cBhvr>
                                      <p:to>
                                        <p:strVal val="visible"/>
                                      </p:to>
                                    </p:set>
                                    <p:animEffect transition="in" filter="fade">
                                      <p:cBhvr>
                                        <p:cTn id="14" dur="1000"/>
                                        <p:tgtEl>
                                          <p:spTgt spid="29699"/>
                                        </p:tgtEl>
                                      </p:cBhvr>
                                    </p:animEffect>
                                    <p:anim calcmode="lin" valueType="num">
                                      <p:cBhvr>
                                        <p:cTn id="15" dur="1000" fill="hold"/>
                                        <p:tgtEl>
                                          <p:spTgt spid="29699"/>
                                        </p:tgtEl>
                                        <p:attrNameLst>
                                          <p:attrName>ppt_x</p:attrName>
                                        </p:attrNameLst>
                                      </p:cBhvr>
                                      <p:tavLst>
                                        <p:tav tm="0">
                                          <p:val>
                                            <p:strVal val="#ppt_x"/>
                                          </p:val>
                                        </p:tav>
                                        <p:tav tm="100000">
                                          <p:val>
                                            <p:strVal val="#ppt_x"/>
                                          </p:val>
                                        </p:tav>
                                      </p:tavLst>
                                    </p:anim>
                                    <p:anim calcmode="lin" valueType="num">
                                      <p:cBhvr>
                                        <p:cTn id="16" dur="1000" fill="hold"/>
                                        <p:tgtEl>
                                          <p:spTgt spid="2969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698"/>
                                        </p:tgtEl>
                                        <p:attrNameLst>
                                          <p:attrName>style.visibility</p:attrName>
                                        </p:attrNameLst>
                                      </p:cBhvr>
                                      <p:to>
                                        <p:strVal val="visible"/>
                                      </p:to>
                                    </p:set>
                                    <p:animEffect transition="in" filter="fade">
                                      <p:cBhvr>
                                        <p:cTn id="19" dur="1000"/>
                                        <p:tgtEl>
                                          <p:spTgt spid="29698"/>
                                        </p:tgtEl>
                                      </p:cBhvr>
                                    </p:animEffect>
                                    <p:anim calcmode="lin" valueType="num">
                                      <p:cBhvr>
                                        <p:cTn id="20" dur="1000" fill="hold"/>
                                        <p:tgtEl>
                                          <p:spTgt spid="29698"/>
                                        </p:tgtEl>
                                        <p:attrNameLst>
                                          <p:attrName>ppt_x</p:attrName>
                                        </p:attrNameLst>
                                      </p:cBhvr>
                                      <p:tavLst>
                                        <p:tav tm="0">
                                          <p:val>
                                            <p:strVal val="#ppt_x"/>
                                          </p:val>
                                        </p:tav>
                                        <p:tav tm="100000">
                                          <p:val>
                                            <p:strVal val="#ppt_x"/>
                                          </p:val>
                                        </p:tav>
                                      </p:tavLst>
                                    </p:anim>
                                    <p:anim calcmode="lin" valueType="num">
                                      <p:cBhvr>
                                        <p:cTn id="21"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NEED-TO-KNOW </a:t>
            </a:r>
            <a:r>
              <a:rPr lang="en-US" sz="3200" b="1" dirty="0" smtClean="0"/>
              <a:t>23-3</a:t>
            </a:r>
          </a:p>
        </p:txBody>
      </p:sp>
      <p:sp>
        <p:nvSpPr>
          <p:cNvPr id="8" name="Rectangle 5"/>
          <p:cNvSpPr>
            <a:spLocks noChangeArrowheads="1"/>
          </p:cNvSpPr>
          <p:nvPr/>
        </p:nvSpPr>
        <p:spPr bwMode="auto">
          <a:xfrm>
            <a:off x="920750" y="2676524"/>
            <a:ext cx="7302500"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5"/>
          <p:cNvSpPr>
            <a:spLocks noChangeArrowheads="1"/>
          </p:cNvSpPr>
          <p:nvPr/>
        </p:nvSpPr>
        <p:spPr bwMode="auto">
          <a:xfrm>
            <a:off x="960438" y="1998662"/>
            <a:ext cx="3994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Compute the direct labor rate and efficiency variances.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4065587" y="2270124"/>
            <a:ext cx="30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SQ</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4476750" y="2270124"/>
            <a:ext cx="375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 units x 2 hrs. per unit = 5,000 standard hrs.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3" name="Rectangle 30"/>
          <p:cNvSpPr>
            <a:spLocks noChangeArrowheads="1"/>
          </p:cNvSpPr>
          <p:nvPr/>
        </p:nvSpPr>
        <p:spPr bwMode="auto">
          <a:xfrm>
            <a:off x="3846513" y="4810124"/>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$16,875 Unfavorable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4" name="Rectangle 31"/>
          <p:cNvSpPr>
            <a:spLocks noChangeArrowheads="1"/>
          </p:cNvSpPr>
          <p:nvPr/>
        </p:nvSpPr>
        <p:spPr bwMode="auto">
          <a:xfrm>
            <a:off x="3582988" y="5026024"/>
            <a:ext cx="2189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Total Direct Labor Variance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5" name="Rectangle 32"/>
          <p:cNvSpPr>
            <a:spLocks noChangeArrowheads="1"/>
          </p:cNvSpPr>
          <p:nvPr/>
        </p:nvSpPr>
        <p:spPr bwMode="auto">
          <a:xfrm>
            <a:off x="960438" y="3552824"/>
            <a:ext cx="809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6" name="Rectangle 33"/>
          <p:cNvSpPr>
            <a:spLocks noChangeArrowheads="1"/>
          </p:cNvSpPr>
          <p:nvPr/>
        </p:nvSpPr>
        <p:spPr bwMode="auto">
          <a:xfrm>
            <a:off x="2554288" y="3965574"/>
            <a:ext cx="142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$625 Unfavorable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7" name="Rectangle 34"/>
          <p:cNvSpPr>
            <a:spLocks noChangeArrowheads="1"/>
          </p:cNvSpPr>
          <p:nvPr/>
        </p:nvSpPr>
        <p:spPr bwMode="auto">
          <a:xfrm>
            <a:off x="5197475" y="3965574"/>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$16,250 Unfavorable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8" name="Rectangle 35"/>
          <p:cNvSpPr>
            <a:spLocks noChangeArrowheads="1"/>
          </p:cNvSpPr>
          <p:nvPr/>
        </p:nvSpPr>
        <p:spPr bwMode="auto">
          <a:xfrm>
            <a:off x="2443163" y="4181474"/>
            <a:ext cx="1644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Labor Rate Variance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59" name="Rectangle 36"/>
          <p:cNvSpPr>
            <a:spLocks noChangeArrowheads="1"/>
          </p:cNvSpPr>
          <p:nvPr/>
        </p:nvSpPr>
        <p:spPr bwMode="auto">
          <a:xfrm>
            <a:off x="4995863" y="4181474"/>
            <a:ext cx="205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Labor Efficiency Variance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0" name="Rectangle 37"/>
          <p:cNvSpPr>
            <a:spLocks noChangeArrowheads="1"/>
          </p:cNvSpPr>
          <p:nvPr/>
        </p:nvSpPr>
        <p:spPr bwMode="auto">
          <a:xfrm>
            <a:off x="1354138" y="3140074"/>
            <a:ext cx="113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6,250 x $13.10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1" name="Rectangle 38"/>
          <p:cNvSpPr>
            <a:spLocks noChangeArrowheads="1"/>
          </p:cNvSpPr>
          <p:nvPr/>
        </p:nvSpPr>
        <p:spPr bwMode="auto">
          <a:xfrm>
            <a:off x="4108450" y="3140074"/>
            <a:ext cx="113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6,250 x $13.00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3" name="Rectangle 39"/>
          <p:cNvSpPr>
            <a:spLocks noChangeArrowheads="1"/>
          </p:cNvSpPr>
          <p:nvPr/>
        </p:nvSpPr>
        <p:spPr bwMode="auto">
          <a:xfrm>
            <a:off x="6629400" y="3140074"/>
            <a:ext cx="1512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 x 2) x $13.00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4" name="Rectangle 40"/>
          <p:cNvSpPr>
            <a:spLocks noChangeArrowheads="1"/>
          </p:cNvSpPr>
          <p:nvPr/>
        </p:nvSpPr>
        <p:spPr bwMode="auto">
          <a:xfrm>
            <a:off x="1566863" y="33464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$81,875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5" name="Rectangle 41"/>
          <p:cNvSpPr>
            <a:spLocks noChangeArrowheads="1"/>
          </p:cNvSpPr>
          <p:nvPr/>
        </p:nvSpPr>
        <p:spPr bwMode="auto">
          <a:xfrm>
            <a:off x="4310063" y="33464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$81,250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6" name="Rectangle 42"/>
          <p:cNvSpPr>
            <a:spLocks noChangeArrowheads="1"/>
          </p:cNvSpPr>
          <p:nvPr/>
        </p:nvSpPr>
        <p:spPr bwMode="auto">
          <a:xfrm>
            <a:off x="7002463" y="3346449"/>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$65,000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7" name="Rectangle 43"/>
          <p:cNvSpPr>
            <a:spLocks noChangeArrowheads="1"/>
          </p:cNvSpPr>
          <p:nvPr/>
        </p:nvSpPr>
        <p:spPr bwMode="auto">
          <a:xfrm>
            <a:off x="1435100" y="2697162"/>
            <a:ext cx="977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Actual Cost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8" name="Rectangle 44"/>
          <p:cNvSpPr>
            <a:spLocks noChangeArrowheads="1"/>
          </p:cNvSpPr>
          <p:nvPr/>
        </p:nvSpPr>
        <p:spPr bwMode="auto">
          <a:xfrm>
            <a:off x="6770688" y="2697162"/>
            <a:ext cx="1190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Standard Cost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69" name="Rectangle 45"/>
          <p:cNvSpPr>
            <a:spLocks noChangeArrowheads="1"/>
          </p:cNvSpPr>
          <p:nvPr/>
        </p:nvSpPr>
        <p:spPr bwMode="auto">
          <a:xfrm>
            <a:off x="1555750" y="2914649"/>
            <a:ext cx="757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AQ X AR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0" name="Rectangle 46"/>
          <p:cNvSpPr>
            <a:spLocks noChangeArrowheads="1"/>
          </p:cNvSpPr>
          <p:nvPr/>
        </p:nvSpPr>
        <p:spPr bwMode="auto">
          <a:xfrm>
            <a:off x="4310063" y="2914649"/>
            <a:ext cx="725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AQ x SR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1" name="Rectangle 47"/>
          <p:cNvSpPr>
            <a:spLocks noChangeArrowheads="1"/>
          </p:cNvSpPr>
          <p:nvPr/>
        </p:nvSpPr>
        <p:spPr bwMode="auto">
          <a:xfrm>
            <a:off x="7002463" y="2914649"/>
            <a:ext cx="715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SQ x SR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72" name="Rectangle 48"/>
          <p:cNvSpPr>
            <a:spLocks noChangeArrowheads="1"/>
          </p:cNvSpPr>
          <p:nvPr/>
        </p:nvSpPr>
        <p:spPr bwMode="auto">
          <a:xfrm>
            <a:off x="911225" y="2666999"/>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Rectangle 49"/>
          <p:cNvSpPr>
            <a:spLocks noChangeArrowheads="1"/>
          </p:cNvSpPr>
          <p:nvPr/>
        </p:nvSpPr>
        <p:spPr bwMode="auto">
          <a:xfrm>
            <a:off x="8202613" y="2687637"/>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Rectangle 50"/>
          <p:cNvSpPr>
            <a:spLocks noChangeArrowheads="1"/>
          </p:cNvSpPr>
          <p:nvPr/>
        </p:nvSpPr>
        <p:spPr bwMode="auto">
          <a:xfrm>
            <a:off x="939800" y="2659063"/>
            <a:ext cx="7292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Rectangle 51"/>
          <p:cNvSpPr>
            <a:spLocks noChangeArrowheads="1"/>
          </p:cNvSpPr>
          <p:nvPr/>
        </p:nvSpPr>
        <p:spPr bwMode="auto">
          <a:xfrm>
            <a:off x="930275" y="3109912"/>
            <a:ext cx="7292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52"/>
          <p:cNvSpPr>
            <a:spLocks/>
          </p:cNvSpPr>
          <p:nvPr/>
        </p:nvSpPr>
        <p:spPr bwMode="auto">
          <a:xfrm>
            <a:off x="2155825" y="3548062"/>
            <a:ext cx="2411413" cy="309563"/>
          </a:xfrm>
          <a:custGeom>
            <a:avLst/>
            <a:gdLst>
              <a:gd name="T0" fmla="*/ 3824 w 3824"/>
              <a:gd name="T1" fmla="*/ 0 h 480"/>
              <a:gd name="T2" fmla="*/ 3784 w 3824"/>
              <a:gd name="T3" fmla="*/ 240 h 480"/>
              <a:gd name="T4" fmla="*/ 1952 w 3824"/>
              <a:gd name="T5" fmla="*/ 240 h 480"/>
              <a:gd name="T6" fmla="*/ 1912 w 3824"/>
              <a:gd name="T7" fmla="*/ 480 h 480"/>
              <a:gd name="T8" fmla="*/ 1872 w 3824"/>
              <a:gd name="T9" fmla="*/ 240 h 480"/>
              <a:gd name="T10" fmla="*/ 40 w 3824"/>
              <a:gd name="T11" fmla="*/ 240 h 480"/>
              <a:gd name="T12" fmla="*/ 0 w 3824"/>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824" h="480">
                <a:moveTo>
                  <a:pt x="3824" y="0"/>
                </a:moveTo>
                <a:cubicBezTo>
                  <a:pt x="3824" y="133"/>
                  <a:pt x="3807" y="240"/>
                  <a:pt x="3784" y="240"/>
                </a:cubicBezTo>
                <a:lnTo>
                  <a:pt x="1952" y="240"/>
                </a:lnTo>
                <a:cubicBezTo>
                  <a:pt x="1930" y="240"/>
                  <a:pt x="1912" y="348"/>
                  <a:pt x="1912" y="480"/>
                </a:cubicBezTo>
                <a:cubicBezTo>
                  <a:pt x="1912" y="348"/>
                  <a:pt x="1895" y="240"/>
                  <a:pt x="1872" y="240"/>
                </a:cubicBezTo>
                <a:lnTo>
                  <a:pt x="40" y="240"/>
                </a:lnTo>
                <a:cubicBezTo>
                  <a:pt x="18" y="240"/>
                  <a:pt x="0" y="133"/>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53"/>
          <p:cNvSpPr>
            <a:spLocks/>
          </p:cNvSpPr>
          <p:nvPr/>
        </p:nvSpPr>
        <p:spPr bwMode="auto">
          <a:xfrm>
            <a:off x="4637088" y="3548062"/>
            <a:ext cx="2411413" cy="309563"/>
          </a:xfrm>
          <a:custGeom>
            <a:avLst/>
            <a:gdLst>
              <a:gd name="T0" fmla="*/ 3824 w 3824"/>
              <a:gd name="T1" fmla="*/ 0 h 480"/>
              <a:gd name="T2" fmla="*/ 3784 w 3824"/>
              <a:gd name="T3" fmla="*/ 240 h 480"/>
              <a:gd name="T4" fmla="*/ 1952 w 3824"/>
              <a:gd name="T5" fmla="*/ 240 h 480"/>
              <a:gd name="T6" fmla="*/ 1912 w 3824"/>
              <a:gd name="T7" fmla="*/ 480 h 480"/>
              <a:gd name="T8" fmla="*/ 1872 w 3824"/>
              <a:gd name="T9" fmla="*/ 240 h 480"/>
              <a:gd name="T10" fmla="*/ 40 w 3824"/>
              <a:gd name="T11" fmla="*/ 240 h 480"/>
              <a:gd name="T12" fmla="*/ 0 w 3824"/>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824" h="480">
                <a:moveTo>
                  <a:pt x="3824" y="0"/>
                </a:moveTo>
                <a:cubicBezTo>
                  <a:pt x="3824" y="133"/>
                  <a:pt x="3807" y="240"/>
                  <a:pt x="3784" y="240"/>
                </a:cubicBezTo>
                <a:lnTo>
                  <a:pt x="1952" y="240"/>
                </a:lnTo>
                <a:cubicBezTo>
                  <a:pt x="1930" y="240"/>
                  <a:pt x="1912" y="348"/>
                  <a:pt x="1912" y="480"/>
                </a:cubicBezTo>
                <a:cubicBezTo>
                  <a:pt x="1912" y="348"/>
                  <a:pt x="1895" y="240"/>
                  <a:pt x="1872" y="240"/>
                </a:cubicBezTo>
                <a:lnTo>
                  <a:pt x="40" y="240"/>
                </a:lnTo>
                <a:cubicBezTo>
                  <a:pt x="18" y="240"/>
                  <a:pt x="0" y="133"/>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54"/>
          <p:cNvSpPr>
            <a:spLocks/>
          </p:cNvSpPr>
          <p:nvPr/>
        </p:nvSpPr>
        <p:spPr bwMode="auto">
          <a:xfrm>
            <a:off x="3457575" y="4433887"/>
            <a:ext cx="2409825" cy="309563"/>
          </a:xfrm>
          <a:custGeom>
            <a:avLst/>
            <a:gdLst>
              <a:gd name="T0" fmla="*/ 3824 w 3824"/>
              <a:gd name="T1" fmla="*/ 0 h 480"/>
              <a:gd name="T2" fmla="*/ 3784 w 3824"/>
              <a:gd name="T3" fmla="*/ 240 h 480"/>
              <a:gd name="T4" fmla="*/ 1952 w 3824"/>
              <a:gd name="T5" fmla="*/ 240 h 480"/>
              <a:gd name="T6" fmla="*/ 1912 w 3824"/>
              <a:gd name="T7" fmla="*/ 480 h 480"/>
              <a:gd name="T8" fmla="*/ 1872 w 3824"/>
              <a:gd name="T9" fmla="*/ 240 h 480"/>
              <a:gd name="T10" fmla="*/ 40 w 3824"/>
              <a:gd name="T11" fmla="*/ 240 h 480"/>
              <a:gd name="T12" fmla="*/ 0 w 3824"/>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824" h="480">
                <a:moveTo>
                  <a:pt x="3824" y="0"/>
                </a:moveTo>
                <a:cubicBezTo>
                  <a:pt x="3824" y="133"/>
                  <a:pt x="3807" y="240"/>
                  <a:pt x="3784" y="240"/>
                </a:cubicBezTo>
                <a:lnTo>
                  <a:pt x="1952" y="240"/>
                </a:lnTo>
                <a:cubicBezTo>
                  <a:pt x="1930" y="240"/>
                  <a:pt x="1912" y="348"/>
                  <a:pt x="1912" y="480"/>
                </a:cubicBezTo>
                <a:cubicBezTo>
                  <a:pt x="1912" y="348"/>
                  <a:pt x="1895" y="240"/>
                  <a:pt x="1872" y="240"/>
                </a:cubicBezTo>
                <a:lnTo>
                  <a:pt x="40" y="240"/>
                </a:lnTo>
                <a:cubicBezTo>
                  <a:pt x="18" y="240"/>
                  <a:pt x="0" y="133"/>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2" name="Rectangle 58"/>
          <p:cNvSpPr>
            <a:spLocks noChangeArrowheads="1"/>
          </p:cNvSpPr>
          <p:nvPr/>
        </p:nvSpPr>
        <p:spPr bwMode="auto">
          <a:xfrm>
            <a:off x="960438" y="554038"/>
            <a:ext cx="4075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The following information is available for York Company.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3" name="Rectangle 59"/>
          <p:cNvSpPr>
            <a:spLocks noChangeArrowheads="1"/>
          </p:cNvSpPr>
          <p:nvPr/>
        </p:nvSpPr>
        <p:spPr bwMode="auto">
          <a:xfrm>
            <a:off x="1143000" y="838200"/>
            <a:ext cx="416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Actual direct labor cost   (6,250 hours @$13.10 per hour)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4" name="Rectangle 60"/>
          <p:cNvSpPr>
            <a:spLocks noChangeArrowheads="1"/>
          </p:cNvSpPr>
          <p:nvPr/>
        </p:nvSpPr>
        <p:spPr bwMode="auto">
          <a:xfrm>
            <a:off x="5561013" y="838200"/>
            <a:ext cx="646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$81,875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5" name="Rectangle 61"/>
          <p:cNvSpPr>
            <a:spLocks noChangeArrowheads="1"/>
          </p:cNvSpPr>
          <p:nvPr/>
        </p:nvSpPr>
        <p:spPr bwMode="auto">
          <a:xfrm>
            <a:off x="1143000" y="1044575"/>
            <a:ext cx="25828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Standard direct labor hours per unit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6" name="Rectangle 62"/>
          <p:cNvSpPr>
            <a:spLocks noChangeArrowheads="1"/>
          </p:cNvSpPr>
          <p:nvPr/>
        </p:nvSpPr>
        <p:spPr bwMode="auto">
          <a:xfrm>
            <a:off x="5561013" y="1044575"/>
            <a:ext cx="736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2.0 hours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7" name="Rectangle 63"/>
          <p:cNvSpPr>
            <a:spLocks noChangeArrowheads="1"/>
          </p:cNvSpPr>
          <p:nvPr/>
        </p:nvSpPr>
        <p:spPr bwMode="auto">
          <a:xfrm>
            <a:off x="1143000" y="1252538"/>
            <a:ext cx="25567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Standard direct labor rate per hour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8" name="Rectangle 64"/>
          <p:cNvSpPr>
            <a:spLocks noChangeArrowheads="1"/>
          </p:cNvSpPr>
          <p:nvPr/>
        </p:nvSpPr>
        <p:spPr bwMode="auto">
          <a:xfrm>
            <a:off x="5561013" y="1252538"/>
            <a:ext cx="5540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9" name="Rectangle 65"/>
          <p:cNvSpPr>
            <a:spLocks noChangeArrowheads="1"/>
          </p:cNvSpPr>
          <p:nvPr/>
        </p:nvSpPr>
        <p:spPr bwMode="auto">
          <a:xfrm>
            <a:off x="1143000" y="1458913"/>
            <a:ext cx="1804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Actual production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0" name="Rectangle 66"/>
          <p:cNvSpPr>
            <a:spLocks noChangeArrowheads="1"/>
          </p:cNvSpPr>
          <p:nvPr/>
        </p:nvSpPr>
        <p:spPr bwMode="auto">
          <a:xfrm>
            <a:off x="5561013" y="1458913"/>
            <a:ext cx="474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2,500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1" name="Rectangle 67"/>
          <p:cNvSpPr>
            <a:spLocks noChangeArrowheads="1"/>
          </p:cNvSpPr>
          <p:nvPr/>
        </p:nvSpPr>
        <p:spPr bwMode="auto">
          <a:xfrm>
            <a:off x="1143000" y="1666875"/>
            <a:ext cx="2036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Budgeted production (units)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2" name="Rectangle 68"/>
          <p:cNvSpPr>
            <a:spLocks noChangeArrowheads="1"/>
          </p:cNvSpPr>
          <p:nvPr/>
        </p:nvSpPr>
        <p:spPr bwMode="auto">
          <a:xfrm>
            <a:off x="5561013" y="1666875"/>
            <a:ext cx="4746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4" name="Slide Number Placeholder 15"/>
          <p:cNvSpPr>
            <a:spLocks noGrp="1"/>
          </p:cNvSpPr>
          <p:nvPr>
            <p:ph type="sldNum" sz="quarter" idx="12"/>
          </p:nvPr>
        </p:nvSpPr>
        <p:spPr>
          <a:xfrm>
            <a:off x="6553200" y="6356350"/>
            <a:ext cx="2133600" cy="365125"/>
          </a:xfrm>
        </p:spPr>
        <p:txBody>
          <a:bodyPr/>
          <a:lstStyle/>
          <a:p>
            <a:pPr>
              <a:defRPr/>
            </a:pPr>
            <a:fld id="{7A35BE7D-BC0E-4A27-80F5-45B3F1AFEC7B}" type="slidenum">
              <a:rPr lang="en-US" smtClean="0"/>
              <a:pPr>
                <a:defRPr/>
              </a:pPr>
              <a:t>35</a:t>
            </a:fld>
            <a:endParaRPr lang="en-US" dirty="0"/>
          </a:p>
        </p:txBody>
      </p:sp>
      <p:sp>
        <p:nvSpPr>
          <p:cNvPr id="46" name="Rounded Rectangle 45"/>
          <p:cNvSpPr/>
          <p:nvPr/>
        </p:nvSpPr>
        <p:spPr>
          <a:xfrm>
            <a:off x="0" y="6629400"/>
            <a:ext cx="3884613"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a:t>
            </a:r>
            <a:r>
              <a:rPr lang="en-US" altLang="en-US" sz="1100" b="1" kern="0" dirty="0" smtClean="0">
                <a:solidFill>
                  <a:prstClr val="black"/>
                </a:solidFill>
                <a:latin typeface="Arial Narrow" pitchFamily="34" charset="0"/>
                <a:cs typeface="+mn-cs"/>
              </a:rPr>
              <a:t>2</a:t>
            </a:r>
            <a:r>
              <a:rPr lang="en-US" altLang="en-US" sz="1100" b="1" kern="0" noProof="0" dirty="0" smtClean="0">
                <a:solidFill>
                  <a:prstClr val="black"/>
                </a:solidFill>
                <a:latin typeface="Arial Narrow" pitchFamily="34" charset="0"/>
                <a:cs typeface="+mn-cs"/>
              </a:rPr>
              <a:t>: </a:t>
            </a:r>
            <a:r>
              <a:rPr lang="en-US" sz="1100" dirty="0">
                <a:solidFill>
                  <a:prstClr val="black"/>
                </a:solidFill>
                <a:latin typeface="Calibri"/>
              </a:rPr>
              <a:t>Compute materials and labor </a:t>
            </a:r>
            <a:r>
              <a:rPr lang="en-US" sz="1100" dirty="0" smtClean="0">
                <a:solidFill>
                  <a:prstClr val="black"/>
                </a:solidFill>
                <a:latin typeface="Calibri"/>
              </a:rPr>
              <a:t>variances.</a:t>
            </a:r>
            <a:endParaRPr lang="en-US" sz="1100" dirty="0"/>
          </a:p>
        </p:txBody>
      </p:sp>
      <p:sp>
        <p:nvSpPr>
          <p:cNvPr id="45" name="Rectangle 44"/>
          <p:cNvSpPr>
            <a:spLocks noChangeArrowheads="1"/>
          </p:cNvSpPr>
          <p:nvPr/>
        </p:nvSpPr>
        <p:spPr bwMode="auto">
          <a:xfrm>
            <a:off x="2577090" y="5499085"/>
            <a:ext cx="420467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smtClean="0">
                <a:solidFill>
                  <a:srgbClr val="000000"/>
                </a:solidFill>
                <a:latin typeface="Arial" panose="020B0604020202020204" pitchFamily="34" charset="0"/>
              </a:rPr>
              <a:t>*SQ: </a:t>
            </a:r>
            <a:r>
              <a:rPr kumimoji="0" lang="en-US" altLang="en-US" sz="1300" b="0" i="0" u="none" strike="noStrike" cap="none" normalizeH="0" baseline="0" dirty="0" smtClean="0">
                <a:ln>
                  <a:noFill/>
                </a:ln>
                <a:solidFill>
                  <a:srgbClr val="000000"/>
                </a:solidFill>
                <a:effectLst/>
                <a:latin typeface="Arial" panose="020B0604020202020204" pitchFamily="34" charset="0"/>
              </a:rPr>
              <a:t>(2,500 </a:t>
            </a:r>
            <a:r>
              <a:rPr kumimoji="0" lang="en-US" altLang="en-US" sz="1300" b="0" i="0" u="none" strike="noStrike" cap="none" normalizeH="0" baseline="0" dirty="0">
                <a:ln>
                  <a:noFill/>
                </a:ln>
                <a:solidFill>
                  <a:srgbClr val="000000"/>
                </a:solidFill>
                <a:effectLst/>
                <a:latin typeface="Arial" panose="020B0604020202020204" pitchFamily="34" charset="0"/>
              </a:rPr>
              <a:t>units x 2 hrs. per unit = 5,000 standard hrs.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6458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7"/>
                                        </p:tgtEl>
                                        <p:attrNameLst>
                                          <p:attrName>style.visibility</p:attrName>
                                        </p:attrNameLst>
                                      </p:cBhvr>
                                      <p:to>
                                        <p:strVal val="visible"/>
                                      </p:to>
                                    </p:set>
                                    <p:animEffect transition="in" filter="fade">
                                      <p:cBhvr>
                                        <p:cTn id="10" dur="500"/>
                                        <p:tgtEl>
                                          <p:spTgt spid="3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
                                        </p:tgtEl>
                                        <p:attrNameLst>
                                          <p:attrName>style.visibility</p:attrName>
                                        </p:attrNameLst>
                                      </p:cBhvr>
                                      <p:to>
                                        <p:strVal val="visible"/>
                                      </p:to>
                                    </p:set>
                                    <p:animEffect transition="in" filter="fade">
                                      <p:cBhvr>
                                        <p:cTn id="13" dur="500"/>
                                        <p:tgtEl>
                                          <p:spTgt spid="3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2"/>
                                        </p:tgtEl>
                                        <p:attrNameLst>
                                          <p:attrName>style.visibility</p:attrName>
                                        </p:attrNameLst>
                                      </p:cBhvr>
                                      <p:to>
                                        <p:strVal val="visible"/>
                                      </p:to>
                                    </p:set>
                                    <p:animEffect transition="in" filter="fade">
                                      <p:cBhvr>
                                        <p:cTn id="16" dur="500"/>
                                        <p:tgtEl>
                                          <p:spTgt spid="3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3"/>
                                        </p:tgtEl>
                                        <p:attrNameLst>
                                          <p:attrName>style.visibility</p:attrName>
                                        </p:attrNameLst>
                                      </p:cBhvr>
                                      <p:to>
                                        <p:strVal val="visible"/>
                                      </p:to>
                                    </p:set>
                                    <p:animEffect transition="in" filter="fade">
                                      <p:cBhvr>
                                        <p:cTn id="19" dur="500"/>
                                        <p:tgtEl>
                                          <p:spTgt spid="3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500"/>
                                        <p:tgtEl>
                                          <p:spTgt spid="3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5"/>
                                        </p:tgtEl>
                                        <p:attrNameLst>
                                          <p:attrName>style.visibility</p:attrName>
                                        </p:attrNameLst>
                                      </p:cBhvr>
                                      <p:to>
                                        <p:strVal val="visible"/>
                                      </p:to>
                                    </p:set>
                                    <p:animEffect transition="in" filter="fade">
                                      <p:cBhvr>
                                        <p:cTn id="25" dur="500"/>
                                        <p:tgtEl>
                                          <p:spTgt spid="3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9"/>
                                        </p:tgtEl>
                                        <p:attrNameLst>
                                          <p:attrName>style.visibility</p:attrName>
                                        </p:attrNameLst>
                                      </p:cBhvr>
                                      <p:to>
                                        <p:strVal val="visible"/>
                                      </p:to>
                                    </p:set>
                                    <p:animEffect transition="in" filter="fade">
                                      <p:cBhvr>
                                        <p:cTn id="28" dur="500"/>
                                        <p:tgtEl>
                                          <p:spTgt spid="3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1"/>
                                        </p:tgtEl>
                                        <p:attrNameLst>
                                          <p:attrName>style.visibility</p:attrName>
                                        </p:attrNameLst>
                                      </p:cBhvr>
                                      <p:to>
                                        <p:strVal val="visible"/>
                                      </p:to>
                                    </p:set>
                                    <p:animEffect transition="in" filter="fade">
                                      <p:cBhvr>
                                        <p:cTn id="31" dur="500"/>
                                        <p:tgtEl>
                                          <p:spTgt spid="3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0"/>
                                        </p:tgtEl>
                                        <p:attrNameLst>
                                          <p:attrName>style.visibility</p:attrName>
                                        </p:attrNameLst>
                                      </p:cBhvr>
                                      <p:to>
                                        <p:strVal val="visible"/>
                                      </p:to>
                                    </p:set>
                                    <p:animEffect transition="in" filter="fade">
                                      <p:cBhvr>
                                        <p:cTn id="34" dur="500"/>
                                        <p:tgtEl>
                                          <p:spTgt spid="37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0"/>
                                        </p:tgtEl>
                                        <p:attrNameLst>
                                          <p:attrName>style.visibility</p:attrName>
                                        </p:attrNameLst>
                                      </p:cBhvr>
                                      <p:to>
                                        <p:strVal val="visible"/>
                                      </p:to>
                                    </p:set>
                                    <p:animEffect transition="in" filter="fade">
                                      <p:cBhvr>
                                        <p:cTn id="37" dur="500"/>
                                        <p:tgtEl>
                                          <p:spTgt spid="3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4"/>
                                        </p:tgtEl>
                                        <p:attrNameLst>
                                          <p:attrName>style.visibility</p:attrName>
                                        </p:attrNameLst>
                                      </p:cBhvr>
                                      <p:to>
                                        <p:strVal val="visible"/>
                                      </p:to>
                                    </p:set>
                                    <p:animEffect transition="in" filter="fade">
                                      <p:cBhvr>
                                        <p:cTn id="40" dur="500"/>
                                        <p:tgtEl>
                                          <p:spTgt spid="3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1"/>
                                        </p:tgtEl>
                                        <p:attrNameLst>
                                          <p:attrName>style.visibility</p:attrName>
                                        </p:attrNameLst>
                                      </p:cBhvr>
                                      <p:to>
                                        <p:strVal val="visible"/>
                                      </p:to>
                                    </p:set>
                                    <p:animEffect transition="in" filter="fade">
                                      <p:cBhvr>
                                        <p:cTn id="43" dur="500"/>
                                        <p:tgtEl>
                                          <p:spTgt spid="3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5"/>
                                        </p:tgtEl>
                                        <p:attrNameLst>
                                          <p:attrName>style.visibility</p:attrName>
                                        </p:attrNameLst>
                                      </p:cBhvr>
                                      <p:to>
                                        <p:strVal val="visible"/>
                                      </p:to>
                                    </p:set>
                                    <p:animEffect transition="in" filter="fade">
                                      <p:cBhvr>
                                        <p:cTn id="46" dur="500"/>
                                        <p:tgtEl>
                                          <p:spTgt spid="36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3"/>
                                        </p:tgtEl>
                                        <p:attrNameLst>
                                          <p:attrName>style.visibility</p:attrName>
                                        </p:attrNameLst>
                                      </p:cBhvr>
                                      <p:to>
                                        <p:strVal val="visible"/>
                                      </p:to>
                                    </p:set>
                                    <p:animEffect transition="in" filter="fade">
                                      <p:cBhvr>
                                        <p:cTn id="55" dur="500"/>
                                        <p:tgtEl>
                                          <p:spTgt spid="3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6"/>
                                        </p:tgtEl>
                                        <p:attrNameLst>
                                          <p:attrName>style.visibility</p:attrName>
                                        </p:attrNameLst>
                                      </p:cBhvr>
                                      <p:to>
                                        <p:strVal val="visible"/>
                                      </p:to>
                                    </p:set>
                                    <p:animEffect transition="in" filter="fade">
                                      <p:cBhvr>
                                        <p:cTn id="58" dur="500"/>
                                        <p:tgtEl>
                                          <p:spTgt spid="36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57"/>
                                        </p:tgtEl>
                                        <p:attrNameLst>
                                          <p:attrName>style.visibility</p:attrName>
                                        </p:attrNameLst>
                                      </p:cBhvr>
                                      <p:to>
                                        <p:strVal val="visible"/>
                                      </p:to>
                                    </p:set>
                                    <p:animEffect transition="in" filter="fade">
                                      <p:cBhvr>
                                        <p:cTn id="63" dur="500"/>
                                        <p:tgtEl>
                                          <p:spTgt spid="35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77"/>
                                        </p:tgtEl>
                                        <p:attrNameLst>
                                          <p:attrName>style.visibility</p:attrName>
                                        </p:attrNameLst>
                                      </p:cBhvr>
                                      <p:to>
                                        <p:strVal val="visible"/>
                                      </p:to>
                                    </p:set>
                                    <p:animEffect transition="in" filter="wipe(up)">
                                      <p:cBhvr>
                                        <p:cTn id="66" dur="750"/>
                                        <p:tgtEl>
                                          <p:spTgt spid="37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76"/>
                                        </p:tgtEl>
                                        <p:attrNameLst>
                                          <p:attrName>style.visibility</p:attrName>
                                        </p:attrNameLst>
                                      </p:cBhvr>
                                      <p:to>
                                        <p:strVal val="visible"/>
                                      </p:to>
                                    </p:set>
                                    <p:animEffect transition="in" filter="wipe(up)">
                                      <p:cBhvr>
                                        <p:cTn id="69" dur="750"/>
                                        <p:tgtEl>
                                          <p:spTgt spid="37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6"/>
                                        </p:tgtEl>
                                        <p:attrNameLst>
                                          <p:attrName>style.visibility</p:attrName>
                                        </p:attrNameLst>
                                      </p:cBhvr>
                                      <p:to>
                                        <p:strVal val="visible"/>
                                      </p:to>
                                    </p:set>
                                    <p:animEffect transition="in" filter="fade">
                                      <p:cBhvr>
                                        <p:cTn id="72" dur="500"/>
                                        <p:tgtEl>
                                          <p:spTgt spid="35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8"/>
                                        </p:tgtEl>
                                        <p:attrNameLst>
                                          <p:attrName>style.visibility</p:attrName>
                                        </p:attrNameLst>
                                      </p:cBhvr>
                                      <p:to>
                                        <p:strVal val="visible"/>
                                      </p:to>
                                    </p:set>
                                    <p:animEffect transition="in" filter="fade">
                                      <p:cBhvr>
                                        <p:cTn id="75" dur="500"/>
                                        <p:tgtEl>
                                          <p:spTgt spid="35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9"/>
                                        </p:tgtEl>
                                        <p:attrNameLst>
                                          <p:attrName>style.visibility</p:attrName>
                                        </p:attrNameLst>
                                      </p:cBhvr>
                                      <p:to>
                                        <p:strVal val="visible"/>
                                      </p:to>
                                    </p:set>
                                    <p:animEffect transition="in" filter="fade">
                                      <p:cBhvr>
                                        <p:cTn id="78" dur="500"/>
                                        <p:tgtEl>
                                          <p:spTgt spid="359"/>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78"/>
                                        </p:tgtEl>
                                        <p:attrNameLst>
                                          <p:attrName>style.visibility</p:attrName>
                                        </p:attrNameLst>
                                      </p:cBhvr>
                                      <p:to>
                                        <p:strVal val="visible"/>
                                      </p:to>
                                    </p:set>
                                    <p:animEffect transition="in" filter="wipe(up)">
                                      <p:cBhvr>
                                        <p:cTn id="81" dur="750"/>
                                        <p:tgtEl>
                                          <p:spTgt spid="37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3"/>
                                        </p:tgtEl>
                                        <p:attrNameLst>
                                          <p:attrName>style.visibility</p:attrName>
                                        </p:attrNameLst>
                                      </p:cBhvr>
                                      <p:to>
                                        <p:strVal val="visible"/>
                                      </p:to>
                                    </p:set>
                                    <p:animEffect transition="in" filter="fade">
                                      <p:cBhvr>
                                        <p:cTn id="84" dur="500"/>
                                        <p:tgtEl>
                                          <p:spTgt spid="3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4"/>
                                        </p:tgtEl>
                                        <p:attrNameLst>
                                          <p:attrName>style.visibility</p:attrName>
                                        </p:attrNameLst>
                                      </p:cBhvr>
                                      <p:to>
                                        <p:strVal val="visible"/>
                                      </p:to>
                                    </p:set>
                                    <p:animEffect transition="in" filter="fade">
                                      <p:cBhvr>
                                        <p:cTn id="87"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P spid="29" grpId="0"/>
      <p:bldP spid="353" grpId="0"/>
      <p:bldP spid="354"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animBg="1"/>
      <p:bldP spid="373" grpId="0" animBg="1"/>
      <p:bldP spid="374" grpId="0" animBg="1"/>
      <p:bldP spid="375" grpId="0" animBg="1"/>
      <p:bldP spid="376" grpId="0" animBg="1"/>
      <p:bldP spid="377" grpId="0" animBg="1"/>
      <p:bldP spid="3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P3: </a:t>
            </a:r>
            <a:br>
              <a:rPr lang="en-US" altLang="en-US" sz="4400" dirty="0" smtClean="0">
                <a:ea typeface="ＭＳ Ｐゴシック" pitchFamily="34" charset="-128"/>
              </a:rPr>
            </a:br>
            <a:r>
              <a:rPr lang="en-US" dirty="0" smtClean="0">
                <a:solidFill>
                  <a:prstClr val="black"/>
                </a:solidFill>
              </a:rPr>
              <a:t>Compute </a:t>
            </a:r>
            <a:r>
              <a:rPr lang="en-US" dirty="0">
                <a:solidFill>
                  <a:prstClr val="black"/>
                </a:solidFill>
              </a:rPr>
              <a:t>overhead spending and efficiency </a:t>
            </a:r>
            <a:r>
              <a:rPr lang="en-US" dirty="0" smtClean="0">
                <a:solidFill>
                  <a:prstClr val="black"/>
                </a:solidFill>
              </a:rPr>
              <a:t>variances.</a:t>
            </a:r>
            <a:endParaRPr lang="en-US"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57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745037"/>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36</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28600" y="1905000"/>
            <a:ext cx="8534400" cy="1544637"/>
          </a:xfrm>
          <a:solidFill>
            <a:schemeClr val="bg1">
              <a:lumMod val="95000"/>
            </a:schemeClr>
          </a:solidFill>
        </p:spPr>
        <p:txBody>
          <a:bodyPr lIns="90488" tIns="44450" rIns="90488" bIns="44450"/>
          <a:lstStyle/>
          <a:p>
            <a:pPr algn="ctr">
              <a:lnSpc>
                <a:spcPct val="90000"/>
              </a:lnSpc>
              <a:spcBef>
                <a:spcPct val="40000"/>
              </a:spcBef>
              <a:buFont typeface="Wingdings" pitchFamily="2" charset="2"/>
              <a:buNone/>
            </a:pPr>
            <a:r>
              <a:rPr lang="en-US" altLang="en-US" dirty="0" smtClean="0">
                <a:latin typeface="Arial" charset="0"/>
                <a:cs typeface="Arial" charset="0"/>
              </a:rPr>
              <a:t>	Recall that overhead costs are </a:t>
            </a:r>
            <a:r>
              <a:rPr lang="en-US" altLang="en-US" u="sng" dirty="0" smtClean="0">
                <a:latin typeface="Arial" charset="0"/>
                <a:cs typeface="Arial" charset="0"/>
              </a:rPr>
              <a:t>assigned</a:t>
            </a:r>
            <a:r>
              <a:rPr lang="en-US" altLang="en-US" dirty="0" smtClean="0">
                <a:latin typeface="Arial" charset="0"/>
                <a:cs typeface="Arial" charset="0"/>
              </a:rPr>
              <a:t> to products and services using a </a:t>
            </a:r>
            <a:r>
              <a:rPr lang="en-US" altLang="en-US" dirty="0" smtClean="0">
                <a:solidFill>
                  <a:srgbClr val="C00000"/>
                </a:solidFill>
                <a:latin typeface="Arial" charset="0"/>
                <a:cs typeface="Arial" charset="0"/>
              </a:rPr>
              <a:t>predetermined overhead rate (POHR)</a:t>
            </a:r>
            <a:r>
              <a:rPr lang="en-US" altLang="en-US" dirty="0" smtClean="0">
                <a:latin typeface="Arial" charset="0"/>
                <a:cs typeface="Arial" charset="0"/>
              </a:rPr>
              <a:t>:</a:t>
            </a:r>
          </a:p>
        </p:txBody>
      </p:sp>
      <p:sp>
        <p:nvSpPr>
          <p:cNvPr id="30723" name="Rectangle 3"/>
          <p:cNvSpPr>
            <a:spLocks noChangeArrowheads="1"/>
          </p:cNvSpPr>
          <p:nvPr/>
        </p:nvSpPr>
        <p:spPr bwMode="auto">
          <a:xfrm>
            <a:off x="2895600" y="3505200"/>
            <a:ext cx="60293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spcBef>
                <a:spcPct val="50000"/>
              </a:spcBef>
            </a:pPr>
            <a:r>
              <a:rPr lang="en-US" altLang="en-US" sz="2400" b="1" dirty="0">
                <a:solidFill>
                  <a:srgbClr val="0000FF"/>
                </a:solidFill>
              </a:rPr>
              <a:t>Estimated total overhead costs</a:t>
            </a:r>
            <a:br>
              <a:rPr lang="en-US" altLang="en-US" sz="2400" b="1" dirty="0">
                <a:solidFill>
                  <a:srgbClr val="0000FF"/>
                </a:solidFill>
              </a:rPr>
            </a:br>
            <a:r>
              <a:rPr lang="en-US" altLang="en-US" sz="2400" b="1" dirty="0">
                <a:solidFill>
                  <a:srgbClr val="0000FF"/>
                </a:solidFill>
              </a:rPr>
              <a:t>Estimated activity </a:t>
            </a:r>
          </a:p>
        </p:txBody>
      </p:sp>
      <p:sp>
        <p:nvSpPr>
          <p:cNvPr id="30724" name="Rectangle 4"/>
          <p:cNvSpPr>
            <a:spLocks noChangeArrowheads="1"/>
          </p:cNvSpPr>
          <p:nvPr/>
        </p:nvSpPr>
        <p:spPr bwMode="auto">
          <a:xfrm>
            <a:off x="1295400" y="3733800"/>
            <a:ext cx="17621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C00000"/>
                </a:solidFill>
              </a:rPr>
              <a:t>POHR</a:t>
            </a:r>
            <a:r>
              <a:rPr lang="en-US" altLang="en-US" sz="2400" b="1" dirty="0">
                <a:solidFill>
                  <a:srgbClr val="0000FF"/>
                </a:solidFill>
              </a:rPr>
              <a:t>      =</a:t>
            </a:r>
          </a:p>
        </p:txBody>
      </p:sp>
      <p:sp>
        <p:nvSpPr>
          <p:cNvPr id="30725" name="Rectangle 5"/>
          <p:cNvSpPr>
            <a:spLocks noChangeArrowheads="1"/>
          </p:cNvSpPr>
          <p:nvPr/>
        </p:nvSpPr>
        <p:spPr bwMode="auto">
          <a:xfrm>
            <a:off x="144441" y="4953000"/>
            <a:ext cx="8756694"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t>Assigned Overhead  =  </a:t>
            </a:r>
            <a:r>
              <a:rPr lang="en-US" altLang="en-US" sz="2800" b="1" dirty="0">
                <a:solidFill>
                  <a:srgbClr val="C00000"/>
                </a:solidFill>
              </a:rPr>
              <a:t>POHR </a:t>
            </a:r>
            <a:r>
              <a:rPr lang="en-US" altLang="en-US" sz="2800" b="1" dirty="0">
                <a:solidFill>
                  <a:srgbClr val="0000FF"/>
                </a:solidFill>
              </a:rPr>
              <a:t> </a:t>
            </a:r>
            <a:r>
              <a:rPr lang="en-US" altLang="en-US" sz="2800" b="1" dirty="0"/>
              <a:t>×  Standard Activity</a:t>
            </a:r>
          </a:p>
        </p:txBody>
      </p:sp>
      <p:sp>
        <p:nvSpPr>
          <p:cNvPr id="30726" name="Line 6"/>
          <p:cNvSpPr>
            <a:spLocks noChangeShapeType="1"/>
          </p:cNvSpPr>
          <p:nvPr/>
        </p:nvSpPr>
        <p:spPr bwMode="auto">
          <a:xfrm>
            <a:off x="3657600" y="4038600"/>
            <a:ext cx="447992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0727" name="Line 7"/>
          <p:cNvSpPr>
            <a:spLocks noChangeShapeType="1"/>
          </p:cNvSpPr>
          <p:nvPr/>
        </p:nvSpPr>
        <p:spPr bwMode="auto">
          <a:xfrm>
            <a:off x="2209800" y="4114800"/>
            <a:ext cx="2362200" cy="914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0728" name="Rectangle 14"/>
          <p:cNvSpPr>
            <a:spLocks noGrp="1" noChangeArrowheads="1"/>
          </p:cNvSpPr>
          <p:nvPr>
            <p:ph type="title"/>
          </p:nvPr>
        </p:nvSpPr>
        <p:spPr>
          <a:xfrm>
            <a:off x="304800" y="609600"/>
            <a:ext cx="8382000" cy="1143000"/>
          </a:xfrm>
        </p:spPr>
        <p:txBody>
          <a:bodyPr/>
          <a:lstStyle/>
          <a:p>
            <a:r>
              <a:rPr lang="en-US" altLang="en-US" b="1" dirty="0" smtClean="0"/>
              <a:t>Overhead Standards</a:t>
            </a:r>
            <a:br>
              <a:rPr lang="en-US" altLang="en-US" b="1" dirty="0" smtClean="0"/>
            </a:br>
            <a:r>
              <a:rPr lang="en-US" altLang="en-US" b="1" dirty="0" smtClean="0"/>
              <a:t>and Variances</a:t>
            </a:r>
          </a:p>
        </p:txBody>
      </p:sp>
      <p:sp>
        <p:nvSpPr>
          <p:cNvPr id="11" name="Slide Number Placeholder 10"/>
          <p:cNvSpPr>
            <a:spLocks noGrp="1"/>
          </p:cNvSpPr>
          <p:nvPr>
            <p:ph type="sldNum" sz="quarter" idx="12"/>
          </p:nvPr>
        </p:nvSpPr>
        <p:spPr/>
        <p:txBody>
          <a:bodyPr/>
          <a:lstStyle/>
          <a:p>
            <a:pPr>
              <a:defRPr/>
            </a:pPr>
            <a:fld id="{58B09FE6-F068-47D8-81BA-E8AE271E125B}" type="slidenum">
              <a:rPr lang="en-US" smtClean="0"/>
              <a:pPr>
                <a:defRPr/>
              </a:pPr>
              <a:t>37</a:t>
            </a:fld>
            <a:endParaRPr lang="en-US" dirty="0"/>
          </a:p>
        </p:txBody>
      </p:sp>
      <p:sp>
        <p:nvSpPr>
          <p:cNvPr id="13" name="Rounded Rectangle 12"/>
          <p:cNvSpPr/>
          <p:nvPr/>
        </p:nvSpPr>
        <p:spPr>
          <a:xfrm>
            <a:off x="0" y="6532563"/>
            <a:ext cx="4572000" cy="29401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overhead spending and efficiency variances.</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wipe(left)">
                                      <p:cBhvr>
                                        <p:cTn id="7" dur="500"/>
                                        <p:tgtEl>
                                          <p:spTgt spid="307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wipe(left)">
                                      <p:cBhvr>
                                        <p:cTn id="11" dur="500"/>
                                        <p:tgtEl>
                                          <p:spTgt spid="3072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wipe(left)">
                                      <p:cBhvr>
                                        <p:cTn id="14" dur="500"/>
                                        <p:tgtEl>
                                          <p:spTgt spid="307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ipe(left)">
                                      <p:cBhvr>
                                        <p:cTn id="19" dur="500"/>
                                        <p:tgtEl>
                                          <p:spTgt spid="30727"/>
                                        </p:tgtEl>
                                      </p:cBhvr>
                                    </p:animEffect>
                                  </p:childTnLst>
                                </p:cTn>
                              </p:par>
                            </p:childTnLst>
                          </p:cTn>
                        </p:par>
                        <p:par>
                          <p:cTn id="20" fill="hold">
                            <p:stCondLst>
                              <p:cond delay="500"/>
                            </p:stCondLst>
                            <p:childTnLst>
                              <p:par>
                                <p:cTn id="21" presetID="47" presetClass="entr" presetSubtype="0" fill="hold" grpId="0" nodeType="afterEffect">
                                  <p:stCondLst>
                                    <p:cond delay="0"/>
                                  </p:stCondLst>
                                  <p:childTnLst>
                                    <p:set>
                                      <p:cBhvr>
                                        <p:cTn id="22" dur="1" fill="hold">
                                          <p:stCondLst>
                                            <p:cond delay="0"/>
                                          </p:stCondLst>
                                        </p:cTn>
                                        <p:tgtEl>
                                          <p:spTgt spid="30725"/>
                                        </p:tgtEl>
                                        <p:attrNameLst>
                                          <p:attrName>style.visibility</p:attrName>
                                        </p:attrNameLst>
                                      </p:cBhvr>
                                      <p:to>
                                        <p:strVal val="visible"/>
                                      </p:to>
                                    </p:set>
                                    <p:animEffect transition="in" filter="fade">
                                      <p:cBhvr>
                                        <p:cTn id="23" dur="1000"/>
                                        <p:tgtEl>
                                          <p:spTgt spid="30725"/>
                                        </p:tgtEl>
                                      </p:cBhvr>
                                    </p:animEffect>
                                    <p:anim calcmode="lin" valueType="num">
                                      <p:cBhvr>
                                        <p:cTn id="24" dur="1000" fill="hold"/>
                                        <p:tgtEl>
                                          <p:spTgt spid="30725"/>
                                        </p:tgtEl>
                                        <p:attrNameLst>
                                          <p:attrName>ppt_x</p:attrName>
                                        </p:attrNameLst>
                                      </p:cBhvr>
                                      <p:tavLst>
                                        <p:tav tm="0">
                                          <p:val>
                                            <p:strVal val="#ppt_x"/>
                                          </p:val>
                                        </p:tav>
                                        <p:tav tm="100000">
                                          <p:val>
                                            <p:strVal val="#ppt_x"/>
                                          </p:val>
                                        </p:tav>
                                      </p:tavLst>
                                    </p:anim>
                                    <p:anim calcmode="lin" valueType="num">
                                      <p:cBhvr>
                                        <p:cTn id="25" dur="1000" fill="hold"/>
                                        <p:tgtEl>
                                          <p:spTgt spid="30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P spid="30725" grpId="0"/>
      <p:bldP spid="30726" grpId="0" animBg="1"/>
      <p:bldP spid="307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2667000" y="2819400"/>
            <a:ext cx="4035425" cy="1535113"/>
          </a:xfrm>
          <a:prstGeom prst="triangle">
            <a:avLst>
              <a:gd name="adj" fmla="val 49995"/>
            </a:avLst>
          </a:prstGeom>
          <a:solidFill>
            <a:schemeClr val="accent1">
              <a:lumMod val="75000"/>
            </a:schemeClr>
          </a:solidFill>
          <a:ln w="25400">
            <a:solidFill>
              <a:schemeClr val="tx1"/>
            </a:solidFill>
            <a:miter lim="800000"/>
            <a:headEnd/>
            <a:tailEnd/>
          </a:ln>
        </p:spPr>
        <p:txBody>
          <a:bodyPr wrap="none" anchor="ctr"/>
          <a:lstStyle/>
          <a:p>
            <a:pPr>
              <a:defRPr/>
            </a:pPr>
            <a:endParaRPr lang="en-US" dirty="0">
              <a:solidFill>
                <a:schemeClr val="bg1"/>
              </a:solidFill>
            </a:endParaRPr>
          </a:p>
        </p:txBody>
      </p:sp>
      <p:sp>
        <p:nvSpPr>
          <p:cNvPr id="36867" name="Rectangle 3"/>
          <p:cNvSpPr>
            <a:spLocks noChangeArrowheads="1"/>
          </p:cNvSpPr>
          <p:nvPr/>
        </p:nvSpPr>
        <p:spPr bwMode="auto">
          <a:xfrm>
            <a:off x="4038600" y="3124200"/>
            <a:ext cx="1349729" cy="1197764"/>
          </a:xfrm>
          <a:prstGeom prst="rect">
            <a:avLst/>
          </a:prstGeom>
          <a:noFill/>
          <a:ln w="12700">
            <a:noFill/>
            <a:miter lim="800000"/>
            <a:headEnd/>
            <a:tailEnd/>
          </a:ln>
        </p:spPr>
        <p:txBody>
          <a:bodyPr wrap="none" lIns="90488" tIns="44450" rIns="90488" bIns="44450">
            <a:spAutoFit/>
          </a:bodyPr>
          <a:lstStyle/>
          <a:p>
            <a:pPr algn="ctr">
              <a:defRPr/>
            </a:pPr>
            <a:r>
              <a:rPr lang="en-US" sz="2400" b="1" dirty="0" smtClean="0">
                <a:solidFill>
                  <a:schemeClr val="bg1"/>
                </a:solidFill>
                <a:latin typeface="Arial Narrow" pitchFamily="34" charset="0"/>
              </a:rPr>
              <a:t>Standard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Overhead</a:t>
            </a:r>
            <a:r>
              <a:rPr lang="en-US" sz="2400" b="1" dirty="0">
                <a:solidFill>
                  <a:schemeClr val="bg1"/>
                </a:solidFill>
                <a:latin typeface="Arial Narrow" pitchFamily="34" charset="0"/>
              </a:rPr>
              <a:t/>
            </a:r>
            <a:br>
              <a:rPr lang="en-US" sz="2400" b="1" dirty="0">
                <a:solidFill>
                  <a:schemeClr val="bg1"/>
                </a:solidFill>
                <a:latin typeface="Arial Narrow" pitchFamily="34" charset="0"/>
              </a:rPr>
            </a:br>
            <a:r>
              <a:rPr lang="en-US" sz="2400" b="1" dirty="0">
                <a:solidFill>
                  <a:schemeClr val="bg1"/>
                </a:solidFill>
                <a:latin typeface="Arial Narrow" pitchFamily="34" charset="0"/>
              </a:rPr>
              <a:t> Rate</a:t>
            </a:r>
          </a:p>
        </p:txBody>
      </p:sp>
      <p:sp>
        <p:nvSpPr>
          <p:cNvPr id="31748" name="Rectangle 4"/>
          <p:cNvSpPr>
            <a:spLocks noChangeArrowheads="1"/>
          </p:cNvSpPr>
          <p:nvPr/>
        </p:nvSpPr>
        <p:spPr bwMode="auto">
          <a:xfrm>
            <a:off x="5754225" y="2951217"/>
            <a:ext cx="3210496"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smtClean="0">
                <a:solidFill>
                  <a:srgbClr val="C00000"/>
                </a:solidFill>
                <a:latin typeface="Arial" panose="020B0604020202020204" pitchFamily="34" charset="0"/>
                <a:cs typeface="Arial" panose="020B0604020202020204" pitchFamily="34" charset="0"/>
              </a:rPr>
              <a:t>Step 2: Choose a Predicted </a:t>
            </a:r>
            <a:br>
              <a:rPr lang="en-US" altLang="en-US" sz="2400" b="1" dirty="0" smtClean="0">
                <a:solidFill>
                  <a:srgbClr val="C00000"/>
                </a:solidFill>
                <a:latin typeface="Arial" panose="020B0604020202020204" pitchFamily="34" charset="0"/>
                <a:cs typeface="Arial" panose="020B0604020202020204" pitchFamily="34" charset="0"/>
              </a:rPr>
            </a:br>
            <a:r>
              <a:rPr lang="en-US" altLang="en-US" sz="2400" b="1" dirty="0" smtClean="0">
                <a:solidFill>
                  <a:srgbClr val="C00000"/>
                </a:solidFill>
                <a:latin typeface="Arial" panose="020B0604020202020204" pitchFamily="34" charset="0"/>
                <a:cs typeface="Arial" panose="020B0604020202020204" pitchFamily="34" charset="0"/>
              </a:rPr>
              <a:t>Activity Level</a:t>
            </a:r>
            <a:endParaRPr lang="en-US" altLang="en-US" sz="2400" b="1" dirty="0">
              <a:solidFill>
                <a:srgbClr val="C00000"/>
              </a:solidFill>
              <a:latin typeface="Arial" panose="020B0604020202020204" pitchFamily="34" charset="0"/>
              <a:cs typeface="Arial" panose="020B0604020202020204" pitchFamily="34" charset="0"/>
            </a:endParaRPr>
          </a:p>
        </p:txBody>
      </p:sp>
      <p:sp>
        <p:nvSpPr>
          <p:cNvPr id="31749" name="Rectangle 5"/>
          <p:cNvSpPr>
            <a:spLocks noChangeArrowheads="1"/>
          </p:cNvSpPr>
          <p:nvPr/>
        </p:nvSpPr>
        <p:spPr bwMode="auto">
          <a:xfrm>
            <a:off x="284802" y="3196243"/>
            <a:ext cx="2892619"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smtClean="0">
                <a:solidFill>
                  <a:schemeClr val="accent3">
                    <a:lumMod val="50000"/>
                  </a:schemeClr>
                </a:solidFill>
                <a:latin typeface="Arial" panose="020B0604020202020204" pitchFamily="34" charset="0"/>
                <a:cs typeface="Arial" panose="020B0604020202020204" pitchFamily="34" charset="0"/>
              </a:rPr>
              <a:t>Step 1: Determine an Allocation Base</a:t>
            </a:r>
            <a:endParaRPr lang="en-US" altLang="en-US" sz="2400" b="1" dirty="0">
              <a:solidFill>
                <a:schemeClr val="accent3">
                  <a:lumMod val="50000"/>
                </a:schemeClr>
              </a:solidFill>
              <a:latin typeface="Arial" panose="020B0604020202020204" pitchFamily="34" charset="0"/>
              <a:cs typeface="Arial" panose="020B0604020202020204" pitchFamily="34" charset="0"/>
            </a:endParaRPr>
          </a:p>
        </p:txBody>
      </p:sp>
      <p:sp>
        <p:nvSpPr>
          <p:cNvPr id="31750" name="Rectangle 6"/>
          <p:cNvSpPr>
            <a:spLocks noChangeArrowheads="1"/>
          </p:cNvSpPr>
          <p:nvPr/>
        </p:nvSpPr>
        <p:spPr bwMode="auto">
          <a:xfrm>
            <a:off x="2417162" y="4536677"/>
            <a:ext cx="4592604" cy="90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2400" b="1" dirty="0" smtClean="0">
                <a:solidFill>
                  <a:srgbClr val="003366"/>
                </a:solidFill>
              </a:rPr>
              <a:t>Step 3: Compute the Standard</a:t>
            </a:r>
          </a:p>
          <a:p>
            <a:pPr algn="ctr" eaLnBrk="1" hangingPunct="1">
              <a:spcBef>
                <a:spcPct val="20000"/>
              </a:spcBef>
            </a:pPr>
            <a:r>
              <a:rPr lang="en-US" altLang="en-US" sz="2400" b="1" dirty="0" smtClean="0">
                <a:solidFill>
                  <a:srgbClr val="003366"/>
                </a:solidFill>
              </a:rPr>
              <a:t>Overhead Rate</a:t>
            </a:r>
            <a:endParaRPr lang="en-US" altLang="en-US" sz="2400" b="1" dirty="0">
              <a:solidFill>
                <a:srgbClr val="003366"/>
              </a:solidFill>
            </a:endParaRPr>
          </a:p>
        </p:txBody>
      </p:sp>
      <p:sp>
        <p:nvSpPr>
          <p:cNvPr id="31751" name="Rectangle 7"/>
          <p:cNvSpPr>
            <a:spLocks noGrp="1" noChangeArrowheads="1"/>
          </p:cNvSpPr>
          <p:nvPr>
            <p:ph type="title"/>
          </p:nvPr>
        </p:nvSpPr>
        <p:spPr>
          <a:xfrm>
            <a:off x="293688" y="274638"/>
            <a:ext cx="8534400" cy="1143000"/>
          </a:xfrm>
        </p:spPr>
        <p:txBody>
          <a:bodyPr/>
          <a:lstStyle/>
          <a:p>
            <a:r>
              <a:rPr lang="en-US" altLang="en-US" b="1" dirty="0" smtClean="0"/>
              <a:t>Standard Overhead Rate</a:t>
            </a:r>
          </a:p>
        </p:txBody>
      </p:sp>
      <p:sp>
        <p:nvSpPr>
          <p:cNvPr id="10" name="TextBox 9"/>
          <p:cNvSpPr txBox="1">
            <a:spLocks noChangeArrowheads="1"/>
          </p:cNvSpPr>
          <p:nvPr/>
        </p:nvSpPr>
        <p:spPr bwMode="auto">
          <a:xfrm>
            <a:off x="304800" y="5494338"/>
            <a:ext cx="8534400" cy="830262"/>
          </a:xfrm>
          <a:prstGeom prst="rect">
            <a:avLst/>
          </a:prstGeom>
          <a:solidFill>
            <a:schemeClr val="bg2"/>
          </a:solidFill>
          <a:ln w="28575">
            <a:solidFill>
              <a:schemeClr val="accent2">
                <a:lumMod val="50000"/>
              </a:schemeClr>
            </a:solidFill>
            <a:miter lim="800000"/>
            <a:headEnd/>
            <a:tailEnd/>
          </a:ln>
        </p:spPr>
        <p:txBody>
          <a:bodyPr>
            <a:spAutoFit/>
          </a:bodyPr>
          <a:lstStyle/>
          <a:p>
            <a:pPr>
              <a:defRPr/>
            </a:pPr>
            <a:r>
              <a:rPr lang="en-US" sz="2400" dirty="0"/>
              <a:t>Flexible budgets, showing budgeted amount of overhead for various levels of activity, are used to analyze overhead costs.</a:t>
            </a:r>
          </a:p>
        </p:txBody>
      </p:sp>
      <p:sp>
        <p:nvSpPr>
          <p:cNvPr id="12" name="Slide Number Placeholder 11"/>
          <p:cNvSpPr>
            <a:spLocks noGrp="1"/>
          </p:cNvSpPr>
          <p:nvPr>
            <p:ph type="sldNum" sz="quarter" idx="12"/>
          </p:nvPr>
        </p:nvSpPr>
        <p:spPr/>
        <p:txBody>
          <a:bodyPr/>
          <a:lstStyle/>
          <a:p>
            <a:pPr>
              <a:defRPr/>
            </a:pPr>
            <a:fld id="{7A35BE7D-BC0E-4A27-80F5-45B3F1AFEC7B}" type="slidenum">
              <a:rPr lang="en-US" smtClean="0"/>
              <a:pPr>
                <a:defRPr/>
              </a:pPr>
              <a:t>38</a:t>
            </a:fld>
            <a:endParaRPr lang="en-US" dirty="0"/>
          </a:p>
        </p:txBody>
      </p:sp>
      <p:sp>
        <p:nvSpPr>
          <p:cNvPr id="14" name="TextBox 13"/>
          <p:cNvSpPr txBox="1"/>
          <p:nvPr/>
        </p:nvSpPr>
        <p:spPr>
          <a:xfrm>
            <a:off x="609600" y="1143000"/>
            <a:ext cx="7924800" cy="707886"/>
          </a:xfrm>
          <a:prstGeom prst="rect">
            <a:avLst/>
          </a:prstGeom>
          <a:noFill/>
        </p:spPr>
        <p:txBody>
          <a:bodyPr wrap="square" rtlCol="0">
            <a:spAutoFit/>
          </a:bodyPr>
          <a:lstStyle/>
          <a:p>
            <a:pPr algn="ctr"/>
            <a:r>
              <a:rPr lang="en-US" sz="2000" i="1" dirty="0" smtClean="0"/>
              <a:t>Standard overhead costs are the overhead amounts expected to occur at a certain activity level.  </a:t>
            </a:r>
            <a:endParaRPr lang="en-US" sz="2000" dirty="0" smtClean="0"/>
          </a:p>
        </p:txBody>
      </p:sp>
      <p:sp>
        <p:nvSpPr>
          <p:cNvPr id="15" name="TextBox 14"/>
          <p:cNvSpPr txBox="1"/>
          <p:nvPr/>
        </p:nvSpPr>
        <p:spPr>
          <a:xfrm>
            <a:off x="1295400" y="1905000"/>
            <a:ext cx="7239000" cy="923330"/>
          </a:xfrm>
          <a:prstGeom prst="rect">
            <a:avLst/>
          </a:prstGeom>
          <a:solidFill>
            <a:schemeClr val="bg1">
              <a:lumMod val="95000"/>
            </a:schemeClr>
          </a:solidFill>
        </p:spPr>
        <p:txBody>
          <a:bodyPr wrap="square" rtlCol="0">
            <a:spAutoFit/>
          </a:bodyPr>
          <a:lstStyle/>
          <a:p>
            <a:pPr algn="ctr"/>
            <a:r>
              <a:rPr lang="en-US" b="1" dirty="0" smtClean="0"/>
              <a:t>To allocate overhead costs to products or services, management needs to establish the standard overhead cost rate. Uses a three-step process:</a:t>
            </a:r>
            <a:endParaRPr lang="en-US" b="1" dirty="0"/>
          </a:p>
        </p:txBody>
      </p:sp>
      <p:sp>
        <p:nvSpPr>
          <p:cNvPr id="16" name="Rounded Rectangle 15"/>
          <p:cNvSpPr/>
          <p:nvPr/>
        </p:nvSpPr>
        <p:spPr>
          <a:xfrm>
            <a:off x="0" y="6628030"/>
            <a:ext cx="4572000" cy="1985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overhead spending and efficiency variances.</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6866"/>
                                        </p:tgtEl>
                                        <p:attrNameLst>
                                          <p:attrName>style.visibility</p:attrName>
                                        </p:attrNameLst>
                                      </p:cBhvr>
                                      <p:to>
                                        <p:strVal val="visible"/>
                                      </p:to>
                                    </p:set>
                                    <p:animEffect transition="in" filter="dissolve">
                                      <p:cBhvr>
                                        <p:cTn id="14" dur="500"/>
                                        <p:tgtEl>
                                          <p:spTgt spid="36866"/>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fade">
                                      <p:cBhvr>
                                        <p:cTn id="17" dur="1000"/>
                                        <p:tgtEl>
                                          <p:spTgt spid="31750"/>
                                        </p:tgtEl>
                                      </p:cBhvr>
                                    </p:animEffect>
                                    <p:anim calcmode="lin" valueType="num">
                                      <p:cBhvr>
                                        <p:cTn id="18" dur="1000" fill="hold"/>
                                        <p:tgtEl>
                                          <p:spTgt spid="31750"/>
                                        </p:tgtEl>
                                        <p:attrNameLst>
                                          <p:attrName>ppt_x</p:attrName>
                                        </p:attrNameLst>
                                      </p:cBhvr>
                                      <p:tavLst>
                                        <p:tav tm="0">
                                          <p:val>
                                            <p:strVal val="#ppt_x"/>
                                          </p:val>
                                        </p:tav>
                                        <p:tav tm="100000">
                                          <p:val>
                                            <p:strVal val="#ppt_x"/>
                                          </p:val>
                                        </p:tav>
                                      </p:tavLst>
                                    </p:anim>
                                    <p:anim calcmode="lin" valueType="num">
                                      <p:cBhvr>
                                        <p:cTn id="19" dur="1000" fill="hold"/>
                                        <p:tgtEl>
                                          <p:spTgt spid="317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1749"/>
                                        </p:tgtEl>
                                        <p:attrNameLst>
                                          <p:attrName>style.visibility</p:attrName>
                                        </p:attrNameLst>
                                      </p:cBhvr>
                                      <p:to>
                                        <p:strVal val="visible"/>
                                      </p:to>
                                    </p:set>
                                    <p:animEffect transition="in" filter="dissolve">
                                      <p:cBhvr>
                                        <p:cTn id="24" dur="1000"/>
                                        <p:tgtEl>
                                          <p:spTgt spid="31749"/>
                                        </p:tgtEl>
                                      </p:cBhvr>
                                    </p:animEffect>
                                  </p:childTnLst>
                                </p:cTn>
                              </p:par>
                            </p:childTnLst>
                          </p:cTn>
                        </p:par>
                        <p:par>
                          <p:cTn id="25" fill="hold">
                            <p:stCondLst>
                              <p:cond delay="1000"/>
                            </p:stCondLst>
                            <p:childTnLst>
                              <p:par>
                                <p:cTn id="26" presetID="9" presetClass="entr" presetSubtype="0" fill="hold" grpId="0" nodeType="afterEffect">
                                  <p:stCondLst>
                                    <p:cond delay="1000"/>
                                  </p:stCondLst>
                                  <p:childTnLst>
                                    <p:set>
                                      <p:cBhvr>
                                        <p:cTn id="27" dur="1" fill="hold">
                                          <p:stCondLst>
                                            <p:cond delay="0"/>
                                          </p:stCondLst>
                                        </p:cTn>
                                        <p:tgtEl>
                                          <p:spTgt spid="31748"/>
                                        </p:tgtEl>
                                        <p:attrNameLst>
                                          <p:attrName>style.visibility</p:attrName>
                                        </p:attrNameLst>
                                      </p:cBhvr>
                                      <p:to>
                                        <p:strVal val="visible"/>
                                      </p:to>
                                    </p:set>
                                    <p:animEffect transition="in" filter="dissolve">
                                      <p:cBhvr>
                                        <p:cTn id="28" dur="1000"/>
                                        <p:tgtEl>
                                          <p:spTgt spid="31748"/>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edg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1748" grpId="0"/>
      <p:bldP spid="31749" grpId="0"/>
      <p:bldP spid="31750" grpId="0"/>
      <p:bldP spid="10"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p:cNvGraphicFramePr>
          <p:nvPr>
            <p:extLst>
              <p:ext uri="{D42A27DB-BD31-4B8C-83A1-F6EECF244321}">
                <p14:modId xmlns:p14="http://schemas.microsoft.com/office/powerpoint/2010/main" val="3650927006"/>
              </p:ext>
            </p:extLst>
          </p:nvPr>
        </p:nvGraphicFramePr>
        <p:xfrm>
          <a:off x="527154" y="1939594"/>
          <a:ext cx="8450263" cy="3703637"/>
        </p:xfrm>
        <a:graphic>
          <a:graphicData uri="http://schemas.openxmlformats.org/presentationml/2006/ole">
            <mc:AlternateContent xmlns:mc="http://schemas.openxmlformats.org/markup-compatibility/2006">
              <mc:Choice xmlns:v="urn:schemas-microsoft-com:vml" Requires="v">
                <p:oleObj spid="_x0000_s32873" name="Worksheet" r:id="rId5" imgW="5314903" imgH="2362357" progId="Excel.Sheet.8">
                  <p:embed/>
                </p:oleObj>
              </mc:Choice>
              <mc:Fallback>
                <p:oleObj name="Worksheet" r:id="rId5" imgW="5314903" imgH="2362357" progId="Excel.Sheet.8">
                  <p:embed/>
                  <p:pic>
                    <p:nvPicPr>
                      <p:cNvPr id="0" name="Picture 20"/>
                      <p:cNvPicPr>
                        <a:picLocks noChangeArrowheads="1"/>
                      </p:cNvPicPr>
                      <p:nvPr/>
                    </p:nvPicPr>
                    <p:blipFill>
                      <a:blip r:embed="rId6"/>
                      <a:srcRect/>
                      <a:stretch>
                        <a:fillRect/>
                      </a:stretch>
                    </p:blipFill>
                    <p:spPr bwMode="auto">
                      <a:xfrm>
                        <a:off x="527154" y="1939594"/>
                        <a:ext cx="8450263" cy="37036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1" name="Line 4"/>
          <p:cNvSpPr>
            <a:spLocks noChangeShapeType="1"/>
          </p:cNvSpPr>
          <p:nvPr/>
        </p:nvSpPr>
        <p:spPr bwMode="auto">
          <a:xfrm flipV="1">
            <a:off x="5625306" y="5558839"/>
            <a:ext cx="788987" cy="83268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2772" name="Rectangle 5"/>
          <p:cNvSpPr>
            <a:spLocks noChangeArrowheads="1"/>
          </p:cNvSpPr>
          <p:nvPr/>
        </p:nvSpPr>
        <p:spPr bwMode="auto">
          <a:xfrm>
            <a:off x="914400" y="5988074"/>
            <a:ext cx="7896226" cy="552450"/>
          </a:xfrm>
          <a:prstGeom prst="rect">
            <a:avLst/>
          </a:prstGeom>
          <a:solidFill>
            <a:srgbClr val="F6E9B4"/>
          </a:solidFill>
          <a:ln w="57150" cmpd="thickThin">
            <a:solidFill>
              <a:srgbClr val="FF0000"/>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latin typeface="Arial Narrow" panose="020B0606020202030204" pitchFamily="34" charset="0"/>
              </a:rPr>
              <a:t>Standard overhead rate is: $8,000 </a:t>
            </a:r>
            <a:r>
              <a:rPr lang="en-US" altLang="en-US" sz="2200" b="1" dirty="0">
                <a:latin typeface="Arial Narrow" panose="020B0606020202030204" pitchFamily="34" charset="0"/>
              </a:rPr>
              <a:t>÷ </a:t>
            </a:r>
            <a:r>
              <a:rPr lang="en-US" altLang="en-US" sz="2200" b="1" dirty="0" smtClean="0">
                <a:latin typeface="Arial Narrow" panose="020B0606020202030204" pitchFamily="34" charset="0"/>
              </a:rPr>
              <a:t>4,000 DL hours </a:t>
            </a:r>
            <a:r>
              <a:rPr lang="en-US" altLang="en-US" sz="2200" b="1" dirty="0">
                <a:latin typeface="Arial Narrow" panose="020B0606020202030204" pitchFamily="34" charset="0"/>
              </a:rPr>
              <a:t>= $</a:t>
            </a:r>
            <a:r>
              <a:rPr lang="en-US" altLang="en-US" sz="2200" b="1" dirty="0" smtClean="0">
                <a:latin typeface="Arial Narrow" panose="020B0606020202030204" pitchFamily="34" charset="0"/>
              </a:rPr>
              <a:t>2.00 </a:t>
            </a:r>
            <a:r>
              <a:rPr lang="en-US" altLang="en-US" sz="2200" b="1" dirty="0">
                <a:latin typeface="Arial Narrow" panose="020B0606020202030204" pitchFamily="34" charset="0"/>
              </a:rPr>
              <a:t>per </a:t>
            </a:r>
            <a:r>
              <a:rPr lang="en-US" altLang="en-US" sz="2200" b="1" dirty="0" smtClean="0">
                <a:latin typeface="Arial Narrow" panose="020B0606020202030204" pitchFamily="34" charset="0"/>
              </a:rPr>
              <a:t>DL hour</a:t>
            </a:r>
            <a:endParaRPr lang="en-US" altLang="en-US" sz="2200" b="1" dirty="0">
              <a:latin typeface="Arial Narrow" panose="020B0606020202030204" pitchFamily="34" charset="0"/>
            </a:endParaRPr>
          </a:p>
        </p:txBody>
      </p:sp>
      <p:sp>
        <p:nvSpPr>
          <p:cNvPr id="32773" name="Rectangle 6"/>
          <p:cNvSpPr>
            <a:spLocks noGrp="1" noChangeArrowheads="1"/>
          </p:cNvSpPr>
          <p:nvPr>
            <p:ph type="title"/>
          </p:nvPr>
        </p:nvSpPr>
        <p:spPr>
          <a:xfrm>
            <a:off x="369888" y="274638"/>
            <a:ext cx="8382000" cy="1143000"/>
          </a:xfrm>
        </p:spPr>
        <p:txBody>
          <a:bodyPr/>
          <a:lstStyle/>
          <a:p>
            <a:r>
              <a:rPr lang="en-US" altLang="en-US" b="1" dirty="0" smtClean="0"/>
              <a:t>Flexible Overhead Budgets</a:t>
            </a:r>
          </a:p>
        </p:txBody>
      </p:sp>
      <p:grpSp>
        <p:nvGrpSpPr>
          <p:cNvPr id="2" name="Group 13"/>
          <p:cNvGrpSpPr>
            <a:grpSpLocks/>
          </p:cNvGrpSpPr>
          <p:nvPr/>
        </p:nvGrpSpPr>
        <p:grpSpPr bwMode="auto">
          <a:xfrm>
            <a:off x="2114550" y="1478055"/>
            <a:ext cx="6572250" cy="4135321"/>
            <a:chOff x="2009775" y="1414057"/>
            <a:chExt cx="6572250" cy="4135126"/>
          </a:xfrm>
        </p:grpSpPr>
        <p:sp>
          <p:nvSpPr>
            <p:cNvPr id="32776" name="Line 4"/>
            <p:cNvSpPr>
              <a:spLocks noChangeShapeType="1"/>
            </p:cNvSpPr>
            <p:nvPr/>
          </p:nvSpPr>
          <p:spPr bwMode="auto">
            <a:xfrm flipH="1">
              <a:off x="6553200" y="1542759"/>
              <a:ext cx="228600" cy="178745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32777" name="Rectangle 5"/>
            <p:cNvSpPr>
              <a:spLocks noChangeArrowheads="1"/>
            </p:cNvSpPr>
            <p:nvPr/>
          </p:nvSpPr>
          <p:spPr bwMode="auto">
            <a:xfrm>
              <a:off x="2009775" y="1414057"/>
              <a:ext cx="6572250" cy="449489"/>
            </a:xfrm>
            <a:prstGeom prst="rect">
              <a:avLst/>
            </a:prstGeom>
            <a:solidFill>
              <a:schemeClr val="accent1">
                <a:lumMod val="20000"/>
                <a:lumOff val="80000"/>
              </a:schemeClr>
            </a:solidFill>
            <a:ln w="57150" cmpd="thickThin">
              <a:solidFill>
                <a:srgbClr val="0070C0"/>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t>G-Max predicted an 80 percent activity level.</a:t>
              </a:r>
            </a:p>
          </p:txBody>
        </p:sp>
        <p:sp>
          <p:nvSpPr>
            <p:cNvPr id="11" name="Rectangle 10"/>
            <p:cNvSpPr/>
            <p:nvPr/>
          </p:nvSpPr>
          <p:spPr>
            <a:xfrm>
              <a:off x="6019799" y="3301486"/>
              <a:ext cx="990600" cy="2247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3" name="Slide Number Placeholder 12"/>
          <p:cNvSpPr>
            <a:spLocks noGrp="1"/>
          </p:cNvSpPr>
          <p:nvPr>
            <p:ph type="sldNum" sz="quarter" idx="12"/>
          </p:nvPr>
        </p:nvSpPr>
        <p:spPr/>
        <p:txBody>
          <a:bodyPr/>
          <a:lstStyle/>
          <a:p>
            <a:pPr>
              <a:defRPr/>
            </a:pPr>
            <a:fld id="{58B09FE6-F068-47D8-81BA-E8AE271E125B}" type="slidenum">
              <a:rPr lang="en-US" smtClean="0"/>
              <a:pPr>
                <a:defRPr/>
              </a:pPr>
              <a:t>39</a:t>
            </a:fld>
            <a:endParaRPr lang="en-US" dirty="0"/>
          </a:p>
        </p:txBody>
      </p:sp>
      <p:sp>
        <p:nvSpPr>
          <p:cNvPr id="3" name="TextBox 2"/>
          <p:cNvSpPr txBox="1"/>
          <p:nvPr/>
        </p:nvSpPr>
        <p:spPr>
          <a:xfrm>
            <a:off x="533400" y="1062673"/>
            <a:ext cx="7848599" cy="369332"/>
          </a:xfrm>
          <a:prstGeom prst="rect">
            <a:avLst/>
          </a:prstGeom>
          <a:noFill/>
        </p:spPr>
        <p:txBody>
          <a:bodyPr wrap="square" rtlCol="0">
            <a:spAutoFit/>
          </a:bodyPr>
          <a:lstStyle/>
          <a:p>
            <a:r>
              <a:rPr lang="en-US" altLang="en-US" b="1" dirty="0" smtClean="0"/>
              <a:t>(Flexible </a:t>
            </a:r>
            <a:r>
              <a:rPr lang="en-US" altLang="en-US" b="1" dirty="0"/>
              <a:t>budgets for overhead prepared at several levels of </a:t>
            </a:r>
            <a:r>
              <a:rPr lang="en-US" altLang="en-US" b="1" dirty="0" smtClean="0"/>
              <a:t>activity)</a:t>
            </a:r>
            <a:endParaRPr lang="en-US" b="1" dirty="0"/>
          </a:p>
        </p:txBody>
      </p:sp>
      <p:sp>
        <p:nvSpPr>
          <p:cNvPr id="4" name="Flowchart: Document 3"/>
          <p:cNvSpPr/>
          <p:nvPr/>
        </p:nvSpPr>
        <p:spPr>
          <a:xfrm>
            <a:off x="256382" y="2076570"/>
            <a:ext cx="2133600" cy="1749345"/>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standard overhead rate will be used in computing overhead cost variances.</a:t>
            </a:r>
            <a:endParaRPr lang="en-US" dirty="0">
              <a:solidFill>
                <a:schemeClr val="tx1"/>
              </a:solidFill>
            </a:endParaRPr>
          </a:p>
        </p:txBody>
      </p:sp>
      <p:sp>
        <p:nvSpPr>
          <p:cNvPr id="15" name="Rounded Rectangle 14"/>
          <p:cNvSpPr/>
          <p:nvPr/>
        </p:nvSpPr>
        <p:spPr>
          <a:xfrm>
            <a:off x="0" y="6628030"/>
            <a:ext cx="4572000" cy="1985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overhead spending and efficiency variances.</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fade">
                                      <p:cBhvr>
                                        <p:cTn id="12" dur="1000"/>
                                        <p:tgtEl>
                                          <p:spTgt spid="32772"/>
                                        </p:tgtEl>
                                      </p:cBhvr>
                                    </p:animEffect>
                                    <p:anim calcmode="lin" valueType="num">
                                      <p:cBhvr>
                                        <p:cTn id="13" dur="1000" fill="hold"/>
                                        <p:tgtEl>
                                          <p:spTgt spid="32772"/>
                                        </p:tgtEl>
                                        <p:attrNameLst>
                                          <p:attrName>ppt_x</p:attrName>
                                        </p:attrNameLst>
                                      </p:cBhvr>
                                      <p:tavLst>
                                        <p:tav tm="0">
                                          <p:val>
                                            <p:strVal val="#ppt_x"/>
                                          </p:val>
                                        </p:tav>
                                        <p:tav tm="100000">
                                          <p:val>
                                            <p:strVal val="#ppt_x"/>
                                          </p:val>
                                        </p:tav>
                                      </p:tavLst>
                                    </p:anim>
                                    <p:anim calcmode="lin" valueType="num">
                                      <p:cBhvr>
                                        <p:cTn id="14" dur="1000" fill="hold"/>
                                        <p:tgtEl>
                                          <p:spTgt spid="3277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wipe(down)">
                                      <p:cBhvr>
                                        <p:cTn id="17" dur="500"/>
                                        <p:tgtEl>
                                          <p:spTgt spid="3277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Picture 5"/>
          <p:cNvSpPr>
            <a:spLocks noChangeArrowheads="1"/>
          </p:cNvSpPr>
          <p:nvPr/>
        </p:nvSpPr>
        <p:spPr bwMode="auto">
          <a:xfrm>
            <a:off x="5205413" y="3074988"/>
            <a:ext cx="4746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6151" name="Rectangle 12"/>
          <p:cNvSpPr>
            <a:spLocks noGrp="1" noChangeArrowheads="1"/>
          </p:cNvSpPr>
          <p:nvPr>
            <p:ph type="title"/>
          </p:nvPr>
        </p:nvSpPr>
        <p:spPr>
          <a:xfrm>
            <a:off x="228600" y="304800"/>
            <a:ext cx="8534400" cy="1143000"/>
          </a:xfrm>
        </p:spPr>
        <p:txBody>
          <a:bodyPr/>
          <a:lstStyle/>
          <a:p>
            <a:r>
              <a:rPr lang="en-US" altLang="en-US" b="1" dirty="0" smtClean="0"/>
              <a:t>Fixed Budget Performance Report</a:t>
            </a:r>
          </a:p>
        </p:txBody>
      </p:sp>
      <p:sp>
        <p:nvSpPr>
          <p:cNvPr id="17" name="Slide Number Placeholder 16"/>
          <p:cNvSpPr>
            <a:spLocks noGrp="1"/>
          </p:cNvSpPr>
          <p:nvPr>
            <p:ph type="sldNum" sz="quarter" idx="12"/>
          </p:nvPr>
        </p:nvSpPr>
        <p:spPr/>
        <p:txBody>
          <a:bodyPr/>
          <a:lstStyle/>
          <a:p>
            <a:pPr>
              <a:defRPr/>
            </a:pPr>
            <a:fld id="{7A35BE7D-BC0E-4A27-80F5-45B3F1AFEC7B}" type="slidenum">
              <a:rPr lang="en-US" smtClean="0"/>
              <a:pPr>
                <a:defRPr/>
              </a:pPr>
              <a:t>4</a:t>
            </a:fld>
            <a:endParaRPr lang="en-US" dirty="0"/>
          </a:p>
        </p:txBody>
      </p:sp>
      <p:sp>
        <p:nvSpPr>
          <p:cNvPr id="18" name="TextBox 17"/>
          <p:cNvSpPr txBox="1"/>
          <p:nvPr/>
        </p:nvSpPr>
        <p:spPr>
          <a:xfrm>
            <a:off x="685800" y="1219200"/>
            <a:ext cx="7848600" cy="400110"/>
          </a:xfrm>
          <a:prstGeom prst="rect">
            <a:avLst/>
          </a:prstGeom>
          <a:solidFill>
            <a:schemeClr val="bg1">
              <a:lumMod val="95000"/>
            </a:schemeClr>
          </a:solidFill>
        </p:spPr>
        <p:txBody>
          <a:bodyPr wrap="square" rtlCol="0">
            <a:spAutoFit/>
          </a:bodyPr>
          <a:lstStyle/>
          <a:p>
            <a:r>
              <a:rPr lang="en-US" sz="2000" dirty="0" smtClean="0"/>
              <a:t>A </a:t>
            </a:r>
            <a:r>
              <a:rPr lang="en-US" sz="2000" b="1" dirty="0" smtClean="0"/>
              <a:t>fixed budget</a:t>
            </a:r>
            <a:r>
              <a:rPr lang="en-US" sz="2000" b="1" i="1" dirty="0" smtClean="0"/>
              <a:t> is based on a single </a:t>
            </a:r>
            <a:r>
              <a:rPr lang="en-US" sz="2000" dirty="0" smtClean="0"/>
              <a:t>predicted amount of sales.</a:t>
            </a:r>
            <a:endParaRPr lang="en-US" sz="2000" dirty="0"/>
          </a:p>
        </p:txBody>
      </p:sp>
      <p:sp>
        <p:nvSpPr>
          <p:cNvPr id="19" name="TextBox 18"/>
          <p:cNvSpPr txBox="1"/>
          <p:nvPr/>
        </p:nvSpPr>
        <p:spPr>
          <a:xfrm>
            <a:off x="7467600" y="188737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23.2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2129371" y="1747063"/>
            <a:ext cx="4961458" cy="4609287"/>
          </a:xfrm>
          <a:prstGeom prst="rect">
            <a:avLst/>
          </a:prstGeom>
        </p:spPr>
      </p:pic>
    </p:spTree>
  </p:cSld>
  <p:clrMapOvr>
    <a:masterClrMapping/>
  </p:clrMapOvr>
  <p:transition spd="med">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78396" y="529091"/>
            <a:ext cx="8534400" cy="1143000"/>
          </a:xfrm>
        </p:spPr>
        <p:txBody>
          <a:bodyPr/>
          <a:lstStyle/>
          <a:p>
            <a:r>
              <a:rPr lang="en-US" altLang="en-US" b="1" dirty="0" smtClean="0"/>
              <a:t>Computing Overhead </a:t>
            </a:r>
            <a:br>
              <a:rPr lang="en-US" altLang="en-US" b="1" dirty="0" smtClean="0"/>
            </a:br>
            <a:r>
              <a:rPr lang="en-US" altLang="en-US" b="1" dirty="0" smtClean="0"/>
              <a:t>Cost Variances</a:t>
            </a:r>
          </a:p>
        </p:txBody>
      </p:sp>
      <p:grpSp>
        <p:nvGrpSpPr>
          <p:cNvPr id="33795" name="Group 19"/>
          <p:cNvGrpSpPr>
            <a:grpSpLocks/>
          </p:cNvGrpSpPr>
          <p:nvPr/>
        </p:nvGrpSpPr>
        <p:grpSpPr bwMode="auto">
          <a:xfrm>
            <a:off x="691774" y="3406373"/>
            <a:ext cx="7815420" cy="1200329"/>
            <a:chOff x="755494" y="1676400"/>
            <a:chExt cx="7972637" cy="2470505"/>
          </a:xfrm>
        </p:grpSpPr>
        <p:sp>
          <p:nvSpPr>
            <p:cNvPr id="33798" name="TextBox 2"/>
            <p:cNvSpPr txBox="1">
              <a:spLocks noChangeArrowheads="1"/>
            </p:cNvSpPr>
            <p:nvPr/>
          </p:nvSpPr>
          <p:spPr bwMode="auto">
            <a:xfrm>
              <a:off x="755494" y="1676400"/>
              <a:ext cx="1980614"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Overhead cost</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variance</a:t>
              </a:r>
            </a:p>
            <a:p>
              <a:pPr algn="ctr" eaLnBrk="1" hangingPunct="1"/>
              <a:r>
                <a:rPr lang="en-US" altLang="en-US" sz="2400" b="1" dirty="0">
                  <a:solidFill>
                    <a:schemeClr val="accent1">
                      <a:lumMod val="75000"/>
                    </a:schemeClr>
                  </a:solidFill>
                  <a:latin typeface="Arial Narrow" panose="020B0606020202030204" pitchFamily="34" charset="0"/>
                </a:rPr>
                <a:t>(OCV)</a:t>
              </a:r>
            </a:p>
          </p:txBody>
        </p:sp>
        <p:sp>
          <p:nvSpPr>
            <p:cNvPr id="33799" name="TextBox 3"/>
            <p:cNvSpPr txBox="1">
              <a:spLocks noChangeArrowheads="1"/>
            </p:cNvSpPr>
            <p:nvPr/>
          </p:nvSpPr>
          <p:spPr bwMode="auto">
            <a:xfrm>
              <a:off x="3467785" y="1676400"/>
              <a:ext cx="2194832"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Actual overhead</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incurred</a:t>
              </a:r>
            </a:p>
            <a:p>
              <a:pPr algn="ctr" eaLnBrk="1" hangingPunct="1"/>
              <a:r>
                <a:rPr lang="en-US" altLang="en-US" sz="2400" b="1" dirty="0">
                  <a:solidFill>
                    <a:schemeClr val="accent1">
                      <a:lumMod val="75000"/>
                    </a:schemeClr>
                  </a:solidFill>
                  <a:latin typeface="Arial Narrow" panose="020B0606020202030204" pitchFamily="34" charset="0"/>
                </a:rPr>
                <a:t>(AOI)</a:t>
              </a:r>
            </a:p>
          </p:txBody>
        </p:sp>
        <p:sp>
          <p:nvSpPr>
            <p:cNvPr id="33800" name="TextBox 4"/>
            <p:cNvSpPr txBox="1">
              <a:spLocks noChangeArrowheads="1"/>
            </p:cNvSpPr>
            <p:nvPr/>
          </p:nvSpPr>
          <p:spPr bwMode="auto">
            <a:xfrm>
              <a:off x="6206248" y="1676400"/>
              <a:ext cx="2521883"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Standard overhead</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applied</a:t>
              </a:r>
            </a:p>
            <a:p>
              <a:pPr algn="ctr" eaLnBrk="1" hangingPunct="1"/>
              <a:r>
                <a:rPr lang="en-US" altLang="en-US" sz="2400" b="1" dirty="0">
                  <a:solidFill>
                    <a:schemeClr val="accent1">
                      <a:lumMod val="75000"/>
                    </a:schemeClr>
                  </a:solidFill>
                  <a:latin typeface="Arial Narrow" panose="020B0606020202030204" pitchFamily="34" charset="0"/>
                </a:rPr>
                <a:t>(SOA)</a:t>
              </a:r>
            </a:p>
          </p:txBody>
        </p:sp>
        <p:sp>
          <p:nvSpPr>
            <p:cNvPr id="33801" name="TextBox 5"/>
            <p:cNvSpPr txBox="1">
              <a:spLocks noChangeArrowheads="1"/>
            </p:cNvSpPr>
            <p:nvPr/>
          </p:nvSpPr>
          <p:spPr bwMode="auto">
            <a:xfrm>
              <a:off x="2895600" y="2168843"/>
              <a:ext cx="433668" cy="12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sp>
          <p:nvSpPr>
            <p:cNvPr id="33802" name="TextBox 6"/>
            <p:cNvSpPr txBox="1">
              <a:spLocks noChangeArrowheads="1"/>
            </p:cNvSpPr>
            <p:nvPr/>
          </p:nvSpPr>
          <p:spPr bwMode="auto">
            <a:xfrm>
              <a:off x="5870630" y="2168843"/>
              <a:ext cx="420586" cy="12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grpSp>
      <p:sp>
        <p:nvSpPr>
          <p:cNvPr id="12" name="Slide Number Placeholder 11"/>
          <p:cNvSpPr>
            <a:spLocks noGrp="1"/>
          </p:cNvSpPr>
          <p:nvPr>
            <p:ph type="sldNum" sz="quarter" idx="12"/>
          </p:nvPr>
        </p:nvSpPr>
        <p:spPr/>
        <p:txBody>
          <a:bodyPr/>
          <a:lstStyle/>
          <a:p>
            <a:pPr>
              <a:defRPr/>
            </a:pPr>
            <a:fld id="{7A35BE7D-BC0E-4A27-80F5-45B3F1AFEC7B}" type="slidenum">
              <a:rPr lang="en-US" smtClean="0"/>
              <a:pPr>
                <a:defRPr/>
              </a:pPr>
              <a:t>40</a:t>
            </a:fld>
            <a:endParaRPr lang="en-US" dirty="0"/>
          </a:p>
        </p:txBody>
      </p:sp>
      <p:sp>
        <p:nvSpPr>
          <p:cNvPr id="4" name="TextBox 3"/>
          <p:cNvSpPr txBox="1"/>
          <p:nvPr/>
        </p:nvSpPr>
        <p:spPr>
          <a:xfrm>
            <a:off x="590550" y="2063089"/>
            <a:ext cx="7962900" cy="1107996"/>
          </a:xfrm>
          <a:prstGeom prst="rect">
            <a:avLst/>
          </a:prstGeom>
          <a:solidFill>
            <a:schemeClr val="accent1"/>
          </a:solidFill>
        </p:spPr>
        <p:txBody>
          <a:bodyPr wrap="square" rtlCol="0">
            <a:spAutoFit/>
          </a:bodyPr>
          <a:lstStyle/>
          <a:p>
            <a:pPr algn="ctr"/>
            <a:r>
              <a:rPr lang="en-US" sz="2200" b="1" dirty="0">
                <a:solidFill>
                  <a:schemeClr val="bg1"/>
                </a:solidFill>
                <a:latin typeface="Arial Narrow" panose="020B0606020202030204" pitchFamily="34" charset="0"/>
              </a:rPr>
              <a:t>The difference between the total overhead cost applied to products and </a:t>
            </a:r>
            <a:r>
              <a:rPr lang="en-US" sz="2200" b="1" dirty="0" smtClean="0">
                <a:solidFill>
                  <a:schemeClr val="bg1"/>
                </a:solidFill>
                <a:latin typeface="Arial Narrow" panose="020B0606020202030204" pitchFamily="34" charset="0"/>
              </a:rPr>
              <a:t>the total </a:t>
            </a:r>
            <a:r>
              <a:rPr lang="en-US" sz="2200" b="1" dirty="0">
                <a:solidFill>
                  <a:schemeClr val="bg1"/>
                </a:solidFill>
                <a:latin typeface="Arial Narrow" panose="020B0606020202030204" pitchFamily="34" charset="0"/>
              </a:rPr>
              <a:t>overhead cost actually incurred is </a:t>
            </a:r>
            <a:r>
              <a:rPr lang="en-US" sz="2200" b="1" dirty="0" smtClean="0">
                <a:solidFill>
                  <a:schemeClr val="bg1"/>
                </a:solidFill>
                <a:latin typeface="Arial Narrow" panose="020B0606020202030204" pitchFamily="34" charset="0"/>
              </a:rPr>
              <a:t>called </a:t>
            </a:r>
            <a:r>
              <a:rPr lang="en-US" sz="2200" b="1" dirty="0">
                <a:solidFill>
                  <a:schemeClr val="bg1"/>
                </a:solidFill>
                <a:latin typeface="Arial Narrow" panose="020B0606020202030204" pitchFamily="34" charset="0"/>
              </a:rPr>
              <a:t>an </a:t>
            </a:r>
            <a:r>
              <a:rPr lang="en-US" sz="2200" b="1" dirty="0" smtClean="0">
                <a:solidFill>
                  <a:schemeClr val="bg1"/>
                </a:solidFill>
                <a:latin typeface="Arial Narrow" panose="020B0606020202030204" pitchFamily="34" charset="0"/>
              </a:rPr>
              <a:t/>
            </a:r>
            <a:br>
              <a:rPr lang="en-US" sz="2200" b="1" dirty="0" smtClean="0">
                <a:solidFill>
                  <a:schemeClr val="bg1"/>
                </a:solidFill>
                <a:latin typeface="Arial Narrow" panose="020B0606020202030204" pitchFamily="34" charset="0"/>
              </a:rPr>
            </a:br>
            <a:r>
              <a:rPr lang="en-US" sz="2200" b="1" dirty="0" smtClean="0">
                <a:solidFill>
                  <a:schemeClr val="bg1"/>
                </a:solidFill>
                <a:latin typeface="Arial Narrow" panose="020B0606020202030204" pitchFamily="34" charset="0"/>
              </a:rPr>
              <a:t>overhead </a:t>
            </a:r>
            <a:r>
              <a:rPr lang="en-US" sz="2200" b="1" dirty="0">
                <a:solidFill>
                  <a:schemeClr val="bg1"/>
                </a:solidFill>
                <a:latin typeface="Arial Narrow" panose="020B0606020202030204" pitchFamily="34" charset="0"/>
              </a:rPr>
              <a:t>cost </a:t>
            </a:r>
            <a:r>
              <a:rPr lang="en-US" sz="2200" b="1" dirty="0" smtClean="0">
                <a:solidFill>
                  <a:schemeClr val="bg1"/>
                </a:solidFill>
                <a:latin typeface="Arial Narrow" panose="020B0606020202030204" pitchFamily="34" charset="0"/>
              </a:rPr>
              <a:t>variance. It’s defined as:</a:t>
            </a:r>
            <a:endParaRPr lang="en-US" sz="2200" b="1" dirty="0">
              <a:solidFill>
                <a:schemeClr val="bg1"/>
              </a:solidFill>
              <a:latin typeface="Arial Narrow" panose="020B0606020202030204" pitchFamily="34" charset="0"/>
            </a:endParaRPr>
          </a:p>
        </p:txBody>
      </p:sp>
      <p:sp>
        <p:nvSpPr>
          <p:cNvPr id="14" name="Rounded Rectangle 13"/>
          <p:cNvSpPr/>
          <p:nvPr/>
        </p:nvSpPr>
        <p:spPr>
          <a:xfrm>
            <a:off x="0" y="6628030"/>
            <a:ext cx="4572000" cy="1985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overhead spending and efficiency variances.</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3795"/>
                                        </p:tgtEl>
                                        <p:attrNameLst>
                                          <p:attrName>style.visibility</p:attrName>
                                        </p:attrNameLst>
                                      </p:cBhvr>
                                      <p:to>
                                        <p:strVal val="visible"/>
                                      </p:to>
                                    </p:set>
                                    <p:animEffect transition="in" filter="fade">
                                      <p:cBhvr>
                                        <p:cTn id="14"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93688" y="274638"/>
            <a:ext cx="8534400" cy="1143000"/>
          </a:xfrm>
        </p:spPr>
        <p:txBody>
          <a:bodyPr/>
          <a:lstStyle/>
          <a:p>
            <a:r>
              <a:rPr lang="en-US" altLang="en-US" b="1" dirty="0" smtClean="0"/>
              <a:t>Total Overhead Cost Variance</a:t>
            </a:r>
          </a:p>
        </p:txBody>
      </p:sp>
      <p:grpSp>
        <p:nvGrpSpPr>
          <p:cNvPr id="34820" name="Group 35"/>
          <p:cNvGrpSpPr>
            <a:grpSpLocks/>
          </p:cNvGrpSpPr>
          <p:nvPr/>
        </p:nvGrpSpPr>
        <p:grpSpPr bwMode="auto">
          <a:xfrm>
            <a:off x="1670434" y="3897695"/>
            <a:ext cx="7083117" cy="656131"/>
            <a:chOff x="1927497" y="4339512"/>
            <a:chExt cx="7174807" cy="763800"/>
          </a:xfrm>
        </p:grpSpPr>
        <p:sp>
          <p:nvSpPr>
            <p:cNvPr id="34825" name="TextBox 24"/>
            <p:cNvSpPr txBox="1">
              <a:spLocks noChangeArrowheads="1"/>
            </p:cNvSpPr>
            <p:nvPr/>
          </p:nvSpPr>
          <p:spPr bwMode="auto">
            <a:xfrm>
              <a:off x="3074187" y="4483829"/>
              <a:ext cx="2406585" cy="5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a:t>
              </a:r>
              <a:r>
                <a:rPr lang="en-US" altLang="en-US" sz="2200" b="1" dirty="0" smtClean="0">
                  <a:latin typeface="Arial Narrow" panose="020B0606020202030204" pitchFamily="34" charset="0"/>
                </a:rPr>
                <a:t>3,650 + $</a:t>
              </a:r>
              <a:r>
                <a:rPr lang="en-US" altLang="en-US" sz="2200" b="1" dirty="0">
                  <a:latin typeface="Arial Narrow" panose="020B0606020202030204" pitchFamily="34" charset="0"/>
                </a:rPr>
                <a:t>4,000</a:t>
              </a:r>
            </a:p>
          </p:txBody>
        </p:sp>
        <p:sp>
          <p:nvSpPr>
            <p:cNvPr id="34826" name="TextBox 25"/>
            <p:cNvSpPr txBox="1">
              <a:spLocks noChangeArrowheads="1"/>
            </p:cNvSpPr>
            <p:nvPr/>
          </p:nvSpPr>
          <p:spPr bwMode="auto">
            <a:xfrm>
              <a:off x="5893515" y="4451466"/>
              <a:ext cx="3208789" cy="5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3,500 </a:t>
              </a:r>
              <a:r>
                <a:rPr lang="en-US" altLang="en-US" sz="2200" b="1" dirty="0" smtClean="0">
                  <a:latin typeface="Arial Narrow" panose="020B0606020202030204" pitchFamily="34" charset="0"/>
                </a:rPr>
                <a:t>DLH × $</a:t>
              </a:r>
              <a:r>
                <a:rPr lang="en-US" altLang="en-US" sz="2200" b="1" dirty="0">
                  <a:latin typeface="Arial Narrow" panose="020B0606020202030204" pitchFamily="34" charset="0"/>
                </a:rPr>
                <a:t>2.00 per </a:t>
              </a:r>
              <a:r>
                <a:rPr lang="en-US" altLang="en-US" sz="2200" b="1" dirty="0" smtClean="0">
                  <a:latin typeface="Arial Narrow" panose="020B0606020202030204" pitchFamily="34" charset="0"/>
                </a:rPr>
                <a:t>DLH</a:t>
              </a:r>
              <a:endParaRPr lang="en-US" altLang="en-US" sz="2200" b="1" dirty="0">
                <a:latin typeface="Arial Narrow" panose="020B0606020202030204" pitchFamily="34" charset="0"/>
              </a:endParaRPr>
            </a:p>
          </p:txBody>
        </p:sp>
        <p:sp>
          <p:nvSpPr>
            <p:cNvPr id="34827" name="TextBox 26"/>
            <p:cNvSpPr txBox="1">
              <a:spLocks noChangeArrowheads="1"/>
            </p:cNvSpPr>
            <p:nvPr/>
          </p:nvSpPr>
          <p:spPr bwMode="auto">
            <a:xfrm>
              <a:off x="2868169" y="4422577"/>
              <a:ext cx="385562" cy="68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a:t>
              </a:r>
            </a:p>
          </p:txBody>
        </p:sp>
        <p:sp>
          <p:nvSpPr>
            <p:cNvPr id="34828" name="TextBox 27"/>
            <p:cNvSpPr txBox="1">
              <a:spLocks noChangeArrowheads="1"/>
            </p:cNvSpPr>
            <p:nvPr/>
          </p:nvSpPr>
          <p:spPr bwMode="auto">
            <a:xfrm flipH="1">
              <a:off x="5577686" y="4339512"/>
              <a:ext cx="334621" cy="68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a:t>
              </a:r>
            </a:p>
          </p:txBody>
        </p:sp>
        <p:sp>
          <p:nvSpPr>
            <p:cNvPr id="34829" name="TextBox 30"/>
            <p:cNvSpPr txBox="1">
              <a:spLocks noChangeArrowheads="1"/>
            </p:cNvSpPr>
            <p:nvPr/>
          </p:nvSpPr>
          <p:spPr bwMode="auto">
            <a:xfrm>
              <a:off x="1927497" y="4451466"/>
              <a:ext cx="760657" cy="5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(OCV)</a:t>
              </a:r>
            </a:p>
          </p:txBody>
        </p:sp>
      </p:grpSp>
      <p:sp>
        <p:nvSpPr>
          <p:cNvPr id="20" name="Slide Number Placeholder 19"/>
          <p:cNvSpPr>
            <a:spLocks noGrp="1"/>
          </p:cNvSpPr>
          <p:nvPr>
            <p:ph type="sldNum" sz="quarter" idx="12"/>
          </p:nvPr>
        </p:nvSpPr>
        <p:spPr/>
        <p:txBody>
          <a:bodyPr/>
          <a:lstStyle/>
          <a:p>
            <a:pPr>
              <a:defRPr/>
            </a:pPr>
            <a:fld id="{7A35BE7D-BC0E-4A27-80F5-45B3F1AFEC7B}" type="slidenum">
              <a:rPr lang="en-US" smtClean="0"/>
              <a:pPr>
                <a:defRPr/>
              </a:pPr>
              <a:t>41</a:t>
            </a:fld>
            <a:endParaRPr lang="en-US" dirty="0"/>
          </a:p>
        </p:txBody>
      </p:sp>
      <p:grpSp>
        <p:nvGrpSpPr>
          <p:cNvPr id="22" name="Group 19"/>
          <p:cNvGrpSpPr>
            <a:grpSpLocks/>
          </p:cNvGrpSpPr>
          <p:nvPr/>
        </p:nvGrpSpPr>
        <p:grpSpPr bwMode="auto">
          <a:xfrm>
            <a:off x="598944" y="2606099"/>
            <a:ext cx="7815420" cy="1200329"/>
            <a:chOff x="755494" y="1676400"/>
            <a:chExt cx="7972637" cy="2470505"/>
          </a:xfrm>
        </p:grpSpPr>
        <p:sp>
          <p:nvSpPr>
            <p:cNvPr id="23" name="TextBox 2"/>
            <p:cNvSpPr txBox="1">
              <a:spLocks noChangeArrowheads="1"/>
            </p:cNvSpPr>
            <p:nvPr/>
          </p:nvSpPr>
          <p:spPr bwMode="auto">
            <a:xfrm>
              <a:off x="755494" y="1676400"/>
              <a:ext cx="1980614"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Overhead cost</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variance</a:t>
              </a:r>
            </a:p>
            <a:p>
              <a:pPr algn="ctr" eaLnBrk="1" hangingPunct="1"/>
              <a:r>
                <a:rPr lang="en-US" altLang="en-US" sz="2400" b="1" dirty="0">
                  <a:solidFill>
                    <a:schemeClr val="accent1">
                      <a:lumMod val="75000"/>
                    </a:schemeClr>
                  </a:solidFill>
                  <a:latin typeface="Arial Narrow" panose="020B0606020202030204" pitchFamily="34" charset="0"/>
                </a:rPr>
                <a:t>(OCV)</a:t>
              </a:r>
            </a:p>
          </p:txBody>
        </p:sp>
        <p:sp>
          <p:nvSpPr>
            <p:cNvPr id="24" name="TextBox 3"/>
            <p:cNvSpPr txBox="1">
              <a:spLocks noChangeArrowheads="1"/>
            </p:cNvSpPr>
            <p:nvPr/>
          </p:nvSpPr>
          <p:spPr bwMode="auto">
            <a:xfrm>
              <a:off x="3467785" y="1676400"/>
              <a:ext cx="2194832"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Actual overhead</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incurred</a:t>
              </a:r>
            </a:p>
            <a:p>
              <a:pPr algn="ctr" eaLnBrk="1" hangingPunct="1"/>
              <a:r>
                <a:rPr lang="en-US" altLang="en-US" sz="2400" b="1" dirty="0">
                  <a:solidFill>
                    <a:schemeClr val="accent1">
                      <a:lumMod val="75000"/>
                    </a:schemeClr>
                  </a:solidFill>
                  <a:latin typeface="Arial Narrow" panose="020B0606020202030204" pitchFamily="34" charset="0"/>
                </a:rPr>
                <a:t>(AOI)</a:t>
              </a:r>
            </a:p>
          </p:txBody>
        </p:sp>
        <p:sp>
          <p:nvSpPr>
            <p:cNvPr id="25" name="TextBox 4"/>
            <p:cNvSpPr txBox="1">
              <a:spLocks noChangeArrowheads="1"/>
            </p:cNvSpPr>
            <p:nvPr/>
          </p:nvSpPr>
          <p:spPr bwMode="auto">
            <a:xfrm>
              <a:off x="6206248" y="1676400"/>
              <a:ext cx="2521883"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Standard overhead</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applied</a:t>
              </a:r>
            </a:p>
            <a:p>
              <a:pPr algn="ctr" eaLnBrk="1" hangingPunct="1"/>
              <a:r>
                <a:rPr lang="en-US" altLang="en-US" sz="2400" b="1" dirty="0">
                  <a:solidFill>
                    <a:schemeClr val="accent1">
                      <a:lumMod val="75000"/>
                    </a:schemeClr>
                  </a:solidFill>
                  <a:latin typeface="Arial Narrow" panose="020B0606020202030204" pitchFamily="34" charset="0"/>
                </a:rPr>
                <a:t>(SOA)</a:t>
              </a:r>
            </a:p>
          </p:txBody>
        </p:sp>
        <p:sp>
          <p:nvSpPr>
            <p:cNvPr id="26" name="TextBox 5"/>
            <p:cNvSpPr txBox="1">
              <a:spLocks noChangeArrowheads="1"/>
            </p:cNvSpPr>
            <p:nvPr/>
          </p:nvSpPr>
          <p:spPr bwMode="auto">
            <a:xfrm>
              <a:off x="2824267" y="2146274"/>
              <a:ext cx="433668" cy="12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sp>
          <p:nvSpPr>
            <p:cNvPr id="27" name="TextBox 6"/>
            <p:cNvSpPr txBox="1">
              <a:spLocks noChangeArrowheads="1"/>
            </p:cNvSpPr>
            <p:nvPr/>
          </p:nvSpPr>
          <p:spPr bwMode="auto">
            <a:xfrm>
              <a:off x="5870630" y="2168843"/>
              <a:ext cx="420586" cy="12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grpSp>
      <p:sp>
        <p:nvSpPr>
          <p:cNvPr id="28" name="Rectangle 2"/>
          <p:cNvSpPr>
            <a:spLocks noChangeArrowheads="1"/>
          </p:cNvSpPr>
          <p:nvPr/>
        </p:nvSpPr>
        <p:spPr bwMode="auto">
          <a:xfrm>
            <a:off x="482600" y="1243914"/>
            <a:ext cx="8204200" cy="1198048"/>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solidFill>
                  <a:schemeClr val="tx2"/>
                </a:solidFill>
                <a:latin typeface="Arial Narrow" panose="020B0606020202030204" pitchFamily="34" charset="0"/>
              </a:rPr>
              <a:t>Ex: During </a:t>
            </a:r>
            <a:r>
              <a:rPr lang="en-US" altLang="en-US" sz="2200" b="1" dirty="0">
                <a:solidFill>
                  <a:schemeClr val="tx2"/>
                </a:solidFill>
                <a:latin typeface="Arial Narrow" panose="020B0606020202030204" pitchFamily="34" charset="0"/>
              </a:rPr>
              <a:t>May, G-Max produced 3,500 club heads </a:t>
            </a:r>
            <a:r>
              <a:rPr lang="en-US" altLang="en-US" sz="2200" b="1" dirty="0" smtClean="0">
                <a:solidFill>
                  <a:schemeClr val="tx2"/>
                </a:solidFill>
                <a:latin typeface="Arial Narrow" panose="020B0606020202030204" pitchFamily="34" charset="0"/>
              </a:rPr>
              <a:t>working 3,400 </a:t>
            </a:r>
            <a:r>
              <a:rPr lang="en-US" altLang="en-US" sz="2200" b="1" dirty="0">
                <a:solidFill>
                  <a:schemeClr val="tx2"/>
                </a:solidFill>
                <a:latin typeface="Arial Narrow" panose="020B0606020202030204" pitchFamily="34" charset="0"/>
              </a:rPr>
              <a:t>hours.  </a:t>
            </a:r>
            <a:r>
              <a:rPr lang="en-US" altLang="en-US" sz="2200" b="1" dirty="0" smtClean="0">
                <a:solidFill>
                  <a:schemeClr val="tx2"/>
                </a:solidFill>
                <a:latin typeface="Arial Narrow" panose="020B0606020202030204" pitchFamily="34" charset="0"/>
              </a:rPr>
              <a:t/>
            </a:r>
            <a:br>
              <a:rPr lang="en-US" altLang="en-US" sz="2200" b="1" dirty="0" smtClean="0">
                <a:solidFill>
                  <a:schemeClr val="tx2"/>
                </a:solidFill>
                <a:latin typeface="Arial Narrow" panose="020B0606020202030204" pitchFamily="34" charset="0"/>
              </a:rPr>
            </a:br>
            <a:r>
              <a:rPr lang="en-US" altLang="en-US" sz="2200" b="1" dirty="0" smtClean="0">
                <a:solidFill>
                  <a:schemeClr val="tx2"/>
                </a:solidFill>
                <a:latin typeface="Arial Narrow" panose="020B0606020202030204" pitchFamily="34" charset="0"/>
              </a:rPr>
              <a:t>G-Max </a:t>
            </a:r>
            <a:r>
              <a:rPr lang="en-US" altLang="en-US" sz="2200" b="1" dirty="0">
                <a:solidFill>
                  <a:schemeClr val="tx2"/>
                </a:solidFill>
                <a:latin typeface="Arial Narrow" panose="020B0606020202030204" pitchFamily="34" charset="0"/>
              </a:rPr>
              <a:t>budgeted for 4,000 units (80%).</a:t>
            </a:r>
            <a:br>
              <a:rPr lang="en-US" altLang="en-US" sz="2200" b="1" dirty="0">
                <a:solidFill>
                  <a:schemeClr val="tx2"/>
                </a:solidFill>
                <a:latin typeface="Arial Narrow" panose="020B0606020202030204" pitchFamily="34" charset="0"/>
              </a:rPr>
            </a:br>
            <a:r>
              <a:rPr lang="en-US" altLang="en-US" sz="2200" b="1" dirty="0">
                <a:solidFill>
                  <a:schemeClr val="tx2"/>
                </a:solidFill>
                <a:latin typeface="Arial Narrow" panose="020B0606020202030204" pitchFamily="34" charset="0"/>
              </a:rPr>
              <a:t>Actual variable overhead was $3,650 </a:t>
            </a:r>
            <a:r>
              <a:rPr lang="en-US" altLang="en-US" sz="2200" b="1" dirty="0" smtClean="0">
                <a:solidFill>
                  <a:schemeClr val="tx2"/>
                </a:solidFill>
                <a:latin typeface="Arial Narrow" panose="020B0606020202030204" pitchFamily="34" charset="0"/>
              </a:rPr>
              <a:t>and actual </a:t>
            </a:r>
            <a:r>
              <a:rPr lang="en-US" altLang="en-US" sz="2200" b="1" dirty="0">
                <a:solidFill>
                  <a:schemeClr val="tx2"/>
                </a:solidFill>
                <a:latin typeface="Arial Narrow" panose="020B0606020202030204" pitchFamily="34" charset="0"/>
              </a:rPr>
              <a:t>fixed overhead was $4,000.</a:t>
            </a:r>
          </a:p>
        </p:txBody>
      </p:sp>
      <p:grpSp>
        <p:nvGrpSpPr>
          <p:cNvPr id="29" name="Group 35"/>
          <p:cNvGrpSpPr>
            <a:grpSpLocks/>
          </p:cNvGrpSpPr>
          <p:nvPr/>
        </p:nvGrpSpPr>
        <p:grpSpPr bwMode="auto">
          <a:xfrm>
            <a:off x="1670433" y="4392225"/>
            <a:ext cx="7072165" cy="656131"/>
            <a:chOff x="1927497" y="4339512"/>
            <a:chExt cx="7174806" cy="763800"/>
          </a:xfrm>
        </p:grpSpPr>
        <p:sp>
          <p:nvSpPr>
            <p:cNvPr id="30" name="TextBox 24"/>
            <p:cNvSpPr txBox="1">
              <a:spLocks noChangeArrowheads="1"/>
            </p:cNvSpPr>
            <p:nvPr/>
          </p:nvSpPr>
          <p:spPr bwMode="auto">
            <a:xfrm>
              <a:off x="3074187" y="4483829"/>
              <a:ext cx="2406585" cy="5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latin typeface="Arial Narrow" panose="020B0606020202030204" pitchFamily="34" charset="0"/>
                </a:rPr>
                <a:t>$7,650</a:t>
              </a:r>
              <a:endParaRPr lang="en-US" altLang="en-US" sz="2200" b="1" dirty="0">
                <a:latin typeface="Arial Narrow" panose="020B0606020202030204" pitchFamily="34" charset="0"/>
              </a:endParaRPr>
            </a:p>
          </p:txBody>
        </p:sp>
        <p:sp>
          <p:nvSpPr>
            <p:cNvPr id="31" name="TextBox 25"/>
            <p:cNvSpPr txBox="1">
              <a:spLocks noChangeArrowheads="1"/>
            </p:cNvSpPr>
            <p:nvPr/>
          </p:nvSpPr>
          <p:spPr bwMode="auto">
            <a:xfrm>
              <a:off x="6099210" y="4451466"/>
              <a:ext cx="3003093" cy="5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smtClean="0">
                  <a:latin typeface="Arial Narrow" panose="020B0606020202030204" pitchFamily="34" charset="0"/>
                </a:rPr>
                <a:t>$7,000</a:t>
              </a:r>
              <a:endParaRPr lang="en-US" altLang="en-US" sz="2200" b="1" dirty="0">
                <a:latin typeface="Arial Narrow" panose="020B0606020202030204" pitchFamily="34" charset="0"/>
              </a:endParaRPr>
            </a:p>
          </p:txBody>
        </p:sp>
        <p:sp>
          <p:nvSpPr>
            <p:cNvPr id="32" name="TextBox 26"/>
            <p:cNvSpPr txBox="1">
              <a:spLocks noChangeArrowheads="1"/>
            </p:cNvSpPr>
            <p:nvPr/>
          </p:nvSpPr>
          <p:spPr bwMode="auto">
            <a:xfrm>
              <a:off x="2868169" y="4422577"/>
              <a:ext cx="385562" cy="68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a:t>
              </a:r>
            </a:p>
          </p:txBody>
        </p:sp>
        <p:sp>
          <p:nvSpPr>
            <p:cNvPr id="33" name="TextBox 27"/>
            <p:cNvSpPr txBox="1">
              <a:spLocks noChangeArrowheads="1"/>
            </p:cNvSpPr>
            <p:nvPr/>
          </p:nvSpPr>
          <p:spPr bwMode="auto">
            <a:xfrm flipH="1">
              <a:off x="5577686" y="4339512"/>
              <a:ext cx="334621" cy="68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t>–</a:t>
              </a:r>
            </a:p>
          </p:txBody>
        </p:sp>
        <p:sp>
          <p:nvSpPr>
            <p:cNvPr id="34" name="TextBox 30"/>
            <p:cNvSpPr txBox="1">
              <a:spLocks noChangeArrowheads="1"/>
            </p:cNvSpPr>
            <p:nvPr/>
          </p:nvSpPr>
          <p:spPr bwMode="auto">
            <a:xfrm>
              <a:off x="1927497" y="4451466"/>
              <a:ext cx="760657" cy="5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(OCV)</a:t>
              </a:r>
            </a:p>
          </p:txBody>
        </p:sp>
      </p:grpSp>
      <p:sp>
        <p:nvSpPr>
          <p:cNvPr id="3" name="Right Arrow 2"/>
          <p:cNvSpPr/>
          <p:nvPr/>
        </p:nvSpPr>
        <p:spPr>
          <a:xfrm>
            <a:off x="1351330" y="5148967"/>
            <a:ext cx="7476758" cy="1874467"/>
          </a:xfrm>
          <a:prstGeom prst="rightArrow">
            <a:avLst>
              <a:gd name="adj1" fmla="val 50000"/>
              <a:gd name="adj2" fmla="val 528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200" b="1" dirty="0"/>
              <a:t>To help identify factors causing the overhead </a:t>
            </a:r>
            <a:r>
              <a:rPr lang="en-US" altLang="en-US" sz="2200" b="1" dirty="0" smtClean="0"/>
              <a:t>cost variance</a:t>
            </a:r>
            <a:r>
              <a:rPr lang="en-US" altLang="en-US" sz="2200" b="1" dirty="0"/>
              <a:t>, </a:t>
            </a:r>
            <a:r>
              <a:rPr lang="en-US" altLang="en-US" sz="2200" b="1" dirty="0" smtClean="0"/>
              <a:t>let’s </a:t>
            </a:r>
            <a:r>
              <a:rPr lang="en-US" altLang="en-US" sz="2200" b="1" dirty="0"/>
              <a:t>analyze this variance separately for </a:t>
            </a:r>
            <a:r>
              <a:rPr lang="en-US" altLang="en-US" sz="2200" b="1" i="1" dirty="0"/>
              <a:t>controllable</a:t>
            </a:r>
            <a:r>
              <a:rPr lang="en-US" altLang="en-US" sz="2200" b="1" dirty="0"/>
              <a:t> and </a:t>
            </a:r>
            <a:r>
              <a:rPr lang="en-US" altLang="en-US" sz="2200" b="1" i="1" dirty="0"/>
              <a:t>volume</a:t>
            </a:r>
            <a:r>
              <a:rPr lang="en-US" altLang="en-US" sz="2200" b="1" dirty="0"/>
              <a:t> variances. </a:t>
            </a:r>
          </a:p>
        </p:txBody>
      </p:sp>
      <p:grpSp>
        <p:nvGrpSpPr>
          <p:cNvPr id="5" name="Group 4"/>
          <p:cNvGrpSpPr/>
          <p:nvPr/>
        </p:nvGrpSpPr>
        <p:grpSpPr>
          <a:xfrm>
            <a:off x="1625974" y="4832423"/>
            <a:ext cx="4813655" cy="590783"/>
            <a:chOff x="1625974" y="4832423"/>
            <a:chExt cx="4813655" cy="590783"/>
          </a:xfrm>
        </p:grpSpPr>
        <p:sp>
          <p:nvSpPr>
            <p:cNvPr id="34822" name="TextBox 32"/>
            <p:cNvSpPr txBox="1">
              <a:spLocks noChangeArrowheads="1"/>
            </p:cNvSpPr>
            <p:nvPr/>
          </p:nvSpPr>
          <p:spPr bwMode="auto">
            <a:xfrm>
              <a:off x="2590067" y="4832423"/>
              <a:ext cx="453970" cy="59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t>=</a:t>
              </a:r>
            </a:p>
          </p:txBody>
        </p:sp>
        <p:sp>
          <p:nvSpPr>
            <p:cNvPr id="34823" name="TextBox 33"/>
            <p:cNvSpPr txBox="1">
              <a:spLocks noChangeArrowheads="1"/>
            </p:cNvSpPr>
            <p:nvPr/>
          </p:nvSpPr>
          <p:spPr bwMode="auto">
            <a:xfrm>
              <a:off x="3449707" y="4896983"/>
              <a:ext cx="2989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t>(unfavorable ) $650</a:t>
              </a:r>
              <a:endParaRPr lang="en-US" altLang="en-US" sz="2400" b="1" dirty="0"/>
            </a:p>
          </p:txBody>
        </p:sp>
        <p:sp>
          <p:nvSpPr>
            <p:cNvPr id="35" name="TextBox 30"/>
            <p:cNvSpPr txBox="1">
              <a:spLocks noChangeArrowheads="1"/>
            </p:cNvSpPr>
            <p:nvPr/>
          </p:nvSpPr>
          <p:spPr bwMode="auto">
            <a:xfrm>
              <a:off x="1625974" y="4898176"/>
              <a:ext cx="838691" cy="3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latin typeface="Arial Narrow" panose="020B0606020202030204" pitchFamily="34" charset="0"/>
                </a:rPr>
                <a:t>(OCV)</a:t>
              </a:r>
            </a:p>
          </p:txBody>
        </p:sp>
      </p:grpSp>
      <p:sp>
        <p:nvSpPr>
          <p:cNvPr id="36" name="Rounded Rectangle 35"/>
          <p:cNvSpPr/>
          <p:nvPr/>
        </p:nvSpPr>
        <p:spPr>
          <a:xfrm>
            <a:off x="0" y="6628030"/>
            <a:ext cx="4572000" cy="1985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overhead spending and efficiency variances.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1000"/>
                                        <p:tgtEl>
                                          <p:spTgt spid="3482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000"/>
                                        <p:tgtEl>
                                          <p:spTgt spid="29"/>
                                        </p:tgtEl>
                                      </p:cBhvr>
                                    </p:animEffect>
                                  </p:childTnLst>
                                </p:cTn>
                              </p:par>
                            </p:childTnLst>
                          </p:cTn>
                        </p:par>
                        <p:par>
                          <p:cTn id="12" fill="hold">
                            <p:stCondLst>
                              <p:cond delay="3000"/>
                            </p:stCondLst>
                            <p:childTnLst>
                              <p:par>
                                <p:cTn id="13" presetID="9"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381000"/>
            <a:ext cx="8534400" cy="1143000"/>
          </a:xfrm>
        </p:spPr>
        <p:txBody>
          <a:bodyPr/>
          <a:lstStyle/>
          <a:p>
            <a:r>
              <a:rPr lang="en-US" altLang="en-US" b="1" dirty="0" smtClean="0"/>
              <a:t>Controllable and Volume Variances</a:t>
            </a:r>
          </a:p>
        </p:txBody>
      </p:sp>
      <p:cxnSp>
        <p:nvCxnSpPr>
          <p:cNvPr id="16" name="Straight Arrow Connector 15"/>
          <p:cNvCxnSpPr/>
          <p:nvPr/>
        </p:nvCxnSpPr>
        <p:spPr>
          <a:xfrm>
            <a:off x="2149057" y="2918796"/>
            <a:ext cx="907584" cy="66992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pPr>
              <a:defRPr/>
            </a:pPr>
            <a:fld id="{7A35BE7D-BC0E-4A27-80F5-45B3F1AFEC7B}" type="slidenum">
              <a:rPr lang="en-US" smtClean="0"/>
              <a:pPr>
                <a:defRPr/>
              </a:pPr>
              <a:t>42</a:t>
            </a:fld>
            <a:endParaRPr lang="en-US" dirty="0"/>
          </a:p>
        </p:txBody>
      </p:sp>
      <p:grpSp>
        <p:nvGrpSpPr>
          <p:cNvPr id="20" name="Group 19"/>
          <p:cNvGrpSpPr>
            <a:grpSpLocks/>
          </p:cNvGrpSpPr>
          <p:nvPr/>
        </p:nvGrpSpPr>
        <p:grpSpPr bwMode="auto">
          <a:xfrm>
            <a:off x="664290" y="2020799"/>
            <a:ext cx="7815420" cy="1200329"/>
            <a:chOff x="755494" y="1676400"/>
            <a:chExt cx="7972637" cy="2470505"/>
          </a:xfrm>
        </p:grpSpPr>
        <p:sp>
          <p:nvSpPr>
            <p:cNvPr id="21" name="TextBox 2"/>
            <p:cNvSpPr txBox="1">
              <a:spLocks noChangeArrowheads="1"/>
            </p:cNvSpPr>
            <p:nvPr/>
          </p:nvSpPr>
          <p:spPr bwMode="auto">
            <a:xfrm>
              <a:off x="755494" y="1676400"/>
              <a:ext cx="1980614"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Overhead cost</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variance</a:t>
              </a:r>
            </a:p>
            <a:p>
              <a:pPr algn="ctr" eaLnBrk="1" hangingPunct="1"/>
              <a:r>
                <a:rPr lang="en-US" altLang="en-US" sz="2400" b="1" dirty="0">
                  <a:solidFill>
                    <a:schemeClr val="accent1">
                      <a:lumMod val="75000"/>
                    </a:schemeClr>
                  </a:solidFill>
                  <a:latin typeface="Arial Narrow" panose="020B0606020202030204" pitchFamily="34" charset="0"/>
                </a:rPr>
                <a:t>(OCV)</a:t>
              </a:r>
            </a:p>
          </p:txBody>
        </p:sp>
        <p:sp>
          <p:nvSpPr>
            <p:cNvPr id="22" name="TextBox 3"/>
            <p:cNvSpPr txBox="1">
              <a:spLocks noChangeArrowheads="1"/>
            </p:cNvSpPr>
            <p:nvPr/>
          </p:nvSpPr>
          <p:spPr bwMode="auto">
            <a:xfrm>
              <a:off x="3467785" y="1676400"/>
              <a:ext cx="2194832"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Actual overhead</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incurred</a:t>
              </a:r>
            </a:p>
            <a:p>
              <a:pPr algn="ctr" eaLnBrk="1" hangingPunct="1"/>
              <a:r>
                <a:rPr lang="en-US" altLang="en-US" sz="2400" b="1" dirty="0">
                  <a:solidFill>
                    <a:schemeClr val="accent1">
                      <a:lumMod val="75000"/>
                    </a:schemeClr>
                  </a:solidFill>
                  <a:latin typeface="Arial Narrow" panose="020B0606020202030204" pitchFamily="34" charset="0"/>
                </a:rPr>
                <a:t>(AOI)</a:t>
              </a:r>
            </a:p>
          </p:txBody>
        </p:sp>
        <p:sp>
          <p:nvSpPr>
            <p:cNvPr id="23" name="TextBox 4"/>
            <p:cNvSpPr txBox="1">
              <a:spLocks noChangeArrowheads="1"/>
            </p:cNvSpPr>
            <p:nvPr/>
          </p:nvSpPr>
          <p:spPr bwMode="auto">
            <a:xfrm>
              <a:off x="6206248" y="1676400"/>
              <a:ext cx="2521883" cy="247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accent1">
                      <a:lumMod val="75000"/>
                    </a:schemeClr>
                  </a:solidFill>
                  <a:latin typeface="Arial Narrow" panose="020B0606020202030204" pitchFamily="34" charset="0"/>
                </a:rPr>
                <a:t>Standard overhead</a:t>
              </a:r>
              <a:endParaRPr lang="en-US" altLang="en-US" sz="2400" b="1" dirty="0">
                <a:solidFill>
                  <a:schemeClr val="accent1">
                    <a:lumMod val="75000"/>
                  </a:schemeClr>
                </a:solidFill>
                <a:latin typeface="Arial Narrow" panose="020B0606020202030204" pitchFamily="34" charset="0"/>
              </a:endParaRPr>
            </a:p>
            <a:p>
              <a:pPr algn="ctr" eaLnBrk="1" hangingPunct="1"/>
              <a:r>
                <a:rPr lang="en-US" altLang="en-US" sz="2400" b="1" dirty="0">
                  <a:solidFill>
                    <a:schemeClr val="accent1">
                      <a:lumMod val="75000"/>
                    </a:schemeClr>
                  </a:solidFill>
                  <a:latin typeface="Arial Narrow" panose="020B0606020202030204" pitchFamily="34" charset="0"/>
                </a:rPr>
                <a:t>applied</a:t>
              </a:r>
            </a:p>
            <a:p>
              <a:pPr algn="ctr" eaLnBrk="1" hangingPunct="1"/>
              <a:r>
                <a:rPr lang="en-US" altLang="en-US" sz="2400" b="1" dirty="0">
                  <a:solidFill>
                    <a:schemeClr val="accent1">
                      <a:lumMod val="75000"/>
                    </a:schemeClr>
                  </a:solidFill>
                  <a:latin typeface="Arial Narrow" panose="020B0606020202030204" pitchFamily="34" charset="0"/>
                </a:rPr>
                <a:t>(SOA)</a:t>
              </a:r>
            </a:p>
          </p:txBody>
        </p:sp>
        <p:sp>
          <p:nvSpPr>
            <p:cNvPr id="24" name="TextBox 5"/>
            <p:cNvSpPr txBox="1">
              <a:spLocks noChangeArrowheads="1"/>
            </p:cNvSpPr>
            <p:nvPr/>
          </p:nvSpPr>
          <p:spPr bwMode="auto">
            <a:xfrm>
              <a:off x="2824267" y="2146274"/>
              <a:ext cx="433668" cy="12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sp>
          <p:nvSpPr>
            <p:cNvPr id="25" name="TextBox 6"/>
            <p:cNvSpPr txBox="1">
              <a:spLocks noChangeArrowheads="1"/>
            </p:cNvSpPr>
            <p:nvPr/>
          </p:nvSpPr>
          <p:spPr bwMode="auto">
            <a:xfrm>
              <a:off x="5870630" y="2168843"/>
              <a:ext cx="420586" cy="120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dirty="0">
                  <a:solidFill>
                    <a:schemeClr val="accent1">
                      <a:lumMod val="75000"/>
                    </a:schemeClr>
                  </a:solidFill>
                </a:rPr>
                <a:t>–</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88723"/>
            <a:ext cx="8610600" cy="2059303"/>
          </a:xfrm>
          <a:prstGeom prst="rect">
            <a:avLst/>
          </a:prstGeom>
        </p:spPr>
      </p:pic>
      <p:sp>
        <p:nvSpPr>
          <p:cNvPr id="13" name="Rounded Rectangle 12"/>
          <p:cNvSpPr/>
          <p:nvPr/>
        </p:nvSpPr>
        <p:spPr>
          <a:xfrm>
            <a:off x="0" y="6628030"/>
            <a:ext cx="4572000" cy="1985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overhead spending and efficiency variances.</a:t>
            </a:r>
          </a:p>
        </p:txBody>
      </p:sp>
      <p:sp>
        <p:nvSpPr>
          <p:cNvPr id="14" name="TextBox 13"/>
          <p:cNvSpPr txBox="1"/>
          <p:nvPr/>
        </p:nvSpPr>
        <p:spPr>
          <a:xfrm>
            <a:off x="7791450" y="33567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23.15</a:t>
            </a:r>
            <a:endParaRPr lang="en-US" kern="0" dirty="0">
              <a:latin typeface="Berlin Sans FB" panose="020E0602020502020306" pitchFamily="34" charset="0"/>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39663" y="647960"/>
            <a:ext cx="8534400" cy="1143000"/>
          </a:xfrm>
        </p:spPr>
        <p:txBody>
          <a:bodyPr/>
          <a:lstStyle/>
          <a:p>
            <a:r>
              <a:rPr lang="en-US" altLang="en-US" b="1" dirty="0" smtClean="0"/>
              <a:t>Controllable and Volume Variances for G-Max</a:t>
            </a:r>
          </a:p>
        </p:txBody>
      </p:sp>
      <p:graphicFrame>
        <p:nvGraphicFramePr>
          <p:cNvPr id="36867" name="Object 3"/>
          <p:cNvGraphicFramePr>
            <a:graphicFrameLocks/>
          </p:cNvGraphicFramePr>
          <p:nvPr>
            <p:extLst>
              <p:ext uri="{D42A27DB-BD31-4B8C-83A1-F6EECF244321}">
                <p14:modId xmlns:p14="http://schemas.microsoft.com/office/powerpoint/2010/main" val="515708842"/>
              </p:ext>
            </p:extLst>
          </p:nvPr>
        </p:nvGraphicFramePr>
        <p:xfrm>
          <a:off x="307975" y="2544763"/>
          <a:ext cx="8372475" cy="1458912"/>
        </p:xfrm>
        <a:graphic>
          <a:graphicData uri="http://schemas.openxmlformats.org/presentationml/2006/ole">
            <mc:AlternateContent xmlns:mc="http://schemas.openxmlformats.org/markup-compatibility/2006">
              <mc:Choice xmlns:v="urn:schemas-microsoft-com:vml" Requires="v">
                <p:oleObj spid="_x0000_s37056" name="Worksheet" r:id="rId5" imgW="3629127" imgH="638006" progId="Excel.Sheet.8">
                  <p:embed/>
                </p:oleObj>
              </mc:Choice>
              <mc:Fallback>
                <p:oleObj name="Worksheet" r:id="rId5" imgW="3629127" imgH="638006" progId="Excel.Sheet.8">
                  <p:embed/>
                  <p:pic>
                    <p:nvPicPr>
                      <p:cNvPr id="0" name="Picture 24"/>
                      <p:cNvPicPr>
                        <a:picLocks noChangeArrowheads="1"/>
                      </p:cNvPicPr>
                      <p:nvPr/>
                    </p:nvPicPr>
                    <p:blipFill>
                      <a:blip r:embed="rId6"/>
                      <a:srcRect/>
                      <a:stretch>
                        <a:fillRect/>
                      </a:stretch>
                    </p:blipFill>
                    <p:spPr bwMode="auto">
                      <a:xfrm>
                        <a:off x="307975" y="2544763"/>
                        <a:ext cx="8372475" cy="1458912"/>
                      </a:xfrm>
                      <a:prstGeom prst="rect">
                        <a:avLst/>
                      </a:prstGeom>
                      <a:solidFill>
                        <a:srgbClr val="F2F2F2"/>
                      </a:solidFill>
                      <a:ln w="19050">
                        <a:solidFill>
                          <a:srgbClr val="000000"/>
                        </a:solidFill>
                        <a:miter lim="800000"/>
                        <a:headEnd/>
                        <a:tailEnd/>
                      </a:ln>
                    </p:spPr>
                  </p:pic>
                </p:oleObj>
              </mc:Fallback>
            </mc:AlternateContent>
          </a:graphicData>
        </a:graphic>
      </p:graphicFrame>
      <p:graphicFrame>
        <p:nvGraphicFramePr>
          <p:cNvPr id="36868" name="Object 3"/>
          <p:cNvGraphicFramePr>
            <a:graphicFrameLocks/>
          </p:cNvGraphicFramePr>
          <p:nvPr>
            <p:extLst>
              <p:ext uri="{D42A27DB-BD31-4B8C-83A1-F6EECF244321}">
                <p14:modId xmlns:p14="http://schemas.microsoft.com/office/powerpoint/2010/main" val="2685939959"/>
              </p:ext>
            </p:extLst>
          </p:nvPr>
        </p:nvGraphicFramePr>
        <p:xfrm>
          <a:off x="307975" y="4668838"/>
          <a:ext cx="8372475" cy="1460500"/>
        </p:xfrm>
        <a:graphic>
          <a:graphicData uri="http://schemas.openxmlformats.org/presentationml/2006/ole">
            <mc:AlternateContent xmlns:mc="http://schemas.openxmlformats.org/markup-compatibility/2006">
              <mc:Choice xmlns:v="urn:schemas-microsoft-com:vml" Requires="v">
                <p:oleObj spid="_x0000_s37057" name="Worksheet" r:id="rId8" imgW="3629127" imgH="638006" progId="Excel.Sheet.8">
                  <p:embed/>
                </p:oleObj>
              </mc:Choice>
              <mc:Fallback>
                <p:oleObj name="Worksheet" r:id="rId8" imgW="3629127" imgH="638006" progId="Excel.Sheet.8">
                  <p:embed/>
                  <p:pic>
                    <p:nvPicPr>
                      <p:cNvPr id="0" name="Picture 25"/>
                      <p:cNvPicPr>
                        <a:picLocks noChangeArrowheads="1"/>
                      </p:cNvPicPr>
                      <p:nvPr/>
                    </p:nvPicPr>
                    <p:blipFill>
                      <a:blip r:embed="rId9"/>
                      <a:srcRect/>
                      <a:stretch>
                        <a:fillRect/>
                      </a:stretch>
                    </p:blipFill>
                    <p:spPr bwMode="auto">
                      <a:xfrm>
                        <a:off x="307975" y="4668838"/>
                        <a:ext cx="8372475" cy="14605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7A35BE7D-BC0E-4A27-80F5-45B3F1AFEC7B}" type="slidenum">
              <a:rPr lang="en-US" smtClean="0"/>
              <a:pPr>
                <a:defRPr/>
              </a:pPr>
              <a:t>43</a:t>
            </a:fld>
            <a:endParaRPr lang="en-US" dirty="0"/>
          </a:p>
        </p:txBody>
      </p:sp>
      <p:sp>
        <p:nvSpPr>
          <p:cNvPr id="2" name="TextBox 1"/>
          <p:cNvSpPr txBox="1"/>
          <p:nvPr/>
        </p:nvSpPr>
        <p:spPr>
          <a:xfrm>
            <a:off x="1940169" y="2120081"/>
            <a:ext cx="5867400" cy="430887"/>
          </a:xfrm>
          <a:prstGeom prst="rect">
            <a:avLst/>
          </a:prstGeom>
          <a:noFill/>
        </p:spPr>
        <p:txBody>
          <a:bodyPr wrap="square" rtlCol="0">
            <a:spAutoFit/>
          </a:bodyPr>
          <a:lstStyle/>
          <a:p>
            <a:pPr algn="ctr"/>
            <a:r>
              <a:rPr lang="en-US" sz="2200" b="1" dirty="0" smtClean="0"/>
              <a:t>Overhead Controllable Variance</a:t>
            </a:r>
            <a:endParaRPr lang="en-US" sz="2200" b="1" dirty="0"/>
          </a:p>
        </p:txBody>
      </p:sp>
      <p:sp>
        <p:nvSpPr>
          <p:cNvPr id="9" name="TextBox 8"/>
          <p:cNvSpPr txBox="1"/>
          <p:nvPr/>
        </p:nvSpPr>
        <p:spPr>
          <a:xfrm>
            <a:off x="1940169" y="4248071"/>
            <a:ext cx="5867400" cy="430887"/>
          </a:xfrm>
          <a:prstGeom prst="rect">
            <a:avLst/>
          </a:prstGeom>
          <a:noFill/>
        </p:spPr>
        <p:txBody>
          <a:bodyPr wrap="square" rtlCol="0">
            <a:spAutoFit/>
          </a:bodyPr>
          <a:lstStyle/>
          <a:p>
            <a:pPr algn="ctr"/>
            <a:r>
              <a:rPr lang="en-US" sz="2200" b="1" dirty="0" smtClean="0"/>
              <a:t>Overhead Volume Variance</a:t>
            </a:r>
            <a:endParaRPr lang="en-US" sz="2200" b="1" dirty="0"/>
          </a:p>
        </p:txBody>
      </p:sp>
      <p:sp>
        <p:nvSpPr>
          <p:cNvPr id="10" name="Rounded Rectangle 9"/>
          <p:cNvSpPr/>
          <p:nvPr/>
        </p:nvSpPr>
        <p:spPr>
          <a:xfrm>
            <a:off x="0" y="6628030"/>
            <a:ext cx="4572000" cy="1985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overhead spending and efficiency variances.</a:t>
            </a:r>
          </a:p>
        </p:txBody>
      </p:sp>
    </p:spTree>
  </p:cSld>
  <p:clrMapOvr>
    <a:masterClrMapping/>
  </p:clrMapOvr>
  <p:transition spd="med">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NEED-TO-KNOW </a:t>
            </a:r>
            <a:r>
              <a:rPr lang="en-US" sz="3200" b="1" dirty="0" smtClean="0"/>
              <a:t>23-4</a:t>
            </a:r>
          </a:p>
        </p:txBody>
      </p:sp>
      <p:sp>
        <p:nvSpPr>
          <p:cNvPr id="53" name="Slide Number Placeholder 6"/>
          <p:cNvSpPr>
            <a:spLocks noGrp="1"/>
          </p:cNvSpPr>
          <p:nvPr>
            <p:ph type="sldNum" sz="quarter" idx="12"/>
          </p:nvPr>
        </p:nvSpPr>
        <p:spPr>
          <a:xfrm>
            <a:off x="6553200" y="6356350"/>
            <a:ext cx="2133600" cy="365125"/>
          </a:xfrm>
        </p:spPr>
        <p:txBody>
          <a:bodyPr/>
          <a:lstStyle/>
          <a:p>
            <a:pPr>
              <a:defRPr/>
            </a:pPr>
            <a:fld id="{7A35BE7D-BC0E-4A27-80F5-45B3F1AFEC7B}" type="slidenum">
              <a:rPr lang="en-US" smtClean="0"/>
              <a:pPr>
                <a:defRPr/>
              </a:pPr>
              <a:t>44</a:t>
            </a:fld>
            <a:endParaRPr lang="en-US" dirty="0"/>
          </a:p>
        </p:txBody>
      </p:sp>
      <p:sp>
        <p:nvSpPr>
          <p:cNvPr id="55" name="Rounded Rectangle 54"/>
          <p:cNvSpPr/>
          <p:nvPr/>
        </p:nvSpPr>
        <p:spPr>
          <a:xfrm>
            <a:off x="0" y="6628030"/>
            <a:ext cx="4572000" cy="19855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overhead spending and efficiency variances.</a:t>
            </a:r>
          </a:p>
        </p:txBody>
      </p:sp>
      <p:sp>
        <p:nvSpPr>
          <p:cNvPr id="57" name="Rectangle 56"/>
          <p:cNvSpPr>
            <a:spLocks noChangeArrowheads="1"/>
          </p:cNvSpPr>
          <p:nvPr/>
        </p:nvSpPr>
        <p:spPr bwMode="auto">
          <a:xfrm>
            <a:off x="644524" y="2744773"/>
            <a:ext cx="7300913" cy="4524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8" name="Rectangle 57"/>
          <p:cNvSpPr>
            <a:spLocks noChangeArrowheads="1"/>
          </p:cNvSpPr>
          <p:nvPr/>
        </p:nvSpPr>
        <p:spPr bwMode="auto">
          <a:xfrm>
            <a:off x="684212" y="633398"/>
            <a:ext cx="7824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 manufacturing company uses standard costs and reports the information below for January. The company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684212" y="839773"/>
            <a:ext cx="7138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uses machine hours to allocate overhead, and the standard is two machine hours per finished unit.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684212" y="1046148"/>
            <a:ext cx="172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Predicted activity level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3487737" y="1046148"/>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1,500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684212" y="1250935"/>
            <a:ext cx="175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Variable overhead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2"/>
          <p:cNvSpPr>
            <a:spLocks noChangeArrowheads="1"/>
          </p:cNvSpPr>
          <p:nvPr/>
        </p:nvSpPr>
        <p:spPr bwMode="auto">
          <a:xfrm>
            <a:off x="3487737" y="1250935"/>
            <a:ext cx="178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 per machine hour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3"/>
          <p:cNvSpPr>
            <a:spLocks noChangeArrowheads="1"/>
          </p:cNvSpPr>
          <p:nvPr/>
        </p:nvSpPr>
        <p:spPr bwMode="auto">
          <a:xfrm>
            <a:off x="684212" y="1457310"/>
            <a:ext cx="191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Fixed overhead budgeted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3487737" y="1457310"/>
            <a:ext cx="5021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$6,000 per month ($2.00 per machine hour at predicted activity level)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5"/>
          <p:cNvSpPr>
            <a:spLocks noChangeArrowheads="1"/>
          </p:cNvSpPr>
          <p:nvPr/>
        </p:nvSpPr>
        <p:spPr bwMode="auto">
          <a:xfrm>
            <a:off x="684212" y="1663685"/>
            <a:ext cx="1441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Actual activity level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6"/>
          <p:cNvSpPr>
            <a:spLocks noChangeArrowheads="1"/>
          </p:cNvSpPr>
          <p:nvPr/>
        </p:nvSpPr>
        <p:spPr bwMode="auto">
          <a:xfrm>
            <a:off x="3487737" y="1663685"/>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1,800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7"/>
          <p:cNvSpPr>
            <a:spLocks noChangeArrowheads="1"/>
          </p:cNvSpPr>
          <p:nvPr/>
        </p:nvSpPr>
        <p:spPr bwMode="auto">
          <a:xfrm>
            <a:off x="684212" y="1870060"/>
            <a:ext cx="171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Actual overhead costs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8"/>
          <p:cNvSpPr>
            <a:spLocks noChangeArrowheads="1"/>
          </p:cNvSpPr>
          <p:nvPr/>
        </p:nvSpPr>
        <p:spPr bwMode="auto">
          <a:xfrm>
            <a:off x="3730624" y="187006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$15,800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9"/>
          <p:cNvSpPr>
            <a:spLocks noChangeArrowheads="1"/>
          </p:cNvSpPr>
          <p:nvPr/>
        </p:nvSpPr>
        <p:spPr bwMode="auto">
          <a:xfrm>
            <a:off x="684212" y="2136760"/>
            <a:ext cx="7683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Compute the total overhead cost variance, overhead controllable variance, and overhead volume variance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70"/>
          <p:cNvSpPr>
            <a:spLocks noChangeArrowheads="1"/>
          </p:cNvSpPr>
          <p:nvPr/>
        </p:nvSpPr>
        <p:spPr bwMode="auto">
          <a:xfrm>
            <a:off x="684212" y="2341548"/>
            <a:ext cx="522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for January. Indicate whether each variance is favorable or unfavorable.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1162049" y="5818172"/>
            <a:ext cx="72941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Variable Overhead (1,800 units x 2 MHs per unit = 3,600 standard </a:t>
            </a:r>
            <a:r>
              <a:rPr lang="en-US" altLang="en-US" sz="1300" dirty="0">
                <a:solidFill>
                  <a:srgbClr val="000000"/>
                </a:solidFill>
              </a:rPr>
              <a:t>MH</a:t>
            </a:r>
            <a:r>
              <a:rPr kumimoji="0" lang="en-US" altLang="en-US" sz="1300" b="0" i="0" u="none" strike="noStrike" cap="none" normalizeH="0" baseline="0" dirty="0">
                <a:ln>
                  <a:noFill/>
                </a:ln>
                <a:solidFill>
                  <a:srgbClr val="000000"/>
                </a:solidFill>
                <a:effectLst/>
                <a:latin typeface="Arial" panose="020B0604020202020204" pitchFamily="34" charset="0"/>
              </a:rPr>
              <a:t>s. </a:t>
            </a:r>
            <a:r>
              <a:rPr lang="en-US" altLang="en-US" sz="1300" dirty="0">
                <a:solidFill>
                  <a:srgbClr val="000000"/>
                </a:solidFill>
              </a:rPr>
              <a:t>x VOH rate $2.50 per MH</a:t>
            </a:r>
            <a:r>
              <a:rPr kumimoji="0" lang="en-US" altLang="en-US" sz="13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72"/>
          <p:cNvSpPr>
            <a:spLocks noChangeArrowheads="1"/>
          </p:cNvSpPr>
          <p:nvPr/>
        </p:nvSpPr>
        <p:spPr bwMode="auto">
          <a:xfrm>
            <a:off x="1162049" y="6024547"/>
            <a:ext cx="56024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Overhead applied = 3,600 MHs x $4.50 per MH (FOH $2.00 + VOH $2.50)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3"/>
          <p:cNvSpPr>
            <a:spLocks noChangeArrowheads="1"/>
          </p:cNvSpPr>
          <p:nvPr/>
        </p:nvSpPr>
        <p:spPr bwMode="auto">
          <a:xfrm>
            <a:off x="3770312" y="5286360"/>
            <a:ext cx="1250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$400 Favorable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4"/>
          <p:cNvSpPr>
            <a:spLocks noChangeArrowheads="1"/>
          </p:cNvSpPr>
          <p:nvPr/>
        </p:nvSpPr>
        <p:spPr bwMode="auto">
          <a:xfrm>
            <a:off x="3406774" y="5502260"/>
            <a:ext cx="197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Total Overhead Variance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5"/>
          <p:cNvSpPr>
            <a:spLocks noChangeArrowheads="1"/>
          </p:cNvSpPr>
          <p:nvPr/>
        </p:nvSpPr>
        <p:spPr bwMode="auto">
          <a:xfrm>
            <a:off x="3749674" y="2765410"/>
            <a:ext cx="12471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Flexible Budget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300" b="1" dirty="0">
                <a:solidFill>
                  <a:srgbClr val="000000"/>
                </a:solidFill>
              </a:rPr>
              <a:t>1,800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6"/>
          <p:cNvSpPr>
            <a:spLocks noChangeArrowheads="1"/>
          </p:cNvSpPr>
          <p:nvPr/>
        </p:nvSpPr>
        <p:spPr bwMode="auto">
          <a:xfrm>
            <a:off x="2954337" y="3217848"/>
            <a:ext cx="24910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VOH (</a:t>
            </a:r>
            <a:r>
              <a:rPr lang="en-US" altLang="en-US" sz="1300" dirty="0">
                <a:solidFill>
                  <a:srgbClr val="000000"/>
                </a:solidFill>
              </a:rPr>
              <a:t>3,600 MHs</a:t>
            </a:r>
            <a:r>
              <a:rPr kumimoji="0" lang="en-US" altLang="en-US" sz="1300" b="0" i="0" u="none" strike="noStrike" cap="none" normalizeH="0" baseline="0" dirty="0">
                <a:ln>
                  <a:noFill/>
                </a:ln>
                <a:solidFill>
                  <a:srgbClr val="000000"/>
                </a:solidFill>
                <a:effectLst/>
                <a:latin typeface="Arial" panose="020B0604020202020204" pitchFamily="34" charset="0"/>
              </a:rPr>
              <a:t> x $2.50</a:t>
            </a:r>
            <a:r>
              <a:rPr lang="en-US" altLang="en-US" sz="1300" dirty="0">
                <a:solidFill>
                  <a:srgbClr val="000000"/>
                </a:solidFill>
              </a:rPr>
              <a:t>) </a:t>
            </a:r>
            <a:r>
              <a:rPr kumimoji="0" lang="en-US" altLang="en-US" sz="1300" b="0" i="0" u="none" strike="noStrike" cap="none" normalizeH="0" dirty="0">
                <a:ln>
                  <a:noFill/>
                </a:ln>
                <a:solidFill>
                  <a:srgbClr val="000000"/>
                </a:solidFill>
                <a:effectLst/>
                <a:latin typeface="Arial" panose="020B0604020202020204" pitchFamily="34" charset="0"/>
              </a:rPr>
              <a:t> $9,000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FOH                                  </a:t>
            </a:r>
            <a:r>
              <a:rPr kumimoji="0" lang="en-US" altLang="en-US" sz="1300" b="0" i="0" u="none" strike="noStrike" cap="none" normalizeH="0" baseline="0" dirty="0" smtClean="0">
                <a:ln>
                  <a:noFill/>
                </a:ln>
                <a:solidFill>
                  <a:srgbClr val="000000"/>
                </a:solidFill>
                <a:effectLst/>
                <a:latin typeface="Arial" panose="020B0604020202020204" pitchFamily="34" charset="0"/>
              </a:rPr>
              <a:t>  </a:t>
            </a:r>
            <a:r>
              <a:rPr kumimoji="0" lang="en-US" altLang="en-US" sz="1300" b="0" i="0" u="sng" strike="noStrike" cap="none" normalizeH="0" baseline="0" dirty="0">
                <a:ln>
                  <a:noFill/>
                </a:ln>
                <a:solidFill>
                  <a:srgbClr val="000000"/>
                </a:solidFill>
                <a:effectLst/>
                <a:latin typeface="Arial" panose="020B0604020202020204" pitchFamily="34" charset="0"/>
              </a:rPr>
              <a:t>6,000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Total Flexible Budget       </a:t>
            </a:r>
            <a:r>
              <a:rPr lang="en-US" altLang="en-US" sz="1300" dirty="0" smtClean="0">
                <a:solidFill>
                  <a:srgbClr val="000000"/>
                </a:solidFill>
              </a:rPr>
              <a:t>      </a:t>
            </a:r>
            <a:r>
              <a:rPr lang="en-US" altLang="en-US" sz="1300" dirty="0">
                <a:solidFill>
                  <a:srgbClr val="000000"/>
                </a:solidFill>
              </a:rPr>
              <a:t>$15,000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7"/>
          <p:cNvSpPr>
            <a:spLocks noChangeArrowheads="1"/>
          </p:cNvSpPr>
          <p:nvPr/>
        </p:nvSpPr>
        <p:spPr bwMode="auto">
          <a:xfrm>
            <a:off x="684212" y="3630598"/>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8"/>
          <p:cNvSpPr>
            <a:spLocks noChangeArrowheads="1"/>
          </p:cNvSpPr>
          <p:nvPr/>
        </p:nvSpPr>
        <p:spPr bwMode="auto">
          <a:xfrm>
            <a:off x="2278062" y="4440222"/>
            <a:ext cx="142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$800 Unfavorable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9"/>
          <p:cNvSpPr>
            <a:spLocks noChangeArrowheads="1"/>
          </p:cNvSpPr>
          <p:nvPr/>
        </p:nvSpPr>
        <p:spPr bwMode="auto">
          <a:xfrm>
            <a:off x="5051424" y="4440222"/>
            <a:ext cx="1392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$1,200 Favorable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2127249" y="4657710"/>
            <a:ext cx="1744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Controllable Variance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81"/>
          <p:cNvSpPr>
            <a:spLocks noChangeArrowheads="1"/>
          </p:cNvSpPr>
          <p:nvPr/>
        </p:nvSpPr>
        <p:spPr bwMode="auto">
          <a:xfrm>
            <a:off x="4657724" y="4657710"/>
            <a:ext cx="2178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Overhead Volume Variance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82"/>
          <p:cNvSpPr>
            <a:spLocks noChangeArrowheads="1"/>
          </p:cNvSpPr>
          <p:nvPr/>
        </p:nvSpPr>
        <p:spPr bwMode="auto">
          <a:xfrm>
            <a:off x="684212" y="3217848"/>
            <a:ext cx="809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3"/>
          <p:cNvSpPr>
            <a:spLocks noChangeArrowheads="1"/>
          </p:cNvSpPr>
          <p:nvPr/>
        </p:nvSpPr>
        <p:spPr bwMode="auto">
          <a:xfrm>
            <a:off x="6391274" y="3217848"/>
            <a:ext cx="14026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3,600 MHs </a:t>
            </a:r>
            <a:r>
              <a:rPr kumimoji="0" lang="en-US" altLang="en-US" sz="1300" b="0" i="0" u="none" strike="noStrike" cap="none" normalizeH="0" baseline="0" dirty="0">
                <a:ln>
                  <a:noFill/>
                </a:ln>
                <a:solidFill>
                  <a:srgbClr val="000000"/>
                </a:solidFill>
                <a:effectLst/>
                <a:latin typeface="Arial" panose="020B0604020202020204" pitchFamily="34" charset="0"/>
              </a:rPr>
              <a:t>x $4.50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4"/>
          <p:cNvSpPr>
            <a:spLocks noChangeArrowheads="1"/>
          </p:cNvSpPr>
          <p:nvPr/>
        </p:nvSpPr>
        <p:spPr bwMode="auto">
          <a:xfrm>
            <a:off x="1481137" y="382268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$15,800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5"/>
          <p:cNvSpPr>
            <a:spLocks noChangeArrowheads="1"/>
          </p:cNvSpPr>
          <p:nvPr/>
        </p:nvSpPr>
        <p:spPr bwMode="auto">
          <a:xfrm>
            <a:off x="4032249" y="382268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$15,000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86"/>
          <p:cNvSpPr>
            <a:spLocks noChangeArrowheads="1"/>
          </p:cNvSpPr>
          <p:nvPr/>
        </p:nvSpPr>
        <p:spPr bwMode="auto">
          <a:xfrm>
            <a:off x="6724649" y="382268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$16,200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87"/>
          <p:cNvSpPr>
            <a:spLocks noChangeArrowheads="1"/>
          </p:cNvSpPr>
          <p:nvPr/>
        </p:nvSpPr>
        <p:spPr bwMode="auto">
          <a:xfrm>
            <a:off x="966787" y="2765410"/>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Actual Overhead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8"/>
          <p:cNvSpPr>
            <a:spLocks noChangeArrowheads="1"/>
          </p:cNvSpPr>
          <p:nvPr/>
        </p:nvSpPr>
        <p:spPr bwMode="auto">
          <a:xfrm>
            <a:off x="6492874" y="2765410"/>
            <a:ext cx="1189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Standard Cost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684212" y="2981310"/>
            <a:ext cx="809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90"/>
          <p:cNvSpPr>
            <a:spLocks noChangeArrowheads="1"/>
          </p:cNvSpPr>
          <p:nvPr/>
        </p:nvSpPr>
        <p:spPr bwMode="auto">
          <a:xfrm>
            <a:off x="3487737" y="2981310"/>
            <a:ext cx="80963"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91"/>
          <p:cNvSpPr>
            <a:spLocks noChangeArrowheads="1"/>
          </p:cNvSpPr>
          <p:nvPr/>
        </p:nvSpPr>
        <p:spPr bwMode="auto">
          <a:xfrm>
            <a:off x="6724649" y="2981310"/>
            <a:ext cx="715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SQ x 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Rectangle 92"/>
          <p:cNvSpPr>
            <a:spLocks noChangeArrowheads="1"/>
          </p:cNvSpPr>
          <p:nvPr/>
        </p:nvSpPr>
        <p:spPr bwMode="auto">
          <a:xfrm>
            <a:off x="634999" y="2733660"/>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Rectangle 93"/>
          <p:cNvSpPr>
            <a:spLocks noChangeArrowheads="1"/>
          </p:cNvSpPr>
          <p:nvPr/>
        </p:nvSpPr>
        <p:spPr bwMode="auto">
          <a:xfrm>
            <a:off x="7924799" y="2754298"/>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Rectangle 94"/>
          <p:cNvSpPr>
            <a:spLocks noChangeArrowheads="1"/>
          </p:cNvSpPr>
          <p:nvPr/>
        </p:nvSpPr>
        <p:spPr bwMode="auto">
          <a:xfrm>
            <a:off x="654049" y="2733660"/>
            <a:ext cx="7291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Rectangle 95"/>
          <p:cNvSpPr>
            <a:spLocks noChangeArrowheads="1"/>
          </p:cNvSpPr>
          <p:nvPr/>
        </p:nvSpPr>
        <p:spPr bwMode="auto">
          <a:xfrm>
            <a:off x="654049" y="3176573"/>
            <a:ext cx="72913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96"/>
          <p:cNvSpPr>
            <a:spLocks/>
          </p:cNvSpPr>
          <p:nvPr/>
        </p:nvSpPr>
        <p:spPr bwMode="auto">
          <a:xfrm>
            <a:off x="1879599" y="4024297"/>
            <a:ext cx="2409825" cy="307975"/>
          </a:xfrm>
          <a:custGeom>
            <a:avLst/>
            <a:gdLst>
              <a:gd name="T0" fmla="*/ 3824 w 3824"/>
              <a:gd name="T1" fmla="*/ 0 h 480"/>
              <a:gd name="T2" fmla="*/ 3784 w 3824"/>
              <a:gd name="T3" fmla="*/ 240 h 480"/>
              <a:gd name="T4" fmla="*/ 1952 w 3824"/>
              <a:gd name="T5" fmla="*/ 240 h 480"/>
              <a:gd name="T6" fmla="*/ 1912 w 3824"/>
              <a:gd name="T7" fmla="*/ 480 h 480"/>
              <a:gd name="T8" fmla="*/ 1872 w 3824"/>
              <a:gd name="T9" fmla="*/ 240 h 480"/>
              <a:gd name="T10" fmla="*/ 40 w 3824"/>
              <a:gd name="T11" fmla="*/ 240 h 480"/>
              <a:gd name="T12" fmla="*/ 0 w 3824"/>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824" h="480">
                <a:moveTo>
                  <a:pt x="3824" y="0"/>
                </a:moveTo>
                <a:cubicBezTo>
                  <a:pt x="3824" y="133"/>
                  <a:pt x="3807" y="240"/>
                  <a:pt x="3784" y="240"/>
                </a:cubicBezTo>
                <a:lnTo>
                  <a:pt x="1952" y="240"/>
                </a:lnTo>
                <a:cubicBezTo>
                  <a:pt x="1930" y="240"/>
                  <a:pt x="1912" y="348"/>
                  <a:pt x="1912" y="480"/>
                </a:cubicBezTo>
                <a:cubicBezTo>
                  <a:pt x="1912" y="348"/>
                  <a:pt x="1895" y="240"/>
                  <a:pt x="1872" y="240"/>
                </a:cubicBezTo>
                <a:lnTo>
                  <a:pt x="40" y="240"/>
                </a:lnTo>
                <a:cubicBezTo>
                  <a:pt x="18" y="240"/>
                  <a:pt x="0" y="133"/>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97"/>
          <p:cNvSpPr>
            <a:spLocks/>
          </p:cNvSpPr>
          <p:nvPr/>
        </p:nvSpPr>
        <p:spPr bwMode="auto">
          <a:xfrm>
            <a:off x="4360862" y="4024297"/>
            <a:ext cx="2409825" cy="307975"/>
          </a:xfrm>
          <a:custGeom>
            <a:avLst/>
            <a:gdLst>
              <a:gd name="T0" fmla="*/ 3824 w 3824"/>
              <a:gd name="T1" fmla="*/ 0 h 480"/>
              <a:gd name="T2" fmla="*/ 3784 w 3824"/>
              <a:gd name="T3" fmla="*/ 240 h 480"/>
              <a:gd name="T4" fmla="*/ 1952 w 3824"/>
              <a:gd name="T5" fmla="*/ 240 h 480"/>
              <a:gd name="T6" fmla="*/ 1912 w 3824"/>
              <a:gd name="T7" fmla="*/ 480 h 480"/>
              <a:gd name="T8" fmla="*/ 1872 w 3824"/>
              <a:gd name="T9" fmla="*/ 240 h 480"/>
              <a:gd name="T10" fmla="*/ 40 w 3824"/>
              <a:gd name="T11" fmla="*/ 240 h 480"/>
              <a:gd name="T12" fmla="*/ 0 w 3824"/>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824" h="480">
                <a:moveTo>
                  <a:pt x="3824" y="0"/>
                </a:moveTo>
                <a:cubicBezTo>
                  <a:pt x="3824" y="133"/>
                  <a:pt x="3807" y="240"/>
                  <a:pt x="3784" y="240"/>
                </a:cubicBezTo>
                <a:lnTo>
                  <a:pt x="1952" y="240"/>
                </a:lnTo>
                <a:cubicBezTo>
                  <a:pt x="1930" y="240"/>
                  <a:pt x="1912" y="348"/>
                  <a:pt x="1912" y="480"/>
                </a:cubicBezTo>
                <a:cubicBezTo>
                  <a:pt x="1912" y="348"/>
                  <a:pt x="1895" y="240"/>
                  <a:pt x="1872" y="240"/>
                </a:cubicBezTo>
                <a:lnTo>
                  <a:pt x="40" y="240"/>
                </a:lnTo>
                <a:cubicBezTo>
                  <a:pt x="18" y="240"/>
                  <a:pt x="0" y="133"/>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98"/>
          <p:cNvSpPr>
            <a:spLocks/>
          </p:cNvSpPr>
          <p:nvPr/>
        </p:nvSpPr>
        <p:spPr bwMode="auto">
          <a:xfrm>
            <a:off x="3179762" y="4910122"/>
            <a:ext cx="2411413" cy="307975"/>
          </a:xfrm>
          <a:custGeom>
            <a:avLst/>
            <a:gdLst>
              <a:gd name="T0" fmla="*/ 3824 w 3824"/>
              <a:gd name="T1" fmla="*/ 0 h 480"/>
              <a:gd name="T2" fmla="*/ 3784 w 3824"/>
              <a:gd name="T3" fmla="*/ 240 h 480"/>
              <a:gd name="T4" fmla="*/ 1952 w 3824"/>
              <a:gd name="T5" fmla="*/ 240 h 480"/>
              <a:gd name="T6" fmla="*/ 1912 w 3824"/>
              <a:gd name="T7" fmla="*/ 480 h 480"/>
              <a:gd name="T8" fmla="*/ 1872 w 3824"/>
              <a:gd name="T9" fmla="*/ 240 h 480"/>
              <a:gd name="T10" fmla="*/ 40 w 3824"/>
              <a:gd name="T11" fmla="*/ 240 h 480"/>
              <a:gd name="T12" fmla="*/ 0 w 3824"/>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3824" h="480">
                <a:moveTo>
                  <a:pt x="3824" y="0"/>
                </a:moveTo>
                <a:cubicBezTo>
                  <a:pt x="3824" y="133"/>
                  <a:pt x="3807" y="240"/>
                  <a:pt x="3784" y="240"/>
                </a:cubicBezTo>
                <a:lnTo>
                  <a:pt x="1952" y="240"/>
                </a:lnTo>
                <a:cubicBezTo>
                  <a:pt x="1930" y="240"/>
                  <a:pt x="1912" y="348"/>
                  <a:pt x="1912" y="480"/>
                </a:cubicBezTo>
                <a:cubicBezTo>
                  <a:pt x="1912" y="348"/>
                  <a:pt x="1895" y="240"/>
                  <a:pt x="1872" y="240"/>
                </a:cubicBezTo>
                <a:lnTo>
                  <a:pt x="40" y="240"/>
                </a:lnTo>
                <a:cubicBezTo>
                  <a:pt x="18" y="240"/>
                  <a:pt x="0" y="133"/>
                  <a:pt x="0" y="0"/>
                </a:cubicBezTo>
              </a:path>
            </a:pathLst>
          </a:custGeom>
          <a:noFill/>
          <a:ln w="20638" cap="flat">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256986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A1:</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dirty="0" smtClean="0">
                <a:solidFill>
                  <a:prstClr val="black"/>
                </a:solidFill>
              </a:rPr>
              <a:t>Analyze </a:t>
            </a:r>
            <a:r>
              <a:rPr lang="en-US" dirty="0">
                <a:solidFill>
                  <a:prstClr val="black"/>
                </a:solidFill>
              </a:rPr>
              <a:t>changes in sales from expected </a:t>
            </a:r>
            <a:r>
              <a:rPr lang="en-US" dirty="0" smtClean="0">
                <a:solidFill>
                  <a:prstClr val="black"/>
                </a:solidFill>
              </a:rPr>
              <a:t>amounts.</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415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03" y="4800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45</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82600" y="1288220"/>
            <a:ext cx="8204200" cy="122638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tx2"/>
                </a:solidFill>
              </a:rPr>
              <a:t>A similar analysis can be applied to </a:t>
            </a:r>
            <a:r>
              <a:rPr lang="en-US" altLang="en-US" sz="2400" b="1" dirty="0" smtClean="0">
                <a:solidFill>
                  <a:schemeClr val="tx2"/>
                </a:solidFill>
              </a:rPr>
              <a:t>sales variances</a:t>
            </a:r>
            <a:r>
              <a:rPr lang="en-US" altLang="en-US" sz="2400" b="1" dirty="0">
                <a:solidFill>
                  <a:schemeClr val="tx2"/>
                </a:solidFill>
              </a:rPr>
              <a:t>.  </a:t>
            </a:r>
            <a:r>
              <a:rPr lang="en-US" altLang="en-US" sz="2400" b="1" dirty="0" smtClean="0">
                <a:solidFill>
                  <a:schemeClr val="tx2"/>
                </a:solidFill>
              </a:rPr>
              <a:t/>
            </a:r>
            <a:br>
              <a:rPr lang="en-US" altLang="en-US" sz="2400" b="1" dirty="0" smtClean="0">
                <a:solidFill>
                  <a:schemeClr val="tx2"/>
                </a:solidFill>
              </a:rPr>
            </a:br>
            <a:r>
              <a:rPr lang="en-US" altLang="en-US" sz="2400" b="1" dirty="0" smtClean="0">
                <a:solidFill>
                  <a:schemeClr val="tx2"/>
                </a:solidFill>
              </a:rPr>
              <a:t>We </a:t>
            </a:r>
            <a:r>
              <a:rPr lang="en-US" altLang="en-US" sz="2400" b="1" dirty="0">
                <a:solidFill>
                  <a:schemeClr val="tx2"/>
                </a:solidFill>
              </a:rPr>
              <a:t>will </a:t>
            </a:r>
            <a:r>
              <a:rPr lang="en-US" altLang="en-US" sz="2400" b="1" dirty="0" smtClean="0">
                <a:solidFill>
                  <a:schemeClr val="tx2"/>
                </a:solidFill>
              </a:rPr>
              <a:t>use </a:t>
            </a:r>
            <a:r>
              <a:rPr lang="en-US" altLang="en-US" sz="2400" b="1" dirty="0">
                <a:solidFill>
                  <a:schemeClr val="tx2"/>
                </a:solidFill>
              </a:rPr>
              <a:t>two additional </a:t>
            </a:r>
            <a:r>
              <a:rPr lang="en-US" altLang="en-US" sz="2400" b="1" dirty="0" smtClean="0">
                <a:solidFill>
                  <a:schemeClr val="tx2"/>
                </a:solidFill>
              </a:rPr>
              <a:t>G-Max products</a:t>
            </a:r>
            <a:r>
              <a:rPr lang="en-US" altLang="en-US" sz="2400" b="1" dirty="0">
                <a:solidFill>
                  <a:schemeClr val="tx2"/>
                </a:solidFill>
              </a:rPr>
              <a:t>,</a:t>
            </a:r>
            <a:r>
              <a:rPr lang="en-US" altLang="en-US" sz="2400" b="1" dirty="0" smtClean="0">
                <a:solidFill>
                  <a:schemeClr val="tx2"/>
                </a:solidFill>
              </a:rPr>
              <a:t/>
            </a:r>
            <a:br>
              <a:rPr lang="en-US" altLang="en-US" sz="2400" b="1" dirty="0" smtClean="0">
                <a:solidFill>
                  <a:schemeClr val="tx2"/>
                </a:solidFill>
              </a:rPr>
            </a:br>
            <a:r>
              <a:rPr lang="en-US" altLang="en-US" sz="2400" b="1" dirty="0" smtClean="0">
                <a:solidFill>
                  <a:schemeClr val="tx2"/>
                </a:solidFill>
              </a:rPr>
              <a:t> Excel golf </a:t>
            </a:r>
            <a:r>
              <a:rPr lang="en-US" altLang="en-US" sz="2400" b="1" dirty="0">
                <a:solidFill>
                  <a:schemeClr val="tx2"/>
                </a:solidFill>
              </a:rPr>
              <a:t>balls and </a:t>
            </a:r>
            <a:r>
              <a:rPr lang="en-US" altLang="en-US" sz="2400" b="1" dirty="0" smtClean="0">
                <a:solidFill>
                  <a:schemeClr val="tx2"/>
                </a:solidFill>
              </a:rPr>
              <a:t>Big Bert drivers</a:t>
            </a:r>
            <a:r>
              <a:rPr lang="en-US" altLang="en-US" sz="2400" b="1" dirty="0">
                <a:solidFill>
                  <a:schemeClr val="tx2"/>
                </a:solidFill>
              </a:rPr>
              <a:t>, to illustrate.</a:t>
            </a:r>
          </a:p>
        </p:txBody>
      </p:sp>
      <p:sp>
        <p:nvSpPr>
          <p:cNvPr id="38916" name="Rectangle 5"/>
          <p:cNvSpPr>
            <a:spLocks noGrp="1" noChangeArrowheads="1"/>
          </p:cNvSpPr>
          <p:nvPr>
            <p:ph type="title"/>
          </p:nvPr>
        </p:nvSpPr>
        <p:spPr>
          <a:xfrm>
            <a:off x="293688" y="274638"/>
            <a:ext cx="8534400" cy="1143000"/>
          </a:xfrm>
        </p:spPr>
        <p:txBody>
          <a:bodyPr/>
          <a:lstStyle/>
          <a:p>
            <a:r>
              <a:rPr lang="en-US" altLang="en-US" b="1" dirty="0" smtClean="0"/>
              <a:t>Sales Variances</a:t>
            </a:r>
          </a:p>
        </p:txBody>
      </p:sp>
      <p:sp>
        <p:nvSpPr>
          <p:cNvPr id="7" name="Slide Number Placeholder 6"/>
          <p:cNvSpPr>
            <a:spLocks noGrp="1"/>
          </p:cNvSpPr>
          <p:nvPr>
            <p:ph type="sldNum" sz="quarter" idx="12"/>
          </p:nvPr>
        </p:nvSpPr>
        <p:spPr/>
        <p:txBody>
          <a:bodyPr/>
          <a:lstStyle/>
          <a:p>
            <a:pPr>
              <a:defRPr/>
            </a:pPr>
            <a:fld id="{7A35BE7D-BC0E-4A27-80F5-45B3F1AFEC7B}" type="slidenum">
              <a:rPr lang="en-US" smtClean="0"/>
              <a:pPr>
                <a:defRPr/>
              </a:pPr>
              <a:t>46</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79" y="3528182"/>
            <a:ext cx="8968842" cy="2294731"/>
          </a:xfrm>
          <a:prstGeom prst="rect">
            <a:avLst/>
          </a:prstGeom>
        </p:spPr>
      </p:pic>
      <p:sp>
        <p:nvSpPr>
          <p:cNvPr id="9" name="Rectangle 2"/>
          <p:cNvSpPr>
            <a:spLocks noChangeArrowheads="1"/>
          </p:cNvSpPr>
          <p:nvPr/>
        </p:nvSpPr>
        <p:spPr bwMode="auto">
          <a:xfrm>
            <a:off x="533986" y="2922215"/>
            <a:ext cx="8204200" cy="51336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smtClean="0">
                <a:solidFill>
                  <a:schemeClr val="tx2"/>
                </a:solidFill>
              </a:rPr>
              <a:t>Consider the following sales data from G-Max:</a:t>
            </a:r>
            <a:endParaRPr lang="en-US" altLang="en-US" sz="2400" b="1" dirty="0">
              <a:solidFill>
                <a:schemeClr val="tx2"/>
              </a:solidFill>
            </a:endParaRPr>
          </a:p>
        </p:txBody>
      </p:sp>
      <p:sp>
        <p:nvSpPr>
          <p:cNvPr id="10" name="Rounded Rectangle 9"/>
          <p:cNvSpPr/>
          <p:nvPr/>
        </p:nvSpPr>
        <p:spPr>
          <a:xfrm>
            <a:off x="0" y="6629400"/>
            <a:ext cx="4724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A1</a:t>
            </a:r>
            <a:r>
              <a:rPr lang="en-US" altLang="en-US" sz="1100" b="1" kern="0" noProof="0" dirty="0" smtClean="0">
                <a:solidFill>
                  <a:prstClr val="black"/>
                </a:solidFill>
                <a:latin typeface="Arial Narrow" pitchFamily="34" charset="0"/>
                <a:cs typeface="+mn-cs"/>
              </a:rPr>
              <a:t>: </a:t>
            </a:r>
            <a:r>
              <a:rPr lang="en-US" sz="1100" dirty="0">
                <a:solidFill>
                  <a:prstClr val="black"/>
                </a:solidFill>
              </a:rPr>
              <a:t>Analyze changes in sales from expected </a:t>
            </a:r>
            <a:r>
              <a:rPr lang="en-US" sz="1100" dirty="0" smtClean="0">
                <a:solidFill>
                  <a:prstClr val="black"/>
                </a:solidFill>
              </a:rPr>
              <a:t>amounts,</a:t>
            </a:r>
            <a:endParaRPr lang="en-US" sz="1100" dirty="0">
              <a:solidFill>
                <a:prstClr val="black"/>
              </a:solidFill>
              <a:latin typeface="Calibri"/>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pPr>
              <a:defRPr/>
            </a:pPr>
            <a:fld id="{7A35BE7D-BC0E-4A27-80F5-45B3F1AFEC7B}" type="slidenum">
              <a:rPr lang="en-US" smtClean="0"/>
              <a:pPr>
                <a:defRPr/>
              </a:pPr>
              <a:t>47</a:t>
            </a:fld>
            <a:endParaRPr lang="en-US" dirty="0"/>
          </a:p>
        </p:txBody>
      </p:sp>
      <p:sp>
        <p:nvSpPr>
          <p:cNvPr id="32" name="Title 31"/>
          <p:cNvSpPr>
            <a:spLocks noGrp="1"/>
          </p:cNvSpPr>
          <p:nvPr>
            <p:ph type="title"/>
          </p:nvPr>
        </p:nvSpPr>
        <p:spPr>
          <a:xfrm>
            <a:off x="419100" y="599592"/>
            <a:ext cx="8229600" cy="1143000"/>
          </a:xfrm>
        </p:spPr>
        <p:txBody>
          <a:bodyPr/>
          <a:lstStyle/>
          <a:p>
            <a:r>
              <a:rPr lang="en-US" sz="4300" b="1" dirty="0" smtClean="0"/>
              <a:t>Computing Sales Variances </a:t>
            </a:r>
            <a:br>
              <a:rPr lang="en-US" sz="4300" b="1" dirty="0" smtClean="0"/>
            </a:br>
            <a:r>
              <a:rPr lang="en-US" sz="4300" b="1" dirty="0" smtClean="0"/>
              <a:t>for G-Max</a:t>
            </a:r>
            <a:endParaRPr lang="en-US" sz="43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34667"/>
            <a:ext cx="8610600" cy="4337533"/>
          </a:xfrm>
          <a:prstGeom prst="rect">
            <a:avLst/>
          </a:prstGeom>
        </p:spPr>
      </p:pic>
      <p:sp>
        <p:nvSpPr>
          <p:cNvPr id="6" name="Rounded Rectangle 5"/>
          <p:cNvSpPr/>
          <p:nvPr/>
        </p:nvSpPr>
        <p:spPr>
          <a:xfrm>
            <a:off x="0" y="6629400"/>
            <a:ext cx="4724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A1</a:t>
            </a:r>
            <a:r>
              <a:rPr lang="en-US" altLang="en-US" sz="1100" b="1" kern="0" noProof="0" dirty="0" smtClean="0">
                <a:solidFill>
                  <a:prstClr val="black"/>
                </a:solidFill>
                <a:latin typeface="Arial Narrow" pitchFamily="34" charset="0"/>
                <a:cs typeface="+mn-cs"/>
              </a:rPr>
              <a:t>: </a:t>
            </a:r>
            <a:r>
              <a:rPr lang="en-US" sz="1100" dirty="0">
                <a:solidFill>
                  <a:prstClr val="black"/>
                </a:solidFill>
              </a:rPr>
              <a:t>Analyze changes in sales from expected </a:t>
            </a:r>
            <a:r>
              <a:rPr lang="en-US" sz="1100" dirty="0" smtClean="0">
                <a:solidFill>
                  <a:prstClr val="black"/>
                </a:solidFill>
              </a:rPr>
              <a:t>amounts,</a:t>
            </a:r>
            <a:endParaRPr lang="en-US" sz="1100" dirty="0">
              <a:solidFill>
                <a:prstClr val="black"/>
              </a:solidFill>
              <a:latin typeface="Calibri"/>
            </a:endParaRPr>
          </a:p>
        </p:txBody>
      </p:sp>
      <p:sp>
        <p:nvSpPr>
          <p:cNvPr id="7" name="TextBox 6"/>
          <p:cNvSpPr txBox="1"/>
          <p:nvPr/>
        </p:nvSpPr>
        <p:spPr>
          <a:xfrm>
            <a:off x="7772400" y="73113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23.18</a:t>
            </a:r>
            <a:endParaRPr lang="en-US" kern="0" dirty="0">
              <a:latin typeface="Berlin Sans FB" panose="020E0602020502020306" pitchFamily="34" charset="0"/>
            </a:endParaRPr>
          </a:p>
        </p:txBody>
      </p:sp>
    </p:spTree>
    <p:extLst>
      <p:ext uri="{BB962C8B-B14F-4D97-AF65-F5344CB8AC3E}">
        <p14:creationId xmlns:p14="http://schemas.microsoft.com/office/powerpoint/2010/main" val="3712245879"/>
      </p:ext>
    </p:extLst>
  </p:cSld>
  <p:clrMapOvr>
    <a:masterClrMapping/>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P4 (Appendix): </a:t>
            </a:r>
            <a:br>
              <a:rPr lang="en-US" altLang="en-US" sz="4400" dirty="0" smtClean="0">
                <a:ea typeface="ＭＳ Ｐゴシック" pitchFamily="34" charset="-128"/>
              </a:rPr>
            </a:br>
            <a:r>
              <a:rPr lang="en-US" altLang="en-US" sz="4400" dirty="0" smtClean="0">
                <a:ea typeface="ＭＳ Ｐゴシック" pitchFamily="34" charset="-128"/>
              </a:rPr>
              <a:t>Expanded overhead </a:t>
            </a:r>
            <a:r>
              <a:rPr lang="en-US" altLang="en-US" dirty="0">
                <a:ea typeface="ＭＳ Ｐゴシック" pitchFamily="34" charset="-128"/>
              </a:rPr>
              <a:t>v</a:t>
            </a:r>
            <a:r>
              <a:rPr lang="en-US" altLang="en-US" sz="4400" dirty="0" smtClean="0">
                <a:ea typeface="ＭＳ Ｐゴシック" pitchFamily="34" charset="-128"/>
              </a:rPr>
              <a:t>ariances and standard </a:t>
            </a:r>
            <a:r>
              <a:rPr lang="en-US" altLang="en-US" dirty="0">
                <a:ea typeface="ＭＳ Ｐゴシック" pitchFamily="34" charset="-128"/>
              </a:rPr>
              <a:t>c</a:t>
            </a:r>
            <a:r>
              <a:rPr lang="en-US" altLang="en-US" sz="4400" dirty="0" smtClean="0">
                <a:ea typeface="ＭＳ Ｐゴシック" pitchFamily="34" charset="-128"/>
              </a:rPr>
              <a:t>ost accounting </a:t>
            </a:r>
            <a:r>
              <a:rPr lang="en-US" altLang="en-US" dirty="0">
                <a:ea typeface="ＭＳ Ｐゴシック" pitchFamily="34" charset="-128"/>
              </a:rPr>
              <a:t>s</a:t>
            </a:r>
            <a:r>
              <a:rPr lang="en-US" altLang="en-US" sz="4400" dirty="0" smtClean="0">
                <a:ea typeface="ＭＳ Ｐゴシック" pitchFamily="34" charset="-128"/>
              </a:rPr>
              <a:t>ystem.</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006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48</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 y="457200"/>
            <a:ext cx="9144001" cy="1143000"/>
          </a:xfrm>
        </p:spPr>
        <p:txBody>
          <a:bodyPr/>
          <a:lstStyle/>
          <a:p>
            <a:r>
              <a:rPr lang="en-US" altLang="en-US" sz="3000" b="1" dirty="0" smtClean="0"/>
              <a:t>Appendix 23A: Expanded Overhead</a:t>
            </a:r>
            <a:br>
              <a:rPr lang="en-US" altLang="en-US" sz="3000" b="1" dirty="0" smtClean="0"/>
            </a:br>
            <a:r>
              <a:rPr lang="en-US" altLang="en-US" sz="3000" b="1" dirty="0" smtClean="0"/>
              <a:t>Variances and Standard Cost Accounting system</a:t>
            </a:r>
          </a:p>
        </p:txBody>
      </p:sp>
      <p:pic>
        <p:nvPicPr>
          <p:cNvPr id="409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1" y="1628869"/>
            <a:ext cx="5029199" cy="510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7A35BE7D-BC0E-4A27-80F5-45B3F1AFEC7B}" type="slidenum">
              <a:rPr lang="en-US" smtClean="0"/>
              <a:pPr>
                <a:defRPr/>
              </a:pPr>
              <a:t>49</a:t>
            </a:fld>
            <a:endParaRPr lang="en-US" dirty="0"/>
          </a:p>
        </p:txBody>
      </p:sp>
      <p:sp>
        <p:nvSpPr>
          <p:cNvPr id="7" name="Rounded Rectangle 6"/>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
        <p:nvSpPr>
          <p:cNvPr id="8" name="TextBox 7"/>
          <p:cNvSpPr txBox="1"/>
          <p:nvPr/>
        </p:nvSpPr>
        <p:spPr>
          <a:xfrm>
            <a:off x="7772401" y="158115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23A.1</a:t>
            </a:r>
            <a:endParaRPr lang="en-US" kern="0" dirty="0">
              <a:latin typeface="Berlin Sans FB" panose="020E0602020502020306" pitchFamily="34" charset="0"/>
            </a:endParaRPr>
          </a:p>
        </p:txBody>
      </p:sp>
    </p:spTree>
  </p:cSld>
  <p:clrMapOvr>
    <a:masterClrMapping/>
  </p:clrMapOvr>
  <p:transition spd="med">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9"/>
          <p:cNvGrpSpPr>
            <a:grpSpLocks/>
          </p:cNvGrpSpPr>
          <p:nvPr/>
        </p:nvGrpSpPr>
        <p:grpSpPr bwMode="auto">
          <a:xfrm>
            <a:off x="152400" y="2349500"/>
            <a:ext cx="3797300" cy="3200400"/>
            <a:chOff x="96" y="1480"/>
            <a:chExt cx="2392" cy="2016"/>
          </a:xfrm>
        </p:grpSpPr>
        <p:sp>
          <p:nvSpPr>
            <p:cNvPr id="7176" name="Freeform 3"/>
            <p:cNvSpPr>
              <a:spLocks/>
            </p:cNvSpPr>
            <p:nvPr/>
          </p:nvSpPr>
          <p:spPr bwMode="auto">
            <a:xfrm>
              <a:off x="227" y="3061"/>
              <a:ext cx="299" cy="163"/>
            </a:xfrm>
            <a:custGeom>
              <a:avLst/>
              <a:gdLst>
                <a:gd name="T0" fmla="*/ 191 w 299"/>
                <a:gd name="T1" fmla="*/ 0 h 163"/>
                <a:gd name="T2" fmla="*/ 38 w 299"/>
                <a:gd name="T3" fmla="*/ 14 h 163"/>
                <a:gd name="T4" fmla="*/ 23 w 299"/>
                <a:gd name="T5" fmla="*/ 25 h 163"/>
                <a:gd name="T6" fmla="*/ 14 w 299"/>
                <a:gd name="T7" fmla="*/ 37 h 163"/>
                <a:gd name="T8" fmla="*/ 5 w 299"/>
                <a:gd name="T9" fmla="*/ 50 h 163"/>
                <a:gd name="T10" fmla="*/ 0 w 299"/>
                <a:gd name="T11" fmla="*/ 73 h 163"/>
                <a:gd name="T12" fmla="*/ 1 w 299"/>
                <a:gd name="T13" fmla="*/ 98 h 163"/>
                <a:gd name="T14" fmla="*/ 5 w 299"/>
                <a:gd name="T15" fmla="*/ 112 h 163"/>
                <a:gd name="T16" fmla="*/ 14 w 299"/>
                <a:gd name="T17" fmla="*/ 127 h 163"/>
                <a:gd name="T18" fmla="*/ 30 w 299"/>
                <a:gd name="T19" fmla="*/ 140 h 163"/>
                <a:gd name="T20" fmla="*/ 49 w 299"/>
                <a:gd name="T21" fmla="*/ 151 h 163"/>
                <a:gd name="T22" fmla="*/ 68 w 299"/>
                <a:gd name="T23" fmla="*/ 157 h 163"/>
                <a:gd name="T24" fmla="*/ 84 w 299"/>
                <a:gd name="T25" fmla="*/ 160 h 163"/>
                <a:gd name="T26" fmla="*/ 106 w 299"/>
                <a:gd name="T27" fmla="*/ 162 h 163"/>
                <a:gd name="T28" fmla="*/ 105 w 299"/>
                <a:gd name="T29" fmla="*/ 160 h 163"/>
                <a:gd name="T30" fmla="*/ 223 w 299"/>
                <a:gd name="T31" fmla="*/ 149 h 163"/>
                <a:gd name="T32" fmla="*/ 298 w 299"/>
                <a:gd name="T33" fmla="*/ 0 h 163"/>
                <a:gd name="T34" fmla="*/ 191 w 299"/>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9"/>
                <a:gd name="T55" fmla="*/ 0 h 163"/>
                <a:gd name="T56" fmla="*/ 299 w 299"/>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9" h="163">
                  <a:moveTo>
                    <a:pt x="191" y="0"/>
                  </a:moveTo>
                  <a:lnTo>
                    <a:pt x="38" y="14"/>
                  </a:lnTo>
                  <a:lnTo>
                    <a:pt x="23" y="25"/>
                  </a:lnTo>
                  <a:lnTo>
                    <a:pt x="14" y="37"/>
                  </a:lnTo>
                  <a:lnTo>
                    <a:pt x="5" y="50"/>
                  </a:lnTo>
                  <a:lnTo>
                    <a:pt x="0" y="73"/>
                  </a:lnTo>
                  <a:lnTo>
                    <a:pt x="1" y="98"/>
                  </a:lnTo>
                  <a:lnTo>
                    <a:pt x="5" y="112"/>
                  </a:lnTo>
                  <a:lnTo>
                    <a:pt x="14" y="127"/>
                  </a:lnTo>
                  <a:lnTo>
                    <a:pt x="30" y="140"/>
                  </a:lnTo>
                  <a:lnTo>
                    <a:pt x="49" y="151"/>
                  </a:lnTo>
                  <a:lnTo>
                    <a:pt x="68" y="157"/>
                  </a:lnTo>
                  <a:lnTo>
                    <a:pt x="84" y="160"/>
                  </a:lnTo>
                  <a:lnTo>
                    <a:pt x="106" y="162"/>
                  </a:lnTo>
                  <a:lnTo>
                    <a:pt x="105" y="160"/>
                  </a:lnTo>
                  <a:lnTo>
                    <a:pt x="223" y="149"/>
                  </a:lnTo>
                  <a:lnTo>
                    <a:pt x="298" y="0"/>
                  </a:lnTo>
                  <a:lnTo>
                    <a:pt x="191" y="0"/>
                  </a:lnTo>
                </a:path>
              </a:pathLst>
            </a:custGeom>
            <a:solidFill>
              <a:srgbClr val="808080"/>
            </a:solidFill>
            <a:ln w="25400" cap="rnd">
              <a:solidFill>
                <a:srgbClr val="000000"/>
              </a:solidFill>
              <a:round/>
              <a:headEnd/>
              <a:tailEnd/>
            </a:ln>
          </p:spPr>
          <p:txBody>
            <a:bodyPr/>
            <a:lstStyle/>
            <a:p>
              <a:endParaRPr lang="en-GB" dirty="0"/>
            </a:p>
          </p:txBody>
        </p:sp>
        <p:sp>
          <p:nvSpPr>
            <p:cNvPr id="7177" name="Freeform 4"/>
            <p:cNvSpPr>
              <a:spLocks/>
            </p:cNvSpPr>
            <p:nvPr/>
          </p:nvSpPr>
          <p:spPr bwMode="auto">
            <a:xfrm>
              <a:off x="96" y="1568"/>
              <a:ext cx="1672" cy="1654"/>
            </a:xfrm>
            <a:custGeom>
              <a:avLst/>
              <a:gdLst>
                <a:gd name="T0" fmla="*/ 94 w 1672"/>
                <a:gd name="T1" fmla="*/ 6 h 1654"/>
                <a:gd name="T2" fmla="*/ 60 w 1672"/>
                <a:gd name="T3" fmla="*/ 28 h 1654"/>
                <a:gd name="T4" fmla="*/ 18 w 1672"/>
                <a:gd name="T5" fmla="*/ 74 h 1654"/>
                <a:gd name="T6" fmla="*/ 3 w 1672"/>
                <a:gd name="T7" fmla="*/ 121 h 1654"/>
                <a:gd name="T8" fmla="*/ 0 w 1672"/>
                <a:gd name="T9" fmla="*/ 179 h 1654"/>
                <a:gd name="T10" fmla="*/ 7 w 1672"/>
                <a:gd name="T11" fmla="*/ 227 h 1654"/>
                <a:gd name="T12" fmla="*/ 30 w 1672"/>
                <a:gd name="T13" fmla="*/ 304 h 1654"/>
                <a:gd name="T14" fmla="*/ 89 w 1672"/>
                <a:gd name="T15" fmla="*/ 435 h 1654"/>
                <a:gd name="T16" fmla="*/ 160 w 1672"/>
                <a:gd name="T17" fmla="*/ 582 h 1654"/>
                <a:gd name="T18" fmla="*/ 225 w 1672"/>
                <a:gd name="T19" fmla="*/ 733 h 1654"/>
                <a:gd name="T20" fmla="*/ 277 w 1672"/>
                <a:gd name="T21" fmla="*/ 930 h 1654"/>
                <a:gd name="T22" fmla="*/ 306 w 1672"/>
                <a:gd name="T23" fmla="*/ 1168 h 1654"/>
                <a:gd name="T24" fmla="*/ 322 w 1672"/>
                <a:gd name="T25" fmla="*/ 1338 h 1654"/>
                <a:gd name="T26" fmla="*/ 322 w 1672"/>
                <a:gd name="T27" fmla="*/ 1466 h 1654"/>
                <a:gd name="T28" fmla="*/ 302 w 1672"/>
                <a:gd name="T29" fmla="*/ 1562 h 1654"/>
                <a:gd name="T30" fmla="*/ 277 w 1672"/>
                <a:gd name="T31" fmla="*/ 1617 h 1654"/>
                <a:gd name="T32" fmla="*/ 252 w 1672"/>
                <a:gd name="T33" fmla="*/ 1643 h 1654"/>
                <a:gd name="T34" fmla="*/ 390 w 1672"/>
                <a:gd name="T35" fmla="*/ 1639 h 1654"/>
                <a:gd name="T36" fmla="*/ 915 w 1672"/>
                <a:gd name="T37" fmla="*/ 1575 h 1654"/>
                <a:gd name="T38" fmla="*/ 1392 w 1672"/>
                <a:gd name="T39" fmla="*/ 1539 h 1654"/>
                <a:gd name="T40" fmla="*/ 1590 w 1672"/>
                <a:gd name="T41" fmla="*/ 1543 h 1654"/>
                <a:gd name="T42" fmla="*/ 1630 w 1672"/>
                <a:gd name="T43" fmla="*/ 1516 h 1654"/>
                <a:gd name="T44" fmla="*/ 1658 w 1672"/>
                <a:gd name="T45" fmla="*/ 1454 h 1654"/>
                <a:gd name="T46" fmla="*/ 1671 w 1672"/>
                <a:gd name="T47" fmla="*/ 1365 h 1654"/>
                <a:gd name="T48" fmla="*/ 1669 w 1672"/>
                <a:gd name="T49" fmla="*/ 1252 h 1654"/>
                <a:gd name="T50" fmla="*/ 1651 w 1672"/>
                <a:gd name="T51" fmla="*/ 1085 h 1654"/>
                <a:gd name="T52" fmla="*/ 1595 w 1672"/>
                <a:gd name="T53" fmla="*/ 871 h 1654"/>
                <a:gd name="T54" fmla="*/ 1529 w 1672"/>
                <a:gd name="T55" fmla="*/ 678 h 1654"/>
                <a:gd name="T56" fmla="*/ 1453 w 1672"/>
                <a:gd name="T57" fmla="*/ 500 h 1654"/>
                <a:gd name="T58" fmla="*/ 1367 w 1672"/>
                <a:gd name="T59" fmla="*/ 303 h 1654"/>
                <a:gd name="T60" fmla="*/ 1338 w 1672"/>
                <a:gd name="T61" fmla="*/ 216 h 1654"/>
                <a:gd name="T62" fmla="*/ 1335 w 1672"/>
                <a:gd name="T63" fmla="*/ 149 h 1654"/>
                <a:gd name="T64" fmla="*/ 1367 w 1672"/>
                <a:gd name="T65" fmla="*/ 15 h 1654"/>
                <a:gd name="T66" fmla="*/ 106 w 1672"/>
                <a:gd name="T67" fmla="*/ 3 h 16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2"/>
                <a:gd name="T103" fmla="*/ 0 h 1654"/>
                <a:gd name="T104" fmla="*/ 1672 w 1672"/>
                <a:gd name="T105" fmla="*/ 1654 h 16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2" h="1654">
                  <a:moveTo>
                    <a:pt x="106" y="3"/>
                  </a:moveTo>
                  <a:lnTo>
                    <a:pt x="94" y="6"/>
                  </a:lnTo>
                  <a:lnTo>
                    <a:pt x="79" y="13"/>
                  </a:lnTo>
                  <a:lnTo>
                    <a:pt x="60" y="28"/>
                  </a:lnTo>
                  <a:lnTo>
                    <a:pt x="35" y="51"/>
                  </a:lnTo>
                  <a:lnTo>
                    <a:pt x="18" y="74"/>
                  </a:lnTo>
                  <a:lnTo>
                    <a:pt x="7" y="99"/>
                  </a:lnTo>
                  <a:lnTo>
                    <a:pt x="3" y="121"/>
                  </a:lnTo>
                  <a:lnTo>
                    <a:pt x="0" y="150"/>
                  </a:lnTo>
                  <a:lnTo>
                    <a:pt x="0" y="179"/>
                  </a:lnTo>
                  <a:lnTo>
                    <a:pt x="4" y="202"/>
                  </a:lnTo>
                  <a:lnTo>
                    <a:pt x="7" y="227"/>
                  </a:lnTo>
                  <a:lnTo>
                    <a:pt x="13" y="248"/>
                  </a:lnTo>
                  <a:lnTo>
                    <a:pt x="30" y="304"/>
                  </a:lnTo>
                  <a:lnTo>
                    <a:pt x="53" y="367"/>
                  </a:lnTo>
                  <a:lnTo>
                    <a:pt x="89" y="435"/>
                  </a:lnTo>
                  <a:lnTo>
                    <a:pt x="125" y="514"/>
                  </a:lnTo>
                  <a:lnTo>
                    <a:pt x="160" y="582"/>
                  </a:lnTo>
                  <a:lnTo>
                    <a:pt x="190" y="651"/>
                  </a:lnTo>
                  <a:lnTo>
                    <a:pt x="225" y="733"/>
                  </a:lnTo>
                  <a:lnTo>
                    <a:pt x="256" y="839"/>
                  </a:lnTo>
                  <a:lnTo>
                    <a:pt x="277" y="930"/>
                  </a:lnTo>
                  <a:lnTo>
                    <a:pt x="297" y="1044"/>
                  </a:lnTo>
                  <a:lnTo>
                    <a:pt x="306" y="1168"/>
                  </a:lnTo>
                  <a:lnTo>
                    <a:pt x="322" y="1277"/>
                  </a:lnTo>
                  <a:lnTo>
                    <a:pt x="322" y="1338"/>
                  </a:lnTo>
                  <a:lnTo>
                    <a:pt x="322" y="1415"/>
                  </a:lnTo>
                  <a:lnTo>
                    <a:pt x="322" y="1466"/>
                  </a:lnTo>
                  <a:lnTo>
                    <a:pt x="318" y="1513"/>
                  </a:lnTo>
                  <a:lnTo>
                    <a:pt x="302" y="1562"/>
                  </a:lnTo>
                  <a:lnTo>
                    <a:pt x="290" y="1591"/>
                  </a:lnTo>
                  <a:lnTo>
                    <a:pt x="277" y="1617"/>
                  </a:lnTo>
                  <a:lnTo>
                    <a:pt x="262" y="1633"/>
                  </a:lnTo>
                  <a:lnTo>
                    <a:pt x="252" y="1643"/>
                  </a:lnTo>
                  <a:lnTo>
                    <a:pt x="241" y="1653"/>
                  </a:lnTo>
                  <a:lnTo>
                    <a:pt x="390" y="1639"/>
                  </a:lnTo>
                  <a:lnTo>
                    <a:pt x="677" y="1603"/>
                  </a:lnTo>
                  <a:lnTo>
                    <a:pt x="915" y="1575"/>
                  </a:lnTo>
                  <a:lnTo>
                    <a:pt x="1189" y="1548"/>
                  </a:lnTo>
                  <a:lnTo>
                    <a:pt x="1392" y="1539"/>
                  </a:lnTo>
                  <a:lnTo>
                    <a:pt x="1549" y="1543"/>
                  </a:lnTo>
                  <a:lnTo>
                    <a:pt x="1590" y="1543"/>
                  </a:lnTo>
                  <a:lnTo>
                    <a:pt x="1615" y="1539"/>
                  </a:lnTo>
                  <a:lnTo>
                    <a:pt x="1630" y="1516"/>
                  </a:lnTo>
                  <a:lnTo>
                    <a:pt x="1645" y="1491"/>
                  </a:lnTo>
                  <a:lnTo>
                    <a:pt x="1658" y="1454"/>
                  </a:lnTo>
                  <a:lnTo>
                    <a:pt x="1666" y="1409"/>
                  </a:lnTo>
                  <a:lnTo>
                    <a:pt x="1671" y="1365"/>
                  </a:lnTo>
                  <a:lnTo>
                    <a:pt x="1671" y="1302"/>
                  </a:lnTo>
                  <a:lnTo>
                    <a:pt x="1669" y="1252"/>
                  </a:lnTo>
                  <a:lnTo>
                    <a:pt x="1666" y="1172"/>
                  </a:lnTo>
                  <a:lnTo>
                    <a:pt x="1651" y="1085"/>
                  </a:lnTo>
                  <a:lnTo>
                    <a:pt x="1625" y="973"/>
                  </a:lnTo>
                  <a:lnTo>
                    <a:pt x="1595" y="871"/>
                  </a:lnTo>
                  <a:lnTo>
                    <a:pt x="1570" y="779"/>
                  </a:lnTo>
                  <a:lnTo>
                    <a:pt x="1529" y="678"/>
                  </a:lnTo>
                  <a:lnTo>
                    <a:pt x="1488" y="587"/>
                  </a:lnTo>
                  <a:lnTo>
                    <a:pt x="1453" y="500"/>
                  </a:lnTo>
                  <a:lnTo>
                    <a:pt x="1398" y="376"/>
                  </a:lnTo>
                  <a:lnTo>
                    <a:pt x="1367" y="303"/>
                  </a:lnTo>
                  <a:lnTo>
                    <a:pt x="1349" y="254"/>
                  </a:lnTo>
                  <a:lnTo>
                    <a:pt x="1338" y="216"/>
                  </a:lnTo>
                  <a:lnTo>
                    <a:pt x="1335" y="180"/>
                  </a:lnTo>
                  <a:lnTo>
                    <a:pt x="1335" y="149"/>
                  </a:lnTo>
                  <a:lnTo>
                    <a:pt x="1357" y="38"/>
                  </a:lnTo>
                  <a:lnTo>
                    <a:pt x="1367" y="15"/>
                  </a:lnTo>
                  <a:lnTo>
                    <a:pt x="122" y="0"/>
                  </a:lnTo>
                  <a:lnTo>
                    <a:pt x="106" y="3"/>
                  </a:lnTo>
                </a:path>
              </a:pathLst>
            </a:custGeom>
            <a:solidFill>
              <a:srgbClr val="F6E9B4"/>
            </a:solidFill>
            <a:ln w="25400" cap="rnd">
              <a:solidFill>
                <a:srgbClr val="000000"/>
              </a:solidFill>
              <a:round/>
              <a:headEnd/>
              <a:tailEnd/>
            </a:ln>
          </p:spPr>
          <p:txBody>
            <a:bodyPr/>
            <a:lstStyle/>
            <a:p>
              <a:endParaRPr lang="en-GB" dirty="0"/>
            </a:p>
          </p:txBody>
        </p:sp>
        <p:sp>
          <p:nvSpPr>
            <p:cNvPr id="7178" name="Freeform 5"/>
            <p:cNvSpPr>
              <a:spLocks/>
            </p:cNvSpPr>
            <p:nvPr/>
          </p:nvSpPr>
          <p:spPr bwMode="auto">
            <a:xfrm>
              <a:off x="185" y="1644"/>
              <a:ext cx="137" cy="109"/>
            </a:xfrm>
            <a:custGeom>
              <a:avLst/>
              <a:gdLst>
                <a:gd name="T0" fmla="*/ 136 w 137"/>
                <a:gd name="T1" fmla="*/ 7 h 109"/>
                <a:gd name="T2" fmla="*/ 101 w 137"/>
                <a:gd name="T3" fmla="*/ 99 h 109"/>
                <a:gd name="T4" fmla="*/ 66 w 137"/>
                <a:gd name="T5" fmla="*/ 108 h 109"/>
                <a:gd name="T6" fmla="*/ 48 w 137"/>
                <a:gd name="T7" fmla="*/ 106 h 109"/>
                <a:gd name="T8" fmla="*/ 31 w 137"/>
                <a:gd name="T9" fmla="*/ 100 h 109"/>
                <a:gd name="T10" fmla="*/ 17 w 137"/>
                <a:gd name="T11" fmla="*/ 90 h 109"/>
                <a:gd name="T12" fmla="*/ 7 w 137"/>
                <a:gd name="T13" fmla="*/ 79 h 109"/>
                <a:gd name="T14" fmla="*/ 2 w 137"/>
                <a:gd name="T15" fmla="*/ 65 h 109"/>
                <a:gd name="T16" fmla="*/ 0 w 137"/>
                <a:gd name="T17" fmla="*/ 53 h 109"/>
                <a:gd name="T18" fmla="*/ 0 w 137"/>
                <a:gd name="T19" fmla="*/ 37 h 109"/>
                <a:gd name="T20" fmla="*/ 5 w 137"/>
                <a:gd name="T21" fmla="*/ 26 h 109"/>
                <a:gd name="T22" fmla="*/ 16 w 137"/>
                <a:gd name="T23" fmla="*/ 16 h 109"/>
                <a:gd name="T24" fmla="*/ 28 w 137"/>
                <a:gd name="T25" fmla="*/ 9 h 109"/>
                <a:gd name="T26" fmla="*/ 44 w 137"/>
                <a:gd name="T27" fmla="*/ 5 h 109"/>
                <a:gd name="T28" fmla="*/ 55 w 137"/>
                <a:gd name="T29" fmla="*/ 3 h 109"/>
                <a:gd name="T30" fmla="*/ 70 w 137"/>
                <a:gd name="T31" fmla="*/ 0 h 109"/>
                <a:gd name="T32" fmla="*/ 81 w 137"/>
                <a:gd name="T33" fmla="*/ 0 h 109"/>
                <a:gd name="T34" fmla="*/ 96 w 137"/>
                <a:gd name="T35" fmla="*/ 0 h 109"/>
                <a:gd name="T36" fmla="*/ 136 w 137"/>
                <a:gd name="T37" fmla="*/ 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09"/>
                <a:gd name="T59" fmla="*/ 137 w 137"/>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09">
                  <a:moveTo>
                    <a:pt x="136" y="7"/>
                  </a:moveTo>
                  <a:lnTo>
                    <a:pt x="101" y="99"/>
                  </a:lnTo>
                  <a:lnTo>
                    <a:pt x="66" y="108"/>
                  </a:lnTo>
                  <a:lnTo>
                    <a:pt x="48" y="106"/>
                  </a:lnTo>
                  <a:lnTo>
                    <a:pt x="31" y="100"/>
                  </a:lnTo>
                  <a:lnTo>
                    <a:pt x="17" y="90"/>
                  </a:lnTo>
                  <a:lnTo>
                    <a:pt x="7" y="79"/>
                  </a:lnTo>
                  <a:lnTo>
                    <a:pt x="2" y="65"/>
                  </a:lnTo>
                  <a:lnTo>
                    <a:pt x="0" y="53"/>
                  </a:lnTo>
                  <a:lnTo>
                    <a:pt x="0" y="37"/>
                  </a:lnTo>
                  <a:lnTo>
                    <a:pt x="5" y="26"/>
                  </a:lnTo>
                  <a:lnTo>
                    <a:pt x="16" y="16"/>
                  </a:lnTo>
                  <a:lnTo>
                    <a:pt x="28" y="9"/>
                  </a:lnTo>
                  <a:lnTo>
                    <a:pt x="44" y="5"/>
                  </a:lnTo>
                  <a:lnTo>
                    <a:pt x="55" y="3"/>
                  </a:lnTo>
                  <a:lnTo>
                    <a:pt x="70" y="0"/>
                  </a:lnTo>
                  <a:lnTo>
                    <a:pt x="81" y="0"/>
                  </a:lnTo>
                  <a:lnTo>
                    <a:pt x="96" y="0"/>
                  </a:lnTo>
                  <a:lnTo>
                    <a:pt x="136" y="7"/>
                  </a:lnTo>
                </a:path>
              </a:pathLst>
            </a:custGeom>
            <a:solidFill>
              <a:srgbClr val="808080"/>
            </a:solidFill>
            <a:ln w="25400" cap="rnd">
              <a:solidFill>
                <a:srgbClr val="000000"/>
              </a:solidFill>
              <a:round/>
              <a:headEnd/>
              <a:tailEnd/>
            </a:ln>
          </p:spPr>
          <p:txBody>
            <a:bodyPr/>
            <a:lstStyle/>
            <a:p>
              <a:endParaRPr lang="en-GB" dirty="0"/>
            </a:p>
          </p:txBody>
        </p:sp>
        <p:sp>
          <p:nvSpPr>
            <p:cNvPr id="7179" name="Freeform 6"/>
            <p:cNvSpPr>
              <a:spLocks/>
            </p:cNvSpPr>
            <p:nvPr/>
          </p:nvSpPr>
          <p:spPr bwMode="auto">
            <a:xfrm>
              <a:off x="237" y="1638"/>
              <a:ext cx="97" cy="89"/>
            </a:xfrm>
            <a:custGeom>
              <a:avLst/>
              <a:gdLst>
                <a:gd name="T0" fmla="*/ 0 w 97"/>
                <a:gd name="T1" fmla="*/ 10 h 89"/>
                <a:gd name="T2" fmla="*/ 18 w 97"/>
                <a:gd name="T3" fmla="*/ 22 h 89"/>
                <a:gd name="T4" fmla="*/ 27 w 97"/>
                <a:gd name="T5" fmla="*/ 33 h 89"/>
                <a:gd name="T6" fmla="*/ 31 w 97"/>
                <a:gd name="T7" fmla="*/ 45 h 89"/>
                <a:gd name="T8" fmla="*/ 32 w 97"/>
                <a:gd name="T9" fmla="*/ 61 h 89"/>
                <a:gd name="T10" fmla="*/ 28 w 97"/>
                <a:gd name="T11" fmla="*/ 75 h 89"/>
                <a:gd name="T12" fmla="*/ 18 w 97"/>
                <a:gd name="T13" fmla="*/ 88 h 89"/>
                <a:gd name="T14" fmla="*/ 96 w 97"/>
                <a:gd name="T15" fmla="*/ 73 h 89"/>
                <a:gd name="T16" fmla="*/ 90 w 97"/>
                <a:gd name="T17" fmla="*/ 0 h 89"/>
                <a:gd name="T18" fmla="*/ 0 w 97"/>
                <a:gd name="T19" fmla="*/ 1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9"/>
                <a:gd name="T32" fmla="*/ 97 w 9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9">
                  <a:moveTo>
                    <a:pt x="0" y="10"/>
                  </a:moveTo>
                  <a:lnTo>
                    <a:pt x="18" y="22"/>
                  </a:lnTo>
                  <a:lnTo>
                    <a:pt x="27" y="33"/>
                  </a:lnTo>
                  <a:lnTo>
                    <a:pt x="31" y="45"/>
                  </a:lnTo>
                  <a:lnTo>
                    <a:pt x="32" y="61"/>
                  </a:lnTo>
                  <a:lnTo>
                    <a:pt x="28" y="75"/>
                  </a:lnTo>
                  <a:lnTo>
                    <a:pt x="18" y="88"/>
                  </a:lnTo>
                  <a:lnTo>
                    <a:pt x="96" y="73"/>
                  </a:lnTo>
                  <a:lnTo>
                    <a:pt x="90" y="0"/>
                  </a:lnTo>
                  <a:lnTo>
                    <a:pt x="0" y="10"/>
                  </a:lnTo>
                </a:path>
              </a:pathLst>
            </a:custGeom>
            <a:solidFill>
              <a:srgbClr val="000000"/>
            </a:solidFill>
            <a:ln w="25400" cap="rnd">
              <a:solidFill>
                <a:srgbClr val="000000"/>
              </a:solidFill>
              <a:round/>
              <a:headEnd/>
              <a:tailEnd/>
            </a:ln>
          </p:spPr>
          <p:txBody>
            <a:bodyPr/>
            <a:lstStyle/>
            <a:p>
              <a:endParaRPr lang="en-GB" dirty="0"/>
            </a:p>
          </p:txBody>
        </p:sp>
        <p:sp>
          <p:nvSpPr>
            <p:cNvPr id="7180" name="Freeform 7"/>
            <p:cNvSpPr>
              <a:spLocks/>
            </p:cNvSpPr>
            <p:nvPr/>
          </p:nvSpPr>
          <p:spPr bwMode="auto">
            <a:xfrm>
              <a:off x="210" y="1569"/>
              <a:ext cx="1400" cy="184"/>
            </a:xfrm>
            <a:custGeom>
              <a:avLst/>
              <a:gdLst>
                <a:gd name="T0" fmla="*/ 1324 w 1400"/>
                <a:gd name="T1" fmla="*/ 14 h 184"/>
                <a:gd name="T2" fmla="*/ 0 w 1400"/>
                <a:gd name="T3" fmla="*/ 0 h 184"/>
                <a:gd name="T4" fmla="*/ 37 w 1400"/>
                <a:gd name="T5" fmla="*/ 5 h 184"/>
                <a:gd name="T6" fmla="*/ 50 w 1400"/>
                <a:gd name="T7" fmla="*/ 9 h 184"/>
                <a:gd name="T8" fmla="*/ 65 w 1400"/>
                <a:gd name="T9" fmla="*/ 14 h 184"/>
                <a:gd name="T10" fmla="*/ 75 w 1400"/>
                <a:gd name="T11" fmla="*/ 23 h 184"/>
                <a:gd name="T12" fmla="*/ 85 w 1400"/>
                <a:gd name="T13" fmla="*/ 35 h 184"/>
                <a:gd name="T14" fmla="*/ 91 w 1400"/>
                <a:gd name="T15" fmla="*/ 50 h 184"/>
                <a:gd name="T16" fmla="*/ 94 w 1400"/>
                <a:gd name="T17" fmla="*/ 65 h 184"/>
                <a:gd name="T18" fmla="*/ 95 w 1400"/>
                <a:gd name="T19" fmla="*/ 80 h 184"/>
                <a:gd name="T20" fmla="*/ 96 w 1400"/>
                <a:gd name="T21" fmla="*/ 93 h 184"/>
                <a:gd name="T22" fmla="*/ 94 w 1400"/>
                <a:gd name="T23" fmla="*/ 112 h 184"/>
                <a:gd name="T24" fmla="*/ 91 w 1400"/>
                <a:gd name="T25" fmla="*/ 130 h 184"/>
                <a:gd name="T26" fmla="*/ 81 w 1400"/>
                <a:gd name="T27" fmla="*/ 146 h 184"/>
                <a:gd name="T28" fmla="*/ 66 w 1400"/>
                <a:gd name="T29" fmla="*/ 162 h 184"/>
                <a:gd name="T30" fmla="*/ 49 w 1400"/>
                <a:gd name="T31" fmla="*/ 173 h 184"/>
                <a:gd name="T32" fmla="*/ 34 w 1400"/>
                <a:gd name="T33" fmla="*/ 183 h 184"/>
                <a:gd name="T34" fmla="*/ 122 w 1400"/>
                <a:gd name="T35" fmla="*/ 174 h 184"/>
                <a:gd name="T36" fmla="*/ 218 w 1400"/>
                <a:gd name="T37" fmla="*/ 160 h 184"/>
                <a:gd name="T38" fmla="*/ 371 w 1400"/>
                <a:gd name="T39" fmla="*/ 151 h 184"/>
                <a:gd name="T40" fmla="*/ 498 w 1400"/>
                <a:gd name="T41" fmla="*/ 142 h 184"/>
                <a:gd name="T42" fmla="*/ 649 w 1400"/>
                <a:gd name="T43" fmla="*/ 142 h 184"/>
                <a:gd name="T44" fmla="*/ 817 w 1400"/>
                <a:gd name="T45" fmla="*/ 146 h 184"/>
                <a:gd name="T46" fmla="*/ 1024 w 1400"/>
                <a:gd name="T47" fmla="*/ 151 h 184"/>
                <a:gd name="T48" fmla="*/ 1223 w 1400"/>
                <a:gd name="T49" fmla="*/ 165 h 184"/>
                <a:gd name="T50" fmla="*/ 1304 w 1400"/>
                <a:gd name="T51" fmla="*/ 178 h 184"/>
                <a:gd name="T52" fmla="*/ 1326 w 1400"/>
                <a:gd name="T53" fmla="*/ 181 h 184"/>
                <a:gd name="T54" fmla="*/ 1352 w 1400"/>
                <a:gd name="T55" fmla="*/ 182 h 184"/>
                <a:gd name="T56" fmla="*/ 1369 w 1400"/>
                <a:gd name="T57" fmla="*/ 178 h 184"/>
                <a:gd name="T58" fmla="*/ 1385 w 1400"/>
                <a:gd name="T59" fmla="*/ 165 h 184"/>
                <a:gd name="T60" fmla="*/ 1394 w 1400"/>
                <a:gd name="T61" fmla="*/ 148 h 184"/>
                <a:gd name="T62" fmla="*/ 1398 w 1400"/>
                <a:gd name="T63" fmla="*/ 133 h 184"/>
                <a:gd name="T64" fmla="*/ 1399 w 1400"/>
                <a:gd name="T65" fmla="*/ 117 h 184"/>
                <a:gd name="T66" fmla="*/ 1396 w 1400"/>
                <a:gd name="T67" fmla="*/ 88 h 184"/>
                <a:gd name="T68" fmla="*/ 1389 w 1400"/>
                <a:gd name="T69" fmla="*/ 70 h 184"/>
                <a:gd name="T70" fmla="*/ 1379 w 1400"/>
                <a:gd name="T71" fmla="*/ 51 h 184"/>
                <a:gd name="T72" fmla="*/ 1369 w 1400"/>
                <a:gd name="T73" fmla="*/ 39 h 184"/>
                <a:gd name="T74" fmla="*/ 1358 w 1400"/>
                <a:gd name="T75" fmla="*/ 29 h 184"/>
                <a:gd name="T76" fmla="*/ 1342 w 1400"/>
                <a:gd name="T77" fmla="*/ 19 h 184"/>
                <a:gd name="T78" fmla="*/ 1324 w 1400"/>
                <a:gd name="T79" fmla="*/ 14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0"/>
                <a:gd name="T121" fmla="*/ 0 h 184"/>
                <a:gd name="T122" fmla="*/ 1400 w 1400"/>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0" h="184">
                  <a:moveTo>
                    <a:pt x="1324" y="14"/>
                  </a:moveTo>
                  <a:lnTo>
                    <a:pt x="0" y="0"/>
                  </a:lnTo>
                  <a:lnTo>
                    <a:pt x="37" y="5"/>
                  </a:lnTo>
                  <a:lnTo>
                    <a:pt x="50" y="9"/>
                  </a:lnTo>
                  <a:lnTo>
                    <a:pt x="65" y="14"/>
                  </a:lnTo>
                  <a:lnTo>
                    <a:pt x="75" y="23"/>
                  </a:lnTo>
                  <a:lnTo>
                    <a:pt x="85" y="35"/>
                  </a:lnTo>
                  <a:lnTo>
                    <a:pt x="91" y="50"/>
                  </a:lnTo>
                  <a:lnTo>
                    <a:pt x="94" y="65"/>
                  </a:lnTo>
                  <a:lnTo>
                    <a:pt x="95" y="80"/>
                  </a:lnTo>
                  <a:lnTo>
                    <a:pt x="96" y="93"/>
                  </a:lnTo>
                  <a:lnTo>
                    <a:pt x="94" y="112"/>
                  </a:lnTo>
                  <a:lnTo>
                    <a:pt x="91" y="130"/>
                  </a:lnTo>
                  <a:lnTo>
                    <a:pt x="81" y="146"/>
                  </a:lnTo>
                  <a:lnTo>
                    <a:pt x="66" y="162"/>
                  </a:lnTo>
                  <a:lnTo>
                    <a:pt x="49" y="173"/>
                  </a:lnTo>
                  <a:lnTo>
                    <a:pt x="34" y="183"/>
                  </a:lnTo>
                  <a:lnTo>
                    <a:pt x="122" y="174"/>
                  </a:lnTo>
                  <a:lnTo>
                    <a:pt x="218" y="160"/>
                  </a:lnTo>
                  <a:lnTo>
                    <a:pt x="371" y="151"/>
                  </a:lnTo>
                  <a:lnTo>
                    <a:pt x="498" y="142"/>
                  </a:lnTo>
                  <a:lnTo>
                    <a:pt x="649" y="142"/>
                  </a:lnTo>
                  <a:lnTo>
                    <a:pt x="817" y="146"/>
                  </a:lnTo>
                  <a:lnTo>
                    <a:pt x="1024" y="151"/>
                  </a:lnTo>
                  <a:lnTo>
                    <a:pt x="1223" y="165"/>
                  </a:lnTo>
                  <a:lnTo>
                    <a:pt x="1304" y="178"/>
                  </a:lnTo>
                  <a:lnTo>
                    <a:pt x="1326" y="181"/>
                  </a:lnTo>
                  <a:lnTo>
                    <a:pt x="1352" y="182"/>
                  </a:lnTo>
                  <a:lnTo>
                    <a:pt x="1369" y="178"/>
                  </a:lnTo>
                  <a:lnTo>
                    <a:pt x="1385" y="165"/>
                  </a:lnTo>
                  <a:lnTo>
                    <a:pt x="1394" y="148"/>
                  </a:lnTo>
                  <a:lnTo>
                    <a:pt x="1398" y="133"/>
                  </a:lnTo>
                  <a:lnTo>
                    <a:pt x="1399" y="117"/>
                  </a:lnTo>
                  <a:lnTo>
                    <a:pt x="1396" y="88"/>
                  </a:lnTo>
                  <a:lnTo>
                    <a:pt x="1389" y="70"/>
                  </a:lnTo>
                  <a:lnTo>
                    <a:pt x="1379" y="51"/>
                  </a:lnTo>
                  <a:lnTo>
                    <a:pt x="1369" y="39"/>
                  </a:lnTo>
                  <a:lnTo>
                    <a:pt x="1358" y="29"/>
                  </a:lnTo>
                  <a:lnTo>
                    <a:pt x="1342" y="19"/>
                  </a:lnTo>
                  <a:lnTo>
                    <a:pt x="1324" y="14"/>
                  </a:lnTo>
                </a:path>
              </a:pathLst>
            </a:custGeom>
            <a:solidFill>
              <a:srgbClr val="F6E9B4"/>
            </a:solidFill>
            <a:ln w="25400" cap="rnd">
              <a:solidFill>
                <a:srgbClr val="000000"/>
              </a:solidFill>
              <a:round/>
              <a:headEnd/>
              <a:tailEnd/>
            </a:ln>
          </p:spPr>
          <p:txBody>
            <a:bodyPr/>
            <a:lstStyle/>
            <a:p>
              <a:endParaRPr lang="en-GB" dirty="0"/>
            </a:p>
          </p:txBody>
        </p:sp>
        <p:sp>
          <p:nvSpPr>
            <p:cNvPr id="7181" name="Line 8"/>
            <p:cNvSpPr>
              <a:spLocks noChangeShapeType="1"/>
            </p:cNvSpPr>
            <p:nvPr/>
          </p:nvSpPr>
          <p:spPr bwMode="auto">
            <a:xfrm flipV="1">
              <a:off x="1544" y="1480"/>
              <a:ext cx="896" cy="1024"/>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182" name="Line 9"/>
            <p:cNvSpPr>
              <a:spLocks noChangeShapeType="1"/>
            </p:cNvSpPr>
            <p:nvPr/>
          </p:nvSpPr>
          <p:spPr bwMode="auto">
            <a:xfrm flipV="1">
              <a:off x="1544" y="2200"/>
              <a:ext cx="848" cy="256"/>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183" name="Line 10"/>
            <p:cNvSpPr>
              <a:spLocks noChangeShapeType="1"/>
            </p:cNvSpPr>
            <p:nvPr/>
          </p:nvSpPr>
          <p:spPr bwMode="auto">
            <a:xfrm>
              <a:off x="1544" y="2456"/>
              <a:ext cx="896" cy="32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184" name="Line 11"/>
            <p:cNvSpPr>
              <a:spLocks noChangeShapeType="1"/>
            </p:cNvSpPr>
            <p:nvPr/>
          </p:nvSpPr>
          <p:spPr bwMode="auto">
            <a:xfrm>
              <a:off x="1592" y="2456"/>
              <a:ext cx="896" cy="104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185" name="AutoShape 12"/>
            <p:cNvSpPr>
              <a:spLocks noChangeArrowheads="1"/>
            </p:cNvSpPr>
            <p:nvPr/>
          </p:nvSpPr>
          <p:spPr bwMode="auto">
            <a:xfrm>
              <a:off x="1492" y="2356"/>
              <a:ext cx="232" cy="184"/>
            </a:xfrm>
            <a:prstGeom prst="star16">
              <a:avLst>
                <a:gd name="adj" fmla="val 37500"/>
              </a:avLst>
            </a:prstGeom>
            <a:solidFill>
              <a:srgbClr val="F57B49"/>
            </a:solidFill>
            <a:ln w="1270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aphicFrame>
          <p:nvGraphicFramePr>
            <p:cNvPr id="7186" name="Object 2"/>
            <p:cNvGraphicFramePr>
              <a:graphicFrameLocks/>
            </p:cNvGraphicFramePr>
            <p:nvPr/>
          </p:nvGraphicFramePr>
          <p:xfrm>
            <a:off x="411" y="1968"/>
            <a:ext cx="1062" cy="710"/>
          </p:xfrm>
          <a:graphic>
            <a:graphicData uri="http://schemas.openxmlformats.org/presentationml/2006/ole">
              <mc:AlternateContent xmlns:mc="http://schemas.openxmlformats.org/markup-compatibility/2006">
                <mc:Choice xmlns:v="urn:schemas-microsoft-com:vml" Requires="v">
                  <p:oleObj spid="_x0000_s7278" name="WordArt 2.0" r:id="rId4" imgW="6098809" imgH="4066341" progId="">
                    <p:embed/>
                  </p:oleObj>
                </mc:Choice>
                <mc:Fallback>
                  <p:oleObj name="WordArt 2.0" r:id="rId4" imgW="6098809" imgH="4066341"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 y="1968"/>
                          <a:ext cx="1062"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171" name="Rectangle 14"/>
          <p:cNvSpPr>
            <a:spLocks noChangeArrowheads="1"/>
          </p:cNvSpPr>
          <p:nvPr/>
        </p:nvSpPr>
        <p:spPr bwMode="auto">
          <a:xfrm>
            <a:off x="3951288" y="5345113"/>
            <a:ext cx="4626267"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Improve performance </a:t>
            </a:r>
            <a:r>
              <a:rPr lang="en-US" altLang="en-US" sz="2200" b="1" dirty="0" smtClean="0"/>
              <a:t>evaluation </a:t>
            </a:r>
            <a:br>
              <a:rPr lang="en-US" altLang="en-US" sz="2200" b="1" dirty="0" smtClean="0"/>
            </a:br>
            <a:r>
              <a:rPr lang="en-US" altLang="en-US" sz="2200" b="1" dirty="0" smtClean="0"/>
              <a:t>and helps managers focus on </a:t>
            </a:r>
            <a:br>
              <a:rPr lang="en-US" altLang="en-US" sz="2200" b="1" dirty="0" smtClean="0"/>
            </a:br>
            <a:r>
              <a:rPr lang="en-US" altLang="en-US" sz="2200" b="1" dirty="0" smtClean="0"/>
              <a:t>problem areas.</a:t>
            </a:r>
            <a:endParaRPr lang="en-US" altLang="en-US" sz="2200" b="1" dirty="0"/>
          </a:p>
        </p:txBody>
      </p:sp>
      <p:sp>
        <p:nvSpPr>
          <p:cNvPr id="7172" name="Rectangle 15"/>
          <p:cNvSpPr>
            <a:spLocks noChangeArrowheads="1"/>
          </p:cNvSpPr>
          <p:nvPr/>
        </p:nvSpPr>
        <p:spPr bwMode="auto">
          <a:xfrm>
            <a:off x="3951288" y="3157538"/>
            <a:ext cx="5067094"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May be prepared for </a:t>
            </a:r>
            <a:r>
              <a:rPr lang="en-US" altLang="en-US" sz="2200" b="1" dirty="0" smtClean="0"/>
              <a:t>several activity </a:t>
            </a:r>
            <a:r>
              <a:rPr lang="en-US" altLang="en-US" sz="2200" b="1" dirty="0"/>
              <a:t/>
            </a:r>
            <a:br>
              <a:rPr lang="en-US" altLang="en-US" sz="2200" b="1" dirty="0"/>
            </a:br>
            <a:r>
              <a:rPr lang="en-US" altLang="en-US" sz="2200" b="1" dirty="0" smtClean="0"/>
              <a:t>levels </a:t>
            </a:r>
            <a:r>
              <a:rPr lang="en-US" altLang="en-US" sz="2200" b="1" dirty="0"/>
              <a:t>in the relevant range.</a:t>
            </a:r>
          </a:p>
        </p:txBody>
      </p:sp>
      <p:sp>
        <p:nvSpPr>
          <p:cNvPr id="7173" name="Rectangle 16"/>
          <p:cNvSpPr>
            <a:spLocks noChangeArrowheads="1"/>
          </p:cNvSpPr>
          <p:nvPr/>
        </p:nvSpPr>
        <p:spPr bwMode="auto">
          <a:xfrm>
            <a:off x="3951288" y="1655763"/>
            <a:ext cx="4552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Show revenues and expenses</a:t>
            </a:r>
            <a:br>
              <a:rPr lang="en-US" altLang="en-US" sz="2200" b="1" dirty="0"/>
            </a:br>
            <a:r>
              <a:rPr lang="en-US" altLang="en-US" sz="2200" b="1" dirty="0"/>
              <a:t>that should have occurred at the</a:t>
            </a:r>
            <a:br>
              <a:rPr lang="en-US" altLang="en-US" sz="2200" b="1" dirty="0"/>
            </a:br>
            <a:r>
              <a:rPr lang="en-US" altLang="en-US" sz="2200" b="1" u="sng" dirty="0"/>
              <a:t>actual level of activity</a:t>
            </a:r>
            <a:r>
              <a:rPr lang="en-US" altLang="en-US" sz="2200" b="1" dirty="0"/>
              <a:t>. </a:t>
            </a:r>
          </a:p>
        </p:txBody>
      </p:sp>
      <p:sp>
        <p:nvSpPr>
          <p:cNvPr id="7174" name="Rectangle 17"/>
          <p:cNvSpPr>
            <a:spLocks noChangeArrowheads="1"/>
          </p:cNvSpPr>
          <p:nvPr/>
        </p:nvSpPr>
        <p:spPr bwMode="auto">
          <a:xfrm>
            <a:off x="3951288" y="4267200"/>
            <a:ext cx="483393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b="1" dirty="0"/>
              <a:t>Reveal variances due to good cost</a:t>
            </a:r>
          </a:p>
          <a:p>
            <a:pPr eaLnBrk="1" hangingPunct="1"/>
            <a:r>
              <a:rPr lang="en-US" altLang="en-US" sz="2200" b="1" dirty="0"/>
              <a:t>control or lack of cost control.</a:t>
            </a:r>
          </a:p>
        </p:txBody>
      </p:sp>
      <p:sp>
        <p:nvSpPr>
          <p:cNvPr id="7175" name="Rectangle 4"/>
          <p:cNvSpPr>
            <a:spLocks noGrp="1" noChangeArrowheads="1"/>
          </p:cNvSpPr>
          <p:nvPr>
            <p:ph type="title"/>
          </p:nvPr>
        </p:nvSpPr>
        <p:spPr>
          <a:xfrm>
            <a:off x="269875" y="274638"/>
            <a:ext cx="8534400" cy="1143000"/>
          </a:xfrm>
        </p:spPr>
        <p:txBody>
          <a:bodyPr/>
          <a:lstStyle/>
          <a:p>
            <a:r>
              <a:rPr lang="en-US" altLang="en-US" b="1" dirty="0" smtClean="0"/>
              <a:t>Purpose of Flexible Budgets</a:t>
            </a:r>
          </a:p>
        </p:txBody>
      </p:sp>
      <p:sp>
        <p:nvSpPr>
          <p:cNvPr id="20" name="Slide Number Placeholder 19"/>
          <p:cNvSpPr>
            <a:spLocks noGrp="1"/>
          </p:cNvSpPr>
          <p:nvPr>
            <p:ph type="sldNum" sz="quarter" idx="12"/>
          </p:nvPr>
        </p:nvSpPr>
        <p:spPr/>
        <p:txBody>
          <a:bodyPr/>
          <a:lstStyle/>
          <a:p>
            <a:pPr>
              <a:defRPr/>
            </a:pPr>
            <a:fld id="{7A35BE7D-BC0E-4A27-80F5-45B3F1AFEC7B}" type="slidenum">
              <a:rPr lang="en-US" smtClean="0"/>
              <a:pPr>
                <a:defRPr/>
              </a:pPr>
              <a:t>5</a:t>
            </a:fld>
            <a:endParaRPr lang="en-US"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p:tgtEl>
                                          <p:spTgt spid="71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wipe(left)">
                                      <p:cBhvr>
                                        <p:cTn id="11" dur="2000"/>
                                        <p:tgtEl>
                                          <p:spTgt spid="717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wipe(left)">
                                      <p:cBhvr>
                                        <p:cTn id="15" dur="2000"/>
                                        <p:tgtEl>
                                          <p:spTgt spid="7174"/>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wipe(left)">
                                      <p:cBhvr>
                                        <p:cTn id="19"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1" name="Rectangle 17"/>
          <p:cNvSpPr>
            <a:spLocks noChangeArrowheads="1"/>
          </p:cNvSpPr>
          <p:nvPr/>
        </p:nvSpPr>
        <p:spPr bwMode="auto">
          <a:xfrm>
            <a:off x="948256" y="5370081"/>
            <a:ext cx="5113889" cy="1259319"/>
          </a:xfrm>
          <a:prstGeom prst="rect">
            <a:avLst/>
          </a:prstGeom>
          <a:solidFill>
            <a:srgbClr val="F6E9B4"/>
          </a:solidFill>
          <a:ln w="57150" cmpd="thickThin">
            <a:solidFill>
              <a:schemeClr val="hlink"/>
            </a:solidFill>
            <a:miter lim="800000"/>
            <a:headEnd/>
            <a:tailEnd/>
          </a:ln>
        </p:spPr>
        <p:txBody>
          <a:bodyPr wrap="square" lIns="90488" tIns="44450" rIns="90488" bIns="44450">
            <a:spAutoFit/>
          </a:bodyPr>
          <a:lstStyle>
            <a:lvl1pPr eaLnBrk="0" hangingPunct="0">
              <a:tabLst>
                <a:tab pos="908050" algn="l"/>
              </a:tabLst>
              <a:defRPr>
                <a:solidFill>
                  <a:schemeClr val="tx1"/>
                </a:solidFill>
                <a:latin typeface="Arial" charset="0"/>
                <a:cs typeface="Arial" charset="0"/>
              </a:defRPr>
            </a:lvl1pPr>
            <a:lvl2pPr marL="742950" indent="-285750" eaLnBrk="0" hangingPunct="0">
              <a:tabLst>
                <a:tab pos="908050" algn="l"/>
              </a:tabLst>
              <a:defRPr>
                <a:solidFill>
                  <a:schemeClr val="tx1"/>
                </a:solidFill>
                <a:latin typeface="Arial" charset="0"/>
                <a:cs typeface="Arial" charset="0"/>
              </a:defRPr>
            </a:lvl2pPr>
            <a:lvl3pPr marL="1143000" indent="-228600" eaLnBrk="0" hangingPunct="0">
              <a:tabLst>
                <a:tab pos="908050" algn="l"/>
              </a:tabLst>
              <a:defRPr>
                <a:solidFill>
                  <a:schemeClr val="tx1"/>
                </a:solidFill>
                <a:latin typeface="Arial" charset="0"/>
                <a:cs typeface="Arial" charset="0"/>
              </a:defRPr>
            </a:lvl3pPr>
            <a:lvl4pPr marL="1600200" indent="-228600" eaLnBrk="0" hangingPunct="0">
              <a:tabLst>
                <a:tab pos="908050" algn="l"/>
              </a:tabLst>
              <a:defRPr>
                <a:solidFill>
                  <a:schemeClr val="tx1"/>
                </a:solidFill>
                <a:latin typeface="Arial" charset="0"/>
                <a:cs typeface="Arial" charset="0"/>
              </a:defRPr>
            </a:lvl4pPr>
            <a:lvl5pPr marL="2057400" indent="-228600" eaLnBrk="0" hangingPunct="0">
              <a:tabLst>
                <a:tab pos="9080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9080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9080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9080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908050" algn="l"/>
              </a:tabLst>
              <a:defRPr>
                <a:solidFill>
                  <a:schemeClr val="tx1"/>
                </a:solidFill>
                <a:latin typeface="Arial" charset="0"/>
                <a:cs typeface="Arial" charset="0"/>
              </a:defRPr>
            </a:lvl9pPr>
          </a:lstStyle>
          <a:p>
            <a:pPr eaLnBrk="1" hangingPunct="1">
              <a:lnSpc>
                <a:spcPct val="95000"/>
              </a:lnSpc>
              <a:spcBef>
                <a:spcPct val="30000"/>
              </a:spcBef>
            </a:pPr>
            <a:r>
              <a:rPr lang="en-US" altLang="en-US" sz="2000" b="1" dirty="0">
                <a:latin typeface="Arial Narrow" panose="020B0606020202030204" pitchFamily="34" charset="0"/>
              </a:rPr>
              <a:t>AH	=   Actual Hours of Activity</a:t>
            </a:r>
            <a:br>
              <a:rPr lang="en-US" altLang="en-US" sz="2000" b="1" dirty="0">
                <a:latin typeface="Arial Narrow" panose="020B0606020202030204" pitchFamily="34" charset="0"/>
              </a:rPr>
            </a:br>
            <a:r>
              <a:rPr lang="en-US" altLang="en-US" sz="2000" b="1" dirty="0">
                <a:latin typeface="Arial Narrow" panose="020B0606020202030204" pitchFamily="34" charset="0"/>
              </a:rPr>
              <a:t>AVR	=   Actual Variable Overhead Rate</a:t>
            </a:r>
            <a:br>
              <a:rPr lang="en-US" altLang="en-US" sz="2000" b="1" dirty="0">
                <a:latin typeface="Arial Narrow" panose="020B0606020202030204" pitchFamily="34" charset="0"/>
              </a:rPr>
            </a:br>
            <a:r>
              <a:rPr lang="en-US" altLang="en-US" sz="2000" b="1" dirty="0">
                <a:latin typeface="Arial Narrow" panose="020B0606020202030204" pitchFamily="34" charset="0"/>
              </a:rPr>
              <a:t>SVR	=   Standard Variable Overhead Rate</a:t>
            </a:r>
            <a:br>
              <a:rPr lang="en-US" altLang="en-US" sz="2000" b="1" dirty="0">
                <a:latin typeface="Arial Narrow" panose="020B0606020202030204" pitchFamily="34" charset="0"/>
              </a:rPr>
            </a:br>
            <a:r>
              <a:rPr lang="en-US" altLang="en-US" sz="2000" b="1" dirty="0">
                <a:latin typeface="Arial Narrow" panose="020B0606020202030204" pitchFamily="34" charset="0"/>
              </a:rPr>
              <a:t>SH	=   Standard Hours Allowed</a:t>
            </a:r>
          </a:p>
        </p:txBody>
      </p:sp>
      <p:grpSp>
        <p:nvGrpSpPr>
          <p:cNvPr id="15" name="Group 14"/>
          <p:cNvGrpSpPr/>
          <p:nvPr/>
        </p:nvGrpSpPr>
        <p:grpSpPr>
          <a:xfrm>
            <a:off x="1011082" y="2639845"/>
            <a:ext cx="7653444" cy="2330518"/>
            <a:chOff x="1011082" y="2639845"/>
            <a:chExt cx="7653444" cy="2330518"/>
          </a:xfrm>
        </p:grpSpPr>
        <p:sp>
          <p:nvSpPr>
            <p:cNvPr id="41990" name="Line 6"/>
            <p:cNvSpPr>
              <a:spLocks noChangeShapeType="1"/>
            </p:cNvSpPr>
            <p:nvPr/>
          </p:nvSpPr>
          <p:spPr bwMode="auto">
            <a:xfrm flipH="1" flipV="1">
              <a:off x="4086447" y="4069563"/>
              <a:ext cx="17577" cy="2924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2" name="Line 8"/>
            <p:cNvSpPr>
              <a:spLocks noChangeShapeType="1"/>
            </p:cNvSpPr>
            <p:nvPr/>
          </p:nvSpPr>
          <p:spPr bwMode="auto">
            <a:xfrm flipV="1">
              <a:off x="7536605" y="3996670"/>
              <a:ext cx="0" cy="2984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8" name="Group 7"/>
            <p:cNvGrpSpPr/>
            <p:nvPr/>
          </p:nvGrpSpPr>
          <p:grpSpPr>
            <a:xfrm>
              <a:off x="1683384" y="4069563"/>
              <a:ext cx="2403064" cy="885095"/>
              <a:chOff x="1466850" y="3792086"/>
              <a:chExt cx="2641600" cy="1355279"/>
            </a:xfrm>
          </p:grpSpPr>
          <p:sp>
            <p:nvSpPr>
              <p:cNvPr id="41989" name="Line 5"/>
              <p:cNvSpPr>
                <a:spLocks noChangeShapeType="1"/>
              </p:cNvSpPr>
              <p:nvPr/>
            </p:nvSpPr>
            <p:spPr bwMode="auto">
              <a:xfrm>
                <a:off x="1476375" y="3792086"/>
                <a:ext cx="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4" name="Line 10"/>
              <p:cNvSpPr>
                <a:spLocks noChangeShapeType="1"/>
              </p:cNvSpPr>
              <p:nvPr/>
            </p:nvSpPr>
            <p:spPr bwMode="auto">
              <a:xfrm>
                <a:off x="2765425" y="4249286"/>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995" name="Rectangle 11"/>
              <p:cNvSpPr>
                <a:spLocks noChangeArrowheads="1"/>
              </p:cNvSpPr>
              <p:nvPr/>
            </p:nvSpPr>
            <p:spPr bwMode="auto">
              <a:xfrm>
                <a:off x="1601787" y="4503599"/>
                <a:ext cx="2371725"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altLang="en-US" sz="2000" b="1" dirty="0">
                    <a:solidFill>
                      <a:srgbClr val="FF0000"/>
                    </a:solidFill>
                  </a:rPr>
                  <a:t>Spending Variance</a:t>
                </a:r>
              </a:p>
            </p:txBody>
          </p:sp>
          <p:sp>
            <p:nvSpPr>
              <p:cNvPr id="41997" name="Line 13"/>
              <p:cNvSpPr>
                <a:spLocks noChangeShapeType="1"/>
              </p:cNvSpPr>
              <p:nvPr/>
            </p:nvSpPr>
            <p:spPr bwMode="auto">
              <a:xfrm>
                <a:off x="1466850" y="4249286"/>
                <a:ext cx="264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0" name="Group 9"/>
            <p:cNvGrpSpPr/>
            <p:nvPr/>
          </p:nvGrpSpPr>
          <p:grpSpPr>
            <a:xfrm>
              <a:off x="5124630" y="3996670"/>
              <a:ext cx="2411975" cy="973693"/>
              <a:chOff x="5016500" y="3792086"/>
              <a:chExt cx="2641600" cy="1408611"/>
            </a:xfrm>
          </p:grpSpPr>
          <p:sp>
            <p:nvSpPr>
              <p:cNvPr id="41991" name="Line 7"/>
              <p:cNvSpPr>
                <a:spLocks noChangeShapeType="1"/>
              </p:cNvSpPr>
              <p:nvPr/>
            </p:nvSpPr>
            <p:spPr bwMode="auto">
              <a:xfrm>
                <a:off x="5026025" y="3792086"/>
                <a:ext cx="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3" name="Line 9"/>
              <p:cNvSpPr>
                <a:spLocks noChangeShapeType="1"/>
              </p:cNvSpPr>
              <p:nvPr/>
            </p:nvSpPr>
            <p:spPr bwMode="auto">
              <a:xfrm>
                <a:off x="6270625" y="4249286"/>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996" name="Rectangle 12"/>
              <p:cNvSpPr>
                <a:spLocks noChangeArrowheads="1"/>
              </p:cNvSpPr>
              <p:nvPr/>
            </p:nvSpPr>
            <p:spPr bwMode="auto">
              <a:xfrm>
                <a:off x="5275262" y="4556931"/>
                <a:ext cx="1990725"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altLang="en-US" sz="2000" b="1" dirty="0">
                    <a:solidFill>
                      <a:srgbClr val="FF0000"/>
                    </a:solidFill>
                  </a:rPr>
                  <a:t>Efficiency</a:t>
                </a:r>
                <a:br>
                  <a:rPr lang="en-US" altLang="en-US" sz="2000" b="1" dirty="0">
                    <a:solidFill>
                      <a:srgbClr val="FF0000"/>
                    </a:solidFill>
                  </a:rPr>
                </a:br>
                <a:r>
                  <a:rPr lang="en-US" altLang="en-US" sz="2000" b="1" dirty="0">
                    <a:solidFill>
                      <a:srgbClr val="FF0000"/>
                    </a:solidFill>
                  </a:rPr>
                  <a:t>Variance</a:t>
                </a:r>
              </a:p>
            </p:txBody>
          </p:sp>
          <p:sp>
            <p:nvSpPr>
              <p:cNvPr id="41998" name="Line 14"/>
              <p:cNvSpPr>
                <a:spLocks noChangeShapeType="1"/>
              </p:cNvSpPr>
              <p:nvPr/>
            </p:nvSpPr>
            <p:spPr bwMode="auto">
              <a:xfrm flipV="1">
                <a:off x="5016500" y="4223885"/>
                <a:ext cx="2641600" cy="12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6" name="Group 5"/>
            <p:cNvGrpSpPr/>
            <p:nvPr/>
          </p:nvGrpSpPr>
          <p:grpSpPr>
            <a:xfrm>
              <a:off x="3639255" y="3648881"/>
              <a:ext cx="2128838" cy="397546"/>
              <a:chOff x="3575050" y="3406323"/>
              <a:chExt cx="2128838" cy="397546"/>
            </a:xfrm>
          </p:grpSpPr>
          <p:sp>
            <p:nvSpPr>
              <p:cNvPr id="41987" name="Line 3"/>
              <p:cNvSpPr>
                <a:spLocks noChangeShapeType="1"/>
              </p:cNvSpPr>
              <p:nvPr/>
            </p:nvSpPr>
            <p:spPr bwMode="auto">
              <a:xfrm flipV="1">
                <a:off x="3749478" y="3406323"/>
                <a:ext cx="1547216" cy="214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9" name="Rectangle 15"/>
              <p:cNvSpPr>
                <a:spLocks noChangeArrowheads="1"/>
              </p:cNvSpPr>
              <p:nvPr/>
            </p:nvSpPr>
            <p:spPr bwMode="auto">
              <a:xfrm>
                <a:off x="3575050" y="3406324"/>
                <a:ext cx="212883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a:t>
                </a:r>
                <a:r>
                  <a:rPr lang="en-US" altLang="en-US" sz="2000" b="1" dirty="0" smtClean="0">
                    <a:solidFill>
                      <a:srgbClr val="0033CC"/>
                    </a:solidFill>
                  </a:rPr>
                  <a:t>   AH </a:t>
                </a:r>
                <a:r>
                  <a:rPr lang="en-US" altLang="en-US" sz="2000" b="1" dirty="0">
                    <a:solidFill>
                      <a:srgbClr val="0033CC"/>
                    </a:solidFill>
                  </a:rPr>
                  <a:t>× SVR                        </a:t>
                </a:r>
              </a:p>
            </p:txBody>
          </p:sp>
        </p:grpSp>
        <p:grpSp>
          <p:nvGrpSpPr>
            <p:cNvPr id="5" name="Group 4"/>
            <p:cNvGrpSpPr/>
            <p:nvPr/>
          </p:nvGrpSpPr>
          <p:grpSpPr>
            <a:xfrm>
              <a:off x="1011082" y="3657563"/>
              <a:ext cx="2026176" cy="401625"/>
              <a:chOff x="606425" y="3400218"/>
              <a:chExt cx="2026176" cy="401625"/>
            </a:xfrm>
          </p:grpSpPr>
          <p:sp>
            <p:nvSpPr>
              <p:cNvPr id="41986" name="Line 2"/>
              <p:cNvSpPr>
                <a:spLocks noChangeShapeType="1"/>
              </p:cNvSpPr>
              <p:nvPr/>
            </p:nvSpPr>
            <p:spPr bwMode="auto">
              <a:xfrm flipV="1">
                <a:off x="606425" y="3400218"/>
                <a:ext cx="1618982" cy="13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2000" name="Rectangle 16"/>
              <p:cNvSpPr>
                <a:spLocks noChangeArrowheads="1"/>
              </p:cNvSpPr>
              <p:nvPr/>
            </p:nvSpPr>
            <p:spPr bwMode="auto">
              <a:xfrm>
                <a:off x="767288" y="3404298"/>
                <a:ext cx="186531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AH × AVR</a:t>
                </a:r>
              </a:p>
            </p:txBody>
          </p:sp>
        </p:grpSp>
        <p:grpSp>
          <p:nvGrpSpPr>
            <p:cNvPr id="7" name="Group 6"/>
            <p:cNvGrpSpPr/>
            <p:nvPr/>
          </p:nvGrpSpPr>
          <p:grpSpPr>
            <a:xfrm>
              <a:off x="6559638" y="3633177"/>
              <a:ext cx="1875325" cy="397545"/>
              <a:chOff x="6550025" y="3371688"/>
              <a:chExt cx="2010032" cy="290244"/>
            </a:xfrm>
          </p:grpSpPr>
          <p:sp>
            <p:nvSpPr>
              <p:cNvPr id="41988" name="Line 4"/>
              <p:cNvSpPr>
                <a:spLocks noChangeShapeType="1"/>
              </p:cNvSpPr>
              <p:nvPr/>
            </p:nvSpPr>
            <p:spPr bwMode="auto">
              <a:xfrm>
                <a:off x="6550025" y="3401561"/>
                <a:ext cx="2010032" cy="10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42002" name="Rectangle 18"/>
              <p:cNvSpPr>
                <a:spLocks noChangeArrowheads="1"/>
              </p:cNvSpPr>
              <p:nvPr/>
            </p:nvSpPr>
            <p:spPr bwMode="auto">
              <a:xfrm>
                <a:off x="6672264" y="3371688"/>
                <a:ext cx="1756253" cy="2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SH × SVR                        </a:t>
                </a:r>
              </a:p>
            </p:txBody>
          </p:sp>
        </p:grpSp>
        <p:sp>
          <p:nvSpPr>
            <p:cNvPr id="42003" name="Rectangle 19"/>
            <p:cNvSpPr>
              <a:spLocks noChangeArrowheads="1"/>
            </p:cNvSpPr>
            <p:nvPr/>
          </p:nvSpPr>
          <p:spPr bwMode="auto">
            <a:xfrm>
              <a:off x="1146813" y="2639845"/>
              <a:ext cx="7517713"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Actual                             </a:t>
              </a:r>
              <a:r>
                <a:rPr lang="en-US" altLang="en-US" sz="2000" b="1" dirty="0">
                  <a:latin typeface="Arial Narrow" panose="020B0606020202030204" pitchFamily="34" charset="0"/>
                </a:rPr>
                <a:t>Flexible Budget                </a:t>
              </a:r>
              <a:r>
                <a:rPr lang="en-US" altLang="en-US" sz="2000" b="1" dirty="0" smtClean="0">
                  <a:latin typeface="Arial Narrow" panose="020B0606020202030204" pitchFamily="34" charset="0"/>
                </a:rPr>
                <a:t>              Applied</a:t>
              </a:r>
              <a:r>
                <a:rPr lang="en-US" altLang="en-US" sz="2000" b="1" dirty="0">
                  <a:latin typeface="Arial Narrow" panose="020B0606020202030204" pitchFamily="34" charset="0"/>
                </a:rPr>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Variable                               </a:t>
              </a:r>
              <a:r>
                <a:rPr lang="en-US" altLang="en-US" sz="2000" b="1" dirty="0">
                  <a:latin typeface="Arial Narrow" panose="020B0606020202030204" pitchFamily="34" charset="0"/>
                </a:rPr>
                <a:t>for Variable	              </a:t>
              </a:r>
              <a:r>
                <a:rPr lang="en-US" altLang="en-US" sz="2000" b="1" dirty="0" smtClean="0">
                  <a:latin typeface="Arial Narrow" panose="020B0606020202030204" pitchFamily="34" charset="0"/>
                </a:rPr>
                <a:t>        Variable</a:t>
              </a:r>
              <a:r>
                <a:rPr lang="en-US" altLang="en-US" sz="2000" b="1" dirty="0">
                  <a:latin typeface="Arial Narrow" panose="020B0606020202030204" pitchFamily="34" charset="0"/>
                </a:rPr>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Overhead                            </a:t>
              </a:r>
              <a:r>
                <a:rPr lang="en-US" altLang="en-US" sz="2000" b="1" dirty="0">
                  <a:latin typeface="Arial Narrow" panose="020B0606020202030204" pitchFamily="34" charset="0"/>
                </a:rPr>
                <a:t>Overhead at                 </a:t>
              </a:r>
              <a:r>
                <a:rPr lang="en-US" altLang="en-US" sz="2000" b="1" dirty="0" smtClean="0">
                  <a:latin typeface="Arial Narrow" panose="020B0606020202030204" pitchFamily="34" charset="0"/>
                </a:rPr>
                <a:t>              Overhead </a:t>
              </a:r>
              <a:r>
                <a:rPr lang="en-US" altLang="en-US" sz="2000" b="1" dirty="0">
                  <a:latin typeface="Arial Narrow" panose="020B0606020202030204" pitchFamily="34" charset="0"/>
                </a:rPr>
                <a:t>at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Incurred                              Actual </a:t>
              </a:r>
              <a:r>
                <a:rPr lang="en-US" altLang="en-US" sz="2000" b="1" dirty="0">
                  <a:latin typeface="Arial Narrow" panose="020B0606020202030204" pitchFamily="34" charset="0"/>
                </a:rPr>
                <a:t>Hours            </a:t>
              </a:r>
              <a:r>
                <a:rPr lang="en-US" altLang="en-US" sz="2000" b="1" dirty="0" smtClean="0">
                  <a:latin typeface="Arial Narrow" panose="020B0606020202030204" pitchFamily="34" charset="0"/>
                </a:rPr>
                <a:t>              Standard Hours </a:t>
              </a:r>
              <a:endParaRPr lang="en-US" altLang="en-US" sz="2000" b="1" dirty="0">
                <a:latin typeface="Arial Narrow" panose="020B0606020202030204" pitchFamily="34" charset="0"/>
              </a:endParaRPr>
            </a:p>
          </p:txBody>
        </p:sp>
      </p:grpSp>
      <p:sp>
        <p:nvSpPr>
          <p:cNvPr id="42004" name="Title 1"/>
          <p:cNvSpPr>
            <a:spLocks noGrp="1"/>
          </p:cNvSpPr>
          <p:nvPr>
            <p:ph type="title"/>
          </p:nvPr>
        </p:nvSpPr>
        <p:spPr>
          <a:xfrm>
            <a:off x="293688" y="274638"/>
            <a:ext cx="8534400" cy="1143000"/>
          </a:xfrm>
        </p:spPr>
        <p:txBody>
          <a:bodyPr/>
          <a:lstStyle/>
          <a:p>
            <a:r>
              <a:rPr lang="en-US" altLang="en-US" sz="4000" b="1" dirty="0" smtClean="0"/>
              <a:t>Variable Overhead Variances for G-Max</a:t>
            </a:r>
          </a:p>
        </p:txBody>
      </p:sp>
      <p:sp>
        <p:nvSpPr>
          <p:cNvPr id="22" name="Slide Number Placeholder 21"/>
          <p:cNvSpPr>
            <a:spLocks noGrp="1"/>
          </p:cNvSpPr>
          <p:nvPr>
            <p:ph type="sldNum" sz="quarter" idx="12"/>
          </p:nvPr>
        </p:nvSpPr>
        <p:spPr/>
        <p:txBody>
          <a:bodyPr/>
          <a:lstStyle/>
          <a:p>
            <a:pPr>
              <a:defRPr/>
            </a:pPr>
            <a:fld id="{7A35BE7D-BC0E-4A27-80F5-45B3F1AFEC7B}" type="slidenum">
              <a:rPr lang="en-US" smtClean="0"/>
              <a:pPr>
                <a:defRPr/>
              </a:pPr>
              <a:t>50</a:t>
            </a:fld>
            <a:endParaRPr lang="en-US"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88" y="1137217"/>
            <a:ext cx="7538512" cy="1458424"/>
          </a:xfrm>
          <a:prstGeom prst="rect">
            <a:avLst/>
          </a:prstGeom>
        </p:spPr>
      </p:pic>
      <p:sp>
        <p:nvSpPr>
          <p:cNvPr id="11" name="Rounded Rectangle 10"/>
          <p:cNvSpPr/>
          <p:nvPr/>
        </p:nvSpPr>
        <p:spPr>
          <a:xfrm>
            <a:off x="6844254" y="4954658"/>
            <a:ext cx="2013115" cy="1787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Let’s split the $150 unfavorable variance into spending and efficiency variances. . .</a:t>
            </a:r>
            <a:endParaRPr lang="en-US" b="1" dirty="0"/>
          </a:p>
        </p:txBody>
      </p:sp>
      <p:sp>
        <p:nvSpPr>
          <p:cNvPr id="12" name="Rounded Rectangle 11"/>
          <p:cNvSpPr/>
          <p:nvPr/>
        </p:nvSpPr>
        <p:spPr>
          <a:xfrm>
            <a:off x="914400" y="2075943"/>
            <a:ext cx="7397839" cy="4111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rved Left Arrow 13"/>
          <p:cNvSpPr/>
          <p:nvPr/>
        </p:nvSpPr>
        <p:spPr>
          <a:xfrm rot="759623">
            <a:off x="8015630" y="2354673"/>
            <a:ext cx="961341" cy="2541234"/>
          </a:xfrm>
          <a:prstGeom prst="curvedLeftArrow">
            <a:avLst>
              <a:gd name="adj1" fmla="val 25000"/>
              <a:gd name="adj2" fmla="val 50000"/>
              <a:gd name="adj3" fmla="val 49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ounded Rectangle 33"/>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001"/>
                                        </p:tgtEl>
                                        <p:attrNameLst>
                                          <p:attrName>style.visibility</p:attrName>
                                        </p:attrNameLst>
                                      </p:cBhvr>
                                      <p:to>
                                        <p:strVal val="visible"/>
                                      </p:to>
                                    </p:set>
                                    <p:animEffect transition="in" filter="fade">
                                      <p:cBhvr>
                                        <p:cTn id="12" dur="1000"/>
                                        <p:tgtEl>
                                          <p:spTgt spid="42001"/>
                                        </p:tgtEl>
                                      </p:cBhvr>
                                    </p:animEffect>
                                    <p:anim calcmode="lin" valueType="num">
                                      <p:cBhvr>
                                        <p:cTn id="13" dur="1000" fill="hold"/>
                                        <p:tgtEl>
                                          <p:spTgt spid="42001"/>
                                        </p:tgtEl>
                                        <p:attrNameLst>
                                          <p:attrName>ppt_x</p:attrName>
                                        </p:attrNameLst>
                                      </p:cBhvr>
                                      <p:tavLst>
                                        <p:tav tm="0">
                                          <p:val>
                                            <p:strVal val="#ppt_x"/>
                                          </p:val>
                                        </p:tav>
                                        <p:tav tm="100000">
                                          <p:val>
                                            <p:strVal val="#ppt_x"/>
                                          </p:val>
                                        </p:tav>
                                      </p:tavLst>
                                    </p:anim>
                                    <p:anim calcmode="lin" valueType="num">
                                      <p:cBhvr>
                                        <p:cTn id="14" dur="1000" fill="hold"/>
                                        <p:tgtEl>
                                          <p:spTgt spid="4200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1" grpId="0" animBg="1"/>
      <p:bldP spid="11"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9900" y="2387600"/>
            <a:ext cx="8204200" cy="294640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00FF"/>
                </a:solidFill>
              </a:rPr>
              <a:t>During May, G-Max produced 3,500 club heads working</a:t>
            </a:r>
            <a:br>
              <a:rPr lang="en-US" altLang="en-US" sz="2400" b="1" dirty="0">
                <a:solidFill>
                  <a:srgbClr val="0000FF"/>
                </a:solidFill>
              </a:rPr>
            </a:br>
            <a:r>
              <a:rPr lang="en-US" altLang="en-US" sz="2400" b="1" dirty="0">
                <a:solidFill>
                  <a:srgbClr val="0000FF"/>
                </a:solidFill>
              </a:rPr>
              <a:t>3,400 hours.  G-Max budgeted for 4,000 units (80%).</a:t>
            </a:r>
            <a:br>
              <a:rPr lang="en-US" altLang="en-US" sz="2400" b="1" dirty="0">
                <a:solidFill>
                  <a:srgbClr val="0000FF"/>
                </a:solidFill>
              </a:rPr>
            </a:br>
            <a:r>
              <a:rPr lang="en-US" altLang="en-US" sz="2400" b="1" dirty="0">
                <a:solidFill>
                  <a:srgbClr val="0000FF"/>
                </a:solidFill>
              </a:rPr>
              <a:t>Actual variable overhead was $3,650 and</a:t>
            </a:r>
            <a:br>
              <a:rPr lang="en-US" altLang="en-US" sz="2400" b="1" dirty="0">
                <a:solidFill>
                  <a:srgbClr val="0000FF"/>
                </a:solidFill>
              </a:rPr>
            </a:br>
            <a:r>
              <a:rPr lang="en-US" altLang="en-US" sz="2400" b="1" dirty="0">
                <a:solidFill>
                  <a:srgbClr val="0000FF"/>
                </a:solidFill>
              </a:rPr>
              <a:t>actual fixed overhead was $4,000.</a:t>
            </a:r>
            <a:br>
              <a:rPr lang="en-US" altLang="en-US" sz="2400" b="1" dirty="0">
                <a:solidFill>
                  <a:srgbClr val="0000FF"/>
                </a:solidFill>
              </a:rPr>
            </a:br>
            <a:r>
              <a:rPr lang="en-US" altLang="en-US" sz="2400" b="1" dirty="0">
                <a:solidFill>
                  <a:srgbClr val="FF0000"/>
                </a:solidFill>
              </a:rPr>
              <a:t>Compute the variable overhead spending and</a:t>
            </a:r>
            <a:br>
              <a:rPr lang="en-US" altLang="en-US" sz="2400" b="1" dirty="0">
                <a:solidFill>
                  <a:srgbClr val="FF0000"/>
                </a:solidFill>
              </a:rPr>
            </a:br>
            <a:r>
              <a:rPr lang="en-US" altLang="en-US" sz="2400" b="1" dirty="0">
                <a:solidFill>
                  <a:srgbClr val="FF0000"/>
                </a:solidFill>
              </a:rPr>
              <a:t>efficiency </a:t>
            </a:r>
            <a:r>
              <a:rPr lang="en-US" altLang="en-US" sz="2400" b="1" dirty="0" smtClean="0">
                <a:solidFill>
                  <a:srgbClr val="FF0000"/>
                </a:solidFill>
              </a:rPr>
              <a:t>variances</a:t>
            </a:r>
            <a:endParaRPr lang="en-US" altLang="en-US" sz="2400" b="1" dirty="0">
              <a:solidFill>
                <a:srgbClr val="FF0000"/>
              </a:solidFill>
            </a:endParaRPr>
          </a:p>
        </p:txBody>
      </p:sp>
      <p:graphicFrame>
        <p:nvGraphicFramePr>
          <p:cNvPr id="44035" name="Object 2"/>
          <p:cNvGraphicFramePr>
            <a:graphicFrameLocks/>
          </p:cNvGraphicFramePr>
          <p:nvPr/>
        </p:nvGraphicFramePr>
        <p:xfrm>
          <a:off x="2959100" y="5410200"/>
          <a:ext cx="925513" cy="1417638"/>
        </p:xfrm>
        <a:graphic>
          <a:graphicData uri="http://schemas.openxmlformats.org/presentationml/2006/ole">
            <mc:AlternateContent xmlns:mc="http://schemas.openxmlformats.org/markup-compatibility/2006">
              <mc:Choice xmlns:v="urn:schemas-microsoft-com:vml" Requires="v">
                <p:oleObj spid="_x0000_s45146" name="Clip" r:id="rId4" imgW="7658289" imgH="11690717" progId="">
                  <p:embed/>
                </p:oleObj>
              </mc:Choice>
              <mc:Fallback>
                <p:oleObj name="Clip" r:id="rId4" imgW="7658289" imgH="11690717" progId="">
                  <p:embed/>
                  <p:pic>
                    <p:nvPicPr>
                      <p:cNvPr id="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5410200"/>
                        <a:ext cx="925513"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1711325" y="1752600"/>
            <a:ext cx="5722938" cy="461963"/>
          </a:xfrm>
          <a:prstGeom prst="rect">
            <a:avLst/>
          </a:prstGeom>
          <a:solidFill>
            <a:schemeClr val="accent1">
              <a:lumMod val="50000"/>
            </a:schemeClr>
          </a:solidFill>
        </p:spPr>
        <p:txBody>
          <a:bodyPr wrap="none">
            <a:spAutoFit/>
          </a:bodyPr>
          <a:lstStyle/>
          <a:p>
            <a:pPr>
              <a:defRPr/>
            </a:pPr>
            <a:r>
              <a:rPr lang="en-US" sz="2400" b="1" dirty="0">
                <a:solidFill>
                  <a:schemeClr val="bg1"/>
                </a:solidFill>
                <a:effectLst>
                  <a:outerShdw blurRad="38100" dist="38100" dir="2700000" algn="tl">
                    <a:srgbClr val="000000">
                      <a:alpha val="43137"/>
                    </a:srgbClr>
                  </a:outerShdw>
                </a:effectLst>
              </a:rPr>
              <a:t>Recall the G-Max information for May:</a:t>
            </a:r>
          </a:p>
        </p:txBody>
      </p:sp>
      <p:sp>
        <p:nvSpPr>
          <p:cNvPr id="44037" name="Title 1"/>
          <p:cNvSpPr>
            <a:spLocks noGrp="1"/>
          </p:cNvSpPr>
          <p:nvPr>
            <p:ph type="title"/>
          </p:nvPr>
        </p:nvSpPr>
        <p:spPr>
          <a:xfrm>
            <a:off x="304800" y="533400"/>
            <a:ext cx="8534400" cy="1143000"/>
          </a:xfrm>
        </p:spPr>
        <p:txBody>
          <a:bodyPr/>
          <a:lstStyle/>
          <a:p>
            <a:r>
              <a:rPr lang="en-US" altLang="en-US" sz="4100" b="1" dirty="0" smtClean="0"/>
              <a:t>Variable Overhead Variances for G-Max</a:t>
            </a:r>
          </a:p>
        </p:txBody>
      </p:sp>
      <p:sp>
        <p:nvSpPr>
          <p:cNvPr id="7" name="Slide Number Placeholder 6"/>
          <p:cNvSpPr>
            <a:spLocks noGrp="1"/>
          </p:cNvSpPr>
          <p:nvPr>
            <p:ph type="sldNum" sz="quarter" idx="12"/>
          </p:nvPr>
        </p:nvSpPr>
        <p:spPr/>
        <p:txBody>
          <a:bodyPr/>
          <a:lstStyle/>
          <a:p>
            <a:pPr>
              <a:defRPr/>
            </a:pPr>
            <a:fld id="{58B09FE6-F068-47D8-81BA-E8AE271E125B}" type="slidenum">
              <a:rPr lang="en-US" smtClean="0"/>
              <a:pPr>
                <a:defRPr/>
              </a:pPr>
              <a:t>51</a:t>
            </a:fld>
            <a:endParaRPr lang="en-US" dirty="0"/>
          </a:p>
        </p:txBody>
      </p:sp>
      <p:sp>
        <p:nvSpPr>
          <p:cNvPr id="8" name="Rounded Rectangle 7"/>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Tree>
    <p:extLst>
      <p:ext uri="{BB962C8B-B14F-4D97-AF65-F5344CB8AC3E}">
        <p14:creationId xmlns:p14="http://schemas.microsoft.com/office/powerpoint/2010/main" val="407851913"/>
      </p:ext>
    </p:extLst>
  </p:cSld>
  <p:clrMapOvr>
    <a:masterClrMapping/>
  </p:clrMapOvr>
  <p:transition spd="med">
    <p:split orient="ver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0" name="Rectangle 15"/>
          <p:cNvSpPr>
            <a:spLocks noGrp="1" noChangeArrowheads="1"/>
          </p:cNvSpPr>
          <p:nvPr>
            <p:ph type="title"/>
          </p:nvPr>
        </p:nvSpPr>
        <p:spPr>
          <a:xfrm>
            <a:off x="293688" y="274638"/>
            <a:ext cx="8534400" cy="1143000"/>
          </a:xfrm>
        </p:spPr>
        <p:txBody>
          <a:bodyPr/>
          <a:lstStyle/>
          <a:p>
            <a:r>
              <a:rPr lang="en-US" altLang="en-US" sz="4000" b="1" dirty="0" smtClean="0"/>
              <a:t>Variable Overhead Variances for G-Max</a:t>
            </a:r>
          </a:p>
        </p:txBody>
      </p:sp>
      <p:sp>
        <p:nvSpPr>
          <p:cNvPr id="16" name="Slide Number Placeholder 15"/>
          <p:cNvSpPr>
            <a:spLocks noGrp="1"/>
          </p:cNvSpPr>
          <p:nvPr>
            <p:ph type="sldNum" sz="quarter" idx="12"/>
          </p:nvPr>
        </p:nvSpPr>
        <p:spPr/>
        <p:txBody>
          <a:bodyPr/>
          <a:lstStyle/>
          <a:p>
            <a:pPr>
              <a:defRPr/>
            </a:pPr>
            <a:fld id="{7A35BE7D-BC0E-4A27-80F5-45B3F1AFEC7B}" type="slidenum">
              <a:rPr lang="en-US" smtClean="0"/>
              <a:pPr>
                <a:defRPr/>
              </a:pPr>
              <a:t>52</a:t>
            </a:fld>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32" y="1363200"/>
            <a:ext cx="7538512" cy="1458424"/>
          </a:xfrm>
          <a:prstGeom prst="rect">
            <a:avLst/>
          </a:prstGeom>
        </p:spPr>
      </p:pic>
      <p:grpSp>
        <p:nvGrpSpPr>
          <p:cNvPr id="25" name="Group 24"/>
          <p:cNvGrpSpPr/>
          <p:nvPr/>
        </p:nvGrpSpPr>
        <p:grpSpPr>
          <a:xfrm>
            <a:off x="3306486" y="3856865"/>
            <a:ext cx="2420640" cy="397546"/>
            <a:chOff x="3575050" y="3406323"/>
            <a:chExt cx="2420640" cy="397546"/>
          </a:xfrm>
        </p:grpSpPr>
        <p:sp>
          <p:nvSpPr>
            <p:cNvPr id="33" name="Line 3"/>
            <p:cNvSpPr>
              <a:spLocks noChangeShapeType="1"/>
            </p:cNvSpPr>
            <p:nvPr/>
          </p:nvSpPr>
          <p:spPr bwMode="auto">
            <a:xfrm flipV="1">
              <a:off x="3749478" y="3406323"/>
              <a:ext cx="1547216" cy="214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4" name="Rectangle 15"/>
            <p:cNvSpPr>
              <a:spLocks noChangeArrowheads="1"/>
            </p:cNvSpPr>
            <p:nvPr/>
          </p:nvSpPr>
          <p:spPr bwMode="auto">
            <a:xfrm>
              <a:off x="3575050" y="3406324"/>
              <a:ext cx="242064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smtClean="0">
                  <a:solidFill>
                    <a:srgbClr val="0033CC"/>
                  </a:solidFill>
                </a:rPr>
                <a:t>3,400 hrs. x $1.00</a:t>
              </a:r>
              <a:endParaRPr lang="en-US" altLang="en-US" sz="2000" b="1" dirty="0">
                <a:solidFill>
                  <a:srgbClr val="0033CC"/>
                </a:solidFill>
              </a:endParaRPr>
            </a:p>
          </p:txBody>
        </p:sp>
      </p:grpSp>
      <p:grpSp>
        <p:nvGrpSpPr>
          <p:cNvPr id="26" name="Group 25"/>
          <p:cNvGrpSpPr/>
          <p:nvPr/>
        </p:nvGrpSpPr>
        <p:grpSpPr>
          <a:xfrm>
            <a:off x="678313" y="3865547"/>
            <a:ext cx="2026176" cy="401625"/>
            <a:chOff x="606425" y="3400218"/>
            <a:chExt cx="2026176" cy="401625"/>
          </a:xfrm>
        </p:grpSpPr>
        <p:sp>
          <p:nvSpPr>
            <p:cNvPr id="31" name="Line 2"/>
            <p:cNvSpPr>
              <a:spLocks noChangeShapeType="1"/>
            </p:cNvSpPr>
            <p:nvPr/>
          </p:nvSpPr>
          <p:spPr bwMode="auto">
            <a:xfrm flipV="1">
              <a:off x="606425" y="3400218"/>
              <a:ext cx="1618982" cy="13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2" name="Rectangle 16"/>
            <p:cNvSpPr>
              <a:spLocks noChangeArrowheads="1"/>
            </p:cNvSpPr>
            <p:nvPr/>
          </p:nvSpPr>
          <p:spPr bwMode="auto">
            <a:xfrm>
              <a:off x="767288" y="3404298"/>
              <a:ext cx="186531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AH × AVR</a:t>
              </a:r>
            </a:p>
          </p:txBody>
        </p:sp>
      </p:grpSp>
      <p:grpSp>
        <p:nvGrpSpPr>
          <p:cNvPr id="27" name="Group 26"/>
          <p:cNvGrpSpPr/>
          <p:nvPr/>
        </p:nvGrpSpPr>
        <p:grpSpPr>
          <a:xfrm>
            <a:off x="5727127" y="3841159"/>
            <a:ext cx="2740360" cy="705320"/>
            <a:chOff x="6374876" y="3371688"/>
            <a:chExt cx="2576714" cy="514948"/>
          </a:xfrm>
        </p:grpSpPr>
        <p:sp>
          <p:nvSpPr>
            <p:cNvPr id="29" name="Line 4"/>
            <p:cNvSpPr>
              <a:spLocks noChangeShapeType="1"/>
            </p:cNvSpPr>
            <p:nvPr/>
          </p:nvSpPr>
          <p:spPr bwMode="auto">
            <a:xfrm>
              <a:off x="6550025" y="3401561"/>
              <a:ext cx="2010032" cy="10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30" name="Rectangle 18"/>
            <p:cNvSpPr>
              <a:spLocks noChangeArrowheads="1"/>
            </p:cNvSpPr>
            <p:nvPr/>
          </p:nvSpPr>
          <p:spPr bwMode="auto">
            <a:xfrm>
              <a:off x="6374876" y="3371688"/>
              <a:ext cx="2576714" cy="51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a:t>
              </a:r>
              <a:r>
                <a:rPr lang="en-US" altLang="en-US" sz="2000" b="1" dirty="0" smtClean="0">
                  <a:solidFill>
                    <a:srgbClr val="0033CC"/>
                  </a:solidFill>
                </a:rPr>
                <a:t>3,500 hrs. x $1.00</a:t>
              </a:r>
              <a:endParaRPr lang="en-US" altLang="en-US" sz="2000" b="1" dirty="0">
                <a:solidFill>
                  <a:srgbClr val="0033CC"/>
                </a:solidFill>
              </a:endParaRPr>
            </a:p>
          </p:txBody>
        </p:sp>
      </p:grpSp>
      <p:sp>
        <p:nvSpPr>
          <p:cNvPr id="28" name="Rectangle 19"/>
          <p:cNvSpPr>
            <a:spLocks noChangeArrowheads="1"/>
          </p:cNvSpPr>
          <p:nvPr/>
        </p:nvSpPr>
        <p:spPr bwMode="auto">
          <a:xfrm>
            <a:off x="814044" y="2847829"/>
            <a:ext cx="7517713"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Actual                             </a:t>
            </a:r>
            <a:r>
              <a:rPr lang="en-US" altLang="en-US" sz="2000" b="1" dirty="0">
                <a:latin typeface="Arial Narrow" panose="020B0606020202030204" pitchFamily="34" charset="0"/>
              </a:rPr>
              <a:t>Flexible Budget                </a:t>
            </a:r>
            <a:r>
              <a:rPr lang="en-US" altLang="en-US" sz="2000" b="1" dirty="0" smtClean="0">
                <a:latin typeface="Arial Narrow" panose="020B0606020202030204" pitchFamily="34" charset="0"/>
              </a:rPr>
              <a:t>              Applied</a:t>
            </a:r>
            <a:r>
              <a:rPr lang="en-US" altLang="en-US" sz="2000" b="1" dirty="0">
                <a:latin typeface="Arial Narrow" panose="020B0606020202030204" pitchFamily="34" charset="0"/>
              </a:rPr>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Variable                               </a:t>
            </a:r>
            <a:r>
              <a:rPr lang="en-US" altLang="en-US" sz="2000" b="1" dirty="0">
                <a:latin typeface="Arial Narrow" panose="020B0606020202030204" pitchFamily="34" charset="0"/>
              </a:rPr>
              <a:t>for Variable	              </a:t>
            </a:r>
            <a:r>
              <a:rPr lang="en-US" altLang="en-US" sz="2000" b="1" dirty="0" smtClean="0">
                <a:latin typeface="Arial Narrow" panose="020B0606020202030204" pitchFamily="34" charset="0"/>
              </a:rPr>
              <a:t>        Variable</a:t>
            </a:r>
            <a:r>
              <a:rPr lang="en-US" altLang="en-US" sz="2000" b="1" dirty="0">
                <a:latin typeface="Arial Narrow" panose="020B0606020202030204" pitchFamily="34" charset="0"/>
              </a:rPr>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Overhead                            </a:t>
            </a:r>
            <a:r>
              <a:rPr lang="en-US" altLang="en-US" sz="2000" b="1" dirty="0">
                <a:latin typeface="Arial Narrow" panose="020B0606020202030204" pitchFamily="34" charset="0"/>
              </a:rPr>
              <a:t>Overhead at                 </a:t>
            </a:r>
            <a:r>
              <a:rPr lang="en-US" altLang="en-US" sz="2000" b="1" dirty="0" smtClean="0">
                <a:latin typeface="Arial Narrow" panose="020B0606020202030204" pitchFamily="34" charset="0"/>
              </a:rPr>
              <a:t>              Overhead </a:t>
            </a:r>
            <a:r>
              <a:rPr lang="en-US" altLang="en-US" sz="2000" b="1" dirty="0">
                <a:latin typeface="Arial Narrow" panose="020B0606020202030204" pitchFamily="34" charset="0"/>
              </a:rPr>
              <a:t>at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Incurred                              Actual </a:t>
            </a:r>
            <a:r>
              <a:rPr lang="en-US" altLang="en-US" sz="2000" b="1" dirty="0">
                <a:latin typeface="Arial Narrow" panose="020B0606020202030204" pitchFamily="34" charset="0"/>
              </a:rPr>
              <a:t>Hours            </a:t>
            </a:r>
            <a:r>
              <a:rPr lang="en-US" altLang="en-US" sz="2000" b="1" dirty="0" smtClean="0">
                <a:latin typeface="Arial Narrow" panose="020B0606020202030204" pitchFamily="34" charset="0"/>
              </a:rPr>
              <a:t>              Standard Hours </a:t>
            </a:r>
            <a:endParaRPr lang="en-US" altLang="en-US" sz="2000" b="1" dirty="0">
              <a:latin typeface="Arial Narrow" panose="020B0606020202030204" pitchFamily="34" charset="0"/>
            </a:endParaRPr>
          </a:p>
        </p:txBody>
      </p:sp>
      <p:grpSp>
        <p:nvGrpSpPr>
          <p:cNvPr id="44" name="Group 43"/>
          <p:cNvGrpSpPr/>
          <p:nvPr/>
        </p:nvGrpSpPr>
        <p:grpSpPr>
          <a:xfrm>
            <a:off x="1042690" y="4185533"/>
            <a:ext cx="6656429" cy="1420806"/>
            <a:chOff x="887371" y="4388134"/>
            <a:chExt cx="7791916" cy="1998736"/>
          </a:xfrm>
        </p:grpSpPr>
        <p:sp>
          <p:nvSpPr>
            <p:cNvPr id="45" name="Freeform 6"/>
            <p:cNvSpPr>
              <a:spLocks/>
            </p:cNvSpPr>
            <p:nvPr/>
          </p:nvSpPr>
          <p:spPr bwMode="auto">
            <a:xfrm>
              <a:off x="1333627" y="4878299"/>
              <a:ext cx="3309308" cy="618656"/>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46" name="Rectangle 7"/>
            <p:cNvSpPr>
              <a:spLocks noChangeArrowheads="1"/>
            </p:cNvSpPr>
            <p:nvPr/>
          </p:nvSpPr>
          <p:spPr bwMode="auto">
            <a:xfrm>
              <a:off x="887371" y="5558822"/>
              <a:ext cx="4101536" cy="82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Spending Variance</a:t>
              </a:r>
              <a:br>
                <a:rPr lang="en-US" altLang="en-US" sz="2400" dirty="0">
                  <a:solidFill>
                    <a:srgbClr val="0000FF"/>
                  </a:solidFill>
                </a:rPr>
              </a:br>
              <a:r>
                <a:rPr lang="en-US" altLang="en-US" sz="2400" dirty="0">
                  <a:solidFill>
                    <a:srgbClr val="0000FF"/>
                  </a:solidFill>
                </a:rPr>
                <a:t>$250 Unfavorable</a:t>
              </a:r>
            </a:p>
          </p:txBody>
        </p:sp>
        <p:sp>
          <p:nvSpPr>
            <p:cNvPr id="47" name="Rectangle 8"/>
            <p:cNvSpPr>
              <a:spLocks noChangeArrowheads="1"/>
            </p:cNvSpPr>
            <p:nvPr/>
          </p:nvSpPr>
          <p:spPr bwMode="auto">
            <a:xfrm>
              <a:off x="4577751" y="5558822"/>
              <a:ext cx="4101536" cy="82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Efficiency Variance</a:t>
              </a:r>
              <a:br>
                <a:rPr lang="en-US" altLang="en-US" sz="2400" dirty="0">
                  <a:solidFill>
                    <a:srgbClr val="0000FF"/>
                  </a:solidFill>
                </a:rPr>
              </a:br>
              <a:r>
                <a:rPr lang="en-US" altLang="en-US" sz="2400" dirty="0">
                  <a:solidFill>
                    <a:srgbClr val="0000FF"/>
                  </a:solidFill>
                </a:rPr>
                <a:t>$100 Favorable</a:t>
              </a:r>
            </a:p>
          </p:txBody>
        </p:sp>
        <p:sp>
          <p:nvSpPr>
            <p:cNvPr id="48" name="Freeform 9"/>
            <p:cNvSpPr>
              <a:spLocks/>
            </p:cNvSpPr>
            <p:nvPr/>
          </p:nvSpPr>
          <p:spPr bwMode="auto">
            <a:xfrm>
              <a:off x="4943782" y="4878299"/>
              <a:ext cx="3309308" cy="618656"/>
            </a:xfrm>
            <a:custGeom>
              <a:avLst/>
              <a:gdLst>
                <a:gd name="T0" fmla="*/ 2147483647 w 1980"/>
                <a:gd name="T1" fmla="*/ 2147483647 h 390"/>
                <a:gd name="T2" fmla="*/ 2147483647 w 1980"/>
                <a:gd name="T3" fmla="*/ 2147483647 h 390"/>
                <a:gd name="T4" fmla="*/ 2147483647 w 1980"/>
                <a:gd name="T5" fmla="*/ 2147483647 h 390"/>
                <a:gd name="T6" fmla="*/ 2147483647 w 1980"/>
                <a:gd name="T7" fmla="*/ 2147483647 h 390"/>
                <a:gd name="T8" fmla="*/ 2147483647 w 1980"/>
                <a:gd name="T9" fmla="*/ 2147483647 h 390"/>
                <a:gd name="T10" fmla="*/ 2147483647 w 1980"/>
                <a:gd name="T11" fmla="*/ 2147483647 h 390"/>
                <a:gd name="T12" fmla="*/ 2147483647 w 1980"/>
                <a:gd name="T13" fmla="*/ 2147483647 h 390"/>
                <a:gd name="T14" fmla="*/ 2147483647 w 1980"/>
                <a:gd name="T15" fmla="*/ 2147483647 h 390"/>
                <a:gd name="T16" fmla="*/ 2147483647 w 1980"/>
                <a:gd name="T17" fmla="*/ 2147483647 h 390"/>
                <a:gd name="T18" fmla="*/ 2147483647 w 1980"/>
                <a:gd name="T19" fmla="*/ 2147483647 h 390"/>
                <a:gd name="T20" fmla="*/ 2147483647 w 1980"/>
                <a:gd name="T21" fmla="*/ 2147483647 h 390"/>
                <a:gd name="T22" fmla="*/ 2147483647 w 1980"/>
                <a:gd name="T23" fmla="*/ 2147483647 h 390"/>
                <a:gd name="T24" fmla="*/ 2147483647 w 1980"/>
                <a:gd name="T25" fmla="*/ 2147483647 h 390"/>
                <a:gd name="T26" fmla="*/ 2147483647 w 1980"/>
                <a:gd name="T27" fmla="*/ 2147483647 h 390"/>
                <a:gd name="T28" fmla="*/ 2147483647 w 1980"/>
                <a:gd name="T29" fmla="*/ 2147483647 h 390"/>
                <a:gd name="T30" fmla="*/ 2147483647 w 1980"/>
                <a:gd name="T31" fmla="*/ 2147483647 h 390"/>
                <a:gd name="T32" fmla="*/ 2147483647 w 1980"/>
                <a:gd name="T33" fmla="*/ 2147483647 h 390"/>
                <a:gd name="T34" fmla="*/ 2147483647 w 1980"/>
                <a:gd name="T35" fmla="*/ 2147483647 h 390"/>
                <a:gd name="T36" fmla="*/ 2147483647 w 1980"/>
                <a:gd name="T37" fmla="*/ 2147483647 h 390"/>
                <a:gd name="T38" fmla="*/ 2147483647 w 1980"/>
                <a:gd name="T39" fmla="*/ 2147483647 h 390"/>
                <a:gd name="T40" fmla="*/ 2147483647 w 1980"/>
                <a:gd name="T41" fmla="*/ 2147483647 h 390"/>
                <a:gd name="T42" fmla="*/ 2147483647 w 1980"/>
                <a:gd name="T43" fmla="*/ 2147483647 h 390"/>
                <a:gd name="T44" fmla="*/ 2147483647 w 1980"/>
                <a:gd name="T45" fmla="*/ 2147483647 h 390"/>
                <a:gd name="T46" fmla="*/ 2147483647 w 1980"/>
                <a:gd name="T47" fmla="*/ 2147483647 h 390"/>
                <a:gd name="T48" fmla="*/ 2147483647 w 1980"/>
                <a:gd name="T49" fmla="*/ 2147483647 h 390"/>
                <a:gd name="T50" fmla="*/ 2147483647 w 1980"/>
                <a:gd name="T51" fmla="*/ 2147483647 h 390"/>
                <a:gd name="T52" fmla="*/ 2147483647 w 1980"/>
                <a:gd name="T53" fmla="*/ 2147483647 h 390"/>
                <a:gd name="T54" fmla="*/ 2147483647 w 1980"/>
                <a:gd name="T55" fmla="*/ 2147483647 h 390"/>
                <a:gd name="T56" fmla="*/ 2147483647 w 1980"/>
                <a:gd name="T57" fmla="*/ 2147483647 h 390"/>
                <a:gd name="T58" fmla="*/ 2147483647 w 1980"/>
                <a:gd name="T59" fmla="*/ 2147483647 h 390"/>
                <a:gd name="T60" fmla="*/ 2147483647 w 1980"/>
                <a:gd name="T61" fmla="*/ 2147483647 h 390"/>
                <a:gd name="T62" fmla="*/ 2147483647 w 1980"/>
                <a:gd name="T63" fmla="*/ 2147483647 h 390"/>
                <a:gd name="T64" fmla="*/ 2147483647 w 1980"/>
                <a:gd name="T65" fmla="*/ 2147483647 h 390"/>
                <a:gd name="T66" fmla="*/ 2147483647 w 1980"/>
                <a:gd name="T67" fmla="*/ 2147483647 h 390"/>
                <a:gd name="T68" fmla="*/ 2147483647 w 1980"/>
                <a:gd name="T69" fmla="*/ 2147483647 h 390"/>
                <a:gd name="T70" fmla="*/ 2147483647 w 1980"/>
                <a:gd name="T71" fmla="*/ 2147483647 h 390"/>
                <a:gd name="T72" fmla="*/ 2147483647 w 1980"/>
                <a:gd name="T73" fmla="*/ 2147483647 h 390"/>
                <a:gd name="T74" fmla="*/ 2147483647 w 1980"/>
                <a:gd name="T75" fmla="*/ 2147483647 h 390"/>
                <a:gd name="T76" fmla="*/ 2147483647 w 1980"/>
                <a:gd name="T77" fmla="*/ 2147483647 h 390"/>
                <a:gd name="T78" fmla="*/ 2147483647 w 1980"/>
                <a:gd name="T79" fmla="*/ 2147483647 h 390"/>
                <a:gd name="T80" fmla="*/ 2147483647 w 1980"/>
                <a:gd name="T81" fmla="*/ 2147483647 h 390"/>
                <a:gd name="T82" fmla="*/ 2147483647 w 1980"/>
                <a:gd name="T83" fmla="*/ 2147483647 h 390"/>
                <a:gd name="T84" fmla="*/ 2147483647 w 1980"/>
                <a:gd name="T85" fmla="*/ 2147483647 h 390"/>
                <a:gd name="T86" fmla="*/ 2147483647 w 1980"/>
                <a:gd name="T87" fmla="*/ 2147483647 h 390"/>
                <a:gd name="T88" fmla="*/ 2147483647 w 1980"/>
                <a:gd name="T89" fmla="*/ 2147483647 h 390"/>
                <a:gd name="T90" fmla="*/ 2147483647 w 1980"/>
                <a:gd name="T91" fmla="*/ 2147483647 h 390"/>
                <a:gd name="T92" fmla="*/ 2147483647 w 1980"/>
                <a:gd name="T93" fmla="*/ 2147483647 h 390"/>
                <a:gd name="T94" fmla="*/ 2147483647 w 1980"/>
                <a:gd name="T95" fmla="*/ 2147483647 h 390"/>
                <a:gd name="T96" fmla="*/ 2147483647 w 1980"/>
                <a:gd name="T97" fmla="*/ 2147483647 h 390"/>
                <a:gd name="T98" fmla="*/ 2147483647 w 1980"/>
                <a:gd name="T99" fmla="*/ 2147483647 h 390"/>
                <a:gd name="T100" fmla="*/ 2147483647 w 1980"/>
                <a:gd name="T101" fmla="*/ 2147483647 h 390"/>
                <a:gd name="T102" fmla="*/ 2147483647 w 1980"/>
                <a:gd name="T103" fmla="*/ 2147483647 h 390"/>
                <a:gd name="T104" fmla="*/ 2147483647 w 1980"/>
                <a:gd name="T105" fmla="*/ 2147483647 h 390"/>
                <a:gd name="T106" fmla="*/ 2147483647 w 1980"/>
                <a:gd name="T107" fmla="*/ 2147483647 h 390"/>
                <a:gd name="T108" fmla="*/ 2147483647 w 1980"/>
                <a:gd name="T109" fmla="*/ 2147483647 h 390"/>
                <a:gd name="T110" fmla="*/ 2147483647 w 1980"/>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80"/>
                <a:gd name="T169" fmla="*/ 0 h 390"/>
                <a:gd name="T170" fmla="*/ 1980 w 1980"/>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80" h="390">
                  <a:moveTo>
                    <a:pt x="1608" y="257"/>
                  </a:moveTo>
                  <a:lnTo>
                    <a:pt x="1645" y="255"/>
                  </a:lnTo>
                  <a:lnTo>
                    <a:pt x="1681" y="251"/>
                  </a:lnTo>
                  <a:lnTo>
                    <a:pt x="1718" y="244"/>
                  </a:lnTo>
                  <a:lnTo>
                    <a:pt x="1753" y="235"/>
                  </a:lnTo>
                  <a:lnTo>
                    <a:pt x="1787" y="224"/>
                  </a:lnTo>
                  <a:lnTo>
                    <a:pt x="1819" y="209"/>
                  </a:lnTo>
                  <a:lnTo>
                    <a:pt x="1849" y="194"/>
                  </a:lnTo>
                  <a:lnTo>
                    <a:pt x="1876" y="176"/>
                  </a:lnTo>
                  <a:lnTo>
                    <a:pt x="1900" y="156"/>
                  </a:lnTo>
                  <a:lnTo>
                    <a:pt x="1922" y="135"/>
                  </a:lnTo>
                  <a:lnTo>
                    <a:pt x="1940" y="112"/>
                  </a:lnTo>
                  <a:lnTo>
                    <a:pt x="1955" y="89"/>
                  </a:lnTo>
                  <a:lnTo>
                    <a:pt x="1966" y="64"/>
                  </a:lnTo>
                  <a:lnTo>
                    <a:pt x="1975" y="39"/>
                  </a:lnTo>
                  <a:lnTo>
                    <a:pt x="1978" y="13"/>
                  </a:lnTo>
                  <a:lnTo>
                    <a:pt x="1979" y="0"/>
                  </a:lnTo>
                  <a:lnTo>
                    <a:pt x="1978" y="21"/>
                  </a:lnTo>
                  <a:lnTo>
                    <a:pt x="1972" y="43"/>
                  </a:lnTo>
                  <a:lnTo>
                    <a:pt x="1961" y="64"/>
                  </a:lnTo>
                  <a:lnTo>
                    <a:pt x="1949" y="83"/>
                  </a:lnTo>
                  <a:lnTo>
                    <a:pt x="1933" y="102"/>
                  </a:lnTo>
                  <a:lnTo>
                    <a:pt x="1913" y="119"/>
                  </a:lnTo>
                  <a:lnTo>
                    <a:pt x="1891" y="134"/>
                  </a:lnTo>
                  <a:lnTo>
                    <a:pt x="1866" y="148"/>
                  </a:lnTo>
                  <a:lnTo>
                    <a:pt x="1839" y="159"/>
                  </a:lnTo>
                  <a:lnTo>
                    <a:pt x="1810" y="168"/>
                  </a:lnTo>
                  <a:lnTo>
                    <a:pt x="1781" y="174"/>
                  </a:lnTo>
                  <a:lnTo>
                    <a:pt x="1751" y="179"/>
                  </a:lnTo>
                  <a:lnTo>
                    <a:pt x="1719" y="180"/>
                  </a:lnTo>
                  <a:lnTo>
                    <a:pt x="1214" y="180"/>
                  </a:lnTo>
                  <a:lnTo>
                    <a:pt x="1185" y="182"/>
                  </a:lnTo>
                  <a:lnTo>
                    <a:pt x="1157" y="186"/>
                  </a:lnTo>
                  <a:lnTo>
                    <a:pt x="1129" y="193"/>
                  </a:lnTo>
                  <a:lnTo>
                    <a:pt x="1103" y="202"/>
                  </a:lnTo>
                  <a:lnTo>
                    <a:pt x="1080" y="213"/>
                  </a:lnTo>
                  <a:lnTo>
                    <a:pt x="1058" y="227"/>
                  </a:lnTo>
                  <a:lnTo>
                    <a:pt x="1038" y="242"/>
                  </a:lnTo>
                  <a:lnTo>
                    <a:pt x="1022" y="258"/>
                  </a:lnTo>
                  <a:lnTo>
                    <a:pt x="1010" y="276"/>
                  </a:lnTo>
                  <a:lnTo>
                    <a:pt x="1000" y="295"/>
                  </a:lnTo>
                  <a:lnTo>
                    <a:pt x="994" y="316"/>
                  </a:lnTo>
                  <a:lnTo>
                    <a:pt x="991" y="335"/>
                  </a:lnTo>
                  <a:lnTo>
                    <a:pt x="990" y="338"/>
                  </a:lnTo>
                  <a:lnTo>
                    <a:pt x="990" y="335"/>
                  </a:lnTo>
                  <a:lnTo>
                    <a:pt x="986" y="316"/>
                  </a:lnTo>
                  <a:lnTo>
                    <a:pt x="980" y="295"/>
                  </a:lnTo>
                  <a:lnTo>
                    <a:pt x="971" y="276"/>
                  </a:lnTo>
                  <a:lnTo>
                    <a:pt x="958" y="258"/>
                  </a:lnTo>
                  <a:lnTo>
                    <a:pt x="941" y="242"/>
                  </a:lnTo>
                  <a:lnTo>
                    <a:pt x="922" y="227"/>
                  </a:lnTo>
                  <a:lnTo>
                    <a:pt x="900" y="213"/>
                  </a:lnTo>
                  <a:lnTo>
                    <a:pt x="876" y="202"/>
                  </a:lnTo>
                  <a:lnTo>
                    <a:pt x="851" y="193"/>
                  </a:lnTo>
                  <a:lnTo>
                    <a:pt x="824" y="186"/>
                  </a:lnTo>
                  <a:lnTo>
                    <a:pt x="795" y="182"/>
                  </a:lnTo>
                  <a:lnTo>
                    <a:pt x="766" y="180"/>
                  </a:lnTo>
                  <a:lnTo>
                    <a:pt x="261" y="180"/>
                  </a:lnTo>
                  <a:lnTo>
                    <a:pt x="231" y="179"/>
                  </a:lnTo>
                  <a:lnTo>
                    <a:pt x="199" y="174"/>
                  </a:lnTo>
                  <a:lnTo>
                    <a:pt x="169" y="168"/>
                  </a:lnTo>
                  <a:lnTo>
                    <a:pt x="141" y="159"/>
                  </a:lnTo>
                  <a:lnTo>
                    <a:pt x="115" y="148"/>
                  </a:lnTo>
                  <a:lnTo>
                    <a:pt x="90" y="134"/>
                  </a:lnTo>
                  <a:lnTo>
                    <a:pt x="67" y="119"/>
                  </a:lnTo>
                  <a:lnTo>
                    <a:pt x="48" y="102"/>
                  </a:lnTo>
                  <a:lnTo>
                    <a:pt x="32" y="83"/>
                  </a:lnTo>
                  <a:lnTo>
                    <a:pt x="19" y="64"/>
                  </a:lnTo>
                  <a:lnTo>
                    <a:pt x="9" y="43"/>
                  </a:lnTo>
                  <a:lnTo>
                    <a:pt x="3" y="21"/>
                  </a:lnTo>
                  <a:lnTo>
                    <a:pt x="0" y="0"/>
                  </a:lnTo>
                  <a:lnTo>
                    <a:pt x="2" y="13"/>
                  </a:lnTo>
                  <a:lnTo>
                    <a:pt x="6" y="39"/>
                  </a:lnTo>
                  <a:lnTo>
                    <a:pt x="13" y="64"/>
                  </a:lnTo>
                  <a:lnTo>
                    <a:pt x="25" y="89"/>
                  </a:lnTo>
                  <a:lnTo>
                    <a:pt x="40" y="112"/>
                  </a:lnTo>
                  <a:lnTo>
                    <a:pt x="59" y="135"/>
                  </a:lnTo>
                  <a:lnTo>
                    <a:pt x="81" y="156"/>
                  </a:lnTo>
                  <a:lnTo>
                    <a:pt x="105" y="176"/>
                  </a:lnTo>
                  <a:lnTo>
                    <a:pt x="132" y="194"/>
                  </a:lnTo>
                  <a:lnTo>
                    <a:pt x="161" y="209"/>
                  </a:lnTo>
                  <a:lnTo>
                    <a:pt x="193" y="224"/>
                  </a:lnTo>
                  <a:lnTo>
                    <a:pt x="227" y="235"/>
                  </a:lnTo>
                  <a:lnTo>
                    <a:pt x="262" y="244"/>
                  </a:lnTo>
                  <a:lnTo>
                    <a:pt x="299" y="251"/>
                  </a:lnTo>
                  <a:lnTo>
                    <a:pt x="334" y="255"/>
                  </a:lnTo>
                  <a:lnTo>
                    <a:pt x="372" y="257"/>
                  </a:lnTo>
                  <a:lnTo>
                    <a:pt x="803" y="257"/>
                  </a:lnTo>
                  <a:lnTo>
                    <a:pt x="830" y="259"/>
                  </a:lnTo>
                  <a:lnTo>
                    <a:pt x="856" y="262"/>
                  </a:lnTo>
                  <a:lnTo>
                    <a:pt x="879" y="269"/>
                  </a:lnTo>
                  <a:lnTo>
                    <a:pt x="903" y="277"/>
                  </a:lnTo>
                  <a:lnTo>
                    <a:pt x="923" y="289"/>
                  </a:lnTo>
                  <a:lnTo>
                    <a:pt x="943" y="302"/>
                  </a:lnTo>
                  <a:lnTo>
                    <a:pt x="958" y="317"/>
                  </a:lnTo>
                  <a:lnTo>
                    <a:pt x="971" y="333"/>
                  </a:lnTo>
                  <a:lnTo>
                    <a:pt x="980" y="350"/>
                  </a:lnTo>
                  <a:lnTo>
                    <a:pt x="986" y="369"/>
                  </a:lnTo>
                  <a:lnTo>
                    <a:pt x="990" y="387"/>
                  </a:lnTo>
                  <a:lnTo>
                    <a:pt x="990" y="389"/>
                  </a:lnTo>
                  <a:lnTo>
                    <a:pt x="992" y="370"/>
                  </a:lnTo>
                  <a:lnTo>
                    <a:pt x="997" y="352"/>
                  </a:lnTo>
                  <a:lnTo>
                    <a:pt x="1007" y="335"/>
                  </a:lnTo>
                  <a:lnTo>
                    <a:pt x="1019" y="318"/>
                  </a:lnTo>
                  <a:lnTo>
                    <a:pt x="1035" y="304"/>
                  </a:lnTo>
                  <a:lnTo>
                    <a:pt x="1053" y="290"/>
                  </a:lnTo>
                  <a:lnTo>
                    <a:pt x="1073" y="279"/>
                  </a:lnTo>
                  <a:lnTo>
                    <a:pt x="1097" y="270"/>
                  </a:lnTo>
                  <a:lnTo>
                    <a:pt x="1120" y="263"/>
                  </a:lnTo>
                  <a:lnTo>
                    <a:pt x="1146" y="259"/>
                  </a:lnTo>
                  <a:lnTo>
                    <a:pt x="1172" y="257"/>
                  </a:lnTo>
                  <a:lnTo>
                    <a:pt x="1175" y="257"/>
                  </a:lnTo>
                  <a:lnTo>
                    <a:pt x="1608" y="257"/>
                  </a:lnTo>
                </a:path>
              </a:pathLst>
            </a:custGeom>
            <a:solidFill>
              <a:srgbClr val="FF0000"/>
            </a:solidFill>
            <a:ln w="12700" cap="rnd">
              <a:solidFill>
                <a:srgbClr val="FF0000"/>
              </a:solidFill>
              <a:round/>
              <a:headEnd/>
              <a:tailEnd/>
            </a:ln>
          </p:spPr>
          <p:txBody>
            <a:bodyPr/>
            <a:lstStyle/>
            <a:p>
              <a:endParaRPr lang="en-GB" dirty="0"/>
            </a:p>
          </p:txBody>
        </p:sp>
        <p:sp>
          <p:nvSpPr>
            <p:cNvPr id="49" name="Rectangle 10"/>
            <p:cNvSpPr>
              <a:spLocks noChangeArrowheads="1"/>
            </p:cNvSpPr>
            <p:nvPr/>
          </p:nvSpPr>
          <p:spPr bwMode="auto">
            <a:xfrm>
              <a:off x="929156" y="4388134"/>
              <a:ext cx="1184999" cy="4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$3,650</a:t>
              </a:r>
            </a:p>
          </p:txBody>
        </p:sp>
        <p:sp>
          <p:nvSpPr>
            <p:cNvPr id="50" name="Rectangle 11"/>
            <p:cNvSpPr>
              <a:spLocks noChangeArrowheads="1"/>
            </p:cNvSpPr>
            <p:nvPr/>
          </p:nvSpPr>
          <p:spPr bwMode="auto">
            <a:xfrm>
              <a:off x="4044586" y="4388134"/>
              <a:ext cx="1184999" cy="4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$3,400</a:t>
              </a:r>
            </a:p>
          </p:txBody>
        </p:sp>
        <p:sp>
          <p:nvSpPr>
            <p:cNvPr id="51" name="Rectangle 12"/>
            <p:cNvSpPr>
              <a:spLocks noChangeArrowheads="1"/>
            </p:cNvSpPr>
            <p:nvPr/>
          </p:nvSpPr>
          <p:spPr bwMode="auto">
            <a:xfrm>
              <a:off x="7367265" y="4388134"/>
              <a:ext cx="1184999" cy="4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$3,500</a:t>
              </a:r>
            </a:p>
          </p:txBody>
        </p:sp>
      </p:grpSp>
      <p:sp>
        <p:nvSpPr>
          <p:cNvPr id="35" name="Rectangle 8"/>
          <p:cNvSpPr>
            <a:spLocks noChangeArrowheads="1"/>
          </p:cNvSpPr>
          <p:nvPr/>
        </p:nvSpPr>
        <p:spPr bwMode="auto">
          <a:xfrm>
            <a:off x="2744566" y="5783269"/>
            <a:ext cx="3503834"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smtClean="0">
                <a:solidFill>
                  <a:srgbClr val="0000FF"/>
                </a:solidFill>
              </a:rPr>
              <a:t>Variable OH Variance</a:t>
            </a:r>
            <a:r>
              <a:rPr lang="en-US" altLang="en-US" sz="2400" dirty="0">
                <a:solidFill>
                  <a:srgbClr val="0000FF"/>
                </a:solidFill>
              </a:rPr>
              <a:t/>
            </a:r>
            <a:br>
              <a:rPr lang="en-US" altLang="en-US" sz="2400" dirty="0">
                <a:solidFill>
                  <a:srgbClr val="0000FF"/>
                </a:solidFill>
              </a:rPr>
            </a:br>
            <a:r>
              <a:rPr lang="en-US" altLang="en-US" sz="2400" dirty="0">
                <a:solidFill>
                  <a:srgbClr val="0000FF"/>
                </a:solidFill>
              </a:rPr>
              <a:t>$</a:t>
            </a:r>
            <a:r>
              <a:rPr lang="en-US" altLang="en-US" sz="2400" dirty="0" smtClean="0">
                <a:solidFill>
                  <a:srgbClr val="0000FF"/>
                </a:solidFill>
              </a:rPr>
              <a:t>150 Unfavorable</a:t>
            </a:r>
            <a:endParaRPr lang="en-US" altLang="en-US" sz="2400" dirty="0">
              <a:solidFill>
                <a:srgbClr val="0000FF"/>
              </a:solidFill>
            </a:endParaRPr>
          </a:p>
        </p:txBody>
      </p:sp>
      <p:sp>
        <p:nvSpPr>
          <p:cNvPr id="36" name="Rounded Rectangle 35"/>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Tree>
    <p:extLst>
      <p:ext uri="{BB962C8B-B14F-4D97-AF65-F5344CB8AC3E}">
        <p14:creationId xmlns:p14="http://schemas.microsoft.com/office/powerpoint/2010/main" val="24030287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02" y="1216646"/>
            <a:ext cx="8152661" cy="1295084"/>
          </a:xfrm>
          <a:prstGeom prst="rect">
            <a:avLst/>
          </a:prstGeom>
        </p:spPr>
      </p:pic>
      <p:grpSp>
        <p:nvGrpSpPr>
          <p:cNvPr id="15" name="Group 14"/>
          <p:cNvGrpSpPr/>
          <p:nvPr/>
        </p:nvGrpSpPr>
        <p:grpSpPr>
          <a:xfrm>
            <a:off x="1011082" y="2639845"/>
            <a:ext cx="7653444" cy="2529285"/>
            <a:chOff x="1011082" y="2639845"/>
            <a:chExt cx="7653444" cy="2529285"/>
          </a:xfrm>
        </p:grpSpPr>
        <p:sp>
          <p:nvSpPr>
            <p:cNvPr id="41990" name="Line 6"/>
            <p:cNvSpPr>
              <a:spLocks noChangeShapeType="1"/>
            </p:cNvSpPr>
            <p:nvPr/>
          </p:nvSpPr>
          <p:spPr bwMode="auto">
            <a:xfrm flipH="1" flipV="1">
              <a:off x="4086447" y="4069563"/>
              <a:ext cx="17577" cy="2924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2" name="Line 8"/>
            <p:cNvSpPr>
              <a:spLocks noChangeShapeType="1"/>
            </p:cNvSpPr>
            <p:nvPr/>
          </p:nvSpPr>
          <p:spPr bwMode="auto">
            <a:xfrm flipV="1">
              <a:off x="7536605" y="3996670"/>
              <a:ext cx="0" cy="2984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8" name="Group 7"/>
            <p:cNvGrpSpPr/>
            <p:nvPr/>
          </p:nvGrpSpPr>
          <p:grpSpPr>
            <a:xfrm>
              <a:off x="1683384" y="4069563"/>
              <a:ext cx="2403064" cy="885095"/>
              <a:chOff x="1466850" y="3792086"/>
              <a:chExt cx="2641600" cy="1355279"/>
            </a:xfrm>
          </p:grpSpPr>
          <p:sp>
            <p:nvSpPr>
              <p:cNvPr id="41989" name="Line 5"/>
              <p:cNvSpPr>
                <a:spLocks noChangeShapeType="1"/>
              </p:cNvSpPr>
              <p:nvPr/>
            </p:nvSpPr>
            <p:spPr bwMode="auto">
              <a:xfrm>
                <a:off x="1476375" y="3792086"/>
                <a:ext cx="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4" name="Line 10"/>
              <p:cNvSpPr>
                <a:spLocks noChangeShapeType="1"/>
              </p:cNvSpPr>
              <p:nvPr/>
            </p:nvSpPr>
            <p:spPr bwMode="auto">
              <a:xfrm>
                <a:off x="2765425" y="4249286"/>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995" name="Rectangle 11"/>
              <p:cNvSpPr>
                <a:spLocks noChangeArrowheads="1"/>
              </p:cNvSpPr>
              <p:nvPr/>
            </p:nvSpPr>
            <p:spPr bwMode="auto">
              <a:xfrm>
                <a:off x="1601787" y="4503599"/>
                <a:ext cx="2371725"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altLang="en-US" sz="2000" b="1" dirty="0">
                    <a:solidFill>
                      <a:srgbClr val="FF0000"/>
                    </a:solidFill>
                  </a:rPr>
                  <a:t>Spending Variance</a:t>
                </a:r>
              </a:p>
            </p:txBody>
          </p:sp>
          <p:sp>
            <p:nvSpPr>
              <p:cNvPr id="41997" name="Line 13"/>
              <p:cNvSpPr>
                <a:spLocks noChangeShapeType="1"/>
              </p:cNvSpPr>
              <p:nvPr/>
            </p:nvSpPr>
            <p:spPr bwMode="auto">
              <a:xfrm>
                <a:off x="1466850" y="4249286"/>
                <a:ext cx="264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10" name="Group 9"/>
            <p:cNvGrpSpPr/>
            <p:nvPr/>
          </p:nvGrpSpPr>
          <p:grpSpPr>
            <a:xfrm>
              <a:off x="5124630" y="3996670"/>
              <a:ext cx="2411975" cy="1172460"/>
              <a:chOff x="5016500" y="3792086"/>
              <a:chExt cx="2641600" cy="1696161"/>
            </a:xfrm>
          </p:grpSpPr>
          <p:sp>
            <p:nvSpPr>
              <p:cNvPr id="41991" name="Line 7"/>
              <p:cNvSpPr>
                <a:spLocks noChangeShapeType="1"/>
              </p:cNvSpPr>
              <p:nvPr/>
            </p:nvSpPr>
            <p:spPr bwMode="auto">
              <a:xfrm>
                <a:off x="5026025" y="3792086"/>
                <a:ext cx="0" cy="431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3" name="Line 9"/>
              <p:cNvSpPr>
                <a:spLocks noChangeShapeType="1"/>
              </p:cNvSpPr>
              <p:nvPr/>
            </p:nvSpPr>
            <p:spPr bwMode="auto">
              <a:xfrm>
                <a:off x="6270625" y="4249286"/>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1996" name="Rectangle 12"/>
              <p:cNvSpPr>
                <a:spLocks noChangeArrowheads="1"/>
              </p:cNvSpPr>
              <p:nvPr/>
            </p:nvSpPr>
            <p:spPr bwMode="auto">
              <a:xfrm>
                <a:off x="5275262" y="4556931"/>
                <a:ext cx="1990725" cy="93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50000"/>
                  </a:spcBef>
                </a:pPr>
                <a:r>
                  <a:rPr lang="en-US" altLang="en-US" sz="2000" b="1" dirty="0" smtClean="0">
                    <a:solidFill>
                      <a:srgbClr val="FF0000"/>
                    </a:solidFill>
                  </a:rPr>
                  <a:t>Volume</a:t>
                </a:r>
                <a:r>
                  <a:rPr lang="en-US" altLang="en-US" sz="2000" b="1" dirty="0">
                    <a:solidFill>
                      <a:srgbClr val="FF0000"/>
                    </a:solidFill>
                  </a:rPr>
                  <a:t/>
                </a:r>
                <a:br>
                  <a:rPr lang="en-US" altLang="en-US" sz="2000" b="1" dirty="0">
                    <a:solidFill>
                      <a:srgbClr val="FF0000"/>
                    </a:solidFill>
                  </a:rPr>
                </a:br>
                <a:r>
                  <a:rPr lang="en-US" altLang="en-US" sz="2000" b="1" dirty="0">
                    <a:solidFill>
                      <a:srgbClr val="FF0000"/>
                    </a:solidFill>
                  </a:rPr>
                  <a:t>Variance</a:t>
                </a:r>
              </a:p>
            </p:txBody>
          </p:sp>
          <p:sp>
            <p:nvSpPr>
              <p:cNvPr id="41998" name="Line 14"/>
              <p:cNvSpPr>
                <a:spLocks noChangeShapeType="1"/>
              </p:cNvSpPr>
              <p:nvPr/>
            </p:nvSpPr>
            <p:spPr bwMode="auto">
              <a:xfrm flipV="1">
                <a:off x="5016500" y="4223885"/>
                <a:ext cx="2641600" cy="12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grpSp>
          <p:nvGrpSpPr>
            <p:cNvPr id="6" name="Group 5"/>
            <p:cNvGrpSpPr/>
            <p:nvPr/>
          </p:nvGrpSpPr>
          <p:grpSpPr>
            <a:xfrm>
              <a:off x="3639255" y="3648881"/>
              <a:ext cx="2128838" cy="397546"/>
              <a:chOff x="3575050" y="3406323"/>
              <a:chExt cx="2128838" cy="397546"/>
            </a:xfrm>
          </p:grpSpPr>
          <p:sp>
            <p:nvSpPr>
              <p:cNvPr id="41987" name="Line 3"/>
              <p:cNvSpPr>
                <a:spLocks noChangeShapeType="1"/>
              </p:cNvSpPr>
              <p:nvPr/>
            </p:nvSpPr>
            <p:spPr bwMode="auto">
              <a:xfrm flipV="1">
                <a:off x="3749478" y="3406323"/>
                <a:ext cx="1547216" cy="214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9" name="Rectangle 15"/>
              <p:cNvSpPr>
                <a:spLocks noChangeArrowheads="1"/>
              </p:cNvSpPr>
              <p:nvPr/>
            </p:nvSpPr>
            <p:spPr bwMode="auto">
              <a:xfrm>
                <a:off x="3575050" y="3406324"/>
                <a:ext cx="212883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a:t>
                </a:r>
                <a:r>
                  <a:rPr lang="en-US" altLang="en-US" sz="2000" b="1" dirty="0" smtClean="0">
                    <a:solidFill>
                      <a:srgbClr val="0033CC"/>
                    </a:solidFill>
                  </a:rPr>
                  <a:t>   AH </a:t>
                </a:r>
                <a:r>
                  <a:rPr lang="en-US" altLang="en-US" sz="2000" b="1" dirty="0">
                    <a:solidFill>
                      <a:srgbClr val="0033CC"/>
                    </a:solidFill>
                  </a:rPr>
                  <a:t>× SVR                        </a:t>
                </a:r>
              </a:p>
            </p:txBody>
          </p:sp>
        </p:grpSp>
        <p:grpSp>
          <p:nvGrpSpPr>
            <p:cNvPr id="5" name="Group 4"/>
            <p:cNvGrpSpPr/>
            <p:nvPr/>
          </p:nvGrpSpPr>
          <p:grpSpPr>
            <a:xfrm>
              <a:off x="1011082" y="3657563"/>
              <a:ext cx="2026176" cy="401625"/>
              <a:chOff x="606425" y="3400218"/>
              <a:chExt cx="2026176" cy="401625"/>
            </a:xfrm>
          </p:grpSpPr>
          <p:sp>
            <p:nvSpPr>
              <p:cNvPr id="41986" name="Line 2"/>
              <p:cNvSpPr>
                <a:spLocks noChangeShapeType="1"/>
              </p:cNvSpPr>
              <p:nvPr/>
            </p:nvSpPr>
            <p:spPr bwMode="auto">
              <a:xfrm flipV="1">
                <a:off x="606425" y="3400218"/>
                <a:ext cx="1618982" cy="13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2000" name="Rectangle 16"/>
              <p:cNvSpPr>
                <a:spLocks noChangeArrowheads="1"/>
              </p:cNvSpPr>
              <p:nvPr/>
            </p:nvSpPr>
            <p:spPr bwMode="auto">
              <a:xfrm>
                <a:off x="767288" y="3404298"/>
                <a:ext cx="186531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AH × AVR</a:t>
                </a:r>
              </a:p>
            </p:txBody>
          </p:sp>
        </p:grpSp>
        <p:grpSp>
          <p:nvGrpSpPr>
            <p:cNvPr id="7" name="Group 6"/>
            <p:cNvGrpSpPr/>
            <p:nvPr/>
          </p:nvGrpSpPr>
          <p:grpSpPr>
            <a:xfrm>
              <a:off x="6559638" y="3633177"/>
              <a:ext cx="1875325" cy="397545"/>
              <a:chOff x="6550025" y="3371688"/>
              <a:chExt cx="2010032" cy="290244"/>
            </a:xfrm>
          </p:grpSpPr>
          <p:sp>
            <p:nvSpPr>
              <p:cNvPr id="41988" name="Line 4"/>
              <p:cNvSpPr>
                <a:spLocks noChangeShapeType="1"/>
              </p:cNvSpPr>
              <p:nvPr/>
            </p:nvSpPr>
            <p:spPr bwMode="auto">
              <a:xfrm>
                <a:off x="6550025" y="3401561"/>
                <a:ext cx="2010032" cy="10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42002" name="Rectangle 18"/>
              <p:cNvSpPr>
                <a:spLocks noChangeArrowheads="1"/>
              </p:cNvSpPr>
              <p:nvPr/>
            </p:nvSpPr>
            <p:spPr bwMode="auto">
              <a:xfrm>
                <a:off x="6672264" y="3371688"/>
                <a:ext cx="1756253" cy="2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SH × </a:t>
                </a:r>
                <a:r>
                  <a:rPr lang="en-US" altLang="en-US" sz="2000" b="1" dirty="0" smtClean="0">
                    <a:solidFill>
                      <a:srgbClr val="0033CC"/>
                    </a:solidFill>
                  </a:rPr>
                  <a:t>SFR                        </a:t>
                </a:r>
                <a:endParaRPr lang="en-US" altLang="en-US" sz="2000" b="1" dirty="0">
                  <a:solidFill>
                    <a:srgbClr val="0033CC"/>
                  </a:solidFill>
                </a:endParaRPr>
              </a:p>
            </p:txBody>
          </p:sp>
        </p:grpSp>
        <p:sp>
          <p:nvSpPr>
            <p:cNvPr id="42003" name="Rectangle 19"/>
            <p:cNvSpPr>
              <a:spLocks noChangeArrowheads="1"/>
            </p:cNvSpPr>
            <p:nvPr/>
          </p:nvSpPr>
          <p:spPr bwMode="auto">
            <a:xfrm>
              <a:off x="1146813" y="2639845"/>
              <a:ext cx="7517713"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Actual                                  Budgeted                                      Applied</a:t>
              </a:r>
              <a:r>
                <a:rPr lang="en-US" altLang="en-US" sz="2000" b="1" dirty="0">
                  <a:latin typeface="Arial Narrow" panose="020B0606020202030204" pitchFamily="34" charset="0"/>
                </a:rPr>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 Fixed                                       Fixed            </a:t>
              </a: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           Fixed</a:t>
              </a:r>
              <a:r>
                <a:rPr lang="en-US" altLang="en-US" sz="2000" b="1" dirty="0">
                  <a:latin typeface="Arial Narrow" panose="020B0606020202030204" pitchFamily="34" charset="0"/>
                </a:rPr>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Overhead                              Overhead                                 Overhead </a:t>
              </a:r>
              <a:r>
                <a:rPr lang="en-US" altLang="en-US" sz="2000" b="1" dirty="0">
                  <a:latin typeface="Arial Narrow" panose="020B0606020202030204" pitchFamily="34" charset="0"/>
                </a:rPr>
                <a:t>at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  (Given)                           (Flexible Budget)                       Standard Hours </a:t>
              </a:r>
              <a:endParaRPr lang="en-US" altLang="en-US" sz="2000" b="1" dirty="0">
                <a:latin typeface="Arial Narrow" panose="020B0606020202030204" pitchFamily="34" charset="0"/>
              </a:endParaRPr>
            </a:p>
          </p:txBody>
        </p:sp>
      </p:grpSp>
      <p:sp>
        <p:nvSpPr>
          <p:cNvPr id="42004" name="Title 1"/>
          <p:cNvSpPr>
            <a:spLocks noGrp="1"/>
          </p:cNvSpPr>
          <p:nvPr>
            <p:ph type="title"/>
          </p:nvPr>
        </p:nvSpPr>
        <p:spPr>
          <a:xfrm>
            <a:off x="293688" y="274638"/>
            <a:ext cx="8534400" cy="1143000"/>
          </a:xfrm>
        </p:spPr>
        <p:txBody>
          <a:bodyPr/>
          <a:lstStyle/>
          <a:p>
            <a:r>
              <a:rPr lang="en-US" altLang="en-US" sz="4000" b="1" dirty="0" smtClean="0"/>
              <a:t>Fixed Overhead Variances for G-Max</a:t>
            </a:r>
          </a:p>
        </p:txBody>
      </p:sp>
      <p:sp>
        <p:nvSpPr>
          <p:cNvPr id="22" name="Slide Number Placeholder 21"/>
          <p:cNvSpPr>
            <a:spLocks noGrp="1"/>
          </p:cNvSpPr>
          <p:nvPr>
            <p:ph type="sldNum" sz="quarter" idx="12"/>
          </p:nvPr>
        </p:nvSpPr>
        <p:spPr/>
        <p:txBody>
          <a:bodyPr/>
          <a:lstStyle/>
          <a:p>
            <a:pPr>
              <a:defRPr/>
            </a:pPr>
            <a:fld id="{7A35BE7D-BC0E-4A27-80F5-45B3F1AFEC7B}" type="slidenum">
              <a:rPr lang="en-US" smtClean="0"/>
              <a:pPr>
                <a:defRPr/>
              </a:pPr>
              <a:t>53</a:t>
            </a:fld>
            <a:endParaRPr lang="en-US" dirty="0"/>
          </a:p>
        </p:txBody>
      </p:sp>
      <p:sp>
        <p:nvSpPr>
          <p:cNvPr id="11" name="Rounded Rectangle 10"/>
          <p:cNvSpPr/>
          <p:nvPr/>
        </p:nvSpPr>
        <p:spPr>
          <a:xfrm>
            <a:off x="6844254" y="4954658"/>
            <a:ext cx="2013115" cy="1787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Let’s split the $500 unfavorable variance into spending and volume variances. . .</a:t>
            </a:r>
            <a:endParaRPr lang="en-US" b="1" dirty="0"/>
          </a:p>
        </p:txBody>
      </p:sp>
      <p:sp>
        <p:nvSpPr>
          <p:cNvPr id="12" name="Rounded Rectangle 11"/>
          <p:cNvSpPr/>
          <p:nvPr/>
        </p:nvSpPr>
        <p:spPr>
          <a:xfrm>
            <a:off x="293688" y="2077148"/>
            <a:ext cx="8018551" cy="4345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rved Left Arrow 13"/>
          <p:cNvSpPr/>
          <p:nvPr/>
        </p:nvSpPr>
        <p:spPr>
          <a:xfrm rot="759623">
            <a:off x="8118578" y="2395344"/>
            <a:ext cx="792425" cy="2720013"/>
          </a:xfrm>
          <a:prstGeom prst="curvedLeftArrow">
            <a:avLst>
              <a:gd name="adj1" fmla="val 25000"/>
              <a:gd name="adj2" fmla="val 50000"/>
              <a:gd name="adj3" fmla="val 49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15"/>
          <p:cNvSpPr>
            <a:spLocks noChangeArrowheads="1"/>
          </p:cNvSpPr>
          <p:nvPr/>
        </p:nvSpPr>
        <p:spPr bwMode="auto">
          <a:xfrm>
            <a:off x="914400" y="5647170"/>
            <a:ext cx="5068346" cy="674544"/>
          </a:xfrm>
          <a:prstGeom prst="rect">
            <a:avLst/>
          </a:prstGeom>
          <a:solidFill>
            <a:srgbClr val="CCECFF"/>
          </a:solidFill>
          <a:ln w="57150" cmpd="thickThin">
            <a:solidFill>
              <a:schemeClr val="hlink"/>
            </a:solidFill>
            <a:miter lim="800000"/>
            <a:headEnd/>
            <a:tailEnd/>
          </a:ln>
        </p:spPr>
        <p:txBody>
          <a:bodyPr wrap="square" lIns="90488" tIns="44450" rIns="90488" bIns="44450">
            <a:spAutoFit/>
          </a:bodyPr>
          <a:lstStyle>
            <a:lvl1pPr eaLnBrk="0" hangingPunct="0">
              <a:tabLst>
                <a:tab pos="752475" algn="l"/>
              </a:tabLst>
              <a:defRPr>
                <a:solidFill>
                  <a:schemeClr val="tx1"/>
                </a:solidFill>
                <a:latin typeface="Arial" charset="0"/>
                <a:cs typeface="Arial" charset="0"/>
              </a:defRPr>
            </a:lvl1pPr>
            <a:lvl2pPr marL="742950" indent="-285750" eaLnBrk="0" hangingPunct="0">
              <a:tabLst>
                <a:tab pos="752475" algn="l"/>
              </a:tabLst>
              <a:defRPr>
                <a:solidFill>
                  <a:schemeClr val="tx1"/>
                </a:solidFill>
                <a:latin typeface="Arial" charset="0"/>
                <a:cs typeface="Arial" charset="0"/>
              </a:defRPr>
            </a:lvl2pPr>
            <a:lvl3pPr marL="1143000" indent="-228600" eaLnBrk="0" hangingPunct="0">
              <a:tabLst>
                <a:tab pos="752475" algn="l"/>
              </a:tabLst>
              <a:defRPr>
                <a:solidFill>
                  <a:schemeClr val="tx1"/>
                </a:solidFill>
                <a:latin typeface="Arial" charset="0"/>
                <a:cs typeface="Arial" charset="0"/>
              </a:defRPr>
            </a:lvl3pPr>
            <a:lvl4pPr marL="1600200" indent="-228600" eaLnBrk="0" hangingPunct="0">
              <a:tabLst>
                <a:tab pos="752475" algn="l"/>
              </a:tabLst>
              <a:defRPr>
                <a:solidFill>
                  <a:schemeClr val="tx1"/>
                </a:solidFill>
                <a:latin typeface="Arial" charset="0"/>
                <a:cs typeface="Arial" charset="0"/>
              </a:defRPr>
            </a:lvl4pPr>
            <a:lvl5pPr marL="2057400" indent="-228600" eaLnBrk="0" hangingPunct="0">
              <a:tabLst>
                <a:tab pos="75247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5247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5247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5247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52475" algn="l"/>
              </a:tabLst>
              <a:defRPr>
                <a:solidFill>
                  <a:schemeClr val="tx1"/>
                </a:solidFill>
                <a:latin typeface="Arial" charset="0"/>
                <a:cs typeface="Arial" charset="0"/>
              </a:defRPr>
            </a:lvl9pPr>
          </a:lstStyle>
          <a:p>
            <a:pPr eaLnBrk="1" hangingPunct="1">
              <a:lnSpc>
                <a:spcPct val="95000"/>
              </a:lnSpc>
              <a:spcBef>
                <a:spcPct val="30000"/>
              </a:spcBef>
            </a:pPr>
            <a:r>
              <a:rPr lang="en-US" altLang="en-US" sz="2000" b="1" dirty="0"/>
              <a:t>SFR	=  Standard Fixed Overhead Rate</a:t>
            </a:r>
            <a:br>
              <a:rPr lang="en-US" altLang="en-US" sz="2000" b="1" dirty="0"/>
            </a:br>
            <a:r>
              <a:rPr lang="en-US" altLang="en-US" sz="2000" b="1" dirty="0"/>
              <a:t>SH	=  Standard Hours Allowed</a:t>
            </a:r>
          </a:p>
        </p:txBody>
      </p:sp>
      <p:sp>
        <p:nvSpPr>
          <p:cNvPr id="36" name="Rounded Rectangle 35"/>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Tree>
    <p:extLst>
      <p:ext uri="{BB962C8B-B14F-4D97-AF65-F5344CB8AC3E}">
        <p14:creationId xmlns:p14="http://schemas.microsoft.com/office/powerpoint/2010/main" val="2396999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3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69900" y="2387600"/>
            <a:ext cx="8204200" cy="2946400"/>
          </a:xfrm>
          <a:prstGeom prst="rect">
            <a:avLst/>
          </a:prstGeom>
          <a:solidFill>
            <a:schemeClr val="bg1">
              <a:lumMod val="95000"/>
            </a:schemeClr>
          </a:solidFill>
          <a:ln w="28575">
            <a:solidFill>
              <a:schemeClr val="tx1"/>
            </a:solidFill>
            <a:miter lim="800000"/>
            <a:headEnd/>
            <a:tailEnd/>
          </a:ln>
        </p:spPr>
        <p:txBody>
          <a:bodyPr wrap="none" lIns="90488" tIns="44450" rIns="90488" bIns="4445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rgbClr val="0000FF"/>
                </a:solidFill>
              </a:rPr>
              <a:t>During May, G-Max produced 3,500 club heads working</a:t>
            </a:r>
            <a:br>
              <a:rPr lang="en-US" altLang="en-US" sz="2400" b="1" dirty="0">
                <a:solidFill>
                  <a:srgbClr val="0000FF"/>
                </a:solidFill>
              </a:rPr>
            </a:br>
            <a:r>
              <a:rPr lang="en-US" altLang="en-US" sz="2400" b="1" dirty="0">
                <a:solidFill>
                  <a:srgbClr val="0000FF"/>
                </a:solidFill>
              </a:rPr>
              <a:t>3,400 hours.  G-Max budgeted for 4,000 units (80%).</a:t>
            </a:r>
            <a:br>
              <a:rPr lang="en-US" altLang="en-US" sz="2400" b="1" dirty="0">
                <a:solidFill>
                  <a:srgbClr val="0000FF"/>
                </a:solidFill>
              </a:rPr>
            </a:br>
            <a:r>
              <a:rPr lang="en-US" altLang="en-US" sz="2400" b="1" dirty="0">
                <a:solidFill>
                  <a:srgbClr val="0000FF"/>
                </a:solidFill>
              </a:rPr>
              <a:t>Actual variable overhead was $3,650 and</a:t>
            </a:r>
            <a:br>
              <a:rPr lang="en-US" altLang="en-US" sz="2400" b="1" dirty="0">
                <a:solidFill>
                  <a:srgbClr val="0000FF"/>
                </a:solidFill>
              </a:rPr>
            </a:br>
            <a:r>
              <a:rPr lang="en-US" altLang="en-US" sz="2400" b="1" dirty="0">
                <a:solidFill>
                  <a:srgbClr val="0000FF"/>
                </a:solidFill>
              </a:rPr>
              <a:t>actual fixed overhead was $4,000.</a:t>
            </a:r>
            <a:br>
              <a:rPr lang="en-US" altLang="en-US" sz="2400" b="1" dirty="0">
                <a:solidFill>
                  <a:srgbClr val="0000FF"/>
                </a:solidFill>
              </a:rPr>
            </a:br>
            <a:r>
              <a:rPr lang="en-US" altLang="en-US" sz="2400" b="1" dirty="0">
                <a:solidFill>
                  <a:srgbClr val="FF0000"/>
                </a:solidFill>
              </a:rPr>
              <a:t>Compute the </a:t>
            </a:r>
            <a:r>
              <a:rPr lang="en-US" altLang="en-US" sz="2400" b="1" dirty="0" smtClean="0">
                <a:solidFill>
                  <a:srgbClr val="FF0000"/>
                </a:solidFill>
              </a:rPr>
              <a:t>fixed </a:t>
            </a:r>
            <a:r>
              <a:rPr lang="en-US" altLang="en-US" sz="2400" b="1" dirty="0">
                <a:solidFill>
                  <a:srgbClr val="FF0000"/>
                </a:solidFill>
              </a:rPr>
              <a:t>overhead</a:t>
            </a:r>
            <a:br>
              <a:rPr lang="en-US" altLang="en-US" sz="2400" b="1" dirty="0">
                <a:solidFill>
                  <a:srgbClr val="FF0000"/>
                </a:solidFill>
              </a:rPr>
            </a:br>
            <a:r>
              <a:rPr lang="en-US" altLang="en-US" sz="2400" b="1" dirty="0">
                <a:solidFill>
                  <a:srgbClr val="FF0000"/>
                </a:solidFill>
              </a:rPr>
              <a:t>spending and volume variances.</a:t>
            </a:r>
          </a:p>
        </p:txBody>
      </p:sp>
      <p:graphicFrame>
        <p:nvGraphicFramePr>
          <p:cNvPr id="44035" name="Object 2"/>
          <p:cNvGraphicFramePr>
            <a:graphicFrameLocks/>
          </p:cNvGraphicFramePr>
          <p:nvPr/>
        </p:nvGraphicFramePr>
        <p:xfrm>
          <a:off x="2959100" y="5410200"/>
          <a:ext cx="925513" cy="1417638"/>
        </p:xfrm>
        <a:graphic>
          <a:graphicData uri="http://schemas.openxmlformats.org/presentationml/2006/ole">
            <mc:AlternateContent xmlns:mc="http://schemas.openxmlformats.org/markup-compatibility/2006">
              <mc:Choice xmlns:v="urn:schemas-microsoft-com:vml" Requires="v">
                <p:oleObj spid="_x0000_s46169" name="Clip" r:id="rId4" imgW="7658289" imgH="11690717" progId="">
                  <p:embed/>
                </p:oleObj>
              </mc:Choice>
              <mc:Fallback>
                <p:oleObj name="Clip" r:id="rId4" imgW="7658289" imgH="11690717" progId="">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5410200"/>
                        <a:ext cx="925513"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1711325" y="1752600"/>
            <a:ext cx="5722938" cy="461963"/>
          </a:xfrm>
          <a:prstGeom prst="rect">
            <a:avLst/>
          </a:prstGeom>
          <a:solidFill>
            <a:schemeClr val="accent1">
              <a:lumMod val="50000"/>
            </a:schemeClr>
          </a:solidFill>
        </p:spPr>
        <p:txBody>
          <a:bodyPr wrap="none">
            <a:spAutoFit/>
          </a:bodyPr>
          <a:lstStyle/>
          <a:p>
            <a:pPr>
              <a:defRPr/>
            </a:pPr>
            <a:r>
              <a:rPr lang="en-US" sz="2400" b="1" dirty="0">
                <a:solidFill>
                  <a:schemeClr val="bg1"/>
                </a:solidFill>
                <a:effectLst>
                  <a:outerShdw blurRad="38100" dist="38100" dir="2700000" algn="tl">
                    <a:srgbClr val="000000">
                      <a:alpha val="43137"/>
                    </a:srgbClr>
                  </a:outerShdw>
                </a:effectLst>
              </a:rPr>
              <a:t>Recall the G-Max information for May:</a:t>
            </a:r>
          </a:p>
        </p:txBody>
      </p:sp>
      <p:sp>
        <p:nvSpPr>
          <p:cNvPr id="44037" name="Title 1"/>
          <p:cNvSpPr>
            <a:spLocks noGrp="1"/>
          </p:cNvSpPr>
          <p:nvPr>
            <p:ph type="title"/>
          </p:nvPr>
        </p:nvSpPr>
        <p:spPr>
          <a:xfrm>
            <a:off x="304800" y="533400"/>
            <a:ext cx="8534400" cy="1143000"/>
          </a:xfrm>
        </p:spPr>
        <p:txBody>
          <a:bodyPr/>
          <a:lstStyle/>
          <a:p>
            <a:r>
              <a:rPr lang="en-US" altLang="en-US" b="1" dirty="0" smtClean="0"/>
              <a:t>Fixed Overhead Variance for G-Max</a:t>
            </a:r>
          </a:p>
        </p:txBody>
      </p:sp>
      <p:sp>
        <p:nvSpPr>
          <p:cNvPr id="7" name="Slide Number Placeholder 6"/>
          <p:cNvSpPr>
            <a:spLocks noGrp="1"/>
          </p:cNvSpPr>
          <p:nvPr>
            <p:ph type="sldNum" sz="quarter" idx="12"/>
          </p:nvPr>
        </p:nvSpPr>
        <p:spPr/>
        <p:txBody>
          <a:bodyPr/>
          <a:lstStyle/>
          <a:p>
            <a:pPr>
              <a:defRPr/>
            </a:pPr>
            <a:fld id="{58B09FE6-F068-47D8-81BA-E8AE271E125B}" type="slidenum">
              <a:rPr lang="en-US" smtClean="0"/>
              <a:pPr>
                <a:defRPr/>
              </a:pPr>
              <a:t>54</a:t>
            </a:fld>
            <a:endParaRPr lang="en-US" dirty="0"/>
          </a:p>
        </p:txBody>
      </p:sp>
      <p:sp>
        <p:nvSpPr>
          <p:cNvPr id="8" name="Rounded Rectangle 7"/>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Tree>
    <p:extLst>
      <p:ext uri="{BB962C8B-B14F-4D97-AF65-F5344CB8AC3E}">
        <p14:creationId xmlns:p14="http://schemas.microsoft.com/office/powerpoint/2010/main" val="272078272"/>
      </p:ext>
    </p:extLst>
  </p:cSld>
  <p:clrMapOvr>
    <a:masterClrMapping/>
  </p:clrMapOvr>
  <p:transition spd="med">
    <p:split orient="ver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88" y="1204346"/>
            <a:ext cx="8152661" cy="1295084"/>
          </a:xfrm>
          <a:prstGeom prst="rect">
            <a:avLst/>
          </a:prstGeom>
        </p:spPr>
      </p:pic>
      <p:grpSp>
        <p:nvGrpSpPr>
          <p:cNvPr id="15" name="Group 14"/>
          <p:cNvGrpSpPr/>
          <p:nvPr/>
        </p:nvGrpSpPr>
        <p:grpSpPr>
          <a:xfrm>
            <a:off x="624159" y="2643133"/>
            <a:ext cx="7678576" cy="1419343"/>
            <a:chOff x="1011082" y="2639845"/>
            <a:chExt cx="7678576" cy="1419343"/>
          </a:xfrm>
        </p:grpSpPr>
        <p:grpSp>
          <p:nvGrpSpPr>
            <p:cNvPr id="6" name="Group 5"/>
            <p:cNvGrpSpPr/>
            <p:nvPr/>
          </p:nvGrpSpPr>
          <p:grpSpPr>
            <a:xfrm>
              <a:off x="3639255" y="3648881"/>
              <a:ext cx="2128838" cy="397546"/>
              <a:chOff x="3575050" y="3406323"/>
              <a:chExt cx="2128838" cy="397546"/>
            </a:xfrm>
          </p:grpSpPr>
          <p:sp>
            <p:nvSpPr>
              <p:cNvPr id="41987" name="Line 3"/>
              <p:cNvSpPr>
                <a:spLocks noChangeShapeType="1"/>
              </p:cNvSpPr>
              <p:nvPr/>
            </p:nvSpPr>
            <p:spPr bwMode="auto">
              <a:xfrm flipV="1">
                <a:off x="3749478" y="3406323"/>
                <a:ext cx="1547216" cy="214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1999" name="Rectangle 15"/>
              <p:cNvSpPr>
                <a:spLocks noChangeArrowheads="1"/>
              </p:cNvSpPr>
              <p:nvPr/>
            </p:nvSpPr>
            <p:spPr bwMode="auto">
              <a:xfrm>
                <a:off x="3575050" y="3406324"/>
                <a:ext cx="212883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a:t>
                </a:r>
                <a:r>
                  <a:rPr lang="en-US" altLang="en-US" sz="2000" b="1" dirty="0" smtClean="0">
                    <a:solidFill>
                      <a:srgbClr val="0033CC"/>
                    </a:solidFill>
                  </a:rPr>
                  <a:t>   AH </a:t>
                </a:r>
                <a:r>
                  <a:rPr lang="en-US" altLang="en-US" sz="2000" b="1" dirty="0">
                    <a:solidFill>
                      <a:srgbClr val="0033CC"/>
                    </a:solidFill>
                  </a:rPr>
                  <a:t>× SVR                        </a:t>
                </a:r>
              </a:p>
            </p:txBody>
          </p:sp>
        </p:grpSp>
        <p:grpSp>
          <p:nvGrpSpPr>
            <p:cNvPr id="5" name="Group 4"/>
            <p:cNvGrpSpPr/>
            <p:nvPr/>
          </p:nvGrpSpPr>
          <p:grpSpPr>
            <a:xfrm>
              <a:off x="1011082" y="3657563"/>
              <a:ext cx="2026176" cy="401625"/>
              <a:chOff x="606425" y="3400218"/>
              <a:chExt cx="2026176" cy="401625"/>
            </a:xfrm>
          </p:grpSpPr>
          <p:sp>
            <p:nvSpPr>
              <p:cNvPr id="41986" name="Line 2"/>
              <p:cNvSpPr>
                <a:spLocks noChangeShapeType="1"/>
              </p:cNvSpPr>
              <p:nvPr/>
            </p:nvSpPr>
            <p:spPr bwMode="auto">
              <a:xfrm flipV="1">
                <a:off x="606425" y="3400218"/>
                <a:ext cx="1618982" cy="13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2000" name="Rectangle 16"/>
              <p:cNvSpPr>
                <a:spLocks noChangeArrowheads="1"/>
              </p:cNvSpPr>
              <p:nvPr/>
            </p:nvSpPr>
            <p:spPr bwMode="auto">
              <a:xfrm>
                <a:off x="767288" y="3404298"/>
                <a:ext cx="186531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AH × AVR</a:t>
                </a:r>
              </a:p>
            </p:txBody>
          </p:sp>
        </p:grpSp>
        <p:grpSp>
          <p:nvGrpSpPr>
            <p:cNvPr id="7" name="Group 6"/>
            <p:cNvGrpSpPr/>
            <p:nvPr/>
          </p:nvGrpSpPr>
          <p:grpSpPr>
            <a:xfrm>
              <a:off x="6152445" y="3633177"/>
              <a:ext cx="2537213" cy="397545"/>
              <a:chOff x="6113582" y="3371688"/>
              <a:chExt cx="2719464" cy="290244"/>
            </a:xfrm>
          </p:grpSpPr>
          <p:sp>
            <p:nvSpPr>
              <p:cNvPr id="41988" name="Line 4"/>
              <p:cNvSpPr>
                <a:spLocks noChangeShapeType="1"/>
              </p:cNvSpPr>
              <p:nvPr/>
            </p:nvSpPr>
            <p:spPr bwMode="auto">
              <a:xfrm>
                <a:off x="6550025" y="3401561"/>
                <a:ext cx="2010032" cy="107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dirty="0"/>
              </a:p>
            </p:txBody>
          </p:sp>
          <p:sp>
            <p:nvSpPr>
              <p:cNvPr id="42002" name="Rectangle 18"/>
              <p:cNvSpPr>
                <a:spLocks noChangeArrowheads="1"/>
              </p:cNvSpPr>
              <p:nvPr/>
            </p:nvSpPr>
            <p:spPr bwMode="auto">
              <a:xfrm>
                <a:off x="6113582" y="3371688"/>
                <a:ext cx="2719464" cy="2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b="1" dirty="0">
                    <a:solidFill>
                      <a:srgbClr val="0033CC"/>
                    </a:solidFill>
                  </a:rPr>
                  <a:t>   </a:t>
                </a:r>
                <a:r>
                  <a:rPr lang="en-US" altLang="en-US" sz="2000" b="1" dirty="0" smtClean="0">
                    <a:solidFill>
                      <a:srgbClr val="0033CC"/>
                    </a:solidFill>
                  </a:rPr>
                  <a:t>3,500 hrs </a:t>
                </a:r>
                <a:r>
                  <a:rPr lang="en-US" altLang="en-US" sz="2000" b="1" dirty="0">
                    <a:solidFill>
                      <a:srgbClr val="0033CC"/>
                    </a:solidFill>
                  </a:rPr>
                  <a:t>× </a:t>
                </a:r>
                <a:r>
                  <a:rPr lang="en-US" altLang="en-US" sz="2000" b="1" dirty="0" smtClean="0">
                    <a:solidFill>
                      <a:srgbClr val="0033CC"/>
                    </a:solidFill>
                  </a:rPr>
                  <a:t>$1.00                        </a:t>
                </a:r>
                <a:endParaRPr lang="en-US" altLang="en-US" sz="2000" b="1" dirty="0">
                  <a:solidFill>
                    <a:srgbClr val="0033CC"/>
                  </a:solidFill>
                </a:endParaRPr>
              </a:p>
            </p:txBody>
          </p:sp>
        </p:grpSp>
        <p:sp>
          <p:nvSpPr>
            <p:cNvPr id="42003" name="Rectangle 19"/>
            <p:cNvSpPr>
              <a:spLocks noChangeArrowheads="1"/>
            </p:cNvSpPr>
            <p:nvPr/>
          </p:nvSpPr>
          <p:spPr bwMode="auto">
            <a:xfrm>
              <a:off x="1146813" y="2639845"/>
              <a:ext cx="7517713"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pP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Actual                                  Budgeted                                      Applied</a:t>
              </a:r>
              <a:r>
                <a:rPr lang="en-US" altLang="en-US" sz="2000" b="1" dirty="0">
                  <a:latin typeface="Arial Narrow" panose="020B0606020202030204" pitchFamily="34" charset="0"/>
                </a:rPr>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 Fixed                                       Fixed            </a:t>
              </a: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           Fixed</a:t>
              </a:r>
              <a:r>
                <a:rPr lang="en-US" altLang="en-US" sz="2000" b="1" dirty="0">
                  <a:latin typeface="Arial Narrow" panose="020B0606020202030204" pitchFamily="34" charset="0"/>
                </a:rPr>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Overhead                              Overhead                                 Overhead </a:t>
              </a:r>
              <a:r>
                <a:rPr lang="en-US" altLang="en-US" sz="2000" b="1" dirty="0">
                  <a:latin typeface="Arial Narrow" panose="020B0606020202030204" pitchFamily="34" charset="0"/>
                </a:rPr>
                <a:t>at                    </a:t>
              </a:r>
              <a:br>
                <a:rPr lang="en-US" altLang="en-US" sz="2000" b="1" dirty="0">
                  <a:latin typeface="Arial Narrow" panose="020B0606020202030204" pitchFamily="34" charset="0"/>
                </a:rPr>
              </a:br>
              <a:r>
                <a:rPr lang="en-US" altLang="en-US" sz="2000" b="1" dirty="0">
                  <a:latin typeface="Arial Narrow" panose="020B0606020202030204" pitchFamily="34" charset="0"/>
                </a:rPr>
                <a:t>  </a:t>
              </a:r>
              <a:r>
                <a:rPr lang="en-US" altLang="en-US" sz="2000" b="1" dirty="0" smtClean="0">
                  <a:latin typeface="Arial Narrow" panose="020B0606020202030204" pitchFamily="34" charset="0"/>
                </a:rPr>
                <a:t>  (Given)                           (Flexible Budget)                       Standard Hours </a:t>
              </a:r>
              <a:endParaRPr lang="en-US" altLang="en-US" sz="2000" b="1" dirty="0">
                <a:latin typeface="Arial Narrow" panose="020B0606020202030204" pitchFamily="34" charset="0"/>
              </a:endParaRPr>
            </a:p>
          </p:txBody>
        </p:sp>
      </p:grpSp>
      <p:sp>
        <p:nvSpPr>
          <p:cNvPr id="42004" name="Title 1"/>
          <p:cNvSpPr>
            <a:spLocks noGrp="1"/>
          </p:cNvSpPr>
          <p:nvPr>
            <p:ph type="title"/>
          </p:nvPr>
        </p:nvSpPr>
        <p:spPr>
          <a:xfrm>
            <a:off x="293688" y="274638"/>
            <a:ext cx="8534400" cy="1143000"/>
          </a:xfrm>
        </p:spPr>
        <p:txBody>
          <a:bodyPr/>
          <a:lstStyle/>
          <a:p>
            <a:r>
              <a:rPr lang="en-US" altLang="en-US" sz="4000" b="1" dirty="0" smtClean="0"/>
              <a:t>Fixed Overhead Variances for G-Max</a:t>
            </a:r>
          </a:p>
        </p:txBody>
      </p:sp>
      <p:sp>
        <p:nvSpPr>
          <p:cNvPr id="22" name="Slide Number Placeholder 21"/>
          <p:cNvSpPr>
            <a:spLocks noGrp="1"/>
          </p:cNvSpPr>
          <p:nvPr>
            <p:ph type="sldNum" sz="quarter" idx="12"/>
          </p:nvPr>
        </p:nvSpPr>
        <p:spPr/>
        <p:txBody>
          <a:bodyPr/>
          <a:lstStyle/>
          <a:p>
            <a:pPr>
              <a:defRPr/>
            </a:pPr>
            <a:fld id="{7A35BE7D-BC0E-4A27-80F5-45B3F1AFEC7B}" type="slidenum">
              <a:rPr lang="en-US" smtClean="0"/>
              <a:pPr>
                <a:defRPr/>
              </a:pPr>
              <a:t>55</a:t>
            </a:fld>
            <a:endParaRPr lang="en-US" dirty="0"/>
          </a:p>
        </p:txBody>
      </p:sp>
      <p:sp>
        <p:nvSpPr>
          <p:cNvPr id="12" name="Rounded Rectangle 11"/>
          <p:cNvSpPr/>
          <p:nvPr/>
        </p:nvSpPr>
        <p:spPr>
          <a:xfrm>
            <a:off x="293688" y="2077148"/>
            <a:ext cx="8152661" cy="42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p:cNvGrpSpPr/>
          <p:nvPr/>
        </p:nvGrpSpPr>
        <p:grpSpPr>
          <a:xfrm>
            <a:off x="571500" y="4171950"/>
            <a:ext cx="7663241" cy="2000250"/>
            <a:chOff x="765175" y="4157663"/>
            <a:chExt cx="7663241" cy="2000250"/>
          </a:xfrm>
        </p:grpSpPr>
        <p:sp>
          <p:nvSpPr>
            <p:cNvPr id="36" name="Freeform 6"/>
            <p:cNvSpPr>
              <a:spLocks/>
            </p:cNvSpPr>
            <p:nvPr/>
          </p:nvSpPr>
          <p:spPr bwMode="auto">
            <a:xfrm>
              <a:off x="1371600" y="4603750"/>
              <a:ext cx="2820988" cy="619125"/>
            </a:xfrm>
            <a:custGeom>
              <a:avLst/>
              <a:gdLst>
                <a:gd name="T0" fmla="*/ 2147483647 w 1777"/>
                <a:gd name="T1" fmla="*/ 2147483647 h 390"/>
                <a:gd name="T2" fmla="*/ 2147483647 w 1777"/>
                <a:gd name="T3" fmla="*/ 2147483647 h 390"/>
                <a:gd name="T4" fmla="*/ 2147483647 w 1777"/>
                <a:gd name="T5" fmla="*/ 2147483647 h 390"/>
                <a:gd name="T6" fmla="*/ 2147483647 w 1777"/>
                <a:gd name="T7" fmla="*/ 2147483647 h 390"/>
                <a:gd name="T8" fmla="*/ 2147483647 w 1777"/>
                <a:gd name="T9" fmla="*/ 2147483647 h 390"/>
                <a:gd name="T10" fmla="*/ 2147483647 w 1777"/>
                <a:gd name="T11" fmla="*/ 2147483647 h 390"/>
                <a:gd name="T12" fmla="*/ 2147483647 w 1777"/>
                <a:gd name="T13" fmla="*/ 2147483647 h 390"/>
                <a:gd name="T14" fmla="*/ 2147483647 w 1777"/>
                <a:gd name="T15" fmla="*/ 2147483647 h 390"/>
                <a:gd name="T16" fmla="*/ 2147483647 w 1777"/>
                <a:gd name="T17" fmla="*/ 2147483647 h 390"/>
                <a:gd name="T18" fmla="*/ 2147483647 w 1777"/>
                <a:gd name="T19" fmla="*/ 2147483647 h 390"/>
                <a:gd name="T20" fmla="*/ 2147483647 w 1777"/>
                <a:gd name="T21" fmla="*/ 2147483647 h 390"/>
                <a:gd name="T22" fmla="*/ 2147483647 w 1777"/>
                <a:gd name="T23" fmla="*/ 2147483647 h 390"/>
                <a:gd name="T24" fmla="*/ 2147483647 w 1777"/>
                <a:gd name="T25" fmla="*/ 2147483647 h 390"/>
                <a:gd name="T26" fmla="*/ 2147483647 w 1777"/>
                <a:gd name="T27" fmla="*/ 2147483647 h 390"/>
                <a:gd name="T28" fmla="*/ 2147483647 w 1777"/>
                <a:gd name="T29" fmla="*/ 2147483647 h 390"/>
                <a:gd name="T30" fmla="*/ 2147483647 w 1777"/>
                <a:gd name="T31" fmla="*/ 2147483647 h 390"/>
                <a:gd name="T32" fmla="*/ 2147483647 w 1777"/>
                <a:gd name="T33" fmla="*/ 2147483647 h 390"/>
                <a:gd name="T34" fmla="*/ 2147483647 w 1777"/>
                <a:gd name="T35" fmla="*/ 2147483647 h 390"/>
                <a:gd name="T36" fmla="*/ 2147483647 w 1777"/>
                <a:gd name="T37" fmla="*/ 2147483647 h 390"/>
                <a:gd name="T38" fmla="*/ 2147483647 w 1777"/>
                <a:gd name="T39" fmla="*/ 2147483647 h 390"/>
                <a:gd name="T40" fmla="*/ 2147483647 w 1777"/>
                <a:gd name="T41" fmla="*/ 2147483647 h 390"/>
                <a:gd name="T42" fmla="*/ 2147483647 w 1777"/>
                <a:gd name="T43" fmla="*/ 2147483647 h 390"/>
                <a:gd name="T44" fmla="*/ 2147483647 w 1777"/>
                <a:gd name="T45" fmla="*/ 2147483647 h 390"/>
                <a:gd name="T46" fmla="*/ 2147483647 w 1777"/>
                <a:gd name="T47" fmla="*/ 2147483647 h 390"/>
                <a:gd name="T48" fmla="*/ 2147483647 w 1777"/>
                <a:gd name="T49" fmla="*/ 2147483647 h 390"/>
                <a:gd name="T50" fmla="*/ 2147483647 w 1777"/>
                <a:gd name="T51" fmla="*/ 2147483647 h 390"/>
                <a:gd name="T52" fmla="*/ 2147483647 w 1777"/>
                <a:gd name="T53" fmla="*/ 2147483647 h 390"/>
                <a:gd name="T54" fmla="*/ 2147483647 w 1777"/>
                <a:gd name="T55" fmla="*/ 2147483647 h 390"/>
                <a:gd name="T56" fmla="*/ 2147483647 w 1777"/>
                <a:gd name="T57" fmla="*/ 2147483647 h 390"/>
                <a:gd name="T58" fmla="*/ 2147483647 w 1777"/>
                <a:gd name="T59" fmla="*/ 2147483647 h 390"/>
                <a:gd name="T60" fmla="*/ 2147483647 w 1777"/>
                <a:gd name="T61" fmla="*/ 2147483647 h 390"/>
                <a:gd name="T62" fmla="*/ 2147483647 w 1777"/>
                <a:gd name="T63" fmla="*/ 2147483647 h 390"/>
                <a:gd name="T64" fmla="*/ 2147483647 w 1777"/>
                <a:gd name="T65" fmla="*/ 2147483647 h 390"/>
                <a:gd name="T66" fmla="*/ 2147483647 w 1777"/>
                <a:gd name="T67" fmla="*/ 2147483647 h 390"/>
                <a:gd name="T68" fmla="*/ 2147483647 w 1777"/>
                <a:gd name="T69" fmla="*/ 2147483647 h 390"/>
                <a:gd name="T70" fmla="*/ 2147483647 w 1777"/>
                <a:gd name="T71" fmla="*/ 2147483647 h 390"/>
                <a:gd name="T72" fmla="*/ 2147483647 w 1777"/>
                <a:gd name="T73" fmla="*/ 2147483647 h 390"/>
                <a:gd name="T74" fmla="*/ 2147483647 w 1777"/>
                <a:gd name="T75" fmla="*/ 2147483647 h 390"/>
                <a:gd name="T76" fmla="*/ 2147483647 w 1777"/>
                <a:gd name="T77" fmla="*/ 2147483647 h 390"/>
                <a:gd name="T78" fmla="*/ 2147483647 w 1777"/>
                <a:gd name="T79" fmla="*/ 2147483647 h 390"/>
                <a:gd name="T80" fmla="*/ 2147483647 w 1777"/>
                <a:gd name="T81" fmla="*/ 2147483647 h 390"/>
                <a:gd name="T82" fmla="*/ 2147483647 w 1777"/>
                <a:gd name="T83" fmla="*/ 2147483647 h 390"/>
                <a:gd name="T84" fmla="*/ 2147483647 w 1777"/>
                <a:gd name="T85" fmla="*/ 2147483647 h 390"/>
                <a:gd name="T86" fmla="*/ 2147483647 w 1777"/>
                <a:gd name="T87" fmla="*/ 2147483647 h 390"/>
                <a:gd name="T88" fmla="*/ 2147483647 w 1777"/>
                <a:gd name="T89" fmla="*/ 2147483647 h 390"/>
                <a:gd name="T90" fmla="*/ 2147483647 w 1777"/>
                <a:gd name="T91" fmla="*/ 2147483647 h 390"/>
                <a:gd name="T92" fmla="*/ 2147483647 w 1777"/>
                <a:gd name="T93" fmla="*/ 2147483647 h 390"/>
                <a:gd name="T94" fmla="*/ 2147483647 w 1777"/>
                <a:gd name="T95" fmla="*/ 2147483647 h 390"/>
                <a:gd name="T96" fmla="*/ 2147483647 w 1777"/>
                <a:gd name="T97" fmla="*/ 2147483647 h 390"/>
                <a:gd name="T98" fmla="*/ 2147483647 w 1777"/>
                <a:gd name="T99" fmla="*/ 2147483647 h 390"/>
                <a:gd name="T100" fmla="*/ 2147483647 w 1777"/>
                <a:gd name="T101" fmla="*/ 2147483647 h 390"/>
                <a:gd name="T102" fmla="*/ 2147483647 w 1777"/>
                <a:gd name="T103" fmla="*/ 2147483647 h 390"/>
                <a:gd name="T104" fmla="*/ 2147483647 w 1777"/>
                <a:gd name="T105" fmla="*/ 2147483647 h 390"/>
                <a:gd name="T106" fmla="*/ 2147483647 w 1777"/>
                <a:gd name="T107" fmla="*/ 2147483647 h 390"/>
                <a:gd name="T108" fmla="*/ 2147483647 w 1777"/>
                <a:gd name="T109" fmla="*/ 2147483647 h 390"/>
                <a:gd name="T110" fmla="*/ 2147483647 w 1777"/>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7"/>
                <a:gd name="T169" fmla="*/ 0 h 390"/>
                <a:gd name="T170" fmla="*/ 1777 w 1777"/>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7" h="390">
                  <a:moveTo>
                    <a:pt x="1443" y="257"/>
                  </a:moveTo>
                  <a:lnTo>
                    <a:pt x="1476" y="255"/>
                  </a:lnTo>
                  <a:lnTo>
                    <a:pt x="1509" y="251"/>
                  </a:lnTo>
                  <a:lnTo>
                    <a:pt x="1542" y="244"/>
                  </a:lnTo>
                  <a:lnTo>
                    <a:pt x="1573" y="235"/>
                  </a:lnTo>
                  <a:lnTo>
                    <a:pt x="1604" y="224"/>
                  </a:lnTo>
                  <a:lnTo>
                    <a:pt x="1632" y="209"/>
                  </a:lnTo>
                  <a:lnTo>
                    <a:pt x="1659" y="194"/>
                  </a:lnTo>
                  <a:lnTo>
                    <a:pt x="1683" y="176"/>
                  </a:lnTo>
                  <a:lnTo>
                    <a:pt x="1705" y="156"/>
                  </a:lnTo>
                  <a:lnTo>
                    <a:pt x="1725" y="135"/>
                  </a:lnTo>
                  <a:lnTo>
                    <a:pt x="1741" y="112"/>
                  </a:lnTo>
                  <a:lnTo>
                    <a:pt x="1755" y="89"/>
                  </a:lnTo>
                  <a:lnTo>
                    <a:pt x="1764" y="64"/>
                  </a:lnTo>
                  <a:lnTo>
                    <a:pt x="1772" y="39"/>
                  </a:lnTo>
                  <a:lnTo>
                    <a:pt x="1776" y="13"/>
                  </a:lnTo>
                  <a:lnTo>
                    <a:pt x="1776" y="0"/>
                  </a:lnTo>
                  <a:lnTo>
                    <a:pt x="1775" y="21"/>
                  </a:lnTo>
                  <a:lnTo>
                    <a:pt x="1769" y="43"/>
                  </a:lnTo>
                  <a:lnTo>
                    <a:pt x="1760" y="64"/>
                  </a:lnTo>
                  <a:lnTo>
                    <a:pt x="1749" y="83"/>
                  </a:lnTo>
                  <a:lnTo>
                    <a:pt x="1735" y="102"/>
                  </a:lnTo>
                  <a:lnTo>
                    <a:pt x="1717" y="119"/>
                  </a:lnTo>
                  <a:lnTo>
                    <a:pt x="1697" y="134"/>
                  </a:lnTo>
                  <a:lnTo>
                    <a:pt x="1675" y="148"/>
                  </a:lnTo>
                  <a:lnTo>
                    <a:pt x="1650" y="159"/>
                  </a:lnTo>
                  <a:lnTo>
                    <a:pt x="1625" y="168"/>
                  </a:lnTo>
                  <a:lnTo>
                    <a:pt x="1598" y="174"/>
                  </a:lnTo>
                  <a:lnTo>
                    <a:pt x="1571" y="179"/>
                  </a:lnTo>
                  <a:lnTo>
                    <a:pt x="1543" y="180"/>
                  </a:lnTo>
                  <a:lnTo>
                    <a:pt x="1090" y="180"/>
                  </a:lnTo>
                  <a:lnTo>
                    <a:pt x="1064" y="182"/>
                  </a:lnTo>
                  <a:lnTo>
                    <a:pt x="1038" y="186"/>
                  </a:lnTo>
                  <a:lnTo>
                    <a:pt x="1014" y="193"/>
                  </a:lnTo>
                  <a:lnTo>
                    <a:pt x="990" y="202"/>
                  </a:lnTo>
                  <a:lnTo>
                    <a:pt x="969" y="213"/>
                  </a:lnTo>
                  <a:lnTo>
                    <a:pt x="950" y="227"/>
                  </a:lnTo>
                  <a:lnTo>
                    <a:pt x="932" y="242"/>
                  </a:lnTo>
                  <a:lnTo>
                    <a:pt x="917" y="258"/>
                  </a:lnTo>
                  <a:lnTo>
                    <a:pt x="906" y="276"/>
                  </a:lnTo>
                  <a:lnTo>
                    <a:pt x="898" y="295"/>
                  </a:lnTo>
                  <a:lnTo>
                    <a:pt x="892" y="316"/>
                  </a:lnTo>
                  <a:lnTo>
                    <a:pt x="889" y="335"/>
                  </a:lnTo>
                  <a:lnTo>
                    <a:pt x="888" y="338"/>
                  </a:lnTo>
                  <a:lnTo>
                    <a:pt x="888" y="335"/>
                  </a:lnTo>
                  <a:lnTo>
                    <a:pt x="885" y="316"/>
                  </a:lnTo>
                  <a:lnTo>
                    <a:pt x="880" y="295"/>
                  </a:lnTo>
                  <a:lnTo>
                    <a:pt x="871" y="276"/>
                  </a:lnTo>
                  <a:lnTo>
                    <a:pt x="859" y="258"/>
                  </a:lnTo>
                  <a:lnTo>
                    <a:pt x="844" y="242"/>
                  </a:lnTo>
                  <a:lnTo>
                    <a:pt x="828" y="227"/>
                  </a:lnTo>
                  <a:lnTo>
                    <a:pt x="808" y="213"/>
                  </a:lnTo>
                  <a:lnTo>
                    <a:pt x="786" y="202"/>
                  </a:lnTo>
                  <a:lnTo>
                    <a:pt x="763" y="193"/>
                  </a:lnTo>
                  <a:lnTo>
                    <a:pt x="739" y="186"/>
                  </a:lnTo>
                  <a:lnTo>
                    <a:pt x="713" y="182"/>
                  </a:lnTo>
                  <a:lnTo>
                    <a:pt x="687" y="180"/>
                  </a:lnTo>
                  <a:lnTo>
                    <a:pt x="234" y="180"/>
                  </a:lnTo>
                  <a:lnTo>
                    <a:pt x="207" y="179"/>
                  </a:lnTo>
                  <a:lnTo>
                    <a:pt x="179" y="174"/>
                  </a:lnTo>
                  <a:lnTo>
                    <a:pt x="152" y="168"/>
                  </a:lnTo>
                  <a:lnTo>
                    <a:pt x="127" y="159"/>
                  </a:lnTo>
                  <a:lnTo>
                    <a:pt x="103" y="148"/>
                  </a:lnTo>
                  <a:lnTo>
                    <a:pt x="81" y="134"/>
                  </a:lnTo>
                  <a:lnTo>
                    <a:pt x="60" y="119"/>
                  </a:lnTo>
                  <a:lnTo>
                    <a:pt x="43" y="102"/>
                  </a:lnTo>
                  <a:lnTo>
                    <a:pt x="29" y="83"/>
                  </a:lnTo>
                  <a:lnTo>
                    <a:pt x="17" y="64"/>
                  </a:lnTo>
                  <a:lnTo>
                    <a:pt x="8" y="43"/>
                  </a:lnTo>
                  <a:lnTo>
                    <a:pt x="2" y="21"/>
                  </a:lnTo>
                  <a:lnTo>
                    <a:pt x="0" y="0"/>
                  </a:lnTo>
                  <a:lnTo>
                    <a:pt x="1" y="13"/>
                  </a:lnTo>
                  <a:lnTo>
                    <a:pt x="5" y="39"/>
                  </a:lnTo>
                  <a:lnTo>
                    <a:pt x="12" y="64"/>
                  </a:lnTo>
                  <a:lnTo>
                    <a:pt x="23" y="89"/>
                  </a:lnTo>
                  <a:lnTo>
                    <a:pt x="36" y="112"/>
                  </a:lnTo>
                  <a:lnTo>
                    <a:pt x="53" y="135"/>
                  </a:lnTo>
                  <a:lnTo>
                    <a:pt x="73" y="156"/>
                  </a:lnTo>
                  <a:lnTo>
                    <a:pt x="94" y="176"/>
                  </a:lnTo>
                  <a:lnTo>
                    <a:pt x="118" y="194"/>
                  </a:lnTo>
                  <a:lnTo>
                    <a:pt x="145" y="209"/>
                  </a:lnTo>
                  <a:lnTo>
                    <a:pt x="173" y="224"/>
                  </a:lnTo>
                  <a:lnTo>
                    <a:pt x="204" y="235"/>
                  </a:lnTo>
                  <a:lnTo>
                    <a:pt x="235" y="244"/>
                  </a:lnTo>
                  <a:lnTo>
                    <a:pt x="268" y="251"/>
                  </a:lnTo>
                  <a:lnTo>
                    <a:pt x="300" y="255"/>
                  </a:lnTo>
                  <a:lnTo>
                    <a:pt x="334" y="257"/>
                  </a:lnTo>
                  <a:lnTo>
                    <a:pt x="721" y="257"/>
                  </a:lnTo>
                  <a:lnTo>
                    <a:pt x="745" y="259"/>
                  </a:lnTo>
                  <a:lnTo>
                    <a:pt x="768" y="262"/>
                  </a:lnTo>
                  <a:lnTo>
                    <a:pt x="789" y="269"/>
                  </a:lnTo>
                  <a:lnTo>
                    <a:pt x="810" y="277"/>
                  </a:lnTo>
                  <a:lnTo>
                    <a:pt x="828" y="289"/>
                  </a:lnTo>
                  <a:lnTo>
                    <a:pt x="846" y="302"/>
                  </a:lnTo>
                  <a:lnTo>
                    <a:pt x="859" y="317"/>
                  </a:lnTo>
                  <a:lnTo>
                    <a:pt x="871" y="333"/>
                  </a:lnTo>
                  <a:lnTo>
                    <a:pt x="880" y="350"/>
                  </a:lnTo>
                  <a:lnTo>
                    <a:pt x="885" y="369"/>
                  </a:lnTo>
                  <a:lnTo>
                    <a:pt x="888" y="387"/>
                  </a:lnTo>
                  <a:lnTo>
                    <a:pt x="888" y="389"/>
                  </a:lnTo>
                  <a:lnTo>
                    <a:pt x="890" y="370"/>
                  </a:lnTo>
                  <a:lnTo>
                    <a:pt x="895" y="352"/>
                  </a:lnTo>
                  <a:lnTo>
                    <a:pt x="904" y="335"/>
                  </a:lnTo>
                  <a:lnTo>
                    <a:pt x="914" y="318"/>
                  </a:lnTo>
                  <a:lnTo>
                    <a:pt x="929" y="304"/>
                  </a:lnTo>
                  <a:lnTo>
                    <a:pt x="945" y="290"/>
                  </a:lnTo>
                  <a:lnTo>
                    <a:pt x="963" y="279"/>
                  </a:lnTo>
                  <a:lnTo>
                    <a:pt x="985" y="270"/>
                  </a:lnTo>
                  <a:lnTo>
                    <a:pt x="1005" y="263"/>
                  </a:lnTo>
                  <a:lnTo>
                    <a:pt x="1029" y="259"/>
                  </a:lnTo>
                  <a:lnTo>
                    <a:pt x="1052" y="257"/>
                  </a:lnTo>
                  <a:lnTo>
                    <a:pt x="1054" y="257"/>
                  </a:lnTo>
                  <a:lnTo>
                    <a:pt x="1443" y="257"/>
                  </a:lnTo>
                </a:path>
              </a:pathLst>
            </a:custGeom>
            <a:solidFill>
              <a:srgbClr val="FF0000"/>
            </a:solidFill>
            <a:ln w="12700" cap="rnd">
              <a:solidFill>
                <a:srgbClr val="FF0000"/>
              </a:solidFill>
              <a:round/>
              <a:headEnd/>
              <a:tailEnd/>
            </a:ln>
          </p:spPr>
          <p:txBody>
            <a:bodyPr/>
            <a:lstStyle/>
            <a:p>
              <a:endParaRPr lang="en-GB" dirty="0"/>
            </a:p>
          </p:txBody>
        </p:sp>
        <p:sp>
          <p:nvSpPr>
            <p:cNvPr id="37" name="Rectangle 7"/>
            <p:cNvSpPr>
              <a:spLocks noChangeArrowheads="1"/>
            </p:cNvSpPr>
            <p:nvPr/>
          </p:nvSpPr>
          <p:spPr bwMode="auto">
            <a:xfrm>
              <a:off x="765175" y="5329238"/>
              <a:ext cx="3895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Spending Variance</a:t>
              </a:r>
              <a:br>
                <a:rPr lang="en-US" altLang="en-US" sz="2400" dirty="0">
                  <a:solidFill>
                    <a:srgbClr val="0000FF"/>
                  </a:solidFill>
                </a:rPr>
              </a:br>
              <a:r>
                <a:rPr lang="en-US" altLang="en-US" sz="2400" dirty="0">
                  <a:solidFill>
                    <a:srgbClr val="0000FF"/>
                  </a:solidFill>
                </a:rPr>
                <a:t>$0</a:t>
              </a:r>
            </a:p>
          </p:txBody>
        </p:sp>
        <p:sp>
          <p:nvSpPr>
            <p:cNvPr id="38" name="Rectangle 8"/>
            <p:cNvSpPr>
              <a:spLocks noChangeArrowheads="1"/>
            </p:cNvSpPr>
            <p:nvPr/>
          </p:nvSpPr>
          <p:spPr bwMode="auto">
            <a:xfrm>
              <a:off x="4532691" y="5231696"/>
              <a:ext cx="3895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a:solidFill>
                    <a:srgbClr val="0000FF"/>
                  </a:solidFill>
                </a:rPr>
                <a:t>Volume Variance</a:t>
              </a:r>
              <a:br>
                <a:rPr lang="en-US" altLang="en-US" sz="2400" dirty="0">
                  <a:solidFill>
                    <a:srgbClr val="0000FF"/>
                  </a:solidFill>
                </a:rPr>
              </a:br>
              <a:r>
                <a:rPr lang="en-US" altLang="en-US" sz="2400" dirty="0">
                  <a:solidFill>
                    <a:srgbClr val="0000FF"/>
                  </a:solidFill>
                </a:rPr>
                <a:t>$500 Unfavorable</a:t>
              </a:r>
            </a:p>
          </p:txBody>
        </p:sp>
        <p:sp>
          <p:nvSpPr>
            <p:cNvPr id="39" name="Rectangle 10"/>
            <p:cNvSpPr>
              <a:spLocks noChangeArrowheads="1"/>
            </p:cNvSpPr>
            <p:nvPr/>
          </p:nvSpPr>
          <p:spPr bwMode="auto">
            <a:xfrm>
              <a:off x="893763" y="4157663"/>
              <a:ext cx="11255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$4,000</a:t>
              </a:r>
            </a:p>
          </p:txBody>
        </p:sp>
        <p:sp>
          <p:nvSpPr>
            <p:cNvPr id="40" name="Rectangle 11"/>
            <p:cNvSpPr>
              <a:spLocks noChangeArrowheads="1"/>
            </p:cNvSpPr>
            <p:nvPr/>
          </p:nvSpPr>
          <p:spPr bwMode="auto">
            <a:xfrm>
              <a:off x="3897313" y="4157663"/>
              <a:ext cx="11255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$4,000</a:t>
              </a:r>
            </a:p>
          </p:txBody>
        </p:sp>
        <p:sp>
          <p:nvSpPr>
            <p:cNvPr id="41" name="Rectangle 12"/>
            <p:cNvSpPr>
              <a:spLocks noChangeArrowheads="1"/>
            </p:cNvSpPr>
            <p:nvPr/>
          </p:nvSpPr>
          <p:spPr bwMode="auto">
            <a:xfrm>
              <a:off x="7008813" y="4157663"/>
              <a:ext cx="11255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solidFill>
                    <a:srgbClr val="FF0000"/>
                  </a:solidFill>
                </a:rPr>
                <a:t>$3,500</a:t>
              </a:r>
            </a:p>
          </p:txBody>
        </p:sp>
        <p:sp>
          <p:nvSpPr>
            <p:cNvPr id="42" name="Freeform 13"/>
            <p:cNvSpPr>
              <a:spLocks/>
            </p:cNvSpPr>
            <p:nvPr/>
          </p:nvSpPr>
          <p:spPr bwMode="auto">
            <a:xfrm>
              <a:off x="4746625" y="4603750"/>
              <a:ext cx="2820988" cy="619125"/>
            </a:xfrm>
            <a:custGeom>
              <a:avLst/>
              <a:gdLst>
                <a:gd name="T0" fmla="*/ 2147483647 w 1777"/>
                <a:gd name="T1" fmla="*/ 2147483647 h 390"/>
                <a:gd name="T2" fmla="*/ 2147483647 w 1777"/>
                <a:gd name="T3" fmla="*/ 2147483647 h 390"/>
                <a:gd name="T4" fmla="*/ 2147483647 w 1777"/>
                <a:gd name="T5" fmla="*/ 2147483647 h 390"/>
                <a:gd name="T6" fmla="*/ 2147483647 w 1777"/>
                <a:gd name="T7" fmla="*/ 2147483647 h 390"/>
                <a:gd name="T8" fmla="*/ 2147483647 w 1777"/>
                <a:gd name="T9" fmla="*/ 2147483647 h 390"/>
                <a:gd name="T10" fmla="*/ 2147483647 w 1777"/>
                <a:gd name="T11" fmla="*/ 2147483647 h 390"/>
                <a:gd name="T12" fmla="*/ 2147483647 w 1777"/>
                <a:gd name="T13" fmla="*/ 2147483647 h 390"/>
                <a:gd name="T14" fmla="*/ 2147483647 w 1777"/>
                <a:gd name="T15" fmla="*/ 2147483647 h 390"/>
                <a:gd name="T16" fmla="*/ 2147483647 w 1777"/>
                <a:gd name="T17" fmla="*/ 2147483647 h 390"/>
                <a:gd name="T18" fmla="*/ 2147483647 w 1777"/>
                <a:gd name="T19" fmla="*/ 2147483647 h 390"/>
                <a:gd name="T20" fmla="*/ 2147483647 w 1777"/>
                <a:gd name="T21" fmla="*/ 2147483647 h 390"/>
                <a:gd name="T22" fmla="*/ 2147483647 w 1777"/>
                <a:gd name="T23" fmla="*/ 2147483647 h 390"/>
                <a:gd name="T24" fmla="*/ 2147483647 w 1777"/>
                <a:gd name="T25" fmla="*/ 2147483647 h 390"/>
                <a:gd name="T26" fmla="*/ 2147483647 w 1777"/>
                <a:gd name="T27" fmla="*/ 2147483647 h 390"/>
                <a:gd name="T28" fmla="*/ 2147483647 w 1777"/>
                <a:gd name="T29" fmla="*/ 2147483647 h 390"/>
                <a:gd name="T30" fmla="*/ 2147483647 w 1777"/>
                <a:gd name="T31" fmla="*/ 2147483647 h 390"/>
                <a:gd name="T32" fmla="*/ 2147483647 w 1777"/>
                <a:gd name="T33" fmla="*/ 2147483647 h 390"/>
                <a:gd name="T34" fmla="*/ 2147483647 w 1777"/>
                <a:gd name="T35" fmla="*/ 2147483647 h 390"/>
                <a:gd name="T36" fmla="*/ 2147483647 w 1777"/>
                <a:gd name="T37" fmla="*/ 2147483647 h 390"/>
                <a:gd name="T38" fmla="*/ 2147483647 w 1777"/>
                <a:gd name="T39" fmla="*/ 2147483647 h 390"/>
                <a:gd name="T40" fmla="*/ 2147483647 w 1777"/>
                <a:gd name="T41" fmla="*/ 2147483647 h 390"/>
                <a:gd name="T42" fmla="*/ 2147483647 w 1777"/>
                <a:gd name="T43" fmla="*/ 2147483647 h 390"/>
                <a:gd name="T44" fmla="*/ 2147483647 w 1777"/>
                <a:gd name="T45" fmla="*/ 2147483647 h 390"/>
                <a:gd name="T46" fmla="*/ 2147483647 w 1777"/>
                <a:gd name="T47" fmla="*/ 2147483647 h 390"/>
                <a:gd name="T48" fmla="*/ 2147483647 w 1777"/>
                <a:gd name="T49" fmla="*/ 2147483647 h 390"/>
                <a:gd name="T50" fmla="*/ 2147483647 w 1777"/>
                <a:gd name="T51" fmla="*/ 2147483647 h 390"/>
                <a:gd name="T52" fmla="*/ 2147483647 w 1777"/>
                <a:gd name="T53" fmla="*/ 2147483647 h 390"/>
                <a:gd name="T54" fmla="*/ 2147483647 w 1777"/>
                <a:gd name="T55" fmla="*/ 2147483647 h 390"/>
                <a:gd name="T56" fmla="*/ 2147483647 w 1777"/>
                <a:gd name="T57" fmla="*/ 2147483647 h 390"/>
                <a:gd name="T58" fmla="*/ 2147483647 w 1777"/>
                <a:gd name="T59" fmla="*/ 2147483647 h 390"/>
                <a:gd name="T60" fmla="*/ 2147483647 w 1777"/>
                <a:gd name="T61" fmla="*/ 2147483647 h 390"/>
                <a:gd name="T62" fmla="*/ 2147483647 w 1777"/>
                <a:gd name="T63" fmla="*/ 2147483647 h 390"/>
                <a:gd name="T64" fmla="*/ 2147483647 w 1777"/>
                <a:gd name="T65" fmla="*/ 2147483647 h 390"/>
                <a:gd name="T66" fmla="*/ 2147483647 w 1777"/>
                <a:gd name="T67" fmla="*/ 2147483647 h 390"/>
                <a:gd name="T68" fmla="*/ 2147483647 w 1777"/>
                <a:gd name="T69" fmla="*/ 2147483647 h 390"/>
                <a:gd name="T70" fmla="*/ 2147483647 w 1777"/>
                <a:gd name="T71" fmla="*/ 2147483647 h 390"/>
                <a:gd name="T72" fmla="*/ 2147483647 w 1777"/>
                <a:gd name="T73" fmla="*/ 2147483647 h 390"/>
                <a:gd name="T74" fmla="*/ 2147483647 w 1777"/>
                <a:gd name="T75" fmla="*/ 2147483647 h 390"/>
                <a:gd name="T76" fmla="*/ 2147483647 w 1777"/>
                <a:gd name="T77" fmla="*/ 2147483647 h 390"/>
                <a:gd name="T78" fmla="*/ 2147483647 w 1777"/>
                <a:gd name="T79" fmla="*/ 2147483647 h 390"/>
                <a:gd name="T80" fmla="*/ 2147483647 w 1777"/>
                <a:gd name="T81" fmla="*/ 2147483647 h 390"/>
                <a:gd name="T82" fmla="*/ 2147483647 w 1777"/>
                <a:gd name="T83" fmla="*/ 2147483647 h 390"/>
                <a:gd name="T84" fmla="*/ 2147483647 w 1777"/>
                <a:gd name="T85" fmla="*/ 2147483647 h 390"/>
                <a:gd name="T86" fmla="*/ 2147483647 w 1777"/>
                <a:gd name="T87" fmla="*/ 2147483647 h 390"/>
                <a:gd name="T88" fmla="*/ 2147483647 w 1777"/>
                <a:gd name="T89" fmla="*/ 2147483647 h 390"/>
                <a:gd name="T90" fmla="*/ 2147483647 w 1777"/>
                <a:gd name="T91" fmla="*/ 2147483647 h 390"/>
                <a:gd name="T92" fmla="*/ 2147483647 w 1777"/>
                <a:gd name="T93" fmla="*/ 2147483647 h 390"/>
                <a:gd name="T94" fmla="*/ 2147483647 w 1777"/>
                <a:gd name="T95" fmla="*/ 2147483647 h 390"/>
                <a:gd name="T96" fmla="*/ 2147483647 w 1777"/>
                <a:gd name="T97" fmla="*/ 2147483647 h 390"/>
                <a:gd name="T98" fmla="*/ 2147483647 w 1777"/>
                <a:gd name="T99" fmla="*/ 2147483647 h 390"/>
                <a:gd name="T100" fmla="*/ 2147483647 w 1777"/>
                <a:gd name="T101" fmla="*/ 2147483647 h 390"/>
                <a:gd name="T102" fmla="*/ 2147483647 w 1777"/>
                <a:gd name="T103" fmla="*/ 2147483647 h 390"/>
                <a:gd name="T104" fmla="*/ 2147483647 w 1777"/>
                <a:gd name="T105" fmla="*/ 2147483647 h 390"/>
                <a:gd name="T106" fmla="*/ 2147483647 w 1777"/>
                <a:gd name="T107" fmla="*/ 2147483647 h 390"/>
                <a:gd name="T108" fmla="*/ 2147483647 w 1777"/>
                <a:gd name="T109" fmla="*/ 2147483647 h 390"/>
                <a:gd name="T110" fmla="*/ 2147483647 w 1777"/>
                <a:gd name="T111" fmla="*/ 2147483647 h 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7"/>
                <a:gd name="T169" fmla="*/ 0 h 390"/>
                <a:gd name="T170" fmla="*/ 1777 w 1777"/>
                <a:gd name="T171" fmla="*/ 390 h 3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7" h="390">
                  <a:moveTo>
                    <a:pt x="1443" y="257"/>
                  </a:moveTo>
                  <a:lnTo>
                    <a:pt x="1476" y="255"/>
                  </a:lnTo>
                  <a:lnTo>
                    <a:pt x="1509" y="251"/>
                  </a:lnTo>
                  <a:lnTo>
                    <a:pt x="1542" y="244"/>
                  </a:lnTo>
                  <a:lnTo>
                    <a:pt x="1573" y="235"/>
                  </a:lnTo>
                  <a:lnTo>
                    <a:pt x="1604" y="224"/>
                  </a:lnTo>
                  <a:lnTo>
                    <a:pt x="1632" y="209"/>
                  </a:lnTo>
                  <a:lnTo>
                    <a:pt x="1659" y="194"/>
                  </a:lnTo>
                  <a:lnTo>
                    <a:pt x="1683" y="176"/>
                  </a:lnTo>
                  <a:lnTo>
                    <a:pt x="1705" y="156"/>
                  </a:lnTo>
                  <a:lnTo>
                    <a:pt x="1725" y="135"/>
                  </a:lnTo>
                  <a:lnTo>
                    <a:pt x="1741" y="112"/>
                  </a:lnTo>
                  <a:lnTo>
                    <a:pt x="1755" y="89"/>
                  </a:lnTo>
                  <a:lnTo>
                    <a:pt x="1764" y="64"/>
                  </a:lnTo>
                  <a:lnTo>
                    <a:pt x="1772" y="39"/>
                  </a:lnTo>
                  <a:lnTo>
                    <a:pt x="1776" y="13"/>
                  </a:lnTo>
                  <a:lnTo>
                    <a:pt x="1776" y="0"/>
                  </a:lnTo>
                  <a:lnTo>
                    <a:pt x="1775" y="21"/>
                  </a:lnTo>
                  <a:lnTo>
                    <a:pt x="1769" y="43"/>
                  </a:lnTo>
                  <a:lnTo>
                    <a:pt x="1760" y="64"/>
                  </a:lnTo>
                  <a:lnTo>
                    <a:pt x="1749" y="83"/>
                  </a:lnTo>
                  <a:lnTo>
                    <a:pt x="1735" y="102"/>
                  </a:lnTo>
                  <a:lnTo>
                    <a:pt x="1717" y="119"/>
                  </a:lnTo>
                  <a:lnTo>
                    <a:pt x="1697" y="134"/>
                  </a:lnTo>
                  <a:lnTo>
                    <a:pt x="1675" y="148"/>
                  </a:lnTo>
                  <a:lnTo>
                    <a:pt x="1650" y="159"/>
                  </a:lnTo>
                  <a:lnTo>
                    <a:pt x="1625" y="168"/>
                  </a:lnTo>
                  <a:lnTo>
                    <a:pt x="1598" y="174"/>
                  </a:lnTo>
                  <a:lnTo>
                    <a:pt x="1571" y="179"/>
                  </a:lnTo>
                  <a:lnTo>
                    <a:pt x="1543" y="180"/>
                  </a:lnTo>
                  <a:lnTo>
                    <a:pt x="1090" y="180"/>
                  </a:lnTo>
                  <a:lnTo>
                    <a:pt x="1064" y="182"/>
                  </a:lnTo>
                  <a:lnTo>
                    <a:pt x="1038" y="186"/>
                  </a:lnTo>
                  <a:lnTo>
                    <a:pt x="1014" y="193"/>
                  </a:lnTo>
                  <a:lnTo>
                    <a:pt x="990" y="202"/>
                  </a:lnTo>
                  <a:lnTo>
                    <a:pt x="969" y="213"/>
                  </a:lnTo>
                  <a:lnTo>
                    <a:pt x="950" y="227"/>
                  </a:lnTo>
                  <a:lnTo>
                    <a:pt x="932" y="242"/>
                  </a:lnTo>
                  <a:lnTo>
                    <a:pt x="917" y="258"/>
                  </a:lnTo>
                  <a:lnTo>
                    <a:pt x="906" y="276"/>
                  </a:lnTo>
                  <a:lnTo>
                    <a:pt x="898" y="295"/>
                  </a:lnTo>
                  <a:lnTo>
                    <a:pt x="892" y="316"/>
                  </a:lnTo>
                  <a:lnTo>
                    <a:pt x="889" y="335"/>
                  </a:lnTo>
                  <a:lnTo>
                    <a:pt x="888" y="338"/>
                  </a:lnTo>
                  <a:lnTo>
                    <a:pt x="888" y="335"/>
                  </a:lnTo>
                  <a:lnTo>
                    <a:pt x="885" y="316"/>
                  </a:lnTo>
                  <a:lnTo>
                    <a:pt x="880" y="295"/>
                  </a:lnTo>
                  <a:lnTo>
                    <a:pt x="871" y="276"/>
                  </a:lnTo>
                  <a:lnTo>
                    <a:pt x="859" y="258"/>
                  </a:lnTo>
                  <a:lnTo>
                    <a:pt x="844" y="242"/>
                  </a:lnTo>
                  <a:lnTo>
                    <a:pt x="828" y="227"/>
                  </a:lnTo>
                  <a:lnTo>
                    <a:pt x="808" y="213"/>
                  </a:lnTo>
                  <a:lnTo>
                    <a:pt x="786" y="202"/>
                  </a:lnTo>
                  <a:lnTo>
                    <a:pt x="763" y="193"/>
                  </a:lnTo>
                  <a:lnTo>
                    <a:pt x="739" y="186"/>
                  </a:lnTo>
                  <a:lnTo>
                    <a:pt x="713" y="182"/>
                  </a:lnTo>
                  <a:lnTo>
                    <a:pt x="687" y="180"/>
                  </a:lnTo>
                  <a:lnTo>
                    <a:pt x="234" y="180"/>
                  </a:lnTo>
                  <a:lnTo>
                    <a:pt x="207" y="179"/>
                  </a:lnTo>
                  <a:lnTo>
                    <a:pt x="179" y="174"/>
                  </a:lnTo>
                  <a:lnTo>
                    <a:pt x="152" y="168"/>
                  </a:lnTo>
                  <a:lnTo>
                    <a:pt x="127" y="159"/>
                  </a:lnTo>
                  <a:lnTo>
                    <a:pt x="103" y="148"/>
                  </a:lnTo>
                  <a:lnTo>
                    <a:pt x="81" y="134"/>
                  </a:lnTo>
                  <a:lnTo>
                    <a:pt x="60" y="119"/>
                  </a:lnTo>
                  <a:lnTo>
                    <a:pt x="43" y="102"/>
                  </a:lnTo>
                  <a:lnTo>
                    <a:pt x="29" y="83"/>
                  </a:lnTo>
                  <a:lnTo>
                    <a:pt x="17" y="64"/>
                  </a:lnTo>
                  <a:lnTo>
                    <a:pt x="8" y="43"/>
                  </a:lnTo>
                  <a:lnTo>
                    <a:pt x="2" y="21"/>
                  </a:lnTo>
                  <a:lnTo>
                    <a:pt x="0" y="0"/>
                  </a:lnTo>
                  <a:lnTo>
                    <a:pt x="1" y="13"/>
                  </a:lnTo>
                  <a:lnTo>
                    <a:pt x="5" y="39"/>
                  </a:lnTo>
                  <a:lnTo>
                    <a:pt x="12" y="64"/>
                  </a:lnTo>
                  <a:lnTo>
                    <a:pt x="23" y="89"/>
                  </a:lnTo>
                  <a:lnTo>
                    <a:pt x="36" y="112"/>
                  </a:lnTo>
                  <a:lnTo>
                    <a:pt x="53" y="135"/>
                  </a:lnTo>
                  <a:lnTo>
                    <a:pt x="73" y="156"/>
                  </a:lnTo>
                  <a:lnTo>
                    <a:pt x="94" y="176"/>
                  </a:lnTo>
                  <a:lnTo>
                    <a:pt x="118" y="194"/>
                  </a:lnTo>
                  <a:lnTo>
                    <a:pt x="145" y="209"/>
                  </a:lnTo>
                  <a:lnTo>
                    <a:pt x="173" y="224"/>
                  </a:lnTo>
                  <a:lnTo>
                    <a:pt x="204" y="235"/>
                  </a:lnTo>
                  <a:lnTo>
                    <a:pt x="235" y="244"/>
                  </a:lnTo>
                  <a:lnTo>
                    <a:pt x="268" y="251"/>
                  </a:lnTo>
                  <a:lnTo>
                    <a:pt x="300" y="255"/>
                  </a:lnTo>
                  <a:lnTo>
                    <a:pt x="334" y="257"/>
                  </a:lnTo>
                  <a:lnTo>
                    <a:pt x="721" y="257"/>
                  </a:lnTo>
                  <a:lnTo>
                    <a:pt x="745" y="259"/>
                  </a:lnTo>
                  <a:lnTo>
                    <a:pt x="768" y="262"/>
                  </a:lnTo>
                  <a:lnTo>
                    <a:pt x="789" y="269"/>
                  </a:lnTo>
                  <a:lnTo>
                    <a:pt x="810" y="277"/>
                  </a:lnTo>
                  <a:lnTo>
                    <a:pt x="828" y="289"/>
                  </a:lnTo>
                  <a:lnTo>
                    <a:pt x="846" y="302"/>
                  </a:lnTo>
                  <a:lnTo>
                    <a:pt x="859" y="317"/>
                  </a:lnTo>
                  <a:lnTo>
                    <a:pt x="871" y="333"/>
                  </a:lnTo>
                  <a:lnTo>
                    <a:pt x="880" y="350"/>
                  </a:lnTo>
                  <a:lnTo>
                    <a:pt x="885" y="369"/>
                  </a:lnTo>
                  <a:lnTo>
                    <a:pt x="888" y="387"/>
                  </a:lnTo>
                  <a:lnTo>
                    <a:pt x="888" y="389"/>
                  </a:lnTo>
                  <a:lnTo>
                    <a:pt x="890" y="370"/>
                  </a:lnTo>
                  <a:lnTo>
                    <a:pt x="895" y="352"/>
                  </a:lnTo>
                  <a:lnTo>
                    <a:pt x="904" y="335"/>
                  </a:lnTo>
                  <a:lnTo>
                    <a:pt x="914" y="318"/>
                  </a:lnTo>
                  <a:lnTo>
                    <a:pt x="929" y="304"/>
                  </a:lnTo>
                  <a:lnTo>
                    <a:pt x="945" y="290"/>
                  </a:lnTo>
                  <a:lnTo>
                    <a:pt x="963" y="279"/>
                  </a:lnTo>
                  <a:lnTo>
                    <a:pt x="985" y="270"/>
                  </a:lnTo>
                  <a:lnTo>
                    <a:pt x="1005" y="263"/>
                  </a:lnTo>
                  <a:lnTo>
                    <a:pt x="1029" y="259"/>
                  </a:lnTo>
                  <a:lnTo>
                    <a:pt x="1052" y="257"/>
                  </a:lnTo>
                  <a:lnTo>
                    <a:pt x="1054" y="257"/>
                  </a:lnTo>
                  <a:lnTo>
                    <a:pt x="1443" y="257"/>
                  </a:lnTo>
                </a:path>
              </a:pathLst>
            </a:custGeom>
            <a:solidFill>
              <a:srgbClr val="FF0000"/>
            </a:solidFill>
            <a:ln w="12700" cap="rnd">
              <a:solidFill>
                <a:srgbClr val="FF0000"/>
              </a:solidFill>
              <a:round/>
              <a:headEnd/>
              <a:tailEnd/>
            </a:ln>
          </p:spPr>
          <p:txBody>
            <a:bodyPr/>
            <a:lstStyle/>
            <a:p>
              <a:endParaRPr lang="en-GB" dirty="0"/>
            </a:p>
          </p:txBody>
        </p:sp>
      </p:grpSp>
      <p:sp>
        <p:nvSpPr>
          <p:cNvPr id="27" name="Rectangle 8"/>
          <p:cNvSpPr>
            <a:spLocks noChangeArrowheads="1"/>
          </p:cNvSpPr>
          <p:nvPr/>
        </p:nvSpPr>
        <p:spPr bwMode="auto">
          <a:xfrm>
            <a:off x="2514489" y="5877890"/>
            <a:ext cx="3503834"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dirty="0" smtClean="0">
                <a:solidFill>
                  <a:srgbClr val="0000FF"/>
                </a:solidFill>
              </a:rPr>
              <a:t>Fixed OH Variance</a:t>
            </a:r>
            <a:r>
              <a:rPr lang="en-US" altLang="en-US" sz="2400" dirty="0">
                <a:solidFill>
                  <a:srgbClr val="0000FF"/>
                </a:solidFill>
              </a:rPr>
              <a:t/>
            </a:r>
            <a:br>
              <a:rPr lang="en-US" altLang="en-US" sz="2400" dirty="0">
                <a:solidFill>
                  <a:srgbClr val="0000FF"/>
                </a:solidFill>
              </a:rPr>
            </a:br>
            <a:r>
              <a:rPr lang="en-US" altLang="en-US" sz="2400" dirty="0" smtClean="0">
                <a:solidFill>
                  <a:srgbClr val="0000FF"/>
                </a:solidFill>
              </a:rPr>
              <a:t>$500 Unfavorable</a:t>
            </a:r>
            <a:endParaRPr lang="en-US" altLang="en-US" sz="2400" dirty="0">
              <a:solidFill>
                <a:srgbClr val="0000FF"/>
              </a:solidFill>
            </a:endParaRPr>
          </a:p>
        </p:txBody>
      </p:sp>
      <p:sp>
        <p:nvSpPr>
          <p:cNvPr id="28" name="Rounded Rectangle 27"/>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Tree>
    <p:extLst>
      <p:ext uri="{BB962C8B-B14F-4D97-AF65-F5344CB8AC3E}">
        <p14:creationId xmlns:p14="http://schemas.microsoft.com/office/powerpoint/2010/main" val="38534725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6705600" y="2481263"/>
            <a:ext cx="0" cy="317500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07" name="Line 3"/>
          <p:cNvSpPr>
            <a:spLocks noChangeShapeType="1"/>
          </p:cNvSpPr>
          <p:nvPr/>
        </p:nvSpPr>
        <p:spPr bwMode="auto">
          <a:xfrm>
            <a:off x="5867400" y="3014663"/>
            <a:ext cx="0" cy="2641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08" name="Line 4"/>
          <p:cNvSpPr>
            <a:spLocks noChangeShapeType="1"/>
          </p:cNvSpPr>
          <p:nvPr/>
        </p:nvSpPr>
        <p:spPr bwMode="auto">
          <a:xfrm>
            <a:off x="1841500" y="5668963"/>
            <a:ext cx="6756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09" name="Line 5"/>
          <p:cNvSpPr>
            <a:spLocks noChangeShapeType="1"/>
          </p:cNvSpPr>
          <p:nvPr/>
        </p:nvSpPr>
        <p:spPr bwMode="auto">
          <a:xfrm flipV="1">
            <a:off x="1841500" y="2227263"/>
            <a:ext cx="5232400" cy="3454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10" name="Rectangle 6"/>
          <p:cNvSpPr>
            <a:spLocks noChangeArrowheads="1"/>
          </p:cNvSpPr>
          <p:nvPr/>
        </p:nvSpPr>
        <p:spPr bwMode="auto">
          <a:xfrm>
            <a:off x="7386638" y="5283200"/>
            <a:ext cx="1533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dirty="0"/>
              <a:t>Volume</a:t>
            </a:r>
          </a:p>
        </p:txBody>
      </p:sp>
      <p:sp>
        <p:nvSpPr>
          <p:cNvPr id="47111" name="Rectangle 7"/>
          <p:cNvSpPr>
            <a:spLocks noChangeArrowheads="1"/>
          </p:cNvSpPr>
          <p:nvPr/>
        </p:nvSpPr>
        <p:spPr bwMode="auto">
          <a:xfrm rot="-1980000">
            <a:off x="1978025" y="4094163"/>
            <a:ext cx="34258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pPr>
            <a:r>
              <a:rPr lang="en-US" altLang="en-US" dirty="0">
                <a:solidFill>
                  <a:srgbClr val="FF0000"/>
                </a:solidFill>
              </a:rPr>
              <a:t>Fixed overhead</a:t>
            </a:r>
          </a:p>
          <a:p>
            <a:pPr eaLnBrk="1" hangingPunct="1">
              <a:spcBef>
                <a:spcPct val="30000"/>
              </a:spcBef>
            </a:pPr>
            <a:r>
              <a:rPr lang="en-US" altLang="en-US" dirty="0">
                <a:solidFill>
                  <a:srgbClr val="FF0000"/>
                </a:solidFill>
              </a:rPr>
              <a:t>applied to products</a:t>
            </a:r>
          </a:p>
        </p:txBody>
      </p:sp>
      <p:sp>
        <p:nvSpPr>
          <p:cNvPr id="47112" name="Line 8"/>
          <p:cNvSpPr>
            <a:spLocks noChangeShapeType="1"/>
          </p:cNvSpPr>
          <p:nvPr/>
        </p:nvSpPr>
        <p:spPr bwMode="auto">
          <a:xfrm>
            <a:off x="5867400" y="5834063"/>
            <a:ext cx="0" cy="431800"/>
          </a:xfrm>
          <a:prstGeom prst="line">
            <a:avLst/>
          </a:prstGeom>
          <a:noFill/>
          <a:ln w="28575">
            <a:solidFill>
              <a:srgbClr val="00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13" name="Line 9"/>
          <p:cNvSpPr>
            <a:spLocks noChangeShapeType="1"/>
          </p:cNvSpPr>
          <p:nvPr/>
        </p:nvSpPr>
        <p:spPr bwMode="auto">
          <a:xfrm flipH="1">
            <a:off x="5092700" y="6278563"/>
            <a:ext cx="7874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14" name="Line 10"/>
          <p:cNvSpPr>
            <a:spLocks noChangeShapeType="1"/>
          </p:cNvSpPr>
          <p:nvPr/>
        </p:nvSpPr>
        <p:spPr bwMode="auto">
          <a:xfrm>
            <a:off x="6705600" y="5834063"/>
            <a:ext cx="0" cy="431800"/>
          </a:xfrm>
          <a:prstGeom prst="line">
            <a:avLst/>
          </a:prstGeom>
          <a:noFill/>
          <a:ln w="28575">
            <a:solidFill>
              <a:srgbClr val="0099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15" name="Line 11"/>
          <p:cNvSpPr>
            <a:spLocks noChangeShapeType="1"/>
          </p:cNvSpPr>
          <p:nvPr/>
        </p:nvSpPr>
        <p:spPr bwMode="auto">
          <a:xfrm flipH="1">
            <a:off x="6692900" y="6278563"/>
            <a:ext cx="78740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16" name="Rectangle 12"/>
          <p:cNvSpPr>
            <a:spLocks noChangeArrowheads="1"/>
          </p:cNvSpPr>
          <p:nvPr/>
        </p:nvSpPr>
        <p:spPr bwMode="auto">
          <a:xfrm>
            <a:off x="7197725" y="5934075"/>
            <a:ext cx="17621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30000"/>
              </a:spcBef>
            </a:pPr>
            <a:r>
              <a:rPr lang="en-US" altLang="en-US" b="1" dirty="0">
                <a:solidFill>
                  <a:srgbClr val="009900"/>
                </a:solidFill>
              </a:rPr>
              <a:t>4,000 Expected</a:t>
            </a:r>
            <a:br>
              <a:rPr lang="en-US" altLang="en-US" b="1" dirty="0">
                <a:solidFill>
                  <a:srgbClr val="009900"/>
                </a:solidFill>
              </a:rPr>
            </a:br>
            <a:r>
              <a:rPr lang="en-US" altLang="en-US" b="1" dirty="0">
                <a:solidFill>
                  <a:srgbClr val="009900"/>
                </a:solidFill>
              </a:rPr>
              <a:t>Units</a:t>
            </a:r>
          </a:p>
        </p:txBody>
      </p:sp>
      <p:sp>
        <p:nvSpPr>
          <p:cNvPr id="47117" name="Rectangle 13"/>
          <p:cNvSpPr>
            <a:spLocks noChangeArrowheads="1"/>
          </p:cNvSpPr>
          <p:nvPr/>
        </p:nvSpPr>
        <p:spPr bwMode="auto">
          <a:xfrm>
            <a:off x="3656013" y="5926138"/>
            <a:ext cx="20669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30000"/>
              </a:spcBef>
            </a:pPr>
            <a:r>
              <a:rPr lang="en-US" altLang="en-US" b="1" dirty="0">
                <a:solidFill>
                  <a:srgbClr val="0000FF"/>
                </a:solidFill>
              </a:rPr>
              <a:t>3,500</a:t>
            </a:r>
            <a:br>
              <a:rPr lang="en-US" altLang="en-US" b="1" dirty="0">
                <a:solidFill>
                  <a:srgbClr val="0000FF"/>
                </a:solidFill>
              </a:rPr>
            </a:br>
            <a:r>
              <a:rPr lang="en-US" altLang="en-US" b="1" dirty="0">
                <a:solidFill>
                  <a:srgbClr val="0000FF"/>
                </a:solidFill>
              </a:rPr>
              <a:t>Actual</a:t>
            </a:r>
            <a:br>
              <a:rPr lang="en-US" altLang="en-US" b="1" dirty="0">
                <a:solidFill>
                  <a:srgbClr val="0000FF"/>
                </a:solidFill>
              </a:rPr>
            </a:br>
            <a:r>
              <a:rPr lang="en-US" altLang="en-US" b="1" dirty="0">
                <a:solidFill>
                  <a:srgbClr val="0000FF"/>
                </a:solidFill>
              </a:rPr>
              <a:t>Units</a:t>
            </a:r>
          </a:p>
        </p:txBody>
      </p:sp>
      <p:grpSp>
        <p:nvGrpSpPr>
          <p:cNvPr id="2" name="Group 31"/>
          <p:cNvGrpSpPr>
            <a:grpSpLocks/>
          </p:cNvGrpSpPr>
          <p:nvPr/>
        </p:nvGrpSpPr>
        <p:grpSpPr bwMode="auto">
          <a:xfrm>
            <a:off x="-4763" y="1531938"/>
            <a:ext cx="8885238" cy="1819275"/>
            <a:chOff x="-3" y="965"/>
            <a:chExt cx="5597" cy="1146"/>
          </a:xfrm>
        </p:grpSpPr>
        <p:sp>
          <p:nvSpPr>
            <p:cNvPr id="47122" name="Line 16"/>
            <p:cNvSpPr>
              <a:spLocks noChangeShapeType="1"/>
            </p:cNvSpPr>
            <p:nvPr/>
          </p:nvSpPr>
          <p:spPr bwMode="auto">
            <a:xfrm flipH="1">
              <a:off x="1158" y="1560"/>
              <a:ext cx="3088" cy="0"/>
            </a:xfrm>
            <a:prstGeom prst="line">
              <a:avLst/>
            </a:prstGeom>
            <a:noFill/>
            <a:ln w="28575">
              <a:solidFill>
                <a:srgbClr val="438E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47123" name="Group 30"/>
            <p:cNvGrpSpPr>
              <a:grpSpLocks/>
            </p:cNvGrpSpPr>
            <p:nvPr/>
          </p:nvGrpSpPr>
          <p:grpSpPr bwMode="auto">
            <a:xfrm>
              <a:off x="-3" y="965"/>
              <a:ext cx="5597" cy="1146"/>
              <a:chOff x="-3" y="965"/>
              <a:chExt cx="5597" cy="1146"/>
            </a:xfrm>
          </p:grpSpPr>
          <p:sp>
            <p:nvSpPr>
              <p:cNvPr id="47124" name="Line 18"/>
              <p:cNvSpPr>
                <a:spLocks noChangeShapeType="1"/>
              </p:cNvSpPr>
              <p:nvPr/>
            </p:nvSpPr>
            <p:spPr bwMode="auto">
              <a:xfrm flipH="1">
                <a:off x="1158" y="1920"/>
                <a:ext cx="256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nvGrpSpPr>
              <p:cNvPr id="47125" name="Group 29"/>
              <p:cNvGrpSpPr>
                <a:grpSpLocks/>
              </p:cNvGrpSpPr>
              <p:nvPr/>
            </p:nvGrpSpPr>
            <p:grpSpPr bwMode="auto">
              <a:xfrm>
                <a:off x="-3" y="965"/>
                <a:ext cx="5597" cy="1146"/>
                <a:chOff x="-3" y="965"/>
                <a:chExt cx="5597" cy="1146"/>
              </a:xfrm>
            </p:grpSpPr>
            <p:sp>
              <p:nvSpPr>
                <p:cNvPr id="47126" name="Rectangle 20"/>
                <p:cNvSpPr>
                  <a:spLocks noChangeArrowheads="1"/>
                </p:cNvSpPr>
                <p:nvPr/>
              </p:nvSpPr>
              <p:spPr bwMode="auto">
                <a:xfrm>
                  <a:off x="1117" y="1342"/>
                  <a:ext cx="27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b="1" dirty="0">
                      <a:solidFill>
                        <a:srgbClr val="0033CC"/>
                      </a:solidFill>
                    </a:rPr>
                    <a:t>$4,000 expected fixed OH</a:t>
                  </a:r>
                </a:p>
              </p:txBody>
            </p:sp>
            <p:sp>
              <p:nvSpPr>
                <p:cNvPr id="47127" name="Rectangle 21"/>
                <p:cNvSpPr>
                  <a:spLocks noChangeArrowheads="1"/>
                </p:cNvSpPr>
                <p:nvPr/>
              </p:nvSpPr>
              <p:spPr bwMode="auto">
                <a:xfrm>
                  <a:off x="1149" y="1700"/>
                  <a:ext cx="25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b="1" dirty="0">
                      <a:solidFill>
                        <a:srgbClr val="0033CC"/>
                      </a:solidFill>
                    </a:rPr>
                    <a:t>$3,500 applied fixed OH</a:t>
                  </a:r>
                </a:p>
              </p:txBody>
            </p:sp>
            <p:sp>
              <p:nvSpPr>
                <p:cNvPr id="47128" name="Rectangle 22"/>
                <p:cNvSpPr>
                  <a:spLocks noChangeArrowheads="1"/>
                </p:cNvSpPr>
                <p:nvPr/>
              </p:nvSpPr>
              <p:spPr bwMode="auto">
                <a:xfrm>
                  <a:off x="957" y="1442"/>
                  <a:ext cx="198"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400" dirty="0"/>
                    <a:t>{</a:t>
                  </a:r>
                </a:p>
              </p:txBody>
            </p:sp>
            <p:sp>
              <p:nvSpPr>
                <p:cNvPr id="47129" name="Rectangle 23"/>
                <p:cNvSpPr>
                  <a:spLocks noChangeArrowheads="1"/>
                </p:cNvSpPr>
                <p:nvPr/>
              </p:nvSpPr>
              <p:spPr bwMode="auto">
                <a:xfrm>
                  <a:off x="-3" y="1372"/>
                  <a:ext cx="1158"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pPr>
                  <a:r>
                    <a:rPr lang="en-US" altLang="en-US" sz="2200" b="1" dirty="0"/>
                    <a:t>$500</a:t>
                  </a:r>
                  <a:br>
                    <a:rPr lang="en-US" altLang="en-US" sz="2200" b="1" dirty="0"/>
                  </a:br>
                  <a:r>
                    <a:rPr lang="en-US" altLang="en-US" sz="2200" b="1" dirty="0"/>
                    <a:t>Volume Variance</a:t>
                  </a:r>
                  <a:br>
                    <a:rPr lang="en-US" altLang="en-US" sz="2200" b="1" dirty="0"/>
                  </a:br>
                  <a:r>
                    <a:rPr lang="en-US" altLang="en-US" sz="2200" b="1" dirty="0"/>
                    <a:t>Unfavorable</a:t>
                  </a:r>
                </a:p>
              </p:txBody>
            </p:sp>
            <p:sp>
              <p:nvSpPr>
                <p:cNvPr id="47130" name="Freeform 24"/>
                <p:cNvSpPr>
                  <a:spLocks/>
                </p:cNvSpPr>
                <p:nvPr/>
              </p:nvSpPr>
              <p:spPr bwMode="auto">
                <a:xfrm>
                  <a:off x="3264" y="1091"/>
                  <a:ext cx="961" cy="781"/>
                </a:xfrm>
                <a:custGeom>
                  <a:avLst/>
                  <a:gdLst>
                    <a:gd name="T0" fmla="*/ 195 w 961"/>
                    <a:gd name="T1" fmla="*/ 714 h 781"/>
                    <a:gd name="T2" fmla="*/ 236 w 961"/>
                    <a:gd name="T3" fmla="*/ 697 h 781"/>
                    <a:gd name="T4" fmla="*/ 299 w 961"/>
                    <a:gd name="T5" fmla="*/ 677 h 781"/>
                    <a:gd name="T6" fmla="*/ 369 w 961"/>
                    <a:gd name="T7" fmla="*/ 647 h 781"/>
                    <a:gd name="T8" fmla="*/ 436 w 961"/>
                    <a:gd name="T9" fmla="*/ 615 h 781"/>
                    <a:gd name="T10" fmla="*/ 498 w 961"/>
                    <a:gd name="T11" fmla="*/ 581 h 781"/>
                    <a:gd name="T12" fmla="*/ 560 w 961"/>
                    <a:gd name="T13" fmla="*/ 542 h 781"/>
                    <a:gd name="T14" fmla="*/ 619 w 961"/>
                    <a:gd name="T15" fmla="*/ 502 h 781"/>
                    <a:gd name="T16" fmla="*/ 676 w 961"/>
                    <a:gd name="T17" fmla="*/ 457 h 781"/>
                    <a:gd name="T18" fmla="*/ 724 w 961"/>
                    <a:gd name="T19" fmla="*/ 413 h 781"/>
                    <a:gd name="T20" fmla="*/ 771 w 961"/>
                    <a:gd name="T21" fmla="*/ 364 h 781"/>
                    <a:gd name="T22" fmla="*/ 810 w 961"/>
                    <a:gd name="T23" fmla="*/ 317 h 781"/>
                    <a:gd name="T24" fmla="*/ 850 w 961"/>
                    <a:gd name="T25" fmla="*/ 266 h 781"/>
                    <a:gd name="T26" fmla="*/ 887 w 961"/>
                    <a:gd name="T27" fmla="*/ 216 h 781"/>
                    <a:gd name="T28" fmla="*/ 906 w 961"/>
                    <a:gd name="T29" fmla="*/ 167 h 781"/>
                    <a:gd name="T30" fmla="*/ 932 w 961"/>
                    <a:gd name="T31" fmla="*/ 113 h 781"/>
                    <a:gd name="T32" fmla="*/ 947 w 961"/>
                    <a:gd name="T33" fmla="*/ 66 h 781"/>
                    <a:gd name="T34" fmla="*/ 960 w 961"/>
                    <a:gd name="T35" fmla="*/ 15 h 781"/>
                    <a:gd name="T36" fmla="*/ 960 w 961"/>
                    <a:gd name="T37" fmla="*/ 0 h 781"/>
                    <a:gd name="T38" fmla="*/ 939 w 961"/>
                    <a:gd name="T39" fmla="*/ 66 h 781"/>
                    <a:gd name="T40" fmla="*/ 919 w 961"/>
                    <a:gd name="T41" fmla="*/ 111 h 781"/>
                    <a:gd name="T42" fmla="*/ 887 w 961"/>
                    <a:gd name="T43" fmla="*/ 157 h 781"/>
                    <a:gd name="T44" fmla="*/ 853 w 961"/>
                    <a:gd name="T45" fmla="*/ 202 h 781"/>
                    <a:gd name="T46" fmla="*/ 810 w 961"/>
                    <a:gd name="T47" fmla="*/ 246 h 781"/>
                    <a:gd name="T48" fmla="*/ 756 w 961"/>
                    <a:gd name="T49" fmla="*/ 293 h 781"/>
                    <a:gd name="T50" fmla="*/ 704 w 961"/>
                    <a:gd name="T51" fmla="*/ 339 h 781"/>
                    <a:gd name="T52" fmla="*/ 644 w 961"/>
                    <a:gd name="T53" fmla="*/ 379 h 781"/>
                    <a:gd name="T54" fmla="*/ 573 w 961"/>
                    <a:gd name="T55" fmla="*/ 419 h 781"/>
                    <a:gd name="T56" fmla="*/ 500 w 961"/>
                    <a:gd name="T57" fmla="*/ 458 h 781"/>
                    <a:gd name="T58" fmla="*/ 430 w 961"/>
                    <a:gd name="T59" fmla="*/ 494 h 781"/>
                    <a:gd name="T60" fmla="*/ 357 w 961"/>
                    <a:gd name="T61" fmla="*/ 524 h 781"/>
                    <a:gd name="T62" fmla="*/ 275 w 961"/>
                    <a:gd name="T63" fmla="*/ 553 h 781"/>
                    <a:gd name="T64" fmla="*/ 198 w 961"/>
                    <a:gd name="T65" fmla="*/ 580 h 781"/>
                    <a:gd name="T66" fmla="*/ 198 w 961"/>
                    <a:gd name="T67" fmla="*/ 510 h 781"/>
                    <a:gd name="T68" fmla="*/ 0 w 961"/>
                    <a:gd name="T69" fmla="*/ 696 h 781"/>
                    <a:gd name="T70" fmla="*/ 191 w 961"/>
                    <a:gd name="T71" fmla="*/ 780 h 781"/>
                    <a:gd name="T72" fmla="*/ 195 w 961"/>
                    <a:gd name="T73" fmla="*/ 714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1"/>
                    <a:gd name="T112" fmla="*/ 0 h 781"/>
                    <a:gd name="T113" fmla="*/ 961 w 961"/>
                    <a:gd name="T114" fmla="*/ 781 h 7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1" h="781">
                      <a:moveTo>
                        <a:pt x="195" y="714"/>
                      </a:moveTo>
                      <a:lnTo>
                        <a:pt x="236" y="697"/>
                      </a:lnTo>
                      <a:lnTo>
                        <a:pt x="299" y="677"/>
                      </a:lnTo>
                      <a:lnTo>
                        <a:pt x="369" y="647"/>
                      </a:lnTo>
                      <a:lnTo>
                        <a:pt x="436" y="615"/>
                      </a:lnTo>
                      <a:lnTo>
                        <a:pt x="498" y="581"/>
                      </a:lnTo>
                      <a:lnTo>
                        <a:pt x="560" y="542"/>
                      </a:lnTo>
                      <a:lnTo>
                        <a:pt x="619" y="502"/>
                      </a:lnTo>
                      <a:lnTo>
                        <a:pt x="676" y="457"/>
                      </a:lnTo>
                      <a:lnTo>
                        <a:pt x="724" y="413"/>
                      </a:lnTo>
                      <a:lnTo>
                        <a:pt x="771" y="364"/>
                      </a:lnTo>
                      <a:lnTo>
                        <a:pt x="810" y="317"/>
                      </a:lnTo>
                      <a:lnTo>
                        <a:pt x="850" y="266"/>
                      </a:lnTo>
                      <a:lnTo>
                        <a:pt x="887" y="216"/>
                      </a:lnTo>
                      <a:lnTo>
                        <a:pt x="906" y="167"/>
                      </a:lnTo>
                      <a:lnTo>
                        <a:pt x="932" y="113"/>
                      </a:lnTo>
                      <a:lnTo>
                        <a:pt x="947" y="66"/>
                      </a:lnTo>
                      <a:lnTo>
                        <a:pt x="960" y="15"/>
                      </a:lnTo>
                      <a:lnTo>
                        <a:pt x="960" y="0"/>
                      </a:lnTo>
                      <a:lnTo>
                        <a:pt x="939" y="66"/>
                      </a:lnTo>
                      <a:lnTo>
                        <a:pt x="919" y="111"/>
                      </a:lnTo>
                      <a:lnTo>
                        <a:pt x="887" y="157"/>
                      </a:lnTo>
                      <a:lnTo>
                        <a:pt x="853" y="202"/>
                      </a:lnTo>
                      <a:lnTo>
                        <a:pt x="810" y="246"/>
                      </a:lnTo>
                      <a:lnTo>
                        <a:pt x="756" y="293"/>
                      </a:lnTo>
                      <a:lnTo>
                        <a:pt x="704" y="339"/>
                      </a:lnTo>
                      <a:lnTo>
                        <a:pt x="644" y="379"/>
                      </a:lnTo>
                      <a:lnTo>
                        <a:pt x="573" y="419"/>
                      </a:lnTo>
                      <a:lnTo>
                        <a:pt x="500" y="458"/>
                      </a:lnTo>
                      <a:lnTo>
                        <a:pt x="430" y="494"/>
                      </a:lnTo>
                      <a:lnTo>
                        <a:pt x="357" y="524"/>
                      </a:lnTo>
                      <a:lnTo>
                        <a:pt x="275" y="553"/>
                      </a:lnTo>
                      <a:lnTo>
                        <a:pt x="198" y="580"/>
                      </a:lnTo>
                      <a:lnTo>
                        <a:pt x="198" y="510"/>
                      </a:lnTo>
                      <a:lnTo>
                        <a:pt x="0" y="696"/>
                      </a:lnTo>
                      <a:lnTo>
                        <a:pt x="191" y="780"/>
                      </a:lnTo>
                      <a:lnTo>
                        <a:pt x="195" y="714"/>
                      </a:lnTo>
                    </a:path>
                  </a:pathLst>
                </a:custGeom>
                <a:solidFill>
                  <a:srgbClr val="FC0128"/>
                </a:solidFill>
                <a:ln w="12700" cap="rnd">
                  <a:solidFill>
                    <a:srgbClr val="FC0128"/>
                  </a:solidFill>
                  <a:round/>
                  <a:headEnd/>
                  <a:tailEnd/>
                </a:ln>
              </p:spPr>
              <p:txBody>
                <a:bodyPr/>
                <a:lstStyle/>
                <a:p>
                  <a:endParaRPr lang="en-GB" dirty="0"/>
                </a:p>
              </p:txBody>
            </p:sp>
            <p:sp>
              <p:nvSpPr>
                <p:cNvPr id="47131" name="Rectangle 25"/>
                <p:cNvSpPr>
                  <a:spLocks noChangeArrowheads="1"/>
                </p:cNvSpPr>
                <p:nvPr/>
              </p:nvSpPr>
              <p:spPr bwMode="auto">
                <a:xfrm>
                  <a:off x="2112" y="965"/>
                  <a:ext cx="3482" cy="283"/>
                </a:xfrm>
                <a:prstGeom prst="rect">
                  <a:avLst/>
                </a:prstGeom>
                <a:solidFill>
                  <a:srgbClr val="C1CEFF"/>
                </a:solidFill>
                <a:ln w="25400">
                  <a:solidFill>
                    <a:srgbClr val="FC0128"/>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b="1" dirty="0"/>
                    <a:t>3,500 units × $1.00 fixed overhead rate</a:t>
                  </a:r>
                </a:p>
              </p:txBody>
            </p:sp>
          </p:grpSp>
        </p:grpSp>
      </p:grpSp>
      <p:sp>
        <p:nvSpPr>
          <p:cNvPr id="47119" name="Line 27"/>
          <p:cNvSpPr>
            <a:spLocks noChangeShapeType="1"/>
          </p:cNvSpPr>
          <p:nvPr/>
        </p:nvSpPr>
        <p:spPr bwMode="auto">
          <a:xfrm>
            <a:off x="1828800" y="1447800"/>
            <a:ext cx="33338" cy="4208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47120" name="Rectangle 28"/>
          <p:cNvSpPr>
            <a:spLocks noChangeArrowheads="1"/>
          </p:cNvSpPr>
          <p:nvPr/>
        </p:nvSpPr>
        <p:spPr bwMode="auto">
          <a:xfrm>
            <a:off x="938213" y="1409701"/>
            <a:ext cx="923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b="1" dirty="0"/>
              <a:t>Cost</a:t>
            </a:r>
          </a:p>
        </p:txBody>
      </p:sp>
      <p:sp>
        <p:nvSpPr>
          <p:cNvPr id="47121" name="Rectangle 15"/>
          <p:cNvSpPr>
            <a:spLocks noGrp="1" noChangeArrowheads="1"/>
          </p:cNvSpPr>
          <p:nvPr>
            <p:ph type="title"/>
          </p:nvPr>
        </p:nvSpPr>
        <p:spPr>
          <a:xfrm>
            <a:off x="574675" y="259519"/>
            <a:ext cx="8229600" cy="1143000"/>
          </a:xfrm>
        </p:spPr>
        <p:txBody>
          <a:bodyPr/>
          <a:lstStyle/>
          <a:p>
            <a:r>
              <a:rPr lang="en-US" altLang="en-US" sz="4000" b="1" dirty="0" smtClean="0"/>
              <a:t>Fixed Overhead Cost Variances</a:t>
            </a:r>
          </a:p>
        </p:txBody>
      </p:sp>
      <p:sp>
        <p:nvSpPr>
          <p:cNvPr id="29" name="Slide Number Placeholder 28"/>
          <p:cNvSpPr>
            <a:spLocks noGrp="1"/>
          </p:cNvSpPr>
          <p:nvPr>
            <p:ph type="sldNum" sz="quarter" idx="12"/>
          </p:nvPr>
        </p:nvSpPr>
        <p:spPr/>
        <p:txBody>
          <a:bodyPr/>
          <a:lstStyle/>
          <a:p>
            <a:pPr>
              <a:defRPr/>
            </a:pPr>
            <a:fld id="{7A35BE7D-BC0E-4A27-80F5-45B3F1AFEC7B}" type="slidenum">
              <a:rPr lang="en-US" smtClean="0"/>
              <a:pPr>
                <a:defRPr/>
              </a:pPr>
              <a:t>56</a:t>
            </a:fld>
            <a:endParaRPr lang="en-US" dirty="0"/>
          </a:p>
        </p:txBody>
      </p:sp>
      <p:sp>
        <p:nvSpPr>
          <p:cNvPr id="30" name="Rounded Rectangle 29"/>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sz="half" idx="1"/>
          </p:nvPr>
        </p:nvSpPr>
        <p:spPr>
          <a:xfrm>
            <a:off x="258763" y="1970088"/>
            <a:ext cx="4022725" cy="2103437"/>
          </a:xfrm>
          <a:solidFill>
            <a:schemeClr val="accent1">
              <a:lumMod val="20000"/>
              <a:lumOff val="80000"/>
            </a:schemeClr>
          </a:solidFill>
          <a:ln w="28575" cap="flat" cmpd="dbl">
            <a:solidFill>
              <a:schemeClr val="tx1"/>
            </a:solidFill>
            <a:miter lim="800000"/>
            <a:headEnd/>
            <a:tailEnd/>
          </a:ln>
        </p:spPr>
        <p:txBody>
          <a:bodyPr lIns="90488" tIns="44450" rIns="90488" bIns="44450"/>
          <a:lstStyle/>
          <a:p>
            <a:pPr algn="ctr">
              <a:lnSpc>
                <a:spcPct val="90000"/>
              </a:lnSpc>
              <a:spcBef>
                <a:spcPct val="50000"/>
              </a:spcBef>
              <a:buFont typeface="Wingdings" pitchFamily="2" charset="2"/>
              <a:buNone/>
            </a:pPr>
            <a:r>
              <a:rPr lang="en-US" altLang="en-US" sz="2400" b="1" u="sng" dirty="0" smtClean="0">
                <a:solidFill>
                  <a:srgbClr val="FF0000"/>
                </a:solidFill>
                <a:latin typeface="Arial" charset="0"/>
                <a:cs typeface="Arial" charset="0"/>
              </a:rPr>
              <a:t>Spending Variance</a:t>
            </a:r>
          </a:p>
          <a:p>
            <a:pPr lvl="1" algn="ctr">
              <a:buFont typeface="Wingdings" pitchFamily="2" charset="2"/>
              <a:buNone/>
            </a:pPr>
            <a:endParaRPr lang="en-US" altLang="en-US" sz="2900" dirty="0" smtClean="0">
              <a:latin typeface="Arial" charset="0"/>
              <a:cs typeface="Arial" charset="0"/>
            </a:endParaRPr>
          </a:p>
        </p:txBody>
      </p:sp>
      <p:sp>
        <p:nvSpPr>
          <p:cNvPr id="48131" name="Rectangle 3"/>
          <p:cNvSpPr>
            <a:spLocks noGrp="1" noChangeArrowheads="1"/>
          </p:cNvSpPr>
          <p:nvPr>
            <p:ph type="body" sz="half" idx="2"/>
          </p:nvPr>
        </p:nvSpPr>
        <p:spPr>
          <a:xfrm>
            <a:off x="4811713" y="1970088"/>
            <a:ext cx="4022725" cy="2103437"/>
          </a:xfrm>
          <a:solidFill>
            <a:schemeClr val="accent1">
              <a:lumMod val="20000"/>
              <a:lumOff val="80000"/>
            </a:schemeClr>
          </a:solidFill>
          <a:ln w="28575" cap="flat" cmpd="dbl">
            <a:solidFill>
              <a:schemeClr val="tx1"/>
            </a:solidFill>
            <a:miter lim="800000"/>
            <a:headEnd/>
            <a:tailEnd/>
          </a:ln>
        </p:spPr>
        <p:txBody>
          <a:bodyPr lIns="90488" tIns="44450" rIns="90488" bIns="44450"/>
          <a:lstStyle/>
          <a:p>
            <a:pPr algn="ctr">
              <a:buFont typeface="Wingdings" pitchFamily="2" charset="2"/>
              <a:buNone/>
            </a:pPr>
            <a:r>
              <a:rPr lang="en-US" altLang="en-US" sz="2400" b="1" u="sng" dirty="0" smtClean="0">
                <a:solidFill>
                  <a:srgbClr val="FF0000"/>
                </a:solidFill>
                <a:latin typeface="Arial" charset="0"/>
                <a:cs typeface="Arial" charset="0"/>
              </a:rPr>
              <a:t>Efficiency Variance</a:t>
            </a:r>
            <a:endParaRPr lang="en-US" altLang="en-US" sz="2400" b="1" u="sng" dirty="0" smtClean="0">
              <a:latin typeface="Arial" charset="0"/>
              <a:cs typeface="Arial" charset="0"/>
            </a:endParaRPr>
          </a:p>
          <a:p>
            <a:pPr lvl="1" latinLnBrk="1">
              <a:buFont typeface="Wingdings" pitchFamily="2" charset="2"/>
              <a:buNone/>
            </a:pPr>
            <a:endParaRPr lang="en-US" altLang="en-US" sz="2900" dirty="0" smtClean="0">
              <a:latin typeface="Arial" charset="0"/>
              <a:cs typeface="Arial" charset="0"/>
            </a:endParaRPr>
          </a:p>
        </p:txBody>
      </p:sp>
      <p:sp>
        <p:nvSpPr>
          <p:cNvPr id="48132" name="Rectangle 4"/>
          <p:cNvSpPr>
            <a:spLocks noChangeArrowheads="1"/>
          </p:cNvSpPr>
          <p:nvPr/>
        </p:nvSpPr>
        <p:spPr bwMode="auto">
          <a:xfrm>
            <a:off x="415925" y="2336800"/>
            <a:ext cx="36687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solidFill>
                  <a:srgbClr val="0000FF"/>
                </a:solidFill>
              </a:rPr>
              <a:t>Results from paying more</a:t>
            </a:r>
            <a:br>
              <a:rPr lang="en-US" altLang="en-US" sz="2200" b="1" dirty="0">
                <a:solidFill>
                  <a:srgbClr val="0000FF"/>
                </a:solidFill>
              </a:rPr>
            </a:br>
            <a:r>
              <a:rPr lang="en-US" altLang="en-US" sz="2200" b="1" dirty="0">
                <a:solidFill>
                  <a:srgbClr val="0000FF"/>
                </a:solidFill>
              </a:rPr>
              <a:t>or less than expected for</a:t>
            </a:r>
            <a:br>
              <a:rPr lang="en-US" altLang="en-US" sz="2200" b="1" dirty="0">
                <a:solidFill>
                  <a:srgbClr val="0000FF"/>
                </a:solidFill>
              </a:rPr>
            </a:br>
            <a:r>
              <a:rPr lang="en-US" altLang="en-US" sz="2200" b="1" dirty="0">
                <a:solidFill>
                  <a:srgbClr val="0000FF"/>
                </a:solidFill>
              </a:rPr>
              <a:t>overhead items and from </a:t>
            </a:r>
            <a:br>
              <a:rPr lang="en-US" altLang="en-US" sz="2200" b="1" dirty="0">
                <a:solidFill>
                  <a:srgbClr val="0000FF"/>
                </a:solidFill>
              </a:rPr>
            </a:br>
            <a:r>
              <a:rPr lang="en-US" altLang="en-US" sz="2200" b="1" dirty="0">
                <a:solidFill>
                  <a:srgbClr val="0000FF"/>
                </a:solidFill>
              </a:rPr>
              <a:t>excessive usage of</a:t>
            </a:r>
            <a:br>
              <a:rPr lang="en-US" altLang="en-US" sz="2200" b="1" dirty="0">
                <a:solidFill>
                  <a:srgbClr val="0000FF"/>
                </a:solidFill>
              </a:rPr>
            </a:br>
            <a:r>
              <a:rPr lang="en-US" altLang="en-US" sz="2200" b="1" dirty="0">
                <a:solidFill>
                  <a:srgbClr val="0000FF"/>
                </a:solidFill>
              </a:rPr>
              <a:t>overhead items.</a:t>
            </a:r>
          </a:p>
        </p:txBody>
      </p:sp>
      <p:sp>
        <p:nvSpPr>
          <p:cNvPr id="48133" name="Rectangle 5"/>
          <p:cNvSpPr>
            <a:spLocks noChangeArrowheads="1"/>
          </p:cNvSpPr>
          <p:nvPr/>
        </p:nvSpPr>
        <p:spPr bwMode="auto">
          <a:xfrm>
            <a:off x="5227638" y="2384425"/>
            <a:ext cx="323056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b="1" dirty="0">
                <a:solidFill>
                  <a:srgbClr val="0000FF"/>
                </a:solidFill>
              </a:rPr>
              <a:t>A function of the</a:t>
            </a:r>
            <a:br>
              <a:rPr lang="en-US" altLang="en-US" sz="2200" b="1" dirty="0">
                <a:solidFill>
                  <a:srgbClr val="0000FF"/>
                </a:solidFill>
              </a:rPr>
            </a:br>
            <a:r>
              <a:rPr lang="en-US" altLang="en-US" sz="2200" b="1" dirty="0">
                <a:solidFill>
                  <a:srgbClr val="0000FF"/>
                </a:solidFill>
              </a:rPr>
              <a:t> selected cost driver. It</a:t>
            </a:r>
            <a:br>
              <a:rPr lang="en-US" altLang="en-US" sz="2200" b="1" dirty="0">
                <a:solidFill>
                  <a:srgbClr val="0000FF"/>
                </a:solidFill>
              </a:rPr>
            </a:br>
            <a:r>
              <a:rPr lang="en-US" altLang="en-US" sz="2200" b="1" dirty="0">
                <a:solidFill>
                  <a:srgbClr val="0000FF"/>
                </a:solidFill>
              </a:rPr>
              <a:t>does not reflect</a:t>
            </a:r>
            <a:br>
              <a:rPr lang="en-US" altLang="en-US" sz="2200" b="1" dirty="0">
                <a:solidFill>
                  <a:srgbClr val="0000FF"/>
                </a:solidFill>
              </a:rPr>
            </a:br>
            <a:r>
              <a:rPr lang="en-US" altLang="en-US" sz="2200" b="1" dirty="0">
                <a:solidFill>
                  <a:srgbClr val="0000FF"/>
                </a:solidFill>
              </a:rPr>
              <a:t> overhead control. </a:t>
            </a:r>
          </a:p>
        </p:txBody>
      </p:sp>
      <p:sp>
        <p:nvSpPr>
          <p:cNvPr id="11" name="TextBox 10"/>
          <p:cNvSpPr txBox="1"/>
          <p:nvPr/>
        </p:nvSpPr>
        <p:spPr>
          <a:xfrm>
            <a:off x="1500188" y="1452563"/>
            <a:ext cx="6096000" cy="522287"/>
          </a:xfrm>
          <a:prstGeom prst="rect">
            <a:avLst/>
          </a:prstGeom>
          <a:solidFill>
            <a:schemeClr val="accent1">
              <a:lumMod val="20000"/>
              <a:lumOff val="80000"/>
            </a:schemeClr>
          </a:solidFill>
          <a:ln w="28575">
            <a:solidFill>
              <a:schemeClr val="tx1"/>
            </a:solidFill>
          </a:ln>
        </p:spPr>
        <p:txBody>
          <a:bodyPr>
            <a:spAutoFit/>
          </a:bodyPr>
          <a:lstStyle/>
          <a:p>
            <a:pPr algn="ctr">
              <a:defRPr/>
            </a:pPr>
            <a:r>
              <a:rPr lang="en-US" sz="2800" b="1" dirty="0"/>
              <a:t>Variable Overhead</a:t>
            </a:r>
          </a:p>
        </p:txBody>
      </p:sp>
      <p:grpSp>
        <p:nvGrpSpPr>
          <p:cNvPr id="48135" name="Group 16"/>
          <p:cNvGrpSpPr>
            <a:grpSpLocks/>
          </p:cNvGrpSpPr>
          <p:nvPr/>
        </p:nvGrpSpPr>
        <p:grpSpPr bwMode="auto">
          <a:xfrm>
            <a:off x="258763" y="4206875"/>
            <a:ext cx="8607425" cy="2632075"/>
            <a:chOff x="247650" y="3955327"/>
            <a:chExt cx="8607171" cy="2632379"/>
          </a:xfrm>
          <a:solidFill>
            <a:schemeClr val="bg1">
              <a:lumMod val="95000"/>
            </a:schemeClr>
          </a:solidFill>
        </p:grpSpPr>
        <p:sp>
          <p:nvSpPr>
            <p:cNvPr id="48137" name="Rectangle 2"/>
            <p:cNvSpPr txBox="1">
              <a:spLocks noChangeArrowheads="1"/>
            </p:cNvSpPr>
            <p:nvPr/>
          </p:nvSpPr>
          <p:spPr bwMode="auto">
            <a:xfrm>
              <a:off x="247650" y="4484586"/>
              <a:ext cx="4023360" cy="2103120"/>
            </a:xfrm>
            <a:prstGeom prst="rect">
              <a:avLst/>
            </a:prstGeom>
            <a:grpFill/>
            <a:ln w="28575" cmpd="dbl">
              <a:solidFill>
                <a:schemeClr val="tx1"/>
              </a:solidFill>
              <a:miter lim="800000"/>
              <a:headEnd/>
              <a:tailEnd/>
            </a:ln>
          </p:spPr>
          <p:txBody>
            <a:bodyPr lIns="90488" tIns="44450" rIns="90488" bIns="44450"/>
            <a:lstStyle>
              <a:lvl1pPr marL="273050" indent="-273050" eaLnBrk="0" hangingPunct="0">
                <a:defRPr>
                  <a:solidFill>
                    <a:schemeClr val="tx1"/>
                  </a:solidFill>
                  <a:latin typeface="Arial" charset="0"/>
                  <a:cs typeface="Arial" charset="0"/>
                </a:defRPr>
              </a:lvl1pPr>
              <a:lvl2pPr marL="639763"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90000"/>
                </a:lnSpc>
                <a:spcBef>
                  <a:spcPct val="50000"/>
                </a:spcBef>
                <a:buClr>
                  <a:schemeClr val="accent1"/>
                </a:buClr>
                <a:buSzPct val="70000"/>
                <a:buFont typeface="Wingdings" pitchFamily="2" charset="2"/>
                <a:buNone/>
              </a:pPr>
              <a:r>
                <a:rPr lang="en-US" altLang="en-US" sz="2400" b="1" u="sng" dirty="0">
                  <a:solidFill>
                    <a:srgbClr val="FF0000"/>
                  </a:solidFill>
                </a:rPr>
                <a:t>Spending Variance</a:t>
              </a:r>
              <a:endParaRPr lang="en-US" altLang="en-US" sz="2400" b="1" u="sng" dirty="0"/>
            </a:p>
            <a:p>
              <a:pPr lvl="1" algn="ctr">
                <a:spcBef>
                  <a:spcPct val="20000"/>
                </a:spcBef>
                <a:buClr>
                  <a:schemeClr val="accent1"/>
                </a:buClr>
                <a:buSzPct val="80000"/>
                <a:buFont typeface="Wingdings" pitchFamily="2" charset="2"/>
                <a:buNone/>
              </a:pPr>
              <a:endParaRPr lang="en-US" altLang="en-US" sz="2900" dirty="0"/>
            </a:p>
          </p:txBody>
        </p:sp>
        <p:sp>
          <p:nvSpPr>
            <p:cNvPr id="48138" name="Rectangle 3"/>
            <p:cNvSpPr txBox="1">
              <a:spLocks noChangeArrowheads="1"/>
            </p:cNvSpPr>
            <p:nvPr/>
          </p:nvSpPr>
          <p:spPr bwMode="auto">
            <a:xfrm>
              <a:off x="4831461" y="4484586"/>
              <a:ext cx="4023360" cy="2103120"/>
            </a:xfrm>
            <a:prstGeom prst="rect">
              <a:avLst/>
            </a:prstGeom>
            <a:grpFill/>
            <a:ln w="28575" cmpd="dbl">
              <a:solidFill>
                <a:schemeClr val="tx1"/>
              </a:solidFill>
              <a:miter lim="800000"/>
              <a:headEnd/>
              <a:tailEnd/>
            </a:ln>
          </p:spPr>
          <p:txBody>
            <a:bodyPr lIns="90488" tIns="44450" rIns="90488" bIns="44450"/>
            <a:lstStyle>
              <a:lvl1pPr marL="273050" indent="-273050" eaLnBrk="0" hangingPunct="0">
                <a:defRPr>
                  <a:solidFill>
                    <a:schemeClr val="tx1"/>
                  </a:solidFill>
                  <a:latin typeface="Arial" charset="0"/>
                  <a:cs typeface="Arial" charset="0"/>
                </a:defRPr>
              </a:lvl1pPr>
              <a:lvl2pPr marL="639763"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buClr>
                  <a:schemeClr val="accent1"/>
                </a:buClr>
                <a:buSzPct val="70000"/>
                <a:buFont typeface="Wingdings" pitchFamily="2" charset="2"/>
                <a:buNone/>
              </a:pPr>
              <a:r>
                <a:rPr lang="en-US" altLang="en-US" sz="2400" b="1" u="sng" dirty="0">
                  <a:solidFill>
                    <a:srgbClr val="FF0000"/>
                  </a:solidFill>
                </a:rPr>
                <a:t>Volume Variance</a:t>
              </a:r>
              <a:endParaRPr lang="en-US" altLang="en-US" sz="2400" b="1" u="sng" dirty="0"/>
            </a:p>
            <a:p>
              <a:pPr lvl="1" latinLnBrk="1">
                <a:spcBef>
                  <a:spcPct val="20000"/>
                </a:spcBef>
                <a:buClr>
                  <a:schemeClr val="accent1"/>
                </a:buClr>
                <a:buSzPct val="80000"/>
                <a:buFont typeface="Wingdings" pitchFamily="2" charset="2"/>
                <a:buNone/>
              </a:pPr>
              <a:endParaRPr lang="en-US" altLang="en-US" sz="2900" dirty="0"/>
            </a:p>
          </p:txBody>
        </p:sp>
        <p:sp>
          <p:nvSpPr>
            <p:cNvPr id="48139" name="Rectangle 4"/>
            <p:cNvSpPr>
              <a:spLocks noChangeArrowheads="1"/>
            </p:cNvSpPr>
            <p:nvPr/>
          </p:nvSpPr>
          <p:spPr bwMode="auto">
            <a:xfrm>
              <a:off x="388180" y="4878165"/>
              <a:ext cx="3667673" cy="105464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pPr>
              <a:r>
                <a:rPr lang="en-US" altLang="en-US" sz="2200" b="1" dirty="0"/>
                <a:t>Results from paying more</a:t>
              </a:r>
              <a:br>
                <a:rPr lang="en-US" altLang="en-US" sz="2200" b="1" dirty="0"/>
              </a:br>
              <a:r>
                <a:rPr lang="en-US" altLang="en-US" sz="2200" b="1" dirty="0"/>
                <a:t>or less than expected for</a:t>
              </a:r>
              <a:br>
                <a:rPr lang="en-US" altLang="en-US" sz="2200" b="1" dirty="0"/>
              </a:br>
              <a:r>
                <a:rPr lang="en-US" altLang="en-US" sz="2200" b="1" dirty="0"/>
                <a:t>fixed overhead items.</a:t>
              </a:r>
            </a:p>
          </p:txBody>
        </p:sp>
        <p:sp>
          <p:nvSpPr>
            <p:cNvPr id="48140" name="Rectangle 5"/>
            <p:cNvSpPr>
              <a:spLocks noChangeArrowheads="1"/>
            </p:cNvSpPr>
            <p:nvPr/>
          </p:nvSpPr>
          <p:spPr bwMode="auto">
            <a:xfrm>
              <a:off x="4873067" y="4878165"/>
              <a:ext cx="3954492" cy="1698097"/>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Bef>
                  <a:spcPct val="50000"/>
                </a:spcBef>
              </a:pPr>
              <a:r>
                <a:rPr lang="en-US" altLang="en-US" sz="2200" b="1" dirty="0"/>
                <a:t>Results from the inability</a:t>
              </a:r>
              <a:br>
                <a:rPr lang="en-US" altLang="en-US" sz="2200" b="1" dirty="0"/>
              </a:br>
              <a:r>
                <a:rPr lang="en-US" altLang="en-US" sz="2200" b="1" dirty="0"/>
                <a:t>to operate at the activity</a:t>
              </a:r>
              <a:br>
                <a:rPr lang="en-US" altLang="en-US" sz="2200" b="1" dirty="0"/>
              </a:br>
              <a:r>
                <a:rPr lang="en-US" altLang="en-US" sz="2200" b="1" dirty="0"/>
                <a:t>level planned for the period.</a:t>
              </a:r>
              <a:br>
                <a:rPr lang="en-US" altLang="en-US" sz="2200" b="1" dirty="0"/>
              </a:br>
              <a:r>
                <a:rPr lang="en-US" altLang="en-US" sz="2200" b="1" dirty="0"/>
                <a:t>It has no significance for</a:t>
              </a:r>
              <a:br>
                <a:rPr lang="en-US" altLang="en-US" sz="2200" b="1" dirty="0"/>
              </a:br>
              <a:r>
                <a:rPr lang="en-US" altLang="en-US" sz="2200" b="1" dirty="0"/>
                <a:t> cost control.</a:t>
              </a:r>
            </a:p>
          </p:txBody>
        </p:sp>
        <p:sp>
          <p:nvSpPr>
            <p:cNvPr id="16" name="TextBox 15"/>
            <p:cNvSpPr txBox="1"/>
            <p:nvPr/>
          </p:nvSpPr>
          <p:spPr>
            <a:xfrm>
              <a:off x="1489038" y="3955327"/>
              <a:ext cx="6095820" cy="523936"/>
            </a:xfrm>
            <a:prstGeom prst="rect">
              <a:avLst/>
            </a:prstGeom>
            <a:grpFill/>
            <a:ln w="28575">
              <a:solidFill>
                <a:schemeClr val="tx1"/>
              </a:solidFill>
            </a:ln>
          </p:spPr>
          <p:txBody>
            <a:bodyPr>
              <a:spAutoFit/>
            </a:bodyPr>
            <a:lstStyle/>
            <a:p>
              <a:pPr algn="ctr">
                <a:defRPr/>
              </a:pPr>
              <a:r>
                <a:rPr lang="en-US" sz="2800" b="1" dirty="0"/>
                <a:t>Fixed Overhead</a:t>
              </a:r>
            </a:p>
          </p:txBody>
        </p:sp>
      </p:grpSp>
      <p:sp>
        <p:nvSpPr>
          <p:cNvPr id="48136" name="Title 1"/>
          <p:cNvSpPr>
            <a:spLocks noGrp="1"/>
          </p:cNvSpPr>
          <p:nvPr>
            <p:ph type="title"/>
          </p:nvPr>
        </p:nvSpPr>
        <p:spPr>
          <a:xfrm>
            <a:off x="331788" y="335131"/>
            <a:ext cx="8534400" cy="1143000"/>
          </a:xfrm>
        </p:spPr>
        <p:txBody>
          <a:bodyPr/>
          <a:lstStyle/>
          <a:p>
            <a:r>
              <a:rPr lang="en-US" altLang="en-US" sz="4000" b="1" dirty="0" smtClean="0"/>
              <a:t>Variable and Fixed Overhead Variances</a:t>
            </a:r>
          </a:p>
        </p:txBody>
      </p:sp>
      <p:sp>
        <p:nvSpPr>
          <p:cNvPr id="15" name="Slide Number Placeholder 14"/>
          <p:cNvSpPr>
            <a:spLocks noGrp="1"/>
          </p:cNvSpPr>
          <p:nvPr>
            <p:ph type="sldNum" sz="quarter" idx="12"/>
          </p:nvPr>
        </p:nvSpPr>
        <p:spPr/>
        <p:txBody>
          <a:bodyPr/>
          <a:lstStyle/>
          <a:p>
            <a:pPr>
              <a:defRPr/>
            </a:pPr>
            <a:fld id="{E827EDC5-E831-49C2-88F3-D1C6CBCA0FBE}" type="slidenum">
              <a:rPr lang="en-US" smtClean="0"/>
              <a:pPr>
                <a:defRPr/>
              </a:pPr>
              <a:t>57</a:t>
            </a:fld>
            <a:endParaRPr lang="en-US" dirty="0"/>
          </a:p>
        </p:txBody>
      </p:sp>
      <p:sp>
        <p:nvSpPr>
          <p:cNvPr id="17" name="Rounded Rectangle 16"/>
          <p:cNvSpPr/>
          <p:nvPr/>
        </p:nvSpPr>
        <p:spPr>
          <a:xfrm>
            <a:off x="0" y="6629400"/>
            <a:ext cx="6248400" cy="1971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 </a:t>
            </a:r>
            <a:r>
              <a:rPr lang="en-US" altLang="en-US" sz="1100" dirty="0">
                <a:ea typeface="ＭＳ Ｐゴシック" pitchFamily="34" charset="-128"/>
              </a:rPr>
              <a:t>Expanded </a:t>
            </a:r>
            <a:r>
              <a:rPr lang="en-US" altLang="en-US" sz="1100" dirty="0" smtClean="0">
                <a:ea typeface="ＭＳ Ｐゴシック" pitchFamily="34" charset="-128"/>
              </a:rPr>
              <a:t>overhead </a:t>
            </a:r>
            <a:r>
              <a:rPr lang="en-US" altLang="en-US" sz="1100" dirty="0">
                <a:ea typeface="ＭＳ Ｐゴシック" pitchFamily="34" charset="-128"/>
              </a:rPr>
              <a:t>v</a:t>
            </a:r>
            <a:r>
              <a:rPr lang="en-US" altLang="en-US" sz="1100" dirty="0" smtClean="0">
                <a:ea typeface="ＭＳ Ｐゴシック" pitchFamily="34" charset="-128"/>
              </a:rPr>
              <a:t>ariances </a:t>
            </a:r>
            <a:r>
              <a:rPr lang="en-US" altLang="en-US" sz="1100" dirty="0">
                <a:ea typeface="ＭＳ Ｐゴシック" pitchFamily="34" charset="-128"/>
              </a:rPr>
              <a:t>and </a:t>
            </a:r>
            <a:r>
              <a:rPr lang="en-US" altLang="en-US" sz="1100" dirty="0" smtClean="0">
                <a:ea typeface="ＭＳ Ｐゴシック" pitchFamily="34" charset="-128"/>
              </a:rPr>
              <a:t>standard cost accounting system.</a:t>
            </a:r>
            <a:endParaRPr lang="en-US" sz="1100" dirty="0">
              <a:solidFill>
                <a:prstClr val="black"/>
              </a:solidFill>
              <a:latin typeface="Calibri"/>
            </a:endParaRPr>
          </a:p>
        </p:txBody>
      </p:sp>
    </p:spTree>
  </p:cSld>
  <p:clrMapOvr>
    <a:masterClrMapping/>
  </p:clrMapOvr>
  <p:transition spd="med">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P5 (Appendix): </a:t>
            </a:r>
            <a:br>
              <a:rPr lang="en-US" altLang="en-US" sz="4400" dirty="0" smtClean="0">
                <a:ea typeface="ＭＳ Ｐゴシック" pitchFamily="34" charset="-128"/>
              </a:rPr>
            </a:br>
            <a:r>
              <a:rPr lang="en-US" dirty="0" smtClean="0">
                <a:solidFill>
                  <a:prstClr val="black"/>
                </a:solidFill>
              </a:rPr>
              <a:t>Prepare </a:t>
            </a:r>
            <a:r>
              <a:rPr lang="en-US" dirty="0">
                <a:solidFill>
                  <a:prstClr val="black"/>
                </a:solidFill>
              </a:rPr>
              <a:t>journal entries for standard costs and account for price and quantity </a:t>
            </a:r>
            <a:r>
              <a:rPr lang="en-US" dirty="0" smtClean="0">
                <a:solidFill>
                  <a:prstClr val="black"/>
                </a:solidFill>
              </a:rPr>
              <a:t>variances.</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4943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943" y="51054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58</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a:xfrm>
            <a:off x="293688" y="274638"/>
            <a:ext cx="8534400" cy="1143000"/>
          </a:xfrm>
        </p:spPr>
        <p:txBody>
          <a:bodyPr/>
          <a:lstStyle/>
          <a:p>
            <a:r>
              <a:rPr lang="en-US" altLang="en-US" b="1" dirty="0" smtClean="0"/>
              <a:t>Standard Cost Accounting System</a:t>
            </a:r>
          </a:p>
        </p:txBody>
      </p:sp>
      <p:sp>
        <p:nvSpPr>
          <p:cNvPr id="8" name="TextBox 7"/>
          <p:cNvSpPr txBox="1"/>
          <p:nvPr/>
        </p:nvSpPr>
        <p:spPr>
          <a:xfrm>
            <a:off x="1512888" y="2415381"/>
            <a:ext cx="6096000" cy="461962"/>
          </a:xfrm>
          <a:prstGeom prst="rect">
            <a:avLst/>
          </a:prstGeom>
          <a:solidFill>
            <a:schemeClr val="bg2">
              <a:lumMod val="90000"/>
            </a:schemeClr>
          </a:solidFill>
          <a:ln w="28575">
            <a:solidFill>
              <a:schemeClr val="tx1"/>
            </a:solidFill>
          </a:ln>
        </p:spPr>
        <p:txBody>
          <a:bodyPr>
            <a:spAutoFit/>
          </a:bodyPr>
          <a:lstStyle/>
          <a:p>
            <a:pPr algn="ctr">
              <a:defRPr/>
            </a:pPr>
            <a:r>
              <a:rPr lang="en-US" sz="2400" dirty="0"/>
              <a:t>Recording G-Max material costs for May</a:t>
            </a:r>
          </a:p>
        </p:txBody>
      </p:sp>
      <p:sp>
        <p:nvSpPr>
          <p:cNvPr id="49158" name="Rectangle 5"/>
          <p:cNvSpPr>
            <a:spLocks noChangeArrowheads="1"/>
          </p:cNvSpPr>
          <p:nvPr/>
        </p:nvSpPr>
        <p:spPr bwMode="auto">
          <a:xfrm>
            <a:off x="282802" y="5202237"/>
            <a:ext cx="899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 Many companies record the materials price variance when materials are purchased.</a:t>
            </a:r>
            <a:br>
              <a:rPr lang="en-US" altLang="en-US" dirty="0"/>
            </a:br>
            <a:r>
              <a:rPr lang="en-US" altLang="en-US" dirty="0"/>
              <a:t>   For simplicity, we record both the materials price and quantity variances when </a:t>
            </a:r>
            <a:br>
              <a:rPr lang="en-US" altLang="en-US" dirty="0"/>
            </a:br>
            <a:r>
              <a:rPr lang="en-US" altLang="en-US" dirty="0"/>
              <a:t>   materials are issued to production.</a:t>
            </a:r>
          </a:p>
        </p:txBody>
      </p:sp>
      <p:pic>
        <p:nvPicPr>
          <p:cNvPr id="4915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3" y="2992437"/>
            <a:ext cx="84010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pPr>
              <a:defRPr/>
            </a:pPr>
            <a:fld id="{7A35BE7D-BC0E-4A27-80F5-45B3F1AFEC7B}" type="slidenum">
              <a:rPr lang="en-US" smtClean="0"/>
              <a:pPr>
                <a:defRPr/>
              </a:pPr>
              <a:t>59</a:t>
            </a:fld>
            <a:endParaRPr lang="en-US" dirty="0"/>
          </a:p>
        </p:txBody>
      </p:sp>
      <p:sp>
        <p:nvSpPr>
          <p:cNvPr id="2" name="TextBox 1"/>
          <p:cNvSpPr txBox="1"/>
          <p:nvPr/>
        </p:nvSpPr>
        <p:spPr>
          <a:xfrm>
            <a:off x="533400" y="1209676"/>
            <a:ext cx="8153400" cy="1015663"/>
          </a:xfrm>
          <a:prstGeom prst="rect">
            <a:avLst/>
          </a:prstGeom>
          <a:noFill/>
        </p:spPr>
        <p:txBody>
          <a:bodyPr wrap="square" rtlCol="0">
            <a:spAutoFit/>
          </a:bodyPr>
          <a:lstStyle/>
          <a:p>
            <a:pPr algn="ctr"/>
            <a:r>
              <a:rPr lang="en-US" altLang="en-US" sz="2000" dirty="0" smtClean="0"/>
              <a:t>Standard </a:t>
            </a:r>
            <a:r>
              <a:rPr lang="en-US" altLang="en-US" sz="2000" dirty="0"/>
              <a:t>cost systems also record </a:t>
            </a:r>
            <a:r>
              <a:rPr lang="en-US" altLang="en-US" sz="2000" dirty="0" smtClean="0"/>
              <a:t>costs </a:t>
            </a:r>
            <a:r>
              <a:rPr lang="en-US" altLang="en-US" sz="2000" dirty="0"/>
              <a:t>and variances in accounts. </a:t>
            </a:r>
            <a:r>
              <a:rPr lang="en-US" altLang="en-US" sz="2000" dirty="0" smtClean="0"/>
              <a:t>The </a:t>
            </a:r>
            <a:r>
              <a:rPr lang="en-US" altLang="en-US" sz="2000" dirty="0"/>
              <a:t>entries in </a:t>
            </a:r>
            <a:r>
              <a:rPr lang="en-US" altLang="en-US" sz="2000" dirty="0" smtClean="0"/>
              <a:t>the next few slides </a:t>
            </a:r>
            <a:r>
              <a:rPr lang="en-US" altLang="en-US" sz="2000" dirty="0"/>
              <a:t>briefly illustrate the important aspects of this process for G-Max’s standard costs and variances for </a:t>
            </a:r>
            <a:r>
              <a:rPr lang="en-US" altLang="en-US" sz="2000" dirty="0" smtClean="0"/>
              <a:t>May.</a:t>
            </a:r>
            <a:endParaRPr lang="en-US" sz="2000" dirty="0"/>
          </a:p>
        </p:txBody>
      </p:sp>
      <p:sp>
        <p:nvSpPr>
          <p:cNvPr id="11" name="Rounded Rectangle 10"/>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P5: </a:t>
            </a:r>
            <a:r>
              <a:rPr lang="en-US" sz="1100" dirty="0">
                <a:solidFill>
                  <a:prstClr val="black"/>
                </a:solidFill>
                <a:latin typeface="Calibri"/>
              </a:rPr>
              <a:t>Prepare journal entries for standard costs and account for price and quantity variances</a:t>
            </a:r>
            <a:r>
              <a:rPr lang="en-US" altLang="en-US" sz="1100" dirty="0" smtClean="0">
                <a:ea typeface="ＭＳ Ｐゴシック" pitchFamily="34" charset="-128"/>
              </a:rPr>
              <a:t>.</a:t>
            </a:r>
            <a:endParaRPr lang="en-US" sz="1100" dirty="0">
              <a:solidFill>
                <a:prstClr val="black"/>
              </a:solidFill>
              <a:latin typeface="Calibri"/>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9"/>
                                        </p:tgtEl>
                                        <p:attrNameLst>
                                          <p:attrName>style.visibility</p:attrName>
                                        </p:attrNameLst>
                                      </p:cBhvr>
                                      <p:to>
                                        <p:strVal val="visible"/>
                                      </p:to>
                                    </p:set>
                                    <p:animEffect transition="in" filter="fade">
                                      <p:cBhvr>
                                        <p:cTn id="12" dur="500"/>
                                        <p:tgtEl>
                                          <p:spTgt spid="491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158"/>
                                        </p:tgtEl>
                                        <p:attrNameLst>
                                          <p:attrName>style.visibility</p:attrName>
                                        </p:attrNameLst>
                                      </p:cBhvr>
                                      <p:to>
                                        <p:strVal val="visible"/>
                                      </p:to>
                                    </p:set>
                                    <p:animEffect transition="in" filter="fade">
                                      <p:cBhvr>
                                        <p:cTn id="15"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91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P1:</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dirty="0" smtClean="0">
                <a:solidFill>
                  <a:prstClr val="black"/>
                </a:solidFill>
              </a:rPr>
              <a:t>Prepare </a:t>
            </a:r>
            <a:r>
              <a:rPr lang="en-US" dirty="0">
                <a:solidFill>
                  <a:prstClr val="black"/>
                </a:solidFill>
              </a:rPr>
              <a:t>a flexible budget and interpret a flexible budget performance </a:t>
            </a:r>
            <a:r>
              <a:rPr lang="en-US" dirty="0" smtClean="0">
                <a:solidFill>
                  <a:prstClr val="black"/>
                </a:solidFill>
              </a:rPr>
              <a:t>report.</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1344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996624"/>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fld id="{99574C60-73C5-4235-A748-77ABB6631210}" type="slidenum">
              <a:rPr lang="en-US" altLang="en-US" sz="1200">
                <a:solidFill>
                  <a:srgbClr val="898989"/>
                </a:solidFill>
                <a:latin typeface="Arial" charset="0"/>
              </a:rPr>
              <a:pPr algn="r">
                <a:spcBef>
                  <a:spcPct val="0"/>
                </a:spcBef>
                <a:buFontTx/>
                <a:buNone/>
              </a:pPr>
              <a:t>6</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538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293688" y="274638"/>
            <a:ext cx="8534400" cy="1143000"/>
          </a:xfrm>
        </p:spPr>
        <p:txBody>
          <a:bodyPr/>
          <a:lstStyle/>
          <a:p>
            <a:r>
              <a:rPr lang="en-US" altLang="en-US" b="1" dirty="0" smtClean="0"/>
              <a:t>Standard Cost Accounting System</a:t>
            </a:r>
          </a:p>
        </p:txBody>
      </p:sp>
      <p:sp>
        <p:nvSpPr>
          <p:cNvPr id="8" name="TextBox 7"/>
          <p:cNvSpPr txBox="1"/>
          <p:nvPr/>
        </p:nvSpPr>
        <p:spPr>
          <a:xfrm>
            <a:off x="1524000" y="1679576"/>
            <a:ext cx="6096000" cy="461962"/>
          </a:xfrm>
          <a:prstGeom prst="rect">
            <a:avLst/>
          </a:prstGeom>
          <a:solidFill>
            <a:schemeClr val="accent1">
              <a:lumMod val="40000"/>
              <a:lumOff val="60000"/>
            </a:schemeClr>
          </a:solidFill>
          <a:ln w="28575">
            <a:solidFill>
              <a:schemeClr val="tx1"/>
            </a:solidFill>
          </a:ln>
        </p:spPr>
        <p:txBody>
          <a:bodyPr>
            <a:spAutoFit/>
          </a:bodyPr>
          <a:lstStyle/>
          <a:p>
            <a:pPr algn="ctr">
              <a:defRPr/>
            </a:pPr>
            <a:r>
              <a:rPr lang="en-US" sz="2400" dirty="0"/>
              <a:t>Recording G-Max labor costs for May</a:t>
            </a:r>
          </a:p>
        </p:txBody>
      </p:sp>
      <p:sp>
        <p:nvSpPr>
          <p:cNvPr id="7" name="Slide Number Placeholder 6"/>
          <p:cNvSpPr>
            <a:spLocks noGrp="1"/>
          </p:cNvSpPr>
          <p:nvPr>
            <p:ph type="sldNum" sz="quarter" idx="12"/>
          </p:nvPr>
        </p:nvSpPr>
        <p:spPr/>
        <p:txBody>
          <a:bodyPr/>
          <a:lstStyle/>
          <a:p>
            <a:pPr>
              <a:defRPr/>
            </a:pPr>
            <a:fld id="{7A35BE7D-BC0E-4A27-80F5-45B3F1AFEC7B}" type="slidenum">
              <a:rPr lang="en-US" smtClean="0"/>
              <a:pPr>
                <a:defRPr/>
              </a:pPr>
              <a:t>60</a:t>
            </a:fld>
            <a:endParaRPr lang="en-US" dirty="0"/>
          </a:p>
        </p:txBody>
      </p:sp>
      <p:sp>
        <p:nvSpPr>
          <p:cNvPr id="2" name="TextBox 1"/>
          <p:cNvSpPr txBox="1"/>
          <p:nvPr/>
        </p:nvSpPr>
        <p:spPr>
          <a:xfrm>
            <a:off x="533400" y="4940210"/>
            <a:ext cx="8294688" cy="1200329"/>
          </a:xfrm>
          <a:prstGeom prst="rect">
            <a:avLst/>
          </a:prstGeom>
          <a:noFill/>
        </p:spPr>
        <p:txBody>
          <a:bodyPr wrap="square" rtlCol="0">
            <a:spAutoFit/>
          </a:bodyPr>
          <a:lstStyle/>
          <a:p>
            <a:pPr algn="ctr"/>
            <a:r>
              <a:rPr lang="en-US" altLang="en-US" dirty="0"/>
              <a:t>The difference between standard and actual labor costs is explained by two variances. The direct labor rate variance is unfavorable and is debited to that account. The direct labor efficiency variance is favorable and that account is </a:t>
            </a:r>
            <a:r>
              <a:rPr lang="en-US" altLang="en-US" dirty="0" smtClean="0"/>
              <a:t>credited.</a:t>
            </a:r>
            <a:endParaRPr lang="en-US" dirty="0"/>
          </a:p>
        </p:txBody>
      </p:sp>
      <p:sp>
        <p:nvSpPr>
          <p:cNvPr id="10" name="Rounded Rectangle 9"/>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P5: </a:t>
            </a:r>
            <a:r>
              <a:rPr lang="en-US" sz="1100" dirty="0">
                <a:solidFill>
                  <a:prstClr val="black"/>
                </a:solidFill>
                <a:latin typeface="Calibri"/>
              </a:rPr>
              <a:t>Prepare journal entries for standard costs and account for price and quantity variances</a:t>
            </a:r>
            <a:r>
              <a:rPr lang="en-US" altLang="en-US" sz="1100" dirty="0" smtClean="0">
                <a:ea typeface="ＭＳ Ｐゴシック" pitchFamily="34" charset="-128"/>
              </a:rPr>
              <a:t>.</a:t>
            </a:r>
            <a:endParaRPr lang="en-US" sz="1100" dirty="0">
              <a:solidFill>
                <a:prstClr val="black"/>
              </a:solidFill>
              <a:latin typeface="Calibri"/>
            </a:endParaRPr>
          </a:p>
        </p:txBody>
      </p:sp>
      <p:pic>
        <p:nvPicPr>
          <p:cNvPr id="3" name="Picture 2"/>
          <p:cNvPicPr>
            <a:picLocks noChangeAspect="1"/>
          </p:cNvPicPr>
          <p:nvPr/>
        </p:nvPicPr>
        <p:blipFill>
          <a:blip r:embed="rId3"/>
          <a:stretch>
            <a:fillRect/>
          </a:stretch>
        </p:blipFill>
        <p:spPr>
          <a:xfrm>
            <a:off x="838200" y="2548635"/>
            <a:ext cx="7385114" cy="1694569"/>
          </a:xfrm>
          <a:prstGeom prst="rect">
            <a:avLst/>
          </a:prstGeom>
        </p:spPr>
      </p:pic>
    </p:spTree>
  </p:cSld>
  <p:clrMapOvr>
    <a:masterClrMapping/>
  </p:clrMapOvr>
  <p:transition spd="med">
    <p:split orient="vert"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293688" y="274638"/>
            <a:ext cx="8534400" cy="1143000"/>
          </a:xfrm>
        </p:spPr>
        <p:txBody>
          <a:bodyPr/>
          <a:lstStyle/>
          <a:p>
            <a:r>
              <a:rPr lang="en-US" altLang="en-US" b="1" dirty="0" smtClean="0"/>
              <a:t>Standard Cost Accounting System</a:t>
            </a:r>
          </a:p>
        </p:txBody>
      </p:sp>
      <p:sp>
        <p:nvSpPr>
          <p:cNvPr id="7" name="TextBox 6"/>
          <p:cNvSpPr txBox="1"/>
          <p:nvPr/>
        </p:nvSpPr>
        <p:spPr>
          <a:xfrm>
            <a:off x="1528354" y="1632744"/>
            <a:ext cx="6096000" cy="461962"/>
          </a:xfrm>
          <a:prstGeom prst="rect">
            <a:avLst/>
          </a:prstGeom>
          <a:solidFill>
            <a:schemeClr val="accent1">
              <a:lumMod val="40000"/>
              <a:lumOff val="60000"/>
            </a:schemeClr>
          </a:solidFill>
          <a:ln w="28575">
            <a:solidFill>
              <a:schemeClr val="tx1"/>
            </a:solidFill>
          </a:ln>
        </p:spPr>
        <p:txBody>
          <a:bodyPr>
            <a:spAutoFit/>
          </a:bodyPr>
          <a:lstStyle/>
          <a:p>
            <a:pPr algn="ctr">
              <a:defRPr/>
            </a:pPr>
            <a:r>
              <a:rPr lang="en-US" sz="2400" dirty="0"/>
              <a:t>Recording G-Max overhead costs for May</a:t>
            </a:r>
          </a:p>
        </p:txBody>
      </p:sp>
      <p:pic>
        <p:nvPicPr>
          <p:cNvPr id="512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829" y="2419747"/>
            <a:ext cx="84010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7A35BE7D-BC0E-4A27-80F5-45B3F1AFEC7B}" type="slidenum">
              <a:rPr lang="en-US" smtClean="0"/>
              <a:pPr>
                <a:defRPr/>
              </a:pPr>
              <a:t>61</a:t>
            </a:fld>
            <a:endParaRPr lang="en-US" dirty="0"/>
          </a:p>
        </p:txBody>
      </p:sp>
      <p:sp>
        <p:nvSpPr>
          <p:cNvPr id="2" name="TextBox 1"/>
          <p:cNvSpPr txBox="1"/>
          <p:nvPr/>
        </p:nvSpPr>
        <p:spPr>
          <a:xfrm>
            <a:off x="762000" y="4876800"/>
            <a:ext cx="7543800" cy="1754326"/>
          </a:xfrm>
          <a:prstGeom prst="rect">
            <a:avLst/>
          </a:prstGeom>
          <a:noFill/>
        </p:spPr>
        <p:txBody>
          <a:bodyPr wrap="square" rtlCol="0">
            <a:spAutoFit/>
          </a:bodyPr>
          <a:lstStyle/>
          <a:p>
            <a:pPr algn="ctr"/>
            <a:r>
              <a:rPr lang="en-US" altLang="en-US" dirty="0"/>
              <a:t>When Factory Overhead is applied to Goods in Process Inventory, the actual amount is credited to the Factory Overhead account. To account for the difference between actual and standard overhead costs, the entry includes a $500 debit to the Volume Variance, a $250 debit to the Variable Overhead Spending Variance, and a $100 credit to the Variable Overhead Efficiency Variance. </a:t>
            </a:r>
            <a:endParaRPr lang="en-US" dirty="0"/>
          </a:p>
        </p:txBody>
      </p:sp>
      <p:sp>
        <p:nvSpPr>
          <p:cNvPr id="10" name="Rounded Rectangle 9"/>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P5: </a:t>
            </a:r>
            <a:r>
              <a:rPr lang="en-US" sz="1100" dirty="0">
                <a:solidFill>
                  <a:prstClr val="black"/>
                </a:solidFill>
                <a:latin typeface="Calibri"/>
              </a:rPr>
              <a:t>Prepare journal entries for standard costs and account for price and quantity variances</a:t>
            </a:r>
            <a:r>
              <a:rPr lang="en-US" altLang="en-US" sz="1100" dirty="0" smtClean="0">
                <a:ea typeface="ＭＳ Ｐゴシック" pitchFamily="34" charset="-128"/>
              </a:rPr>
              <a:t>.</a:t>
            </a:r>
            <a:endParaRPr lang="en-US" sz="1100" dirty="0">
              <a:solidFill>
                <a:prstClr val="black"/>
              </a:solidFill>
              <a:latin typeface="Calibri"/>
            </a:endParaRPr>
          </a:p>
        </p:txBody>
      </p:sp>
    </p:spTree>
  </p:cSld>
  <p:clrMapOvr>
    <a:masterClrMapping/>
  </p:clrMapOvr>
  <p:transition spd="med">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NEED-TO-KNOW </a:t>
            </a:r>
            <a:r>
              <a:rPr lang="en-US" b="1" dirty="0" smtClean="0"/>
              <a:t>23-6</a:t>
            </a:r>
          </a:p>
        </p:txBody>
      </p:sp>
      <p:sp>
        <p:nvSpPr>
          <p:cNvPr id="4" name="AutoShape 3"/>
          <p:cNvSpPr>
            <a:spLocks noChangeAspect="1" noChangeArrowheads="1" noTextEdit="1"/>
          </p:cNvSpPr>
          <p:nvPr/>
        </p:nvSpPr>
        <p:spPr bwMode="auto">
          <a:xfrm>
            <a:off x="920750" y="762000"/>
            <a:ext cx="73025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a:spLocks noChangeArrowheads="1"/>
          </p:cNvSpPr>
          <p:nvPr/>
        </p:nvSpPr>
        <p:spPr bwMode="auto">
          <a:xfrm>
            <a:off x="920750" y="1990725"/>
            <a:ext cx="73025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960438" y="782638"/>
            <a:ext cx="7121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company uses a standard cost accounting system. Prepare the journal entry to record these direct materials variances: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143000" y="1195388"/>
            <a:ext cx="2763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Direct materials cost actually incurred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5751513" y="1195388"/>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$73,200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1143000" y="1401763"/>
            <a:ext cx="3287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Direct materials quantity variance (favorable)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5934075" y="14017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1143000" y="1608138"/>
            <a:ext cx="3257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Direct materials price variance (unfavorable)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5934075" y="160813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6670675" y="2011362"/>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Debit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7537450" y="2011362"/>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Credit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1909763" y="2238375"/>
            <a:ext cx="1957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Work in Process Inventory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6740525" y="22383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75,700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1909763" y="2444750"/>
            <a:ext cx="2300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Direct Materials Price Variance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6831013" y="24447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1,300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2181225" y="2651125"/>
            <a:ext cx="2532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Direct Materials Quantity Variance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7729538" y="26511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3,800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2181225" y="2857500"/>
            <a:ext cx="1804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Raw Materials Inventory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7637463" y="28575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73,200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3513138" y="2011362"/>
            <a:ext cx="13112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General Journal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911225" y="1981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6"/>
          <p:cNvSpPr>
            <a:spLocks noChangeShapeType="1"/>
          </p:cNvSpPr>
          <p:nvPr/>
        </p:nvSpPr>
        <p:spPr bwMode="auto">
          <a:xfrm>
            <a:off x="1817688" y="2001837"/>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7"/>
          <p:cNvSpPr>
            <a:spLocks noChangeArrowheads="1"/>
          </p:cNvSpPr>
          <p:nvPr/>
        </p:nvSpPr>
        <p:spPr bwMode="auto">
          <a:xfrm>
            <a:off x="1817688" y="2001837"/>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8"/>
          <p:cNvSpPr>
            <a:spLocks noChangeShapeType="1"/>
          </p:cNvSpPr>
          <p:nvPr/>
        </p:nvSpPr>
        <p:spPr bwMode="auto">
          <a:xfrm>
            <a:off x="6418263" y="2001837"/>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9"/>
          <p:cNvSpPr>
            <a:spLocks noChangeArrowheads="1"/>
          </p:cNvSpPr>
          <p:nvPr/>
        </p:nvSpPr>
        <p:spPr bwMode="auto">
          <a:xfrm>
            <a:off x="6418263" y="2001837"/>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30"/>
          <p:cNvSpPr>
            <a:spLocks noChangeShapeType="1"/>
          </p:cNvSpPr>
          <p:nvPr/>
        </p:nvSpPr>
        <p:spPr bwMode="auto">
          <a:xfrm>
            <a:off x="7315200" y="2001837"/>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2" name="Rectangle 31"/>
          <p:cNvSpPr>
            <a:spLocks noChangeArrowheads="1"/>
          </p:cNvSpPr>
          <p:nvPr/>
        </p:nvSpPr>
        <p:spPr bwMode="auto">
          <a:xfrm>
            <a:off x="7315200" y="2001837"/>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Rectangle 32"/>
          <p:cNvSpPr>
            <a:spLocks noChangeArrowheads="1"/>
          </p:cNvSpPr>
          <p:nvPr/>
        </p:nvSpPr>
        <p:spPr bwMode="auto">
          <a:xfrm>
            <a:off x="8202613" y="2001837"/>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Line 33"/>
          <p:cNvSpPr>
            <a:spLocks noChangeShapeType="1"/>
          </p:cNvSpPr>
          <p:nvPr/>
        </p:nvSpPr>
        <p:spPr bwMode="auto">
          <a:xfrm>
            <a:off x="920750" y="2228850"/>
            <a:ext cx="0" cy="1031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5" name="Rectangle 34"/>
          <p:cNvSpPr>
            <a:spLocks noChangeArrowheads="1"/>
          </p:cNvSpPr>
          <p:nvPr/>
        </p:nvSpPr>
        <p:spPr bwMode="auto">
          <a:xfrm>
            <a:off x="920750" y="2228850"/>
            <a:ext cx="9525" cy="1031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Line 35"/>
          <p:cNvSpPr>
            <a:spLocks noChangeShapeType="1"/>
          </p:cNvSpPr>
          <p:nvPr/>
        </p:nvSpPr>
        <p:spPr bwMode="auto">
          <a:xfrm>
            <a:off x="1817688" y="2228850"/>
            <a:ext cx="0" cy="1031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7" name="Rectangle 36"/>
          <p:cNvSpPr>
            <a:spLocks noChangeArrowheads="1"/>
          </p:cNvSpPr>
          <p:nvPr/>
        </p:nvSpPr>
        <p:spPr bwMode="auto">
          <a:xfrm>
            <a:off x="1817688" y="2228850"/>
            <a:ext cx="11113" cy="1031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Line 37"/>
          <p:cNvSpPr>
            <a:spLocks noChangeShapeType="1"/>
          </p:cNvSpPr>
          <p:nvPr/>
        </p:nvSpPr>
        <p:spPr bwMode="auto">
          <a:xfrm>
            <a:off x="6418263" y="2228850"/>
            <a:ext cx="0" cy="1031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9" name="Rectangle 38"/>
          <p:cNvSpPr>
            <a:spLocks noChangeArrowheads="1"/>
          </p:cNvSpPr>
          <p:nvPr/>
        </p:nvSpPr>
        <p:spPr bwMode="auto">
          <a:xfrm>
            <a:off x="6418263" y="2228850"/>
            <a:ext cx="9525" cy="1031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Line 39"/>
          <p:cNvSpPr>
            <a:spLocks noChangeShapeType="1"/>
          </p:cNvSpPr>
          <p:nvPr/>
        </p:nvSpPr>
        <p:spPr bwMode="auto">
          <a:xfrm>
            <a:off x="7315200" y="2228850"/>
            <a:ext cx="0" cy="1031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1" name="Rectangle 40"/>
          <p:cNvSpPr>
            <a:spLocks noChangeArrowheads="1"/>
          </p:cNvSpPr>
          <p:nvPr/>
        </p:nvSpPr>
        <p:spPr bwMode="auto">
          <a:xfrm>
            <a:off x="7315200" y="2228850"/>
            <a:ext cx="9525" cy="1031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Line 41"/>
          <p:cNvSpPr>
            <a:spLocks noChangeShapeType="1"/>
          </p:cNvSpPr>
          <p:nvPr/>
        </p:nvSpPr>
        <p:spPr bwMode="auto">
          <a:xfrm>
            <a:off x="8213725" y="2228850"/>
            <a:ext cx="0" cy="10318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4" name="Rectangle 42"/>
          <p:cNvSpPr>
            <a:spLocks noChangeArrowheads="1"/>
          </p:cNvSpPr>
          <p:nvPr/>
        </p:nvSpPr>
        <p:spPr bwMode="auto">
          <a:xfrm>
            <a:off x="8213725" y="2228850"/>
            <a:ext cx="9525" cy="1031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Rectangle 43"/>
          <p:cNvSpPr>
            <a:spLocks noChangeArrowheads="1"/>
          </p:cNvSpPr>
          <p:nvPr/>
        </p:nvSpPr>
        <p:spPr bwMode="auto">
          <a:xfrm>
            <a:off x="930275" y="1981200"/>
            <a:ext cx="7292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Rectangle 44"/>
          <p:cNvSpPr>
            <a:spLocks noChangeArrowheads="1"/>
          </p:cNvSpPr>
          <p:nvPr/>
        </p:nvSpPr>
        <p:spPr bwMode="auto">
          <a:xfrm>
            <a:off x="930275" y="2208212"/>
            <a:ext cx="7292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Line 45"/>
          <p:cNvSpPr>
            <a:spLocks noChangeShapeType="1"/>
          </p:cNvSpPr>
          <p:nvPr/>
        </p:nvSpPr>
        <p:spPr bwMode="auto">
          <a:xfrm>
            <a:off x="930275" y="2424112"/>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8" name="Rectangle 46"/>
          <p:cNvSpPr>
            <a:spLocks noChangeArrowheads="1"/>
          </p:cNvSpPr>
          <p:nvPr/>
        </p:nvSpPr>
        <p:spPr bwMode="auto">
          <a:xfrm>
            <a:off x="930275" y="2424112"/>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Line 47"/>
          <p:cNvSpPr>
            <a:spLocks noChangeShapeType="1"/>
          </p:cNvSpPr>
          <p:nvPr/>
        </p:nvSpPr>
        <p:spPr bwMode="auto">
          <a:xfrm>
            <a:off x="930275" y="2630487"/>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0" name="Rectangle 48"/>
          <p:cNvSpPr>
            <a:spLocks noChangeArrowheads="1"/>
          </p:cNvSpPr>
          <p:nvPr/>
        </p:nvSpPr>
        <p:spPr bwMode="auto">
          <a:xfrm>
            <a:off x="930275" y="2630487"/>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Line 49"/>
          <p:cNvSpPr>
            <a:spLocks noChangeShapeType="1"/>
          </p:cNvSpPr>
          <p:nvPr/>
        </p:nvSpPr>
        <p:spPr bwMode="auto">
          <a:xfrm>
            <a:off x="930275" y="2836862"/>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2" name="Rectangle 50"/>
          <p:cNvSpPr>
            <a:spLocks noChangeArrowheads="1"/>
          </p:cNvSpPr>
          <p:nvPr/>
        </p:nvSpPr>
        <p:spPr bwMode="auto">
          <a:xfrm>
            <a:off x="930275" y="2836862"/>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Line 51"/>
          <p:cNvSpPr>
            <a:spLocks noChangeShapeType="1"/>
          </p:cNvSpPr>
          <p:nvPr/>
        </p:nvSpPr>
        <p:spPr bwMode="auto">
          <a:xfrm>
            <a:off x="930275" y="3043237"/>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4" name="Rectangle 52"/>
          <p:cNvSpPr>
            <a:spLocks noChangeArrowheads="1"/>
          </p:cNvSpPr>
          <p:nvPr/>
        </p:nvSpPr>
        <p:spPr bwMode="auto">
          <a:xfrm>
            <a:off x="930275" y="3043237"/>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Line 53"/>
          <p:cNvSpPr>
            <a:spLocks noChangeShapeType="1"/>
          </p:cNvSpPr>
          <p:nvPr/>
        </p:nvSpPr>
        <p:spPr bwMode="auto">
          <a:xfrm>
            <a:off x="930275" y="3249612"/>
            <a:ext cx="7292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6" name="Rectangle 54"/>
          <p:cNvSpPr>
            <a:spLocks noChangeArrowheads="1"/>
          </p:cNvSpPr>
          <p:nvPr/>
        </p:nvSpPr>
        <p:spPr bwMode="auto">
          <a:xfrm>
            <a:off x="930275" y="3249612"/>
            <a:ext cx="7292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Slide Number Placeholder 6"/>
          <p:cNvSpPr>
            <a:spLocks noGrp="1"/>
          </p:cNvSpPr>
          <p:nvPr>
            <p:ph type="sldNum" sz="quarter" idx="12"/>
          </p:nvPr>
        </p:nvSpPr>
        <p:spPr>
          <a:xfrm>
            <a:off x="6553200" y="6356350"/>
            <a:ext cx="2133600" cy="365125"/>
          </a:xfrm>
        </p:spPr>
        <p:txBody>
          <a:bodyPr/>
          <a:lstStyle/>
          <a:p>
            <a:pPr>
              <a:defRPr/>
            </a:pPr>
            <a:fld id="{7A35BE7D-BC0E-4A27-80F5-45B3F1AFEC7B}" type="slidenum">
              <a:rPr lang="en-US" smtClean="0"/>
              <a:pPr>
                <a:defRPr/>
              </a:pPr>
              <a:t>62</a:t>
            </a:fld>
            <a:endParaRPr lang="en-US" dirty="0"/>
          </a:p>
        </p:txBody>
      </p:sp>
      <p:sp>
        <p:nvSpPr>
          <p:cNvPr id="56" name="Rounded Rectangle 55"/>
          <p:cNvSpPr/>
          <p:nvPr/>
        </p:nvSpPr>
        <p:spPr>
          <a:xfrm>
            <a:off x="0" y="6661942"/>
            <a:ext cx="6705600" cy="16463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P5: </a:t>
            </a:r>
            <a:r>
              <a:rPr lang="en-US" sz="1100" dirty="0">
                <a:solidFill>
                  <a:prstClr val="black"/>
                </a:solidFill>
                <a:latin typeface="Calibri"/>
              </a:rPr>
              <a:t>Prepare journal entries for standard costs and account for price and quantity variances</a:t>
            </a:r>
            <a:r>
              <a:rPr lang="en-US" altLang="en-US" sz="1100" dirty="0" smtClean="0">
                <a:ea typeface="ＭＳ Ｐゴシック" pitchFamily="34" charset="-128"/>
              </a:rPr>
              <a:t>.</a:t>
            </a:r>
            <a:endParaRPr lang="en-US" sz="1100" dirty="0">
              <a:solidFill>
                <a:prstClr val="black"/>
              </a:solidFill>
              <a:latin typeface="Calibri"/>
            </a:endParaRPr>
          </a:p>
        </p:txBody>
      </p:sp>
    </p:spTree>
    <p:extLst>
      <p:ext uri="{BB962C8B-B14F-4D97-AF65-F5344CB8AC3E}">
        <p14:creationId xmlns:p14="http://schemas.microsoft.com/office/powerpoint/2010/main" val="2844275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2"/>
                                        </p:tgtEl>
                                        <p:attrNameLst>
                                          <p:attrName>style.visibility</p:attrName>
                                        </p:attrNameLst>
                                      </p:cBhvr>
                                      <p:to>
                                        <p:strVal val="visible"/>
                                      </p:to>
                                    </p:set>
                                    <p:animEffect transition="in" filter="fade">
                                      <p:cBhvr>
                                        <p:cTn id="37" dur="500"/>
                                        <p:tgtEl>
                                          <p:spTgt spid="3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3"/>
                                        </p:tgtEl>
                                        <p:attrNameLst>
                                          <p:attrName>style.visibility</p:attrName>
                                        </p:attrNameLst>
                                      </p:cBhvr>
                                      <p:to>
                                        <p:strVal val="visible"/>
                                      </p:to>
                                    </p:set>
                                    <p:animEffect transition="in" filter="fade">
                                      <p:cBhvr>
                                        <p:cTn id="40" dur="500"/>
                                        <p:tgtEl>
                                          <p:spTgt spid="3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fade">
                                      <p:cBhvr>
                                        <p:cTn id="43" dur="500"/>
                                        <p:tgtEl>
                                          <p:spTgt spid="3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5"/>
                                        </p:tgtEl>
                                        <p:attrNameLst>
                                          <p:attrName>style.visibility</p:attrName>
                                        </p:attrNameLst>
                                      </p:cBhvr>
                                      <p:to>
                                        <p:strVal val="visible"/>
                                      </p:to>
                                    </p:set>
                                    <p:animEffect transition="in" filter="fade">
                                      <p:cBhvr>
                                        <p:cTn id="46" dur="500"/>
                                        <p:tgtEl>
                                          <p:spTgt spid="3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6"/>
                                        </p:tgtEl>
                                        <p:attrNameLst>
                                          <p:attrName>style.visibility</p:attrName>
                                        </p:attrNameLst>
                                      </p:cBhvr>
                                      <p:to>
                                        <p:strVal val="visible"/>
                                      </p:to>
                                    </p:set>
                                    <p:animEffect transition="in" filter="fade">
                                      <p:cBhvr>
                                        <p:cTn id="49" dur="500"/>
                                        <p:tgtEl>
                                          <p:spTgt spid="3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7"/>
                                        </p:tgtEl>
                                        <p:attrNameLst>
                                          <p:attrName>style.visibility</p:attrName>
                                        </p:attrNameLst>
                                      </p:cBhvr>
                                      <p:to>
                                        <p:strVal val="visible"/>
                                      </p:to>
                                    </p:set>
                                    <p:animEffect transition="in" filter="fade">
                                      <p:cBhvr>
                                        <p:cTn id="52" dur="500"/>
                                        <p:tgtEl>
                                          <p:spTgt spid="3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8"/>
                                        </p:tgtEl>
                                        <p:attrNameLst>
                                          <p:attrName>style.visibility</p:attrName>
                                        </p:attrNameLst>
                                      </p:cBhvr>
                                      <p:to>
                                        <p:strVal val="visible"/>
                                      </p:to>
                                    </p:set>
                                    <p:animEffect transition="in" filter="fade">
                                      <p:cBhvr>
                                        <p:cTn id="55" dur="500"/>
                                        <p:tgtEl>
                                          <p:spTgt spid="3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9"/>
                                        </p:tgtEl>
                                        <p:attrNameLst>
                                          <p:attrName>style.visibility</p:attrName>
                                        </p:attrNameLst>
                                      </p:cBhvr>
                                      <p:to>
                                        <p:strVal val="visible"/>
                                      </p:to>
                                    </p:set>
                                    <p:animEffect transition="in" filter="fade">
                                      <p:cBhvr>
                                        <p:cTn id="58" dur="500"/>
                                        <p:tgtEl>
                                          <p:spTgt spid="35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0"/>
                                        </p:tgtEl>
                                        <p:attrNameLst>
                                          <p:attrName>style.visibility</p:attrName>
                                        </p:attrNameLst>
                                      </p:cBhvr>
                                      <p:to>
                                        <p:strVal val="visible"/>
                                      </p:to>
                                    </p:set>
                                    <p:animEffect transition="in" filter="fade">
                                      <p:cBhvr>
                                        <p:cTn id="61" dur="500"/>
                                        <p:tgtEl>
                                          <p:spTgt spid="3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1"/>
                                        </p:tgtEl>
                                        <p:attrNameLst>
                                          <p:attrName>style.visibility</p:attrName>
                                        </p:attrNameLst>
                                      </p:cBhvr>
                                      <p:to>
                                        <p:strVal val="visible"/>
                                      </p:to>
                                    </p:set>
                                    <p:animEffect transition="in" filter="fade">
                                      <p:cBhvr>
                                        <p:cTn id="64" dur="500"/>
                                        <p:tgtEl>
                                          <p:spTgt spid="3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3"/>
                                        </p:tgtEl>
                                        <p:attrNameLst>
                                          <p:attrName>style.visibility</p:attrName>
                                        </p:attrNameLst>
                                      </p:cBhvr>
                                      <p:to>
                                        <p:strVal val="visible"/>
                                      </p:to>
                                    </p:set>
                                    <p:animEffect transition="in" filter="fade">
                                      <p:cBhvr>
                                        <p:cTn id="67" dur="500"/>
                                        <p:tgtEl>
                                          <p:spTgt spid="3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4"/>
                                        </p:tgtEl>
                                        <p:attrNameLst>
                                          <p:attrName>style.visibility</p:attrName>
                                        </p:attrNameLst>
                                      </p:cBhvr>
                                      <p:to>
                                        <p:strVal val="visible"/>
                                      </p:to>
                                    </p:set>
                                    <p:animEffect transition="in" filter="fade">
                                      <p:cBhvr>
                                        <p:cTn id="70" dur="500"/>
                                        <p:tgtEl>
                                          <p:spTgt spid="36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5"/>
                                        </p:tgtEl>
                                        <p:attrNameLst>
                                          <p:attrName>style.visibility</p:attrName>
                                        </p:attrNameLst>
                                      </p:cBhvr>
                                      <p:to>
                                        <p:strVal val="visible"/>
                                      </p:to>
                                    </p:set>
                                    <p:animEffect transition="in" filter="fade">
                                      <p:cBhvr>
                                        <p:cTn id="73" dur="500"/>
                                        <p:tgtEl>
                                          <p:spTgt spid="36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6"/>
                                        </p:tgtEl>
                                        <p:attrNameLst>
                                          <p:attrName>style.visibility</p:attrName>
                                        </p:attrNameLst>
                                      </p:cBhvr>
                                      <p:to>
                                        <p:strVal val="visible"/>
                                      </p:to>
                                    </p:set>
                                    <p:animEffect transition="in" filter="fade">
                                      <p:cBhvr>
                                        <p:cTn id="76" dur="500"/>
                                        <p:tgtEl>
                                          <p:spTgt spid="3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67"/>
                                        </p:tgtEl>
                                        <p:attrNameLst>
                                          <p:attrName>style.visibility</p:attrName>
                                        </p:attrNameLst>
                                      </p:cBhvr>
                                      <p:to>
                                        <p:strVal val="visible"/>
                                      </p:to>
                                    </p:set>
                                    <p:animEffect transition="in" filter="fade">
                                      <p:cBhvr>
                                        <p:cTn id="79" dur="500"/>
                                        <p:tgtEl>
                                          <p:spTgt spid="3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500"/>
                                        <p:tgtEl>
                                          <p:spTgt spid="3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50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70"/>
                                        </p:tgtEl>
                                        <p:attrNameLst>
                                          <p:attrName>style.visibility</p:attrName>
                                        </p:attrNameLst>
                                      </p:cBhvr>
                                      <p:to>
                                        <p:strVal val="visible"/>
                                      </p:to>
                                    </p:set>
                                    <p:animEffect transition="in" filter="fade">
                                      <p:cBhvr>
                                        <p:cTn id="88" dur="500"/>
                                        <p:tgtEl>
                                          <p:spTgt spid="37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71"/>
                                        </p:tgtEl>
                                        <p:attrNameLst>
                                          <p:attrName>style.visibility</p:attrName>
                                        </p:attrNameLst>
                                      </p:cBhvr>
                                      <p:to>
                                        <p:strVal val="visible"/>
                                      </p:to>
                                    </p:set>
                                    <p:animEffect transition="in" filter="fade">
                                      <p:cBhvr>
                                        <p:cTn id="91" dur="500"/>
                                        <p:tgtEl>
                                          <p:spTgt spid="3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72"/>
                                        </p:tgtEl>
                                        <p:attrNameLst>
                                          <p:attrName>style.visibility</p:attrName>
                                        </p:attrNameLst>
                                      </p:cBhvr>
                                      <p:to>
                                        <p:strVal val="visible"/>
                                      </p:to>
                                    </p:set>
                                    <p:animEffect transition="in" filter="fade">
                                      <p:cBhvr>
                                        <p:cTn id="94" dur="500"/>
                                        <p:tgtEl>
                                          <p:spTgt spid="37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3"/>
                                        </p:tgtEl>
                                        <p:attrNameLst>
                                          <p:attrName>style.visibility</p:attrName>
                                        </p:attrNameLst>
                                      </p:cBhvr>
                                      <p:to>
                                        <p:strVal val="visible"/>
                                      </p:to>
                                    </p:set>
                                    <p:animEffect transition="in" filter="fade">
                                      <p:cBhvr>
                                        <p:cTn id="97" dur="500"/>
                                        <p:tgtEl>
                                          <p:spTgt spid="37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74"/>
                                        </p:tgtEl>
                                        <p:attrNameLst>
                                          <p:attrName>style.visibility</p:attrName>
                                        </p:attrNameLst>
                                      </p:cBhvr>
                                      <p:to>
                                        <p:strVal val="visible"/>
                                      </p:to>
                                    </p:set>
                                    <p:animEffect transition="in" filter="fade">
                                      <p:cBhvr>
                                        <p:cTn id="100" dur="500"/>
                                        <p:tgtEl>
                                          <p:spTgt spid="37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75"/>
                                        </p:tgtEl>
                                        <p:attrNameLst>
                                          <p:attrName>style.visibility</p:attrName>
                                        </p:attrNameLst>
                                      </p:cBhvr>
                                      <p:to>
                                        <p:strVal val="visible"/>
                                      </p:to>
                                    </p:set>
                                    <p:animEffect transition="in" filter="fade">
                                      <p:cBhvr>
                                        <p:cTn id="103" dur="500"/>
                                        <p:tgtEl>
                                          <p:spTgt spid="37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76"/>
                                        </p:tgtEl>
                                        <p:attrNameLst>
                                          <p:attrName>style.visibility</p:attrName>
                                        </p:attrNameLst>
                                      </p:cBhvr>
                                      <p:to>
                                        <p:strVal val="visible"/>
                                      </p:to>
                                    </p:set>
                                    <p:animEffect transition="in" filter="fade">
                                      <p:cBhvr>
                                        <p:cTn id="106" dur="500"/>
                                        <p:tgtEl>
                                          <p:spTgt spid="37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500"/>
                                        <p:tgtEl>
                                          <p:spTgt spid="2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500"/>
                                        <p:tgtEl>
                                          <p:spTgt spid="2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500"/>
                                        <p:tgtEl>
                                          <p:spTgt spid="1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fade">
                                      <p:cBhvr>
                                        <p:cTn id="127" dur="500"/>
                                        <p:tgtEl>
                                          <p:spTgt spid="2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fade">
                                      <p:cBhvr>
                                        <p:cTn id="1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0"/>
            <a:ext cx="8229600" cy="1143000"/>
          </a:xfrm>
        </p:spPr>
        <p:txBody>
          <a:bodyPr/>
          <a:lstStyle/>
          <a:p>
            <a:pPr>
              <a:defRPr/>
            </a:pPr>
            <a:r>
              <a:rPr lang="en-US" b="1" dirty="0" smtClean="0"/>
              <a:t>End of Chapter 23</a:t>
            </a:r>
            <a:endParaRPr lang="en-US" b="1" dirty="0"/>
          </a:p>
        </p:txBody>
      </p:sp>
      <p:sp>
        <p:nvSpPr>
          <p:cNvPr id="5" name="Slide Number Placeholder 4"/>
          <p:cNvSpPr>
            <a:spLocks noGrp="1"/>
          </p:cNvSpPr>
          <p:nvPr>
            <p:ph type="sldNum" sz="quarter" idx="12"/>
          </p:nvPr>
        </p:nvSpPr>
        <p:spPr/>
        <p:txBody>
          <a:bodyPr/>
          <a:lstStyle/>
          <a:p>
            <a:pPr>
              <a:defRPr/>
            </a:pPr>
            <a:fld id="{7A35BE7D-BC0E-4A27-80F5-45B3F1AFEC7B}" type="slidenum">
              <a:rPr lang="en-US" smtClean="0"/>
              <a:pPr>
                <a:defRPr/>
              </a:pPr>
              <a:t>63</a:t>
            </a:fld>
            <a:endParaRPr lang="en-US"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Grp="1" noChangeArrowheads="1"/>
          </p:cNvSpPr>
          <p:nvPr>
            <p:ph type="title"/>
          </p:nvPr>
        </p:nvSpPr>
        <p:spPr>
          <a:xfrm>
            <a:off x="838200" y="274638"/>
            <a:ext cx="8001000" cy="1143000"/>
          </a:xfrm>
        </p:spPr>
        <p:txBody>
          <a:bodyPr/>
          <a:lstStyle/>
          <a:p>
            <a:r>
              <a:rPr lang="en-US" altLang="en-US" b="1" dirty="0" smtClean="0"/>
              <a:t>Preparation of Flexible Budgets</a:t>
            </a:r>
          </a:p>
        </p:txBody>
      </p:sp>
      <p:sp>
        <p:nvSpPr>
          <p:cNvPr id="8195" name="Rectangle 2"/>
          <p:cNvSpPr>
            <a:spLocks noGrp="1" noChangeArrowheads="1"/>
          </p:cNvSpPr>
          <p:nvPr>
            <p:ph type="body" idx="4294967295"/>
          </p:nvPr>
        </p:nvSpPr>
        <p:spPr>
          <a:xfrm>
            <a:off x="304800" y="1676400"/>
            <a:ext cx="8229600" cy="4114800"/>
          </a:xfrm>
          <a:noFill/>
        </p:spPr>
        <p:txBody>
          <a:bodyPr lIns="90488" tIns="44450" rIns="90488" bIns="44450"/>
          <a:lstStyle/>
          <a:p>
            <a:pPr>
              <a:lnSpc>
                <a:spcPct val="90000"/>
              </a:lnSpc>
              <a:spcBef>
                <a:spcPct val="40000"/>
              </a:spcBef>
              <a:buFont typeface="Wingdings" pitchFamily="2" charset="2"/>
              <a:buNone/>
            </a:pPr>
            <a:r>
              <a:rPr lang="en-US" altLang="en-US" dirty="0" smtClean="0">
                <a:latin typeface="Arial" charset="0"/>
                <a:cs typeface="Arial" charset="0"/>
              </a:rPr>
              <a:t>   </a:t>
            </a:r>
            <a:r>
              <a:rPr lang="en-US" altLang="en-US" dirty="0" smtClean="0">
                <a:solidFill>
                  <a:schemeClr val="tx2"/>
                </a:solidFill>
                <a:latin typeface="Arial" charset="0"/>
                <a:cs typeface="Arial" charset="0"/>
              </a:rPr>
              <a:t>To</a:t>
            </a:r>
            <a:r>
              <a:rPr lang="en-US" altLang="en-US" dirty="0" smtClean="0">
                <a:latin typeface="Arial" charset="0"/>
                <a:cs typeface="Arial" charset="0"/>
              </a:rPr>
              <a:t>            </a:t>
            </a:r>
            <a:r>
              <a:rPr lang="en-US" altLang="en-US" dirty="0" smtClean="0">
                <a:solidFill>
                  <a:schemeClr val="tx2"/>
                </a:solidFill>
                <a:latin typeface="Arial" charset="0"/>
                <a:cs typeface="Arial" charset="0"/>
              </a:rPr>
              <a:t>a budget for different activity levels, we must know how costs behave with changes in activity levels.</a:t>
            </a:r>
          </a:p>
          <a:p>
            <a:pPr lvl="1">
              <a:lnSpc>
                <a:spcPct val="90000"/>
              </a:lnSpc>
              <a:spcBef>
                <a:spcPct val="40000"/>
              </a:spcBef>
              <a:buClr>
                <a:srgbClr val="0033CC"/>
              </a:buClr>
            </a:pPr>
            <a:r>
              <a:rPr lang="en-US" altLang="en-US" dirty="0" smtClean="0">
                <a:solidFill>
                  <a:srgbClr val="FF0000"/>
                </a:solidFill>
                <a:latin typeface="Arial" charset="0"/>
                <a:cs typeface="Arial" charset="0"/>
              </a:rPr>
              <a:t>Total variable </a:t>
            </a:r>
            <a:r>
              <a:rPr lang="en-US" altLang="en-US" dirty="0" smtClean="0">
                <a:solidFill>
                  <a:schemeClr val="tx2"/>
                </a:solidFill>
                <a:latin typeface="Arial" charset="0"/>
                <a:cs typeface="Arial" charset="0"/>
              </a:rPr>
              <a:t>costs</a:t>
            </a:r>
            <a:r>
              <a:rPr lang="en-US" altLang="en-US" dirty="0" smtClean="0">
                <a:solidFill>
                  <a:schemeClr val="hlink"/>
                </a:solidFill>
                <a:latin typeface="Arial" charset="0"/>
                <a:cs typeface="Arial" charset="0"/>
              </a:rPr>
              <a:t> </a:t>
            </a:r>
            <a:r>
              <a:rPr lang="en-US" altLang="en-US" dirty="0" smtClean="0">
                <a:solidFill>
                  <a:srgbClr val="FF0000"/>
                </a:solidFill>
                <a:latin typeface="Arial" charset="0"/>
                <a:cs typeface="Arial" charset="0"/>
              </a:rPr>
              <a:t>change</a:t>
            </a:r>
            <a:r>
              <a:rPr lang="en-US" altLang="en-US" dirty="0" smtClean="0">
                <a:latin typeface="Arial" charset="0"/>
                <a:cs typeface="Arial" charset="0"/>
              </a:rPr>
              <a:t/>
            </a:r>
            <a:br>
              <a:rPr lang="en-US" altLang="en-US" dirty="0" smtClean="0">
                <a:latin typeface="Arial" charset="0"/>
                <a:cs typeface="Arial" charset="0"/>
              </a:rPr>
            </a:br>
            <a:r>
              <a:rPr lang="en-US" altLang="en-US" dirty="0" smtClean="0">
                <a:solidFill>
                  <a:schemeClr val="tx2"/>
                </a:solidFill>
                <a:latin typeface="Arial" charset="0"/>
                <a:cs typeface="Arial" charset="0"/>
              </a:rPr>
              <a:t>in direct proportion to </a:t>
            </a:r>
            <a:br>
              <a:rPr lang="en-US" altLang="en-US" dirty="0" smtClean="0">
                <a:solidFill>
                  <a:schemeClr val="tx2"/>
                </a:solidFill>
                <a:latin typeface="Arial" charset="0"/>
                <a:cs typeface="Arial" charset="0"/>
              </a:rPr>
            </a:br>
            <a:r>
              <a:rPr lang="en-US" altLang="en-US" dirty="0" smtClean="0">
                <a:solidFill>
                  <a:schemeClr val="tx2"/>
                </a:solidFill>
                <a:latin typeface="Arial" charset="0"/>
                <a:cs typeface="Arial" charset="0"/>
              </a:rPr>
              <a:t>changes in activity.</a:t>
            </a:r>
          </a:p>
          <a:p>
            <a:pPr lvl="1">
              <a:lnSpc>
                <a:spcPct val="90000"/>
              </a:lnSpc>
              <a:spcBef>
                <a:spcPct val="40000"/>
              </a:spcBef>
              <a:buClr>
                <a:srgbClr val="0033CC"/>
              </a:buClr>
            </a:pPr>
            <a:r>
              <a:rPr lang="en-US" altLang="en-US" dirty="0" smtClean="0">
                <a:solidFill>
                  <a:srgbClr val="FF0000"/>
                </a:solidFill>
                <a:latin typeface="Arial" charset="0"/>
                <a:cs typeface="Arial" charset="0"/>
              </a:rPr>
              <a:t>Total fixed</a:t>
            </a:r>
            <a:r>
              <a:rPr lang="en-US" altLang="en-US" dirty="0" smtClean="0">
                <a:solidFill>
                  <a:schemeClr val="hlink"/>
                </a:solidFill>
                <a:latin typeface="Arial" charset="0"/>
                <a:cs typeface="Arial" charset="0"/>
              </a:rPr>
              <a:t> </a:t>
            </a:r>
            <a:r>
              <a:rPr lang="en-US" altLang="en-US" dirty="0" smtClean="0">
                <a:solidFill>
                  <a:schemeClr val="tx2"/>
                </a:solidFill>
                <a:latin typeface="Arial" charset="0"/>
                <a:cs typeface="Arial" charset="0"/>
              </a:rPr>
              <a:t>costs remain</a:t>
            </a:r>
            <a:br>
              <a:rPr lang="en-US" altLang="en-US" dirty="0" smtClean="0">
                <a:solidFill>
                  <a:schemeClr val="tx2"/>
                </a:solidFill>
                <a:latin typeface="Arial" charset="0"/>
                <a:cs typeface="Arial" charset="0"/>
              </a:rPr>
            </a:br>
            <a:r>
              <a:rPr lang="en-US" altLang="en-US" dirty="0" smtClean="0">
                <a:solidFill>
                  <a:schemeClr val="tx2"/>
                </a:solidFill>
                <a:latin typeface="Arial" charset="0"/>
                <a:cs typeface="Arial" charset="0"/>
              </a:rPr>
              <a:t>unchanged within the</a:t>
            </a:r>
            <a:br>
              <a:rPr lang="en-US" altLang="en-US" dirty="0" smtClean="0">
                <a:solidFill>
                  <a:schemeClr val="tx2"/>
                </a:solidFill>
                <a:latin typeface="Arial" charset="0"/>
                <a:cs typeface="Arial" charset="0"/>
              </a:rPr>
            </a:br>
            <a:r>
              <a:rPr lang="en-US" altLang="en-US" dirty="0" smtClean="0">
                <a:solidFill>
                  <a:schemeClr val="tx2"/>
                </a:solidFill>
                <a:latin typeface="Arial" charset="0"/>
                <a:cs typeface="Arial" charset="0"/>
              </a:rPr>
              <a:t>relevant range. </a:t>
            </a:r>
          </a:p>
        </p:txBody>
      </p:sp>
      <p:grpSp>
        <p:nvGrpSpPr>
          <p:cNvPr id="8196" name="Group 3"/>
          <p:cNvGrpSpPr>
            <a:grpSpLocks/>
          </p:cNvGrpSpPr>
          <p:nvPr/>
        </p:nvGrpSpPr>
        <p:grpSpPr bwMode="auto">
          <a:xfrm>
            <a:off x="5029200" y="3581400"/>
            <a:ext cx="3886200" cy="2514600"/>
            <a:chOff x="3170" y="2208"/>
            <a:chExt cx="2565" cy="1851"/>
          </a:xfrm>
        </p:grpSpPr>
        <p:graphicFrame>
          <p:nvGraphicFramePr>
            <p:cNvPr id="8199" name="Object 4"/>
            <p:cNvGraphicFramePr>
              <a:graphicFrameLocks/>
            </p:cNvGraphicFramePr>
            <p:nvPr/>
          </p:nvGraphicFramePr>
          <p:xfrm>
            <a:off x="3170" y="2208"/>
            <a:ext cx="2565" cy="1851"/>
          </p:xfrm>
          <a:graphic>
            <a:graphicData uri="http://schemas.openxmlformats.org/presentationml/2006/ole">
              <mc:AlternateContent xmlns:mc="http://schemas.openxmlformats.org/markup-compatibility/2006">
                <mc:Choice xmlns:v="urn:schemas-microsoft-com:vml" Requires="v">
                  <p:oleObj spid="_x0000_s8388" name="Clip" r:id="rId4" imgW="11080800" imgH="7979400" progId="">
                    <p:embed/>
                  </p:oleObj>
                </mc:Choice>
                <mc:Fallback>
                  <p:oleObj name="Clip" r:id="rId4" imgW="11080800" imgH="7979400" progId="">
                    <p:embed/>
                    <p:pic>
                      <p:nvPicPr>
                        <p:cNvPr id="0"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 y="2208"/>
                          <a:ext cx="2565" cy="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Line 5"/>
            <p:cNvSpPr>
              <a:spLocks noChangeShapeType="1"/>
            </p:cNvSpPr>
            <p:nvPr/>
          </p:nvSpPr>
          <p:spPr bwMode="auto">
            <a:xfrm>
              <a:off x="3504" y="2552"/>
              <a:ext cx="0" cy="992"/>
            </a:xfrm>
            <a:prstGeom prst="line">
              <a:avLst/>
            </a:prstGeom>
            <a:noFill/>
            <a:ln w="25400">
              <a:solidFill>
                <a:srgbClr val="41414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8201" name="Line 6"/>
            <p:cNvSpPr>
              <a:spLocks noChangeShapeType="1"/>
            </p:cNvSpPr>
            <p:nvPr/>
          </p:nvSpPr>
          <p:spPr bwMode="auto">
            <a:xfrm>
              <a:off x="3512" y="3552"/>
              <a:ext cx="1232" cy="0"/>
            </a:xfrm>
            <a:prstGeom prst="line">
              <a:avLst/>
            </a:prstGeom>
            <a:noFill/>
            <a:ln w="25400">
              <a:solidFill>
                <a:srgbClr val="41414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8202" name="Line 7"/>
            <p:cNvSpPr>
              <a:spLocks noChangeShapeType="1"/>
            </p:cNvSpPr>
            <p:nvPr/>
          </p:nvSpPr>
          <p:spPr bwMode="auto">
            <a:xfrm>
              <a:off x="3512" y="3264"/>
              <a:ext cx="1088" cy="0"/>
            </a:xfrm>
            <a:prstGeom prst="line">
              <a:avLst/>
            </a:prstGeom>
            <a:noFill/>
            <a:ln w="25400">
              <a:solidFill>
                <a:srgbClr val="41414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8203" name="Line 8"/>
            <p:cNvSpPr>
              <a:spLocks noChangeShapeType="1"/>
            </p:cNvSpPr>
            <p:nvPr/>
          </p:nvSpPr>
          <p:spPr bwMode="auto">
            <a:xfrm flipV="1">
              <a:off x="3512" y="2632"/>
              <a:ext cx="992" cy="640"/>
            </a:xfrm>
            <a:prstGeom prst="line">
              <a:avLst/>
            </a:prstGeom>
            <a:noFill/>
            <a:ln w="25400">
              <a:solidFill>
                <a:srgbClr val="41414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8204" name="Rectangle 9"/>
            <p:cNvSpPr>
              <a:spLocks noChangeArrowheads="1"/>
            </p:cNvSpPr>
            <p:nvPr/>
          </p:nvSpPr>
          <p:spPr bwMode="auto">
            <a:xfrm>
              <a:off x="3970" y="3040"/>
              <a:ext cx="54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414141"/>
                  </a:solidFill>
                </a:rPr>
                <a:t>Fixed</a:t>
              </a:r>
            </a:p>
          </p:txBody>
        </p:sp>
        <p:sp>
          <p:nvSpPr>
            <p:cNvPr id="8205" name="Rectangle 10"/>
            <p:cNvSpPr>
              <a:spLocks noChangeArrowheads="1"/>
            </p:cNvSpPr>
            <p:nvPr/>
          </p:nvSpPr>
          <p:spPr bwMode="auto">
            <a:xfrm rot="-1860000">
              <a:off x="3709" y="2632"/>
              <a:ext cx="7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414141"/>
                  </a:solidFill>
                </a:rPr>
                <a:t>Variable</a:t>
              </a:r>
            </a:p>
          </p:txBody>
        </p:sp>
      </p:grpSp>
      <p:graphicFrame>
        <p:nvGraphicFramePr>
          <p:cNvPr id="8197" name="Object 2"/>
          <p:cNvGraphicFramePr>
            <a:graphicFrameLocks/>
          </p:cNvGraphicFramePr>
          <p:nvPr/>
        </p:nvGraphicFramePr>
        <p:xfrm>
          <a:off x="1349375" y="1708150"/>
          <a:ext cx="990600" cy="425450"/>
        </p:xfrm>
        <a:graphic>
          <a:graphicData uri="http://schemas.openxmlformats.org/presentationml/2006/ole">
            <mc:AlternateContent xmlns:mc="http://schemas.openxmlformats.org/markup-compatibility/2006">
              <mc:Choice xmlns:v="urn:schemas-microsoft-com:vml" Requires="v">
                <p:oleObj spid="_x0000_s8389" name="WordArt 2.0" r:id="rId6" imgW="6097030" imgH="4065373" progId="">
                  <p:embed/>
                </p:oleObj>
              </mc:Choice>
              <mc:Fallback>
                <p:oleObj name="WordArt 2.0" r:id="rId6" imgW="6097030" imgH="4065373" progId="">
                  <p:embed/>
                  <p:pic>
                    <p:nvPicPr>
                      <p:cNvPr id="0" name="Picture 2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375" y="1708150"/>
                        <a:ext cx="9906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Slide Number Placeholder 15"/>
          <p:cNvSpPr>
            <a:spLocks noGrp="1"/>
          </p:cNvSpPr>
          <p:nvPr>
            <p:ph type="sldNum" sz="quarter" idx="12"/>
          </p:nvPr>
        </p:nvSpPr>
        <p:spPr/>
        <p:txBody>
          <a:bodyPr/>
          <a:lstStyle/>
          <a:p>
            <a:pPr>
              <a:defRPr/>
            </a:pPr>
            <a:fld id="{7A35BE7D-BC0E-4A27-80F5-45B3F1AFEC7B}" type="slidenum">
              <a:rPr lang="en-US" smtClean="0"/>
              <a:pPr>
                <a:defRPr/>
              </a:pPr>
              <a:t>7</a:t>
            </a:fld>
            <a:endParaRPr lang="en-US" dirty="0"/>
          </a:p>
        </p:txBody>
      </p:sp>
      <p:sp>
        <p:nvSpPr>
          <p:cNvPr id="17" name="Rounded Rectangle 16"/>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Prepare a flexible budget and interpret a flexible budget performance report.</a:t>
            </a:r>
            <a:endParaRPr lang="en-US" sz="1100" dirty="0"/>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p:cNvGraphicFramePr>
          <p:nvPr>
            <p:extLst>
              <p:ext uri="{D42A27DB-BD31-4B8C-83A1-F6EECF244321}">
                <p14:modId xmlns:p14="http://schemas.microsoft.com/office/powerpoint/2010/main" val="952881293"/>
              </p:ext>
            </p:extLst>
          </p:nvPr>
        </p:nvGraphicFramePr>
        <p:xfrm>
          <a:off x="228600" y="1676400"/>
          <a:ext cx="8653463" cy="3540125"/>
        </p:xfrm>
        <a:graphic>
          <a:graphicData uri="http://schemas.openxmlformats.org/presentationml/2006/ole">
            <mc:AlternateContent xmlns:mc="http://schemas.openxmlformats.org/markup-compatibility/2006">
              <mc:Choice xmlns:v="urn:schemas-microsoft-com:vml" Requires="v">
                <p:oleObj spid="_x0000_s9324" name="Worksheet" r:id="rId5" imgW="5333815" imgH="2200216" progId="Excel.Sheet.8">
                  <p:embed/>
                </p:oleObj>
              </mc:Choice>
              <mc:Fallback>
                <p:oleObj name="Worksheet" r:id="rId5" imgW="5333815" imgH="2200216" progId="Excel.Sheet.8">
                  <p:embed/>
                  <p:pic>
                    <p:nvPicPr>
                      <p:cNvPr id="0" name="Picture 24"/>
                      <p:cNvPicPr>
                        <a:picLocks noChangeArrowheads="1"/>
                      </p:cNvPicPr>
                      <p:nvPr/>
                    </p:nvPicPr>
                    <p:blipFill>
                      <a:blip r:embed="rId6"/>
                      <a:srcRect/>
                      <a:stretch>
                        <a:fillRect/>
                      </a:stretch>
                    </p:blipFill>
                    <p:spPr bwMode="auto">
                      <a:xfrm>
                        <a:off x="228600" y="1676400"/>
                        <a:ext cx="8653463" cy="354012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8"/>
          <p:cNvGrpSpPr>
            <a:grpSpLocks/>
          </p:cNvGrpSpPr>
          <p:nvPr/>
        </p:nvGrpSpPr>
        <p:grpSpPr bwMode="auto">
          <a:xfrm>
            <a:off x="228600" y="1143000"/>
            <a:ext cx="6865937" cy="3048000"/>
            <a:chOff x="297588" y="1219187"/>
            <a:chExt cx="6865228" cy="3047480"/>
          </a:xfrm>
        </p:grpSpPr>
        <p:sp>
          <p:nvSpPr>
            <p:cNvPr id="9230" name="Oval 5"/>
            <p:cNvSpPr>
              <a:spLocks noChangeArrowheads="1"/>
            </p:cNvSpPr>
            <p:nvPr/>
          </p:nvSpPr>
          <p:spPr bwMode="auto">
            <a:xfrm>
              <a:off x="3269080" y="4038107"/>
              <a:ext cx="685730" cy="228560"/>
            </a:xfrm>
            <a:prstGeom prst="ellipse">
              <a:avLst/>
            </a:pr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9231" name="Line 6"/>
            <p:cNvSpPr>
              <a:spLocks noChangeShapeType="1"/>
            </p:cNvSpPr>
            <p:nvPr/>
          </p:nvSpPr>
          <p:spPr bwMode="auto">
            <a:xfrm>
              <a:off x="1396041" y="1506747"/>
              <a:ext cx="1873040" cy="2531359"/>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3315" name="Rectangle 4"/>
            <p:cNvSpPr>
              <a:spLocks noChangeArrowheads="1"/>
            </p:cNvSpPr>
            <p:nvPr/>
          </p:nvSpPr>
          <p:spPr bwMode="auto">
            <a:xfrm>
              <a:off x="297588" y="1219187"/>
              <a:ext cx="6865228" cy="458710"/>
            </a:xfrm>
            <a:prstGeom prst="rect">
              <a:avLst/>
            </a:prstGeom>
            <a:solidFill>
              <a:schemeClr val="bg2">
                <a:lumMod val="90000"/>
              </a:schemeClr>
            </a:solidFill>
            <a:ln w="57150" cmpd="thickThin">
              <a:solidFill>
                <a:srgbClr val="FFC000"/>
              </a:solidFill>
              <a:miter lim="800000"/>
              <a:headEnd/>
              <a:tailEnd/>
            </a:ln>
          </p:spPr>
          <p:txBody>
            <a:bodyPr wrap="square" lIns="90488" tIns="44450" rIns="90488" bIns="44450">
              <a:spAutoFit/>
            </a:bodyPr>
            <a:lstStyle/>
            <a:p>
              <a:pPr algn="ctr">
                <a:spcBef>
                  <a:spcPct val="50000"/>
                </a:spcBef>
                <a:defRPr/>
              </a:pPr>
              <a:r>
                <a:rPr lang="en-US" sz="2400" b="1" dirty="0"/>
                <a:t>Variable costs are a constant amount per unit.</a:t>
              </a:r>
            </a:p>
          </p:txBody>
        </p:sp>
      </p:grpSp>
      <p:grpSp>
        <p:nvGrpSpPr>
          <p:cNvPr id="3" name="Group 13"/>
          <p:cNvGrpSpPr>
            <a:grpSpLocks/>
          </p:cNvGrpSpPr>
          <p:nvPr/>
        </p:nvGrpSpPr>
        <p:grpSpPr bwMode="auto">
          <a:xfrm>
            <a:off x="762000" y="3973513"/>
            <a:ext cx="8140700" cy="1906587"/>
            <a:chOff x="761999" y="3962400"/>
            <a:chExt cx="8140701" cy="1906587"/>
          </a:xfrm>
        </p:grpSpPr>
        <p:sp>
          <p:nvSpPr>
            <p:cNvPr id="9227" name="Rectangle 4"/>
            <p:cNvSpPr>
              <a:spLocks noChangeArrowheads="1"/>
            </p:cNvSpPr>
            <p:nvPr/>
          </p:nvSpPr>
          <p:spPr bwMode="auto">
            <a:xfrm>
              <a:off x="5118100" y="3962400"/>
              <a:ext cx="3784600" cy="24765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9228" name="Line 5"/>
            <p:cNvSpPr>
              <a:spLocks noChangeShapeType="1"/>
            </p:cNvSpPr>
            <p:nvPr/>
          </p:nvSpPr>
          <p:spPr bwMode="auto">
            <a:xfrm flipV="1">
              <a:off x="4889500" y="4210050"/>
              <a:ext cx="355600" cy="1625600"/>
            </a:xfrm>
            <a:prstGeom prst="line">
              <a:avLst/>
            </a:prstGeom>
            <a:noFill/>
            <a:ln w="28575">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229" name="Rectangle 6"/>
            <p:cNvSpPr>
              <a:spLocks noChangeArrowheads="1"/>
            </p:cNvSpPr>
            <p:nvPr/>
          </p:nvSpPr>
          <p:spPr bwMode="auto">
            <a:xfrm>
              <a:off x="761999" y="5410200"/>
              <a:ext cx="8113713" cy="458787"/>
            </a:xfrm>
            <a:prstGeom prst="rect">
              <a:avLst/>
            </a:prstGeom>
            <a:solidFill>
              <a:schemeClr val="bg1">
                <a:lumMod val="95000"/>
              </a:schemeClr>
            </a:solidFill>
            <a:ln w="57150" cmpd="thickThin">
              <a:solidFill>
                <a:srgbClr val="FFC000"/>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latin typeface="Arial Narrow" pitchFamily="34" charset="0"/>
                </a:rPr>
                <a:t>Total variable cost = $4.80 per unit × budget level in units</a:t>
              </a:r>
            </a:p>
          </p:txBody>
        </p:sp>
      </p:grpSp>
      <p:grpSp>
        <p:nvGrpSpPr>
          <p:cNvPr id="4" name="Group 14"/>
          <p:cNvGrpSpPr>
            <a:grpSpLocks/>
          </p:cNvGrpSpPr>
          <p:nvPr/>
        </p:nvGrpSpPr>
        <p:grpSpPr bwMode="auto">
          <a:xfrm>
            <a:off x="1066800" y="4519613"/>
            <a:ext cx="7900988" cy="2057400"/>
            <a:chOff x="1083424" y="4414838"/>
            <a:chExt cx="7900988" cy="2057400"/>
          </a:xfrm>
        </p:grpSpPr>
        <p:sp>
          <p:nvSpPr>
            <p:cNvPr id="9224" name="Line 4"/>
            <p:cNvSpPr>
              <a:spLocks noChangeShapeType="1"/>
            </p:cNvSpPr>
            <p:nvPr/>
          </p:nvSpPr>
          <p:spPr bwMode="auto">
            <a:xfrm flipV="1">
              <a:off x="3810000" y="4719638"/>
              <a:ext cx="762000" cy="1447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225" name="Rectangle 5"/>
            <p:cNvSpPr>
              <a:spLocks noChangeArrowheads="1"/>
            </p:cNvSpPr>
            <p:nvPr/>
          </p:nvSpPr>
          <p:spPr bwMode="auto">
            <a:xfrm>
              <a:off x="3975100" y="4414838"/>
              <a:ext cx="4927600" cy="2921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9226" name="Rectangle 6"/>
            <p:cNvSpPr>
              <a:spLocks noChangeArrowheads="1"/>
            </p:cNvSpPr>
            <p:nvPr/>
          </p:nvSpPr>
          <p:spPr bwMode="auto">
            <a:xfrm>
              <a:off x="1083424" y="6013138"/>
              <a:ext cx="7900988" cy="459100"/>
            </a:xfrm>
            <a:prstGeom prst="rect">
              <a:avLst/>
            </a:prstGeom>
            <a:solidFill>
              <a:srgbClr val="CCECFF"/>
            </a:solidFill>
            <a:ln w="57150" cmpd="thickThin">
              <a:solidFill>
                <a:srgbClr val="C00000"/>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latin typeface="Arial Narrow" pitchFamily="34" charset="0"/>
                </a:rPr>
                <a:t>Total Fixed costs </a:t>
              </a:r>
              <a:r>
                <a:rPr lang="en-US" altLang="en-US" sz="2400" b="1" dirty="0">
                  <a:solidFill>
                    <a:srgbClr val="FF0000"/>
                  </a:solidFill>
                  <a:latin typeface="Arial Narrow" pitchFamily="34" charset="0"/>
                </a:rPr>
                <a:t>do not change</a:t>
              </a:r>
              <a:r>
                <a:rPr lang="en-US" altLang="en-US" sz="2400" b="1" dirty="0">
                  <a:solidFill>
                    <a:srgbClr val="FC0128"/>
                  </a:solidFill>
                  <a:latin typeface="Arial Narrow" pitchFamily="34" charset="0"/>
                </a:rPr>
                <a:t> </a:t>
              </a:r>
              <a:r>
                <a:rPr lang="en-US" altLang="en-US" sz="2400" b="1" dirty="0">
                  <a:latin typeface="Arial Narrow" pitchFamily="34" charset="0"/>
                </a:rPr>
                <a:t>within the relevant range.</a:t>
              </a:r>
              <a:r>
                <a:rPr lang="en-US" altLang="en-US" sz="2400" b="1" dirty="0">
                  <a:solidFill>
                    <a:schemeClr val="bg2"/>
                  </a:solidFill>
                  <a:latin typeface="Arial Narrow" pitchFamily="34" charset="0"/>
                </a:rPr>
                <a:t> </a:t>
              </a:r>
            </a:p>
          </p:txBody>
        </p:sp>
      </p:grpSp>
      <p:sp>
        <p:nvSpPr>
          <p:cNvPr id="9222" name="Rectangle 12"/>
          <p:cNvSpPr>
            <a:spLocks noGrp="1" noChangeArrowheads="1"/>
          </p:cNvSpPr>
          <p:nvPr>
            <p:ph type="title"/>
          </p:nvPr>
        </p:nvSpPr>
        <p:spPr>
          <a:xfrm>
            <a:off x="838200" y="274638"/>
            <a:ext cx="8001000" cy="1143000"/>
          </a:xfrm>
        </p:spPr>
        <p:txBody>
          <a:bodyPr/>
          <a:lstStyle/>
          <a:p>
            <a:r>
              <a:rPr lang="en-US" altLang="en-US" b="1" dirty="0" smtClean="0"/>
              <a:t>Preparation of Flexible Budgets</a:t>
            </a:r>
          </a:p>
        </p:txBody>
      </p:sp>
      <p:sp>
        <p:nvSpPr>
          <p:cNvPr id="18" name="Slide Number Placeholder 17"/>
          <p:cNvSpPr>
            <a:spLocks noGrp="1"/>
          </p:cNvSpPr>
          <p:nvPr>
            <p:ph type="sldNum" sz="quarter" idx="12"/>
          </p:nvPr>
        </p:nvSpPr>
        <p:spPr/>
        <p:txBody>
          <a:bodyPr/>
          <a:lstStyle/>
          <a:p>
            <a:pPr>
              <a:defRPr/>
            </a:pPr>
            <a:fld id="{58B09FE6-F068-47D8-81BA-E8AE271E125B}" type="slidenum">
              <a:rPr lang="en-US" smtClean="0"/>
              <a:pPr>
                <a:defRPr/>
              </a:pPr>
              <a:t>8</a:t>
            </a:fld>
            <a:endParaRPr lang="en-US" dirty="0"/>
          </a:p>
        </p:txBody>
      </p:sp>
      <p:sp>
        <p:nvSpPr>
          <p:cNvPr id="20" name="Rounded Rectangle 19"/>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Prepare a flexible budget and interpret a flexible budget performance report.</a:t>
            </a:r>
            <a:endParaRPr lang="en-US" sz="11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2000"/>
                            </p:stCondLst>
                            <p:childTnLst>
                              <p:par>
                                <p:cTn id="9" presetID="22" presetClass="entr" presetSubtype="8" fill="hold" nodeType="after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nodeType="afterGroup">
                            <p:stCondLst>
                              <p:cond delay="4500"/>
                            </p:stCondLst>
                            <p:childTnLst>
                              <p:par>
                                <p:cTn id="13" presetID="9" presetClass="exit" presetSubtype="0" fill="hold" nodeType="afterEffect">
                                  <p:stCondLst>
                                    <p:cond delay="5000"/>
                                  </p:stCondLst>
                                  <p:childTnLst>
                                    <p:animEffect transition="out" filter="dissolv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par>
                          <p:cTn id="16" fill="hold" nodeType="afterGroup">
                            <p:stCondLst>
                              <p:cond delay="10000"/>
                            </p:stCondLst>
                            <p:childTnLst>
                              <p:par>
                                <p:cTn id="17" presetID="5" presetClass="exit" presetSubtype="10" fill="hold" nodeType="afterEffect">
                                  <p:stCondLst>
                                    <p:cond delay="0"/>
                                  </p:stCondLst>
                                  <p:childTnLst>
                                    <p:animEffect transition="out" filter="checkerboard(across)">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childTnLst>
                          </p:cTn>
                        </p:par>
                        <p:par>
                          <p:cTn id="20" fill="hold" nodeType="afterGroup">
                            <p:stCondLst>
                              <p:cond delay="11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p:cNvGraphicFramePr>
          <p:nvPr/>
        </p:nvGraphicFramePr>
        <p:xfrm>
          <a:off x="127000" y="2044700"/>
          <a:ext cx="8864600" cy="3516313"/>
        </p:xfrm>
        <a:graphic>
          <a:graphicData uri="http://schemas.openxmlformats.org/presentationml/2006/ole">
            <mc:AlternateContent xmlns:mc="http://schemas.openxmlformats.org/markup-compatibility/2006">
              <mc:Choice xmlns:v="urn:schemas-microsoft-com:vml" Requires="v">
                <p:oleObj spid="_x0000_s10353" name="Worksheet" r:id="rId5" imgW="5458054" imgH="2200428" progId="Excel.Sheet.8">
                  <p:embed/>
                </p:oleObj>
              </mc:Choice>
              <mc:Fallback>
                <p:oleObj name="Worksheet" r:id="rId5" imgW="5458054" imgH="2200428" progId="Excel.Sheet.8">
                  <p:embed/>
                  <p:pic>
                    <p:nvPicPr>
                      <p:cNvPr id="0" name="Picture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 y="2044700"/>
                        <a:ext cx="8864600" cy="351631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1828800" y="2209800"/>
            <a:ext cx="7137444" cy="2108224"/>
            <a:chOff x="2797058" y="949581"/>
            <a:chExt cx="7137232" cy="2108052"/>
          </a:xfrm>
        </p:grpSpPr>
        <p:sp>
          <p:nvSpPr>
            <p:cNvPr id="10258" name="Line 7"/>
            <p:cNvSpPr>
              <a:spLocks noChangeShapeType="1"/>
            </p:cNvSpPr>
            <p:nvPr/>
          </p:nvSpPr>
          <p:spPr bwMode="auto">
            <a:xfrm>
              <a:off x="7216527" y="1559131"/>
              <a:ext cx="1447757" cy="1371489"/>
            </a:xfrm>
            <a:prstGeom prst="line">
              <a:avLst/>
            </a:prstGeom>
            <a:noFill/>
            <a:ln w="254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259" name="Rectangle 8"/>
            <p:cNvSpPr>
              <a:spLocks noChangeArrowheads="1"/>
            </p:cNvSpPr>
            <p:nvPr/>
          </p:nvSpPr>
          <p:spPr bwMode="auto">
            <a:xfrm>
              <a:off x="2797058" y="949581"/>
              <a:ext cx="6400403" cy="705321"/>
            </a:xfrm>
            <a:prstGeom prst="rect">
              <a:avLst/>
            </a:prstGeom>
            <a:solidFill>
              <a:schemeClr val="bg1">
                <a:lumMod val="95000"/>
              </a:schemeClr>
            </a:solidFill>
            <a:ln w="57150" cmpd="thickThin">
              <a:solidFill>
                <a:schemeClr val="tx2"/>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000" b="1" dirty="0"/>
                <a:t>Favorable sales variance indicates that the average</a:t>
              </a:r>
              <a:br>
                <a:rPr lang="en-US" altLang="en-US" sz="2000" b="1" dirty="0"/>
              </a:br>
              <a:r>
                <a:rPr lang="en-US" altLang="en-US" sz="2000" b="1" dirty="0"/>
                <a:t>selling price was greater than $10.00 per unit.</a:t>
              </a:r>
            </a:p>
          </p:txBody>
        </p:sp>
        <p:sp>
          <p:nvSpPr>
            <p:cNvPr id="10260" name="Rectangle 9"/>
            <p:cNvSpPr>
              <a:spLocks noChangeArrowheads="1"/>
            </p:cNvSpPr>
            <p:nvPr/>
          </p:nvSpPr>
          <p:spPr bwMode="auto">
            <a:xfrm>
              <a:off x="8511889" y="2778233"/>
              <a:ext cx="1422401" cy="279400"/>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grpSp>
      <p:grpSp>
        <p:nvGrpSpPr>
          <p:cNvPr id="3" name="Group 12"/>
          <p:cNvGrpSpPr>
            <a:grpSpLocks/>
          </p:cNvGrpSpPr>
          <p:nvPr/>
        </p:nvGrpSpPr>
        <p:grpSpPr bwMode="auto">
          <a:xfrm>
            <a:off x="2370826" y="4310183"/>
            <a:ext cx="6659563" cy="2219439"/>
            <a:chOff x="2338388" y="4073525"/>
            <a:chExt cx="6659562" cy="2219440"/>
          </a:xfrm>
        </p:grpSpPr>
        <p:sp>
          <p:nvSpPr>
            <p:cNvPr id="10253" name="Line 7"/>
            <p:cNvSpPr>
              <a:spLocks noChangeShapeType="1"/>
            </p:cNvSpPr>
            <p:nvPr/>
          </p:nvSpPr>
          <p:spPr bwMode="auto">
            <a:xfrm flipV="1">
              <a:off x="6467475" y="4153042"/>
              <a:ext cx="1069766" cy="197788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254" name="Rectangle 8"/>
            <p:cNvSpPr>
              <a:spLocks noChangeArrowheads="1"/>
            </p:cNvSpPr>
            <p:nvPr/>
          </p:nvSpPr>
          <p:spPr bwMode="auto">
            <a:xfrm>
              <a:off x="7573753" y="4073525"/>
              <a:ext cx="1422400" cy="23336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0255" name="Rectangle 9"/>
            <p:cNvSpPr>
              <a:spLocks noChangeArrowheads="1"/>
            </p:cNvSpPr>
            <p:nvPr/>
          </p:nvSpPr>
          <p:spPr bwMode="auto">
            <a:xfrm>
              <a:off x="7575550" y="4611686"/>
              <a:ext cx="1422400" cy="22860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0256" name="Line 10"/>
            <p:cNvSpPr>
              <a:spLocks noChangeShapeType="1"/>
            </p:cNvSpPr>
            <p:nvPr/>
          </p:nvSpPr>
          <p:spPr bwMode="auto">
            <a:xfrm flipV="1">
              <a:off x="6870700" y="4716463"/>
              <a:ext cx="696546" cy="13604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257" name="Rectangle 11"/>
            <p:cNvSpPr>
              <a:spLocks noChangeArrowheads="1"/>
            </p:cNvSpPr>
            <p:nvPr/>
          </p:nvSpPr>
          <p:spPr bwMode="auto">
            <a:xfrm>
              <a:off x="2338388" y="5526088"/>
              <a:ext cx="6045200" cy="766877"/>
            </a:xfrm>
            <a:prstGeom prst="rect">
              <a:avLst/>
            </a:prstGeom>
            <a:solidFill>
              <a:srgbClr val="FCD1C1"/>
            </a:solidFill>
            <a:ln w="57150" cmpd="thickThin">
              <a:solidFill>
                <a:srgbClr val="FF0000"/>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b="1" dirty="0">
                  <a:latin typeface="Arial Narrow" pitchFamily="34" charset="0"/>
                </a:rPr>
                <a:t>Unfavorable cost variances indicate costs </a:t>
              </a:r>
              <a:br>
                <a:rPr lang="en-US" altLang="en-US" sz="2200" b="1" dirty="0">
                  <a:latin typeface="Arial Narrow" pitchFamily="34" charset="0"/>
                </a:rPr>
              </a:br>
              <a:r>
                <a:rPr lang="en-US" altLang="en-US" sz="2200" b="1" dirty="0">
                  <a:latin typeface="Arial Narrow" pitchFamily="34" charset="0"/>
                </a:rPr>
                <a:t>are greater than expected for 12,000 units.</a:t>
              </a:r>
            </a:p>
          </p:txBody>
        </p:sp>
      </p:grpSp>
      <p:grpSp>
        <p:nvGrpSpPr>
          <p:cNvPr id="4" name="Group 18"/>
          <p:cNvGrpSpPr>
            <a:grpSpLocks/>
          </p:cNvGrpSpPr>
          <p:nvPr/>
        </p:nvGrpSpPr>
        <p:grpSpPr bwMode="auto">
          <a:xfrm>
            <a:off x="1408112" y="4539947"/>
            <a:ext cx="7583488" cy="1987806"/>
            <a:chOff x="1423988" y="4314829"/>
            <a:chExt cx="7583487" cy="1987565"/>
          </a:xfrm>
        </p:grpSpPr>
        <p:sp>
          <p:nvSpPr>
            <p:cNvPr id="10248" name="Rectangle 7"/>
            <p:cNvSpPr>
              <a:spLocks noChangeArrowheads="1"/>
            </p:cNvSpPr>
            <p:nvPr/>
          </p:nvSpPr>
          <p:spPr bwMode="auto">
            <a:xfrm>
              <a:off x="7575550" y="4924355"/>
              <a:ext cx="1422400" cy="290216"/>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0249" name="Line 8"/>
            <p:cNvSpPr>
              <a:spLocks noChangeShapeType="1"/>
            </p:cNvSpPr>
            <p:nvPr/>
          </p:nvSpPr>
          <p:spPr bwMode="auto">
            <a:xfrm flipV="1">
              <a:off x="6870700" y="5168900"/>
              <a:ext cx="736600" cy="908050"/>
            </a:xfrm>
            <a:prstGeom prst="line">
              <a:avLst/>
            </a:prstGeom>
            <a:noFill/>
            <a:ln w="254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250" name="Rectangle 9"/>
            <p:cNvSpPr>
              <a:spLocks noChangeArrowheads="1"/>
            </p:cNvSpPr>
            <p:nvPr/>
          </p:nvSpPr>
          <p:spPr bwMode="auto">
            <a:xfrm>
              <a:off x="7585075" y="4314829"/>
              <a:ext cx="1422400" cy="228572"/>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p>
          </p:txBody>
        </p:sp>
        <p:sp>
          <p:nvSpPr>
            <p:cNvPr id="10251" name="Line 10"/>
            <p:cNvSpPr>
              <a:spLocks noChangeShapeType="1"/>
            </p:cNvSpPr>
            <p:nvPr/>
          </p:nvSpPr>
          <p:spPr bwMode="auto">
            <a:xfrm flipV="1">
              <a:off x="6611571" y="4537075"/>
              <a:ext cx="965200" cy="1473200"/>
            </a:xfrm>
            <a:prstGeom prst="line">
              <a:avLst/>
            </a:prstGeom>
            <a:noFill/>
            <a:ln w="254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252" name="Rectangle 11"/>
            <p:cNvSpPr>
              <a:spLocks noChangeArrowheads="1"/>
            </p:cNvSpPr>
            <p:nvPr/>
          </p:nvSpPr>
          <p:spPr bwMode="auto">
            <a:xfrm>
              <a:off x="1423988" y="5535610"/>
              <a:ext cx="7013575" cy="766784"/>
            </a:xfrm>
            <a:prstGeom prst="rect">
              <a:avLst/>
            </a:prstGeom>
            <a:solidFill>
              <a:schemeClr val="bg1">
                <a:lumMod val="95000"/>
              </a:schemeClr>
            </a:solidFill>
            <a:ln w="57150" cmpd="thickThin">
              <a:solidFill>
                <a:srgbClr val="00B050"/>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b="1" dirty="0">
                  <a:latin typeface="Arial Narrow" pitchFamily="34" charset="0"/>
                </a:rPr>
                <a:t>Favorable variance because favorable sales variance is greater than unfavorable cost variances.</a:t>
              </a:r>
            </a:p>
          </p:txBody>
        </p:sp>
      </p:grpSp>
      <p:sp>
        <p:nvSpPr>
          <p:cNvPr id="10246" name="Title 25"/>
          <p:cNvSpPr>
            <a:spLocks noGrp="1"/>
          </p:cNvSpPr>
          <p:nvPr>
            <p:ph type="title"/>
          </p:nvPr>
        </p:nvSpPr>
        <p:spPr>
          <a:xfrm>
            <a:off x="533400" y="304800"/>
            <a:ext cx="8305800" cy="1143000"/>
          </a:xfrm>
        </p:spPr>
        <p:txBody>
          <a:bodyPr/>
          <a:lstStyle/>
          <a:p>
            <a:r>
              <a:rPr lang="en-US" altLang="en-US" sz="4200" b="1" dirty="0" smtClean="0"/>
              <a:t>Flexible Budget Performance Report</a:t>
            </a:r>
          </a:p>
        </p:txBody>
      </p:sp>
      <p:sp>
        <p:nvSpPr>
          <p:cNvPr id="22" name="Slide Number Placeholder 21"/>
          <p:cNvSpPr>
            <a:spLocks noGrp="1"/>
          </p:cNvSpPr>
          <p:nvPr>
            <p:ph type="sldNum" sz="quarter" idx="12"/>
          </p:nvPr>
        </p:nvSpPr>
        <p:spPr/>
        <p:txBody>
          <a:bodyPr/>
          <a:lstStyle/>
          <a:p>
            <a:pPr>
              <a:defRPr/>
            </a:pPr>
            <a:fld id="{7A35BE7D-BC0E-4A27-80F5-45B3F1AFEC7B}" type="slidenum">
              <a:rPr lang="en-US" smtClean="0"/>
              <a:pPr>
                <a:defRPr/>
              </a:pPr>
              <a:t>9</a:t>
            </a:fld>
            <a:endParaRPr lang="en-US" dirty="0"/>
          </a:p>
        </p:txBody>
      </p:sp>
      <p:sp>
        <p:nvSpPr>
          <p:cNvPr id="24" name="TextBox 23"/>
          <p:cNvSpPr txBox="1"/>
          <p:nvPr/>
        </p:nvSpPr>
        <p:spPr>
          <a:xfrm>
            <a:off x="381000" y="1143000"/>
            <a:ext cx="8305800" cy="707886"/>
          </a:xfrm>
          <a:prstGeom prst="rect">
            <a:avLst/>
          </a:prstGeom>
          <a:noFill/>
        </p:spPr>
        <p:txBody>
          <a:bodyPr wrap="square" rtlCol="0">
            <a:spAutoFit/>
          </a:bodyPr>
          <a:lstStyle/>
          <a:p>
            <a:pPr algn="ctr"/>
            <a:r>
              <a:rPr lang="en-US" sz="2000" dirty="0" smtClean="0">
                <a:latin typeface="Arial Narrow" pitchFamily="34" charset="0"/>
              </a:rPr>
              <a:t>A </a:t>
            </a:r>
            <a:r>
              <a:rPr lang="en-US" sz="2000" b="1" dirty="0" smtClean="0">
                <a:latin typeface="Arial Narrow" pitchFamily="34" charset="0"/>
              </a:rPr>
              <a:t>flexible budget performance report </a:t>
            </a:r>
            <a:r>
              <a:rPr lang="en-US" sz="2000" dirty="0" smtClean="0">
                <a:latin typeface="Arial Narrow" pitchFamily="34" charset="0"/>
              </a:rPr>
              <a:t>compares actual performance and budgeted performance based on actual sales. In </a:t>
            </a:r>
            <a:r>
              <a:rPr lang="en-US" sz="2000" dirty="0" err="1" smtClean="0">
                <a:latin typeface="Arial Narrow" pitchFamily="34" charset="0"/>
              </a:rPr>
              <a:t>SolCel’s</a:t>
            </a:r>
            <a:r>
              <a:rPr lang="en-US" sz="2000" dirty="0" smtClean="0">
                <a:latin typeface="Arial Narrow" pitchFamily="34" charset="0"/>
              </a:rPr>
              <a:t> case, January’s sales are 12,000 units.</a:t>
            </a:r>
          </a:p>
        </p:txBody>
      </p:sp>
      <p:sp>
        <p:nvSpPr>
          <p:cNvPr id="25" name="Rounded Rectangle 24"/>
          <p:cNvSpPr/>
          <p:nvPr/>
        </p:nvSpPr>
        <p:spPr>
          <a:xfrm>
            <a:off x="0" y="6632181"/>
            <a:ext cx="6019800" cy="1944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Prepare a flexible budget and interpret a flexible budget performance report.</a:t>
            </a:r>
            <a:endParaRPr lang="en-US" sz="11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childTnLst>
                          </p:cTn>
                        </p:par>
                        <p:par>
                          <p:cTn id="13" fill="hold" nodeType="afterGroup">
                            <p:stCondLst>
                              <p:cond delay="1000"/>
                            </p:stCondLst>
                            <p:childTnLst>
                              <p:par>
                                <p:cTn id="14" presetID="18" presetClass="entr" presetSubtype="3"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upRight)">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par>
                          <p:cTn id="22" fill="hold">
                            <p:stCondLst>
                              <p:cond delay="1000"/>
                            </p:stCondLst>
                            <p:childTnLst>
                              <p:par>
                                <p:cTn id="23" presetID="18" presetClass="entr" presetSubtype="3"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upRight)">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11984</TotalTime>
  <Words>11174</Words>
  <Application>Microsoft Office PowerPoint</Application>
  <PresentationFormat>On-screen Show (4:3)</PresentationFormat>
  <Paragraphs>1033</Paragraphs>
  <Slides>63</Slides>
  <Notes>63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74" baseType="lpstr">
      <vt:lpstr>ＭＳ Ｐゴシック</vt:lpstr>
      <vt:lpstr>Arial</vt:lpstr>
      <vt:lpstr>Arial Narrow</vt:lpstr>
      <vt:lpstr>Berlin Sans FB</vt:lpstr>
      <vt:lpstr>Calibri</vt:lpstr>
      <vt:lpstr>Palatino Linotype</vt:lpstr>
      <vt:lpstr>Wingdings</vt:lpstr>
      <vt:lpstr>Office Theme</vt:lpstr>
      <vt:lpstr>WordArt 2.0</vt:lpstr>
      <vt:lpstr>Clip</vt:lpstr>
      <vt:lpstr>Worksheet</vt:lpstr>
      <vt:lpstr>Flexible Budgets and Standard Costs</vt:lpstr>
      <vt:lpstr>PowerPoint Presentation</vt:lpstr>
      <vt:lpstr>Fixed and Flexible Budgets</vt:lpstr>
      <vt:lpstr>Fixed Budget Performance Report</vt:lpstr>
      <vt:lpstr>Purpose of Flexible Budgets</vt:lpstr>
      <vt:lpstr>     P1:  Prepare a flexible budget and interpret a flexible budget performance report.</vt:lpstr>
      <vt:lpstr>Preparation of Flexible Budgets</vt:lpstr>
      <vt:lpstr>Preparation of Flexible Budgets</vt:lpstr>
      <vt:lpstr>Flexible Budget Performance Report</vt:lpstr>
      <vt:lpstr>PowerPoint Presentation</vt:lpstr>
      <vt:lpstr>PowerPoint Presentation</vt:lpstr>
      <vt:lpstr>     C1:  Define standard costs and explain how standard cost information is useful for management by exception. </vt:lpstr>
      <vt:lpstr>Standard Costs</vt:lpstr>
      <vt:lpstr>Identifying Standard Costs</vt:lpstr>
      <vt:lpstr>Setting Standard Costs</vt:lpstr>
      <vt:lpstr>Setting Standard Costs</vt:lpstr>
      <vt:lpstr>     C2:  Describe cost variances and what they reveal about performance.</vt:lpstr>
      <vt:lpstr>Cost Variances</vt:lpstr>
      <vt:lpstr>Cost Variance Analysis</vt:lpstr>
      <vt:lpstr>Cost Variance Computation</vt:lpstr>
      <vt:lpstr>General Model of Price and Quantity Variances</vt:lpstr>
      <vt:lpstr>Cost Variance Computation</vt:lpstr>
      <vt:lpstr>Cost Variance Computation</vt:lpstr>
      <vt:lpstr>     P2:  Compute materials and labor variances.</vt:lpstr>
      <vt:lpstr>Computing Materials and Labor Variances</vt:lpstr>
      <vt:lpstr>Materials Cost Variances</vt:lpstr>
      <vt:lpstr>Materials Cost Variances</vt:lpstr>
      <vt:lpstr>Evaluating Materials Variances</vt:lpstr>
      <vt:lpstr>PowerPoint Presentation</vt:lpstr>
      <vt:lpstr>Labor Cost Variances</vt:lpstr>
      <vt:lpstr>Labor Cost Variances</vt:lpstr>
      <vt:lpstr>Labor Cost Variances</vt:lpstr>
      <vt:lpstr>Evaluating Labor Variances</vt:lpstr>
      <vt:lpstr>Labor Cost Variances</vt:lpstr>
      <vt:lpstr>PowerPoint Presentation</vt:lpstr>
      <vt:lpstr>     P3:  Compute overhead spending and efficiency variances.</vt:lpstr>
      <vt:lpstr>Overhead Standards and Variances</vt:lpstr>
      <vt:lpstr>Standard Overhead Rate</vt:lpstr>
      <vt:lpstr>Flexible Overhead Budgets</vt:lpstr>
      <vt:lpstr>Computing Overhead  Cost Variances</vt:lpstr>
      <vt:lpstr>Total Overhead Cost Variance</vt:lpstr>
      <vt:lpstr>Controllable and Volume Variances</vt:lpstr>
      <vt:lpstr>Controllable and Volume Variances for G-Max</vt:lpstr>
      <vt:lpstr>PowerPoint Presentation</vt:lpstr>
      <vt:lpstr>     A1:  Analyze changes in sales from expected amounts.</vt:lpstr>
      <vt:lpstr>Sales Variances</vt:lpstr>
      <vt:lpstr>Computing Sales Variances  for G-Max</vt:lpstr>
      <vt:lpstr>     P4 (Appendix):  Expanded overhead variances and standard cost accounting system.</vt:lpstr>
      <vt:lpstr>Appendix 23A: Expanded Overhead Variances and Standard Cost Accounting system</vt:lpstr>
      <vt:lpstr>Variable Overhead Variances for G-Max</vt:lpstr>
      <vt:lpstr>Variable Overhead Variances for G-Max</vt:lpstr>
      <vt:lpstr>Variable Overhead Variances for G-Max</vt:lpstr>
      <vt:lpstr>Fixed Overhead Variances for G-Max</vt:lpstr>
      <vt:lpstr>Fixed Overhead Variance for G-Max</vt:lpstr>
      <vt:lpstr>Fixed Overhead Variances for G-Max</vt:lpstr>
      <vt:lpstr>Fixed Overhead Cost Variances</vt:lpstr>
      <vt:lpstr>Variable and Fixed Overhead Variances</vt:lpstr>
      <vt:lpstr>     P5 (Appendix):  Prepare journal entries for standard costs and account for price and quantity variances.</vt:lpstr>
      <vt:lpstr>Standard Cost Accounting System</vt:lpstr>
      <vt:lpstr>Standard Cost Accounting System</vt:lpstr>
      <vt:lpstr>Standard Cost Accounting System</vt:lpstr>
      <vt:lpstr>PowerPoint Presentation</vt:lpstr>
      <vt:lpstr>End of Chapter 23</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864</cp:revision>
  <dcterms:created xsi:type="dcterms:W3CDTF">2008-06-11T19:43:46Z</dcterms:created>
  <dcterms:modified xsi:type="dcterms:W3CDTF">2018-04-01T02:21:07Z</dcterms:modified>
</cp:coreProperties>
</file>